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82"/>
  </p:notesMasterIdLst>
  <p:handoutMasterIdLst>
    <p:handoutMasterId r:id="rId83"/>
  </p:handoutMasterIdLst>
  <p:sldIdLst>
    <p:sldId id="1345" r:id="rId2"/>
    <p:sldId id="1346" r:id="rId3"/>
    <p:sldId id="1418" r:id="rId4"/>
    <p:sldId id="1450" r:id="rId5"/>
    <p:sldId id="1478" r:id="rId6"/>
    <p:sldId id="1479" r:id="rId7"/>
    <p:sldId id="1480" r:id="rId8"/>
    <p:sldId id="1481" r:id="rId9"/>
    <p:sldId id="1482" r:id="rId10"/>
    <p:sldId id="1483" r:id="rId11"/>
    <p:sldId id="1388" r:id="rId12"/>
    <p:sldId id="1415" r:id="rId13"/>
    <p:sldId id="1417" r:id="rId14"/>
    <p:sldId id="1416" r:id="rId15"/>
    <p:sldId id="1430" r:id="rId16"/>
    <p:sldId id="1431" r:id="rId17"/>
    <p:sldId id="879" r:id="rId18"/>
    <p:sldId id="1491" r:id="rId19"/>
    <p:sldId id="1492" r:id="rId20"/>
    <p:sldId id="1493" r:id="rId21"/>
    <p:sldId id="1365" r:id="rId22"/>
    <p:sldId id="1405" r:id="rId23"/>
    <p:sldId id="1424" r:id="rId24"/>
    <p:sldId id="1308" r:id="rId25"/>
    <p:sldId id="1382" r:id="rId26"/>
    <p:sldId id="1309" r:id="rId27"/>
    <p:sldId id="1406" r:id="rId28"/>
    <p:sldId id="1425" r:id="rId29"/>
    <p:sldId id="1310" r:id="rId30"/>
    <p:sldId id="1401" r:id="rId31"/>
    <p:sldId id="1402" r:id="rId32"/>
    <p:sldId id="1412" r:id="rId33"/>
    <p:sldId id="1413" r:id="rId34"/>
    <p:sldId id="1403" r:id="rId35"/>
    <p:sldId id="1404" r:id="rId36"/>
    <p:sldId id="1414" r:id="rId37"/>
    <p:sldId id="1457" r:id="rId38"/>
    <p:sldId id="1458" r:id="rId39"/>
    <p:sldId id="1459" r:id="rId40"/>
    <p:sldId id="1460" r:id="rId41"/>
    <p:sldId id="1435" r:id="rId42"/>
    <p:sldId id="1494" r:id="rId43"/>
    <p:sldId id="1495" r:id="rId44"/>
    <p:sldId id="1463" r:id="rId45"/>
    <p:sldId id="1464" r:id="rId46"/>
    <p:sldId id="1465" r:id="rId47"/>
    <p:sldId id="1466" r:id="rId48"/>
    <p:sldId id="1468" r:id="rId49"/>
    <p:sldId id="1469" r:id="rId50"/>
    <p:sldId id="1440" r:id="rId51"/>
    <p:sldId id="1496" r:id="rId52"/>
    <p:sldId id="1490" r:id="rId53"/>
    <p:sldId id="1444" r:id="rId54"/>
    <p:sldId id="1472" r:id="rId55"/>
    <p:sldId id="1473" r:id="rId56"/>
    <p:sldId id="1445" r:id="rId57"/>
    <p:sldId id="1474" r:id="rId58"/>
    <p:sldId id="1475" r:id="rId59"/>
    <p:sldId id="1476" r:id="rId60"/>
    <p:sldId id="1477" r:id="rId61"/>
    <p:sldId id="1372" r:id="rId62"/>
    <p:sldId id="1400" r:id="rId63"/>
    <p:sldId id="1408" r:id="rId64"/>
    <p:sldId id="1368" r:id="rId65"/>
    <p:sldId id="1385" r:id="rId66"/>
    <p:sldId id="1409" r:id="rId67"/>
    <p:sldId id="1369" r:id="rId68"/>
    <p:sldId id="1370" r:id="rId69"/>
    <p:sldId id="1371" r:id="rId70"/>
    <p:sldId id="1421" r:id="rId71"/>
    <p:sldId id="1422" r:id="rId72"/>
    <p:sldId id="1423" r:id="rId73"/>
    <p:sldId id="1427" r:id="rId74"/>
    <p:sldId id="1428" r:id="rId75"/>
    <p:sldId id="1390" r:id="rId76"/>
    <p:sldId id="1399" r:id="rId77"/>
    <p:sldId id="1391" r:id="rId78"/>
    <p:sldId id="1392" r:id="rId79"/>
    <p:sldId id="1393" r:id="rId80"/>
    <p:sldId id="1398" r:id="rId81"/>
  </p:sldIdLst>
  <p:sldSz cx="9144000" cy="6858000" type="screen4x3"/>
  <p:notesSz cx="6807200" cy="9939338"/>
  <p:defaultTextStyle>
    <a:defPPr>
      <a:defRPr lang="ja-JP"/>
    </a:defPPr>
    <a:lvl1pPr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1pPr>
    <a:lvl2pPr marL="4572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5pPr>
    <a:lvl6pPr marL="22860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6pPr>
    <a:lvl7pPr marL="27432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7pPr>
    <a:lvl8pPr marL="32004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8pPr>
    <a:lvl9pPr marL="36576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99FF"/>
    <a:srgbClr val="E5F5FF"/>
    <a:srgbClr val="44546A"/>
    <a:srgbClr val="D1FFFF"/>
    <a:srgbClr val="D1FFD1"/>
    <a:srgbClr val="008080"/>
    <a:srgbClr val="F79646"/>
    <a:srgbClr val="CC0066"/>
    <a:srgbClr val="A40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8" autoAdjust="0"/>
    <p:restoredTop sz="99697" autoAdjust="0"/>
  </p:normalViewPr>
  <p:slideViewPr>
    <p:cSldViewPr snapToGrid="0">
      <p:cViewPr varScale="1">
        <p:scale>
          <a:sx n="69" d="100"/>
          <a:sy n="69" d="100"/>
        </p:scale>
        <p:origin x="1160" y="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0" d="100"/>
          <a:sy n="90" d="100"/>
        </p:scale>
        <p:origin x="-3756"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nvst303\home\CHIKAM01\Desktop\&#9733;2018&#24180;\System\Chart_R3.xlsm"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nvst303\home\CHIKAM01\Desktop\&#9733;2018&#24180;\System\Chart_R3.xlsm" TargetMode="External"/><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oleObject" Target="file:///\\nvst303\home\CHIKAM01\Desktop\&#9733;2018&#24180;\System\Chart_R3.xlsm"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nvst303\home\CHIKAM01\Desktop\&#9733;2018&#24180;\System\Chart_R3.xlsm"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nvst303\home\CHIKAM01\Desktop\&#9733;2018&#24180;\System\Chart_R3.xlsm"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vst303\home\CHIKAM01\Desktop\&#9733;2018&#24180;\System\Chart_R3.xlsm"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nvst303\home\CHIKAM01\Desktop\&#9733;2018&#24180;\System\Chart_R3.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156993806121012"/>
          <c:y val="3.9071673525380268E-2"/>
          <c:w val="0.61562007377485695"/>
          <c:h val="0.9426945587562876"/>
        </c:manualLayout>
      </c:layout>
      <c:barChart>
        <c:barDir val="bar"/>
        <c:grouping val="clustered"/>
        <c:varyColors val="0"/>
        <c:ser>
          <c:idx val="0"/>
          <c:order val="0"/>
          <c:spPr>
            <a:solidFill>
              <a:srgbClr val="FFD965"/>
            </a:solidFill>
          </c:spPr>
          <c:invertIfNegative val="0"/>
          <c:cat>
            <c:strRef>
              <c:f>'2'!$C$69:$C$106</c:f>
              <c:strCache>
                <c:ptCount val="38"/>
                <c:pt idx="0">
                  <c:v>農業</c:v>
                </c:pt>
                <c:pt idx="1">
                  <c:v>林業</c:v>
                </c:pt>
                <c:pt idx="2">
                  <c:v>水産業</c:v>
                </c:pt>
                <c:pt idx="3">
                  <c:v>鉱業</c:v>
                </c:pt>
                <c:pt idx="4">
                  <c:v>食料品</c:v>
                </c:pt>
                <c:pt idx="5">
                  <c:v>繊維製品</c:v>
                </c:pt>
                <c:pt idx="6">
                  <c:v>パルプ・紙・紙加工品</c:v>
                </c:pt>
                <c:pt idx="7">
                  <c:v>化学</c:v>
                </c:pt>
                <c:pt idx="8">
                  <c:v>石油・石炭製品</c:v>
                </c:pt>
                <c:pt idx="9">
                  <c:v>窯業・土石製品</c:v>
                </c:pt>
                <c:pt idx="10">
                  <c:v>鉄鋼</c:v>
                </c:pt>
                <c:pt idx="11">
                  <c:v>非鉄金属</c:v>
                </c:pt>
                <c:pt idx="12">
                  <c:v>金属製品</c:v>
                </c:pt>
                <c:pt idx="13">
                  <c:v>はん用・生産用・業務用機械</c:v>
                </c:pt>
                <c:pt idx="14">
                  <c:v>電子部品・デバイス</c:v>
                </c:pt>
                <c:pt idx="15">
                  <c:v>電気機械</c:v>
                </c:pt>
                <c:pt idx="16">
                  <c:v>情報・通信機器</c:v>
                </c:pt>
                <c:pt idx="17">
                  <c:v>輸送用機械</c:v>
                </c:pt>
                <c:pt idx="18">
                  <c:v>印刷業</c:v>
                </c:pt>
                <c:pt idx="19">
                  <c:v>その他の製造業</c:v>
                </c:pt>
                <c:pt idx="20">
                  <c:v>電気業</c:v>
                </c:pt>
                <c:pt idx="21">
                  <c:v>ガス・熱供給業</c:v>
                </c:pt>
                <c:pt idx="22">
                  <c:v>水道業</c:v>
                </c:pt>
                <c:pt idx="23">
                  <c:v>廃棄物処理業</c:v>
                </c:pt>
                <c:pt idx="24">
                  <c:v>建設業</c:v>
                </c:pt>
                <c:pt idx="25">
                  <c:v>卸売業</c:v>
                </c:pt>
                <c:pt idx="26">
                  <c:v>小売業</c:v>
                </c:pt>
                <c:pt idx="27">
                  <c:v>運輸・郵便業</c:v>
                </c:pt>
                <c:pt idx="28">
                  <c:v>宿泊・飲食サービス業</c:v>
                </c:pt>
                <c:pt idx="29">
                  <c:v>情報通信業</c:v>
                </c:pt>
                <c:pt idx="30">
                  <c:v>金融・保険業</c:v>
                </c:pt>
                <c:pt idx="31">
                  <c:v>住宅賃貸業</c:v>
                </c:pt>
                <c:pt idx="32">
                  <c:v>その他の不動産業</c:v>
                </c:pt>
                <c:pt idx="33">
                  <c:v>専門・科学技術、業務支援サービス業</c:v>
                </c:pt>
                <c:pt idx="34">
                  <c:v>公務</c:v>
                </c:pt>
                <c:pt idx="35">
                  <c:v>教育</c:v>
                </c:pt>
                <c:pt idx="36">
                  <c:v>保健衛生・社会事業</c:v>
                </c:pt>
                <c:pt idx="37">
                  <c:v>その他のサービス</c:v>
                </c:pt>
              </c:strCache>
            </c:strRef>
          </c:cat>
          <c:val>
            <c:numRef>
              <c:f>'2'!$D$69:$D$106</c:f>
              <c:numCache>
                <c:formatCode>#,##0_);[Red]\(#,##0\)</c:formatCode>
                <c:ptCount val="38"/>
                <c:pt idx="0">
                  <c:v>3043.2266570996935</c:v>
                </c:pt>
                <c:pt idx="1">
                  <c:v>841.64258121398802</c:v>
                </c:pt>
                <c:pt idx="2">
                  <c:v>1573.0472638778565</c:v>
                </c:pt>
                <c:pt idx="3">
                  <c:v>380.37488812243907</c:v>
                </c:pt>
                <c:pt idx="4">
                  <c:v>5247.3478500729607</c:v>
                </c:pt>
                <c:pt idx="5">
                  <c:v>824.98087292515447</c:v>
                </c:pt>
                <c:pt idx="6">
                  <c:v>0</c:v>
                </c:pt>
                <c:pt idx="7">
                  <c:v>0</c:v>
                </c:pt>
                <c:pt idx="8">
                  <c:v>394.81410574386507</c:v>
                </c:pt>
                <c:pt idx="9">
                  <c:v>1916.8456957736589</c:v>
                </c:pt>
                <c:pt idx="10">
                  <c:v>0</c:v>
                </c:pt>
                <c:pt idx="11">
                  <c:v>0</c:v>
                </c:pt>
                <c:pt idx="12">
                  <c:v>204.32183098790711</c:v>
                </c:pt>
                <c:pt idx="13">
                  <c:v>0</c:v>
                </c:pt>
                <c:pt idx="14">
                  <c:v>1325.8199117902104</c:v>
                </c:pt>
                <c:pt idx="15">
                  <c:v>478.72717820341398</c:v>
                </c:pt>
                <c:pt idx="16">
                  <c:v>1186.0489015545929</c:v>
                </c:pt>
                <c:pt idx="17">
                  <c:v>452.94341053794756</c:v>
                </c:pt>
                <c:pt idx="18">
                  <c:v>204.67355784822422</c:v>
                </c:pt>
                <c:pt idx="19">
                  <c:v>1175.2722659909437</c:v>
                </c:pt>
                <c:pt idx="20">
                  <c:v>418.19062598861092</c:v>
                </c:pt>
                <c:pt idx="21">
                  <c:v>0</c:v>
                </c:pt>
                <c:pt idx="22">
                  <c:v>281.00421833914965</c:v>
                </c:pt>
                <c:pt idx="23">
                  <c:v>1286.2659724672344</c:v>
                </c:pt>
                <c:pt idx="24">
                  <c:v>24546.995864331315</c:v>
                </c:pt>
                <c:pt idx="25">
                  <c:v>2511.9047954747903</c:v>
                </c:pt>
                <c:pt idx="26">
                  <c:v>8667.2141671559457</c:v>
                </c:pt>
                <c:pt idx="27">
                  <c:v>6178.567254886826</c:v>
                </c:pt>
                <c:pt idx="28">
                  <c:v>2681.4659363178444</c:v>
                </c:pt>
                <c:pt idx="29">
                  <c:v>2291.8350337147967</c:v>
                </c:pt>
                <c:pt idx="30">
                  <c:v>3572.9824667435373</c:v>
                </c:pt>
                <c:pt idx="31">
                  <c:v>16823.310678271886</c:v>
                </c:pt>
                <c:pt idx="32">
                  <c:v>878.75315137803625</c:v>
                </c:pt>
                <c:pt idx="33">
                  <c:v>5333.8552588244474</c:v>
                </c:pt>
                <c:pt idx="34">
                  <c:v>9749.2283670122342</c:v>
                </c:pt>
                <c:pt idx="35">
                  <c:v>6408.0134853261661</c:v>
                </c:pt>
                <c:pt idx="36">
                  <c:v>11782.077455965435</c:v>
                </c:pt>
                <c:pt idx="37">
                  <c:v>4620.6191991036758</c:v>
                </c:pt>
              </c:numCache>
            </c:numRef>
          </c:val>
          <c:extLst>
            <c:ext xmlns:c16="http://schemas.microsoft.com/office/drawing/2014/chart" uri="{C3380CC4-5D6E-409C-BE32-E72D297353CC}">
              <c16:uniqueId val="{00000000-EF8B-42F2-92DB-CC39C6435BA9}"/>
            </c:ext>
          </c:extLst>
        </c:ser>
        <c:dLbls>
          <c:showLegendKey val="0"/>
          <c:showVal val="0"/>
          <c:showCatName val="0"/>
          <c:showSerName val="0"/>
          <c:showPercent val="0"/>
          <c:showBubbleSize val="0"/>
        </c:dLbls>
        <c:gapWidth val="150"/>
        <c:axId val="405161216"/>
        <c:axId val="405155776"/>
      </c:barChart>
      <c:catAx>
        <c:axId val="405161216"/>
        <c:scaling>
          <c:orientation val="maxMin"/>
        </c:scaling>
        <c:delete val="0"/>
        <c:axPos val="l"/>
        <c:numFmt formatCode="General" sourceLinked="1"/>
        <c:majorTickMark val="out"/>
        <c:minorTickMark val="none"/>
        <c:tickLblPos val="nextTo"/>
        <c:txPr>
          <a:bodyPr/>
          <a:lstStyle/>
          <a:p>
            <a:pPr>
              <a:defRPr sz="500">
                <a:latin typeface="ＭＳ Ｐゴシック" panose="020B0600070205080204" pitchFamily="50" charset="-128"/>
                <a:ea typeface="ＭＳ Ｐゴシック" panose="020B0600070205080204" pitchFamily="50" charset="-128"/>
              </a:defRPr>
            </a:pPr>
            <a:endParaRPr lang="ja-JP"/>
          </a:p>
        </c:txPr>
        <c:crossAx val="405155776"/>
        <c:crosses val="autoZero"/>
        <c:auto val="1"/>
        <c:lblAlgn val="ctr"/>
        <c:lblOffset val="100"/>
        <c:noMultiLvlLbl val="0"/>
      </c:catAx>
      <c:valAx>
        <c:axId val="405155776"/>
        <c:scaling>
          <c:orientation val="minMax"/>
          <c:min val="0"/>
        </c:scaling>
        <c:delete val="0"/>
        <c:axPos val="t"/>
        <c:majorGridlines>
          <c:spPr>
            <a:ln>
              <a:prstDash val="sysDot"/>
            </a:ln>
          </c:spPr>
        </c:majorGridlines>
        <c:numFmt formatCode="#,##0_);[Red]\(#,##0\)" sourceLinked="1"/>
        <c:majorTickMark val="out"/>
        <c:minorTickMark val="none"/>
        <c:tickLblPos val="nextTo"/>
        <c:txPr>
          <a:bodyPr/>
          <a:lstStyle/>
          <a:p>
            <a:pPr>
              <a:defRPr sz="600"/>
            </a:pPr>
            <a:endParaRPr lang="ja-JP"/>
          </a:p>
        </c:txPr>
        <c:crossAx val="405161216"/>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403800804549865E-2"/>
          <c:y val="3.0596271524121296E-2"/>
          <c:w val="0.92066005456142774"/>
          <c:h val="0.66797152777778634"/>
        </c:manualLayout>
      </c:layout>
      <c:barChart>
        <c:barDir val="col"/>
        <c:grouping val="clustered"/>
        <c:varyColors val="0"/>
        <c:ser>
          <c:idx val="0"/>
          <c:order val="0"/>
          <c:tx>
            <c:strRef>
              <c:f>'9'!$M$4</c:f>
              <c:strCache>
                <c:ptCount val="1"/>
                <c:pt idx="0">
                  <c:v>純移輸出&gt;0</c:v>
                </c:pt>
              </c:strCache>
            </c:strRef>
          </c:tx>
          <c:spPr>
            <a:solidFill>
              <a:srgbClr val="FF9966"/>
            </a:solidFill>
            <a:ln w="28575">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'9'!$K$5:$K$42</c:f>
              <c:strCache>
                <c:ptCount val="38"/>
                <c:pt idx="0">
                  <c:v>建設業</c:v>
                </c:pt>
                <c:pt idx="1">
                  <c:v>食料品</c:v>
                </c:pt>
                <c:pt idx="2">
                  <c:v>小売業</c:v>
                </c:pt>
                <c:pt idx="3">
                  <c:v>住宅賃貸業</c:v>
                </c:pt>
                <c:pt idx="4">
                  <c:v>水産業</c:v>
                </c:pt>
                <c:pt idx="5">
                  <c:v>電子部品・デバイス</c:v>
                </c:pt>
                <c:pt idx="6">
                  <c:v>公務</c:v>
                </c:pt>
                <c:pt idx="7">
                  <c:v>林業</c:v>
                </c:pt>
                <c:pt idx="8">
                  <c:v>窯業・土石製品</c:v>
                </c:pt>
                <c:pt idx="9">
                  <c:v>情報・通信機器</c:v>
                </c:pt>
                <c:pt idx="10">
                  <c:v>繊維製品</c:v>
                </c:pt>
                <c:pt idx="11">
                  <c:v>農業</c:v>
                </c:pt>
                <c:pt idx="12">
                  <c:v>鉱業</c:v>
                </c:pt>
                <c:pt idx="13">
                  <c:v>ガス・熱供給業</c:v>
                </c:pt>
                <c:pt idx="14">
                  <c:v>運輸・郵便業</c:v>
                </c:pt>
                <c:pt idx="15">
                  <c:v>印刷業</c:v>
                </c:pt>
                <c:pt idx="16">
                  <c:v>水道業</c:v>
                </c:pt>
                <c:pt idx="17">
                  <c:v>教育</c:v>
                </c:pt>
                <c:pt idx="18">
                  <c:v>その他のサービス</c:v>
                </c:pt>
                <c:pt idx="19">
                  <c:v>鉄鋼</c:v>
                </c:pt>
                <c:pt idx="20">
                  <c:v>パルプ・紙・紙加工品</c:v>
                </c:pt>
                <c:pt idx="21">
                  <c:v>非鉄金属</c:v>
                </c:pt>
                <c:pt idx="22">
                  <c:v>その他の不動産業</c:v>
                </c:pt>
                <c:pt idx="23">
                  <c:v>宿泊・飲食サービス業</c:v>
                </c:pt>
                <c:pt idx="24">
                  <c:v>廃棄物処理業</c:v>
                </c:pt>
                <c:pt idx="25">
                  <c:v>電気機械</c:v>
                </c:pt>
                <c:pt idx="26">
                  <c:v>電気業</c:v>
                </c:pt>
                <c:pt idx="27">
                  <c:v>その他の製造業</c:v>
                </c:pt>
                <c:pt idx="28">
                  <c:v>輸送用機械</c:v>
                </c:pt>
                <c:pt idx="29">
                  <c:v>金融・保険業</c:v>
                </c:pt>
                <c:pt idx="30">
                  <c:v>化学</c:v>
                </c:pt>
                <c:pt idx="31">
                  <c:v>金属製品</c:v>
                </c:pt>
                <c:pt idx="32">
                  <c:v>石油・石炭製品</c:v>
                </c:pt>
                <c:pt idx="33">
                  <c:v>はん用・生産用・業務用機械</c:v>
                </c:pt>
                <c:pt idx="34">
                  <c:v>専門・科学技術、業務支援サービス業</c:v>
                </c:pt>
                <c:pt idx="35">
                  <c:v>保健衛生・社会事業</c:v>
                </c:pt>
                <c:pt idx="36">
                  <c:v>情報通信業</c:v>
                </c:pt>
                <c:pt idx="37">
                  <c:v>卸売業</c:v>
                </c:pt>
              </c:strCache>
            </c:strRef>
          </c:cat>
          <c:val>
            <c:numRef>
              <c:f>'9'!$M$5:$M$42</c:f>
              <c:numCache>
                <c:formatCode>#,##0_);[Red]\(#,##0\)</c:formatCode>
                <c:ptCount val="38"/>
                <c:pt idx="0">
                  <c:v>20884.270248328783</c:v>
                </c:pt>
                <c:pt idx="1">
                  <c:v>4975.6434763869529</c:v>
                </c:pt>
                <c:pt idx="2">
                  <c:v>3258.2760804076647</c:v>
                </c:pt>
                <c:pt idx="3">
                  <c:v>2904.1315859164365</c:v>
                </c:pt>
                <c:pt idx="4">
                  <c:v>1664.5787130842516</c:v>
                </c:pt>
                <c:pt idx="5">
                  <c:v>1515.2235515151826</c:v>
                </c:pt>
                <c:pt idx="6">
                  <c:v>825.015894013467</c:v>
                </c:pt>
                <c:pt idx="7">
                  <c:v>798.20077279293616</c:v>
                </c:pt>
                <c:pt idx="8">
                  <c:v>593.22446102657659</c:v>
                </c:pt>
                <c:pt idx="9">
                  <c:v>355.17178673323042</c:v>
                </c:pt>
                <c:pt idx="10">
                  <c:v>95.326137226804804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A998-4B57-877D-4BCCA8955D7A}"/>
            </c:ext>
          </c:extLst>
        </c:ser>
        <c:ser>
          <c:idx val="1"/>
          <c:order val="1"/>
          <c:tx>
            <c:strRef>
              <c:f>'9'!$O$4</c:f>
              <c:strCache>
                <c:ptCount val="1"/>
                <c:pt idx="0">
                  <c:v>純移輸出&lt;0</c:v>
                </c:pt>
              </c:strCache>
            </c:strRef>
          </c:tx>
          <c:spPr>
            <a:solidFill>
              <a:srgbClr val="75DD75"/>
            </a:solidFill>
            <a:ln w="28575">
              <a:noFill/>
            </a:ln>
          </c:spPr>
          <c:invertIfNegative val="0"/>
          <c:dLbls>
            <c:numFmt formatCode=";[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'9'!$K$5:$K$42</c:f>
              <c:strCache>
                <c:ptCount val="38"/>
                <c:pt idx="0">
                  <c:v>建設業</c:v>
                </c:pt>
                <c:pt idx="1">
                  <c:v>食料品</c:v>
                </c:pt>
                <c:pt idx="2">
                  <c:v>小売業</c:v>
                </c:pt>
                <c:pt idx="3">
                  <c:v>住宅賃貸業</c:v>
                </c:pt>
                <c:pt idx="4">
                  <c:v>水産業</c:v>
                </c:pt>
                <c:pt idx="5">
                  <c:v>電子部品・デバイス</c:v>
                </c:pt>
                <c:pt idx="6">
                  <c:v>公務</c:v>
                </c:pt>
                <c:pt idx="7">
                  <c:v>林業</c:v>
                </c:pt>
                <c:pt idx="8">
                  <c:v>窯業・土石製品</c:v>
                </c:pt>
                <c:pt idx="9">
                  <c:v>情報・通信機器</c:v>
                </c:pt>
                <c:pt idx="10">
                  <c:v>繊維製品</c:v>
                </c:pt>
                <c:pt idx="11">
                  <c:v>農業</c:v>
                </c:pt>
                <c:pt idx="12">
                  <c:v>鉱業</c:v>
                </c:pt>
                <c:pt idx="13">
                  <c:v>ガス・熱供給業</c:v>
                </c:pt>
                <c:pt idx="14">
                  <c:v>運輸・郵便業</c:v>
                </c:pt>
                <c:pt idx="15">
                  <c:v>印刷業</c:v>
                </c:pt>
                <c:pt idx="16">
                  <c:v>水道業</c:v>
                </c:pt>
                <c:pt idx="17">
                  <c:v>教育</c:v>
                </c:pt>
                <c:pt idx="18">
                  <c:v>その他のサービス</c:v>
                </c:pt>
                <c:pt idx="19">
                  <c:v>鉄鋼</c:v>
                </c:pt>
                <c:pt idx="20">
                  <c:v>パルプ・紙・紙加工品</c:v>
                </c:pt>
                <c:pt idx="21">
                  <c:v>非鉄金属</c:v>
                </c:pt>
                <c:pt idx="22">
                  <c:v>その他の不動産業</c:v>
                </c:pt>
                <c:pt idx="23">
                  <c:v>宿泊・飲食サービス業</c:v>
                </c:pt>
                <c:pt idx="24">
                  <c:v>廃棄物処理業</c:v>
                </c:pt>
                <c:pt idx="25">
                  <c:v>電気機械</c:v>
                </c:pt>
                <c:pt idx="26">
                  <c:v>電気業</c:v>
                </c:pt>
                <c:pt idx="27">
                  <c:v>その他の製造業</c:v>
                </c:pt>
                <c:pt idx="28">
                  <c:v>輸送用機械</c:v>
                </c:pt>
                <c:pt idx="29">
                  <c:v>金融・保険業</c:v>
                </c:pt>
                <c:pt idx="30">
                  <c:v>化学</c:v>
                </c:pt>
                <c:pt idx="31">
                  <c:v>金属製品</c:v>
                </c:pt>
                <c:pt idx="32">
                  <c:v>石油・石炭製品</c:v>
                </c:pt>
                <c:pt idx="33">
                  <c:v>はん用・生産用・業務用機械</c:v>
                </c:pt>
                <c:pt idx="34">
                  <c:v>専門・科学技術、業務支援サービス業</c:v>
                </c:pt>
                <c:pt idx="35">
                  <c:v>保健衛生・社会事業</c:v>
                </c:pt>
                <c:pt idx="36">
                  <c:v>情報通信業</c:v>
                </c:pt>
                <c:pt idx="37">
                  <c:v>卸売業</c:v>
                </c:pt>
              </c:strCache>
            </c:strRef>
          </c:cat>
          <c:val>
            <c:numRef>
              <c:f>'9'!$O$5:$O$42</c:f>
              <c:numCache>
                <c:formatCode>#,##0_);[Red]\(#,##0\)</c:formatCode>
                <c:ptCount val="38"/>
                <c:pt idx="0">
                  <c:v>0</c:v>
                </c:pt>
                <c:pt idx="1">
                  <c:v>0</c:v>
                </c:pt>
                <c:pt idx="2">
                  <c:v>0</c:v>
                </c:pt>
                <c:pt idx="3">
                  <c:v>0</c:v>
                </c:pt>
                <c:pt idx="4">
                  <c:v>0</c:v>
                </c:pt>
                <c:pt idx="5">
                  <c:v>0</c:v>
                </c:pt>
                <c:pt idx="6">
                  <c:v>0</c:v>
                </c:pt>
                <c:pt idx="7">
                  <c:v>0</c:v>
                </c:pt>
                <c:pt idx="8">
                  <c:v>0</c:v>
                </c:pt>
                <c:pt idx="9">
                  <c:v>0</c:v>
                </c:pt>
                <c:pt idx="10">
                  <c:v>0</c:v>
                </c:pt>
                <c:pt idx="11">
                  <c:v>-135.81850338138065</c:v>
                </c:pt>
                <c:pt idx="12">
                  <c:v>-374.05089705865828</c:v>
                </c:pt>
                <c:pt idx="13">
                  <c:v>-433.6601705692774</c:v>
                </c:pt>
                <c:pt idx="14">
                  <c:v>-448.96413100643167</c:v>
                </c:pt>
                <c:pt idx="15">
                  <c:v>-532.52777960398464</c:v>
                </c:pt>
                <c:pt idx="16">
                  <c:v>-687.26369048206675</c:v>
                </c:pt>
                <c:pt idx="17">
                  <c:v>-1053.210622703426</c:v>
                </c:pt>
                <c:pt idx="18">
                  <c:v>-1130.9622012757488</c:v>
                </c:pt>
                <c:pt idx="19">
                  <c:v>-1136.809293855694</c:v>
                </c:pt>
                <c:pt idx="20">
                  <c:v>-1159.449567321745</c:v>
                </c:pt>
                <c:pt idx="21">
                  <c:v>-1507.6748104381099</c:v>
                </c:pt>
                <c:pt idx="22">
                  <c:v>-1624.4078094237482</c:v>
                </c:pt>
                <c:pt idx="23">
                  <c:v>-1684.0315885724535</c:v>
                </c:pt>
                <c:pt idx="24">
                  <c:v>-2058.6844429790872</c:v>
                </c:pt>
                <c:pt idx="25">
                  <c:v>-2080.4598328166421</c:v>
                </c:pt>
                <c:pt idx="26">
                  <c:v>-2538.8161740197575</c:v>
                </c:pt>
                <c:pt idx="27">
                  <c:v>-2954.9696203593494</c:v>
                </c:pt>
                <c:pt idx="28">
                  <c:v>-3600.6750500254639</c:v>
                </c:pt>
                <c:pt idx="29">
                  <c:v>-3805.1022080816047</c:v>
                </c:pt>
                <c:pt idx="30">
                  <c:v>-3863.0935460167998</c:v>
                </c:pt>
                <c:pt idx="31">
                  <c:v>-4116.3098152158454</c:v>
                </c:pt>
                <c:pt idx="32">
                  <c:v>-4612.7854814424709</c:v>
                </c:pt>
                <c:pt idx="33">
                  <c:v>-4866.9483152876001</c:v>
                </c:pt>
                <c:pt idx="34">
                  <c:v>-5260.6661417228715</c:v>
                </c:pt>
                <c:pt idx="35">
                  <c:v>-6405.4442228301232</c:v>
                </c:pt>
                <c:pt idx="36">
                  <c:v>-6531.1211269544347</c:v>
                </c:pt>
                <c:pt idx="37">
                  <c:v>-7851.3385119638269</c:v>
                </c:pt>
              </c:numCache>
            </c:numRef>
          </c:val>
          <c:extLst>
            <c:ext xmlns:c16="http://schemas.microsoft.com/office/drawing/2014/chart" uri="{C3380CC4-5D6E-409C-BE32-E72D297353CC}">
              <c16:uniqueId val="{00000001-A998-4B57-877D-4BCCA8955D7A}"/>
            </c:ext>
          </c:extLst>
        </c:ser>
        <c:dLbls>
          <c:showLegendKey val="0"/>
          <c:showVal val="0"/>
          <c:showCatName val="0"/>
          <c:showSerName val="0"/>
          <c:showPercent val="0"/>
          <c:showBubbleSize val="0"/>
        </c:dLbls>
        <c:gapWidth val="150"/>
        <c:overlap val="100"/>
        <c:axId val="405154688"/>
        <c:axId val="405162848"/>
      </c:barChart>
      <c:catAx>
        <c:axId val="405154688"/>
        <c:scaling>
          <c:orientation val="minMax"/>
        </c:scaling>
        <c:delete val="0"/>
        <c:axPos val="b"/>
        <c:numFmt formatCode="General" sourceLinked="1"/>
        <c:majorTickMark val="out"/>
        <c:minorTickMark val="none"/>
        <c:tickLblPos val="low"/>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405162848"/>
        <c:crosses val="autoZero"/>
        <c:auto val="1"/>
        <c:lblAlgn val="ctr"/>
        <c:lblOffset val="100"/>
        <c:noMultiLvlLbl val="0"/>
      </c:catAx>
      <c:valAx>
        <c:axId val="405162848"/>
        <c:scaling>
          <c:orientation val="minMax"/>
        </c:scaling>
        <c:delete val="0"/>
        <c:axPos val="l"/>
        <c:majorGridlines>
          <c:spPr>
            <a:ln>
              <a:prstDash val="sysDot"/>
            </a:ln>
          </c:spPr>
        </c:majorGridlines>
        <c:title>
          <c:tx>
            <c:rich>
              <a:bodyPr rot="-5400000" vert="horz"/>
              <a:lstStyle/>
              <a:p>
                <a:pPr>
                  <a:defRPr b="0"/>
                </a:pPr>
                <a:r>
                  <a:rPr lang="ja-JP" altLang="en-US" b="0"/>
                  <a:t>純移輸出（億円）</a:t>
                </a:r>
              </a:p>
            </c:rich>
          </c:tx>
          <c:layout/>
          <c:overlay val="0"/>
        </c:title>
        <c:numFmt formatCode="#,##0_);[Red]\-#,##0" sourceLinked="0"/>
        <c:majorTickMark val="out"/>
        <c:minorTickMark val="none"/>
        <c:tickLblPos val="nextTo"/>
        <c:txPr>
          <a:bodyPr/>
          <a:lstStyle/>
          <a:p>
            <a:pPr>
              <a:defRPr sz="900"/>
            </a:pPr>
            <a:endParaRPr lang="ja-JP"/>
          </a:p>
        </c:txPr>
        <c:crossAx val="405154688"/>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txPr>
    <a:bodyPr/>
    <a:lstStyle/>
    <a:p>
      <a:pPr>
        <a:defRPr sz="900"/>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'10'!$N$4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'10'!$K$5:$K$42</c:f>
              <c:strCache>
                <c:ptCount val="38"/>
                <c:pt idx="0">
                  <c:v>建設業</c:v>
                </c:pt>
                <c:pt idx="1">
                  <c:v>住宅賃貸業</c:v>
                </c:pt>
                <c:pt idx="2">
                  <c:v>保健衛生・社会事業</c:v>
                </c:pt>
                <c:pt idx="3">
                  <c:v>公務</c:v>
                </c:pt>
                <c:pt idx="4">
                  <c:v>小売業</c:v>
                </c:pt>
                <c:pt idx="5">
                  <c:v>教育</c:v>
                </c:pt>
                <c:pt idx="6">
                  <c:v>運輸・郵便業</c:v>
                </c:pt>
                <c:pt idx="7">
                  <c:v>専門・科学技術、業務支援サービス業</c:v>
                </c:pt>
                <c:pt idx="8">
                  <c:v>食料品</c:v>
                </c:pt>
                <c:pt idx="9">
                  <c:v>その他のサービス</c:v>
                </c:pt>
                <c:pt idx="10">
                  <c:v>金融・保険業</c:v>
                </c:pt>
                <c:pt idx="11">
                  <c:v>農業</c:v>
                </c:pt>
                <c:pt idx="12">
                  <c:v>宿泊・飲食サービス業</c:v>
                </c:pt>
                <c:pt idx="13">
                  <c:v>卸売業</c:v>
                </c:pt>
                <c:pt idx="14">
                  <c:v>情報通信業</c:v>
                </c:pt>
                <c:pt idx="15">
                  <c:v>窯業・土石製品</c:v>
                </c:pt>
                <c:pt idx="16">
                  <c:v>水産業</c:v>
                </c:pt>
                <c:pt idx="17">
                  <c:v>電子部品・デバイス</c:v>
                </c:pt>
                <c:pt idx="18">
                  <c:v>廃棄物処理業</c:v>
                </c:pt>
                <c:pt idx="19">
                  <c:v>情報・通信機器</c:v>
                </c:pt>
                <c:pt idx="20">
                  <c:v>その他の製造業</c:v>
                </c:pt>
                <c:pt idx="21">
                  <c:v>その他の不動産業</c:v>
                </c:pt>
                <c:pt idx="22">
                  <c:v>林業</c:v>
                </c:pt>
                <c:pt idx="23">
                  <c:v>繊維製品</c:v>
                </c:pt>
                <c:pt idx="24">
                  <c:v>電気機械</c:v>
                </c:pt>
                <c:pt idx="25">
                  <c:v>輸送用機械</c:v>
                </c:pt>
                <c:pt idx="26">
                  <c:v>電気業</c:v>
                </c:pt>
                <c:pt idx="27">
                  <c:v>石油・石炭製品</c:v>
                </c:pt>
                <c:pt idx="28">
                  <c:v>鉱業</c:v>
                </c:pt>
                <c:pt idx="29">
                  <c:v>水道業</c:v>
                </c:pt>
                <c:pt idx="30">
                  <c:v>印刷業</c:v>
                </c:pt>
                <c:pt idx="31">
                  <c:v>金属製品</c:v>
                </c:pt>
                <c:pt idx="32">
                  <c:v>パルプ・紙・紙加工品</c:v>
                </c:pt>
                <c:pt idx="33">
                  <c:v>化学</c:v>
                </c:pt>
                <c:pt idx="34">
                  <c:v>鉄鋼</c:v>
                </c:pt>
                <c:pt idx="35">
                  <c:v>非鉄金属</c:v>
                </c:pt>
                <c:pt idx="36">
                  <c:v>はん用・生産用・業務用機械</c:v>
                </c:pt>
                <c:pt idx="37">
                  <c:v>ガス・熱供給業</c:v>
                </c:pt>
              </c:strCache>
            </c:strRef>
          </c:cat>
          <c:val>
            <c:numRef>
              <c:f>'10'!$N$5:$N$42</c:f>
              <c:numCache>
                <c:formatCode>#,##0_);[Red]\(#,##0\)</c:formatCode>
                <c:ptCount val="38"/>
                <c:pt idx="0">
                  <c:v>24546.995864331315</c:v>
                </c:pt>
                <c:pt idx="1">
                  <c:v>16823.310678271886</c:v>
                </c:pt>
                <c:pt idx="2">
                  <c:v>11782.077455965435</c:v>
                </c:pt>
                <c:pt idx="3">
                  <c:v>9749.2283670122342</c:v>
                </c:pt>
                <c:pt idx="4">
                  <c:v>8667.2141671559457</c:v>
                </c:pt>
                <c:pt idx="5">
                  <c:v>6408.0134853261661</c:v>
                </c:pt>
                <c:pt idx="6">
                  <c:v>6178.567254886826</c:v>
                </c:pt>
                <c:pt idx="7">
                  <c:v>5333.8552588244474</c:v>
                </c:pt>
                <c:pt idx="8">
                  <c:v>5247.3478500729607</c:v>
                </c:pt>
                <c:pt idx="9">
                  <c:v>4620.6191991036758</c:v>
                </c:pt>
                <c:pt idx="10">
                  <c:v>3572.9824667435373</c:v>
                </c:pt>
                <c:pt idx="11">
                  <c:v>3043.2266570996935</c:v>
                </c:pt>
                <c:pt idx="12">
                  <c:v>2681.4659363178444</c:v>
                </c:pt>
                <c:pt idx="13">
                  <c:v>2511.9047954747903</c:v>
                </c:pt>
                <c:pt idx="14">
                  <c:v>2291.8350337147967</c:v>
                </c:pt>
                <c:pt idx="15">
                  <c:v>1916.8456957736589</c:v>
                </c:pt>
                <c:pt idx="16">
                  <c:v>1573.0472638778565</c:v>
                </c:pt>
                <c:pt idx="17">
                  <c:v>1325.8199117902104</c:v>
                </c:pt>
                <c:pt idx="18">
                  <c:v>1286.2659724672344</c:v>
                </c:pt>
                <c:pt idx="19">
                  <c:v>1186.0489015545929</c:v>
                </c:pt>
                <c:pt idx="20">
                  <c:v>1175.2722659909437</c:v>
                </c:pt>
                <c:pt idx="21">
                  <c:v>878.75315137803625</c:v>
                </c:pt>
                <c:pt idx="22">
                  <c:v>841.64258121398802</c:v>
                </c:pt>
                <c:pt idx="23">
                  <c:v>824.98087292515447</c:v>
                </c:pt>
                <c:pt idx="24">
                  <c:v>478.72717820341398</c:v>
                </c:pt>
                <c:pt idx="25">
                  <c:v>452.94341053794756</c:v>
                </c:pt>
                <c:pt idx="26">
                  <c:v>418.19062598861092</c:v>
                </c:pt>
                <c:pt idx="27">
                  <c:v>394.81410574386507</c:v>
                </c:pt>
                <c:pt idx="28">
                  <c:v>380.37488812243907</c:v>
                </c:pt>
                <c:pt idx="29">
                  <c:v>281.00421833914965</c:v>
                </c:pt>
                <c:pt idx="30">
                  <c:v>204.67355784822422</c:v>
                </c:pt>
                <c:pt idx="31">
                  <c:v>204.32183098790711</c:v>
                </c:pt>
                <c:pt idx="32">
                  <c:v>0</c:v>
                </c:pt>
                <c:pt idx="33">
                  <c:v>0</c:v>
                </c:pt>
                <c:pt idx="34">
                  <c:v>0</c:v>
                </c:pt>
                <c:pt idx="35">
                  <c:v>0</c:v>
                </c:pt>
                <c:pt idx="36">
                  <c:v>0</c:v>
                </c:pt>
                <c:pt idx="37">
                  <c:v>0</c:v>
                </c:pt>
              </c:numCache>
            </c:numRef>
          </c:val>
          <c:extLst>
            <c:ext xmlns:c16="http://schemas.microsoft.com/office/drawing/2014/chart" uri="{C3380CC4-5D6E-409C-BE32-E72D297353CC}">
              <c16:uniqueId val="{00000000-22D9-45C9-9EA0-D5BA2CC6ECAA}"/>
            </c:ext>
          </c:extLst>
        </c:ser>
        <c:dLbls>
          <c:showLegendKey val="0"/>
          <c:showVal val="0"/>
          <c:showCatName val="0"/>
          <c:showSerName val="0"/>
          <c:showPercent val="0"/>
          <c:showBubbleSize val="0"/>
        </c:dLbls>
        <c:gapWidth val="150"/>
        <c:axId val="405150336"/>
        <c:axId val="405151968"/>
      </c:barChart>
      <c:catAx>
        <c:axId val="405150336"/>
        <c:scaling>
          <c:orientation val="minMax"/>
        </c:scaling>
        <c:delete val="0"/>
        <c:axPos val="b"/>
        <c:numFmt formatCode="General" sourceLinked="1"/>
        <c:majorTickMark val="out"/>
        <c:minorTickMark val="none"/>
        <c:tickLblPos val="nextTo"/>
        <c:txPr>
          <a:bodyPr rot="-5400000" vert="horz"/>
          <a:lstStyle/>
          <a:p>
            <a:pPr>
              <a:defRPr sz="800">
                <a:latin typeface="ＭＳ Ｐゴシック" panose="020B0600070205080204" pitchFamily="50" charset="-128"/>
                <a:ea typeface="ＭＳ Ｐゴシック" panose="020B0600070205080204" pitchFamily="50" charset="-128"/>
              </a:defRPr>
            </a:pPr>
            <a:endParaRPr lang="ja-JP"/>
          </a:p>
        </c:txPr>
        <c:crossAx val="405151968"/>
        <c:crosses val="autoZero"/>
        <c:auto val="1"/>
        <c:lblAlgn val="ctr"/>
        <c:lblOffset val="100"/>
        <c:noMultiLvlLbl val="0"/>
      </c:catAx>
      <c:valAx>
        <c:axId val="405151968"/>
        <c:scaling>
          <c:orientation val="minMax"/>
          <c:min val="0"/>
        </c:scaling>
        <c:delete val="0"/>
        <c:axPos val="l"/>
        <c:majorGridlines>
          <c:spPr>
            <a:ln>
              <a:prstDash val="sysDot"/>
            </a:ln>
          </c:spPr>
        </c:majorGridlines>
        <c:title>
          <c:tx>
            <c:rich>
              <a:bodyPr rot="-5400000" vert="horz"/>
              <a:lstStyle/>
              <a:p>
                <a:pPr>
                  <a:defRPr b="0"/>
                </a:pPr>
                <a:r>
                  <a:rPr lang="ja-JP" altLang="en-US" b="0"/>
                  <a:t>産業別付加価値額（億円）</a:t>
                </a:r>
              </a:p>
            </c:rich>
          </c:tx>
          <c:layout/>
          <c:overlay val="0"/>
        </c:title>
        <c:numFmt formatCode="#,##0_ ;[Red]\-#,##0\ " sourceLinked="0"/>
        <c:majorTickMark val="out"/>
        <c:minorTickMark val="none"/>
        <c:tickLblPos val="nextTo"/>
        <c:crossAx val="405150336"/>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'10'!$L$4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'10'!$K$5:$K$42</c:f>
              <c:strCache>
                <c:ptCount val="38"/>
                <c:pt idx="0">
                  <c:v>建設業</c:v>
                </c:pt>
                <c:pt idx="1">
                  <c:v>住宅賃貸業</c:v>
                </c:pt>
                <c:pt idx="2">
                  <c:v>保健衛生・社会事業</c:v>
                </c:pt>
                <c:pt idx="3">
                  <c:v>公務</c:v>
                </c:pt>
                <c:pt idx="4">
                  <c:v>小売業</c:v>
                </c:pt>
                <c:pt idx="5">
                  <c:v>教育</c:v>
                </c:pt>
                <c:pt idx="6">
                  <c:v>運輸・郵便業</c:v>
                </c:pt>
                <c:pt idx="7">
                  <c:v>専門・科学技術、業務支援サービス業</c:v>
                </c:pt>
                <c:pt idx="8">
                  <c:v>食料品</c:v>
                </c:pt>
                <c:pt idx="9">
                  <c:v>その他のサービス</c:v>
                </c:pt>
                <c:pt idx="10">
                  <c:v>金融・保険業</c:v>
                </c:pt>
                <c:pt idx="11">
                  <c:v>農業</c:v>
                </c:pt>
                <c:pt idx="12">
                  <c:v>宿泊・飲食サービス業</c:v>
                </c:pt>
                <c:pt idx="13">
                  <c:v>卸売業</c:v>
                </c:pt>
                <c:pt idx="14">
                  <c:v>情報通信業</c:v>
                </c:pt>
                <c:pt idx="15">
                  <c:v>窯業・土石製品</c:v>
                </c:pt>
                <c:pt idx="16">
                  <c:v>水産業</c:v>
                </c:pt>
                <c:pt idx="17">
                  <c:v>電子部品・デバイス</c:v>
                </c:pt>
                <c:pt idx="18">
                  <c:v>廃棄物処理業</c:v>
                </c:pt>
                <c:pt idx="19">
                  <c:v>情報・通信機器</c:v>
                </c:pt>
                <c:pt idx="20">
                  <c:v>その他の製造業</c:v>
                </c:pt>
                <c:pt idx="21">
                  <c:v>その他の不動産業</c:v>
                </c:pt>
                <c:pt idx="22">
                  <c:v>林業</c:v>
                </c:pt>
                <c:pt idx="23">
                  <c:v>繊維製品</c:v>
                </c:pt>
                <c:pt idx="24">
                  <c:v>電気機械</c:v>
                </c:pt>
                <c:pt idx="25">
                  <c:v>輸送用機械</c:v>
                </c:pt>
                <c:pt idx="26">
                  <c:v>電気業</c:v>
                </c:pt>
                <c:pt idx="27">
                  <c:v>石油・石炭製品</c:v>
                </c:pt>
                <c:pt idx="28">
                  <c:v>鉱業</c:v>
                </c:pt>
                <c:pt idx="29">
                  <c:v>水道業</c:v>
                </c:pt>
                <c:pt idx="30">
                  <c:v>印刷業</c:v>
                </c:pt>
                <c:pt idx="31">
                  <c:v>金属製品</c:v>
                </c:pt>
                <c:pt idx="32">
                  <c:v>パルプ・紙・紙加工品</c:v>
                </c:pt>
                <c:pt idx="33">
                  <c:v>化学</c:v>
                </c:pt>
                <c:pt idx="34">
                  <c:v>鉄鋼</c:v>
                </c:pt>
                <c:pt idx="35">
                  <c:v>非鉄金属</c:v>
                </c:pt>
                <c:pt idx="36">
                  <c:v>はん用・生産用・業務用機械</c:v>
                </c:pt>
                <c:pt idx="37">
                  <c:v>ガス・熱供給業</c:v>
                </c:pt>
              </c:strCache>
            </c:strRef>
          </c:cat>
          <c:val>
            <c:numRef>
              <c:f>'10'!$L$5:$L$42</c:f>
              <c:numCache>
                <c:formatCode>0.0%</c:formatCode>
                <c:ptCount val="38"/>
                <c:pt idx="0">
                  <c:v>0.19285464035730115</c:v>
                </c:pt>
                <c:pt idx="1">
                  <c:v>0.13217314038789207</c:v>
                </c:pt>
                <c:pt idx="2">
                  <c:v>9.2566451837546582E-2</c:v>
                </c:pt>
                <c:pt idx="3">
                  <c:v>7.6595276296656564E-2</c:v>
                </c:pt>
                <c:pt idx="4">
                  <c:v>6.8094380279560093E-2</c:v>
                </c:pt>
                <c:pt idx="5">
                  <c:v>5.0344862684930367E-2</c:v>
                </c:pt>
                <c:pt idx="6">
                  <c:v>4.8542207464011229E-2</c:v>
                </c:pt>
                <c:pt idx="7">
                  <c:v>4.190568749609027E-2</c:v>
                </c:pt>
                <c:pt idx="8">
                  <c:v>4.1226037925315207E-2</c:v>
                </c:pt>
                <c:pt idx="9">
                  <c:v>3.6302114474465248E-2</c:v>
                </c:pt>
                <c:pt idx="10">
                  <c:v>2.8071306665596266E-2</c:v>
                </c:pt>
                <c:pt idx="11">
                  <c:v>2.3909254954229447E-2</c:v>
                </c:pt>
                <c:pt idx="12">
                  <c:v>2.1067064647628274E-2</c:v>
                </c:pt>
                <c:pt idx="13">
                  <c:v>1.9734899480998762E-2</c:v>
                </c:pt>
                <c:pt idx="14">
                  <c:v>1.8005910932163291E-2</c:v>
                </c:pt>
                <c:pt idx="15">
                  <c:v>1.5059789365754226E-2</c:v>
                </c:pt>
                <c:pt idx="16">
                  <c:v>1.2358720635995215E-2</c:v>
                </c:pt>
                <c:pt idx="17">
                  <c:v>1.0416367187252754E-2</c:v>
                </c:pt>
                <c:pt idx="18">
                  <c:v>1.0105609781947149E-2</c:v>
                </c:pt>
                <c:pt idx="19">
                  <c:v>9.3182495984306096E-3</c:v>
                </c:pt>
                <c:pt idx="20">
                  <c:v>9.2335824486345225E-3</c:v>
                </c:pt>
                <c:pt idx="21">
                  <c:v>6.9039659235088559E-3</c:v>
                </c:pt>
                <c:pt idx="22">
                  <c:v>6.6124049641964576E-3</c:v>
                </c:pt>
                <c:pt idx="23">
                  <c:v>6.4815014606663E-3</c:v>
                </c:pt>
                <c:pt idx="24">
                  <c:v>3.7611428417536033E-3</c:v>
                </c:pt>
                <c:pt idx="25">
                  <c:v>3.5585714449251548E-3</c:v>
                </c:pt>
                <c:pt idx="26">
                  <c:v>3.2855345404208462E-3</c:v>
                </c:pt>
                <c:pt idx="27">
                  <c:v>3.1018757974315874E-3</c:v>
                </c:pt>
                <c:pt idx="28">
                  <c:v>2.988433397521981E-3</c:v>
                </c:pt>
                <c:pt idx="29">
                  <c:v>2.2077230047293818E-3</c:v>
                </c:pt>
                <c:pt idx="30">
                  <c:v>1.6080275406256447E-3</c:v>
                </c:pt>
                <c:pt idx="31">
                  <c:v>1.6052641818209519E-3</c:v>
                </c:pt>
                <c:pt idx="32">
                  <c:v>0</c:v>
                </c:pt>
                <c:pt idx="33">
                  <c:v>0</c:v>
                </c:pt>
                <c:pt idx="34">
                  <c:v>0</c:v>
                </c:pt>
                <c:pt idx="35">
                  <c:v>0</c:v>
                </c:pt>
                <c:pt idx="36">
                  <c:v>0</c:v>
                </c:pt>
                <c:pt idx="37">
                  <c:v>0</c:v>
                </c:pt>
              </c:numCache>
            </c:numRef>
          </c:val>
          <c:extLst>
            <c:ext xmlns:c16="http://schemas.microsoft.com/office/drawing/2014/chart" uri="{C3380CC4-5D6E-409C-BE32-E72D297353CC}">
              <c16:uniqueId val="{00000000-232F-4F99-95DD-C53D58C0A8FA}"/>
            </c:ext>
          </c:extLst>
        </c:ser>
        <c:ser>
          <c:idx val="1"/>
          <c:order val="1"/>
          <c:tx>
            <c:strRef>
              <c:f>'10'!$M$4</c:f>
              <c:strCache>
                <c:ptCount val="1"/>
                <c:pt idx="0">
                  <c:v>全国</c:v>
                </c:pt>
              </c:strCache>
            </c:strRef>
          </c:tx>
          <c:spPr>
            <a:solidFill>
              <a:srgbClr val="75DD75"/>
            </a:solidFill>
          </c:spPr>
          <c:invertIfNegative val="0"/>
          <c:cat>
            <c:strRef>
              <c:f>'10'!$K$5:$K$42</c:f>
              <c:strCache>
                <c:ptCount val="38"/>
                <c:pt idx="0">
                  <c:v>建設業</c:v>
                </c:pt>
                <c:pt idx="1">
                  <c:v>住宅賃貸業</c:v>
                </c:pt>
                <c:pt idx="2">
                  <c:v>保健衛生・社会事業</c:v>
                </c:pt>
                <c:pt idx="3">
                  <c:v>公務</c:v>
                </c:pt>
                <c:pt idx="4">
                  <c:v>小売業</c:v>
                </c:pt>
                <c:pt idx="5">
                  <c:v>教育</c:v>
                </c:pt>
                <c:pt idx="6">
                  <c:v>運輸・郵便業</c:v>
                </c:pt>
                <c:pt idx="7">
                  <c:v>専門・科学技術、業務支援サービス業</c:v>
                </c:pt>
                <c:pt idx="8">
                  <c:v>食料品</c:v>
                </c:pt>
                <c:pt idx="9">
                  <c:v>その他のサービス</c:v>
                </c:pt>
                <c:pt idx="10">
                  <c:v>金融・保険業</c:v>
                </c:pt>
                <c:pt idx="11">
                  <c:v>農業</c:v>
                </c:pt>
                <c:pt idx="12">
                  <c:v>宿泊・飲食サービス業</c:v>
                </c:pt>
                <c:pt idx="13">
                  <c:v>卸売業</c:v>
                </c:pt>
                <c:pt idx="14">
                  <c:v>情報通信業</c:v>
                </c:pt>
                <c:pt idx="15">
                  <c:v>窯業・土石製品</c:v>
                </c:pt>
                <c:pt idx="16">
                  <c:v>水産業</c:v>
                </c:pt>
                <c:pt idx="17">
                  <c:v>電子部品・デバイス</c:v>
                </c:pt>
                <c:pt idx="18">
                  <c:v>廃棄物処理業</c:v>
                </c:pt>
                <c:pt idx="19">
                  <c:v>情報・通信機器</c:v>
                </c:pt>
                <c:pt idx="20">
                  <c:v>その他の製造業</c:v>
                </c:pt>
                <c:pt idx="21">
                  <c:v>その他の不動産業</c:v>
                </c:pt>
                <c:pt idx="22">
                  <c:v>林業</c:v>
                </c:pt>
                <c:pt idx="23">
                  <c:v>繊維製品</c:v>
                </c:pt>
                <c:pt idx="24">
                  <c:v>電気機械</c:v>
                </c:pt>
                <c:pt idx="25">
                  <c:v>輸送用機械</c:v>
                </c:pt>
                <c:pt idx="26">
                  <c:v>電気業</c:v>
                </c:pt>
                <c:pt idx="27">
                  <c:v>石油・石炭製品</c:v>
                </c:pt>
                <c:pt idx="28">
                  <c:v>鉱業</c:v>
                </c:pt>
                <c:pt idx="29">
                  <c:v>水道業</c:v>
                </c:pt>
                <c:pt idx="30">
                  <c:v>印刷業</c:v>
                </c:pt>
                <c:pt idx="31">
                  <c:v>金属製品</c:v>
                </c:pt>
                <c:pt idx="32">
                  <c:v>パルプ・紙・紙加工品</c:v>
                </c:pt>
                <c:pt idx="33">
                  <c:v>化学</c:v>
                </c:pt>
                <c:pt idx="34">
                  <c:v>鉄鋼</c:v>
                </c:pt>
                <c:pt idx="35">
                  <c:v>非鉄金属</c:v>
                </c:pt>
                <c:pt idx="36">
                  <c:v>はん用・生産用・業務用機械</c:v>
                </c:pt>
                <c:pt idx="37">
                  <c:v>ガス・熱供給業</c:v>
                </c:pt>
              </c:strCache>
            </c:strRef>
          </c:cat>
          <c:val>
            <c:numRef>
              <c:f>'10'!$M$5:$M$42</c:f>
              <c:numCache>
                <c:formatCode>0.0%</c:formatCode>
                <c:ptCount val="38"/>
                <c:pt idx="0">
                  <c:v>5.3994233488811605E-2</c:v>
                </c:pt>
                <c:pt idx="1">
                  <c:v>9.6102982493900535E-2</c:v>
                </c:pt>
                <c:pt idx="2">
                  <c:v>7.7266302455823041E-2</c:v>
                </c:pt>
                <c:pt idx="3">
                  <c:v>4.9651474201651689E-2</c:v>
                </c:pt>
                <c:pt idx="4">
                  <c:v>5.805585368777931E-2</c:v>
                </c:pt>
                <c:pt idx="5">
                  <c:v>3.459112228846134E-2</c:v>
                </c:pt>
                <c:pt idx="6">
                  <c:v>5.3397828602299927E-2</c:v>
                </c:pt>
                <c:pt idx="7">
                  <c:v>8.1280073034771E-2</c:v>
                </c:pt>
                <c:pt idx="8">
                  <c:v>2.438687483117211E-2</c:v>
                </c:pt>
                <c:pt idx="9">
                  <c:v>4.0260309155492183E-2</c:v>
                </c:pt>
                <c:pt idx="10">
                  <c:v>4.1088920122552809E-2</c:v>
                </c:pt>
                <c:pt idx="11">
                  <c:v>8.6541003332500314E-3</c:v>
                </c:pt>
                <c:pt idx="12">
                  <c:v>2.5446247361951099E-2</c:v>
                </c:pt>
                <c:pt idx="13">
                  <c:v>6.9607654783589698E-2</c:v>
                </c:pt>
                <c:pt idx="14">
                  <c:v>4.9136684516079644E-2</c:v>
                </c:pt>
                <c:pt idx="15">
                  <c:v>5.6915768779079948E-3</c:v>
                </c:pt>
                <c:pt idx="16">
                  <c:v>1.4080427808104597E-3</c:v>
                </c:pt>
                <c:pt idx="17">
                  <c:v>1.1120793386424153E-2</c:v>
                </c:pt>
                <c:pt idx="18">
                  <c:v>9.2600224211947125E-3</c:v>
                </c:pt>
                <c:pt idx="19">
                  <c:v>5.509026063417178E-3</c:v>
                </c:pt>
                <c:pt idx="20">
                  <c:v>1.6359333673276275E-2</c:v>
                </c:pt>
                <c:pt idx="21">
                  <c:v>2.1722824665991548E-2</c:v>
                </c:pt>
                <c:pt idx="22">
                  <c:v>4.49786428186568E-4</c:v>
                </c:pt>
                <c:pt idx="23">
                  <c:v>2.6320902302993223E-3</c:v>
                </c:pt>
                <c:pt idx="24">
                  <c:v>1.3807775256293389E-2</c:v>
                </c:pt>
                <c:pt idx="25">
                  <c:v>2.7565534117320753E-2</c:v>
                </c:pt>
                <c:pt idx="26">
                  <c:v>1.38942657015368E-2</c:v>
                </c:pt>
                <c:pt idx="27">
                  <c:v>1.0396187631180194E-2</c:v>
                </c:pt>
                <c:pt idx="28">
                  <c:v>6.9409033719356437E-4</c:v>
                </c:pt>
                <c:pt idx="29">
                  <c:v>3.5105394097651207E-3</c:v>
                </c:pt>
                <c:pt idx="30">
                  <c:v>4.162736377122906E-3</c:v>
                </c:pt>
                <c:pt idx="31">
                  <c:v>1.0335698488890948E-2</c:v>
                </c:pt>
                <c:pt idx="32">
                  <c:v>4.7353067359264317E-3</c:v>
                </c:pt>
                <c:pt idx="33">
                  <c:v>2.1122447358195372E-2</c:v>
                </c:pt>
                <c:pt idx="34">
                  <c:v>1.1380249916562194E-2</c:v>
                </c:pt>
                <c:pt idx="35">
                  <c:v>6.6382919014777901E-3</c:v>
                </c:pt>
                <c:pt idx="36">
                  <c:v>3.190919622749986E-2</c:v>
                </c:pt>
                <c:pt idx="37">
                  <c:v>2.7735226559405459E-3</c:v>
                </c:pt>
              </c:numCache>
            </c:numRef>
          </c:val>
          <c:extLst>
            <c:ext xmlns:c16="http://schemas.microsoft.com/office/drawing/2014/chart" uri="{C3380CC4-5D6E-409C-BE32-E72D297353CC}">
              <c16:uniqueId val="{00000001-232F-4F99-95DD-C53D58C0A8FA}"/>
            </c:ext>
          </c:extLst>
        </c:ser>
        <c:dLbls>
          <c:showLegendKey val="0"/>
          <c:showVal val="0"/>
          <c:showCatName val="0"/>
          <c:showSerName val="0"/>
          <c:showPercent val="0"/>
          <c:showBubbleSize val="0"/>
        </c:dLbls>
        <c:gapWidth val="150"/>
        <c:axId val="405159584"/>
        <c:axId val="405148160"/>
      </c:barChart>
      <c:catAx>
        <c:axId val="405159584"/>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405148160"/>
        <c:crosses val="autoZero"/>
        <c:auto val="1"/>
        <c:lblAlgn val="ctr"/>
        <c:lblOffset val="100"/>
        <c:noMultiLvlLbl val="0"/>
      </c:catAx>
      <c:valAx>
        <c:axId val="405148160"/>
        <c:scaling>
          <c:orientation val="minMax"/>
          <c:min val="0"/>
        </c:scaling>
        <c:delete val="0"/>
        <c:axPos val="l"/>
        <c:majorGridlines>
          <c:spPr>
            <a:ln>
              <a:prstDash val="sysDot"/>
            </a:ln>
          </c:spPr>
        </c:majorGridlines>
        <c:title>
          <c:tx>
            <c:rich>
              <a:bodyPr rot="-5400000" vert="horz"/>
              <a:lstStyle/>
              <a:p>
                <a:pPr>
                  <a:defRPr b="0"/>
                </a:pPr>
                <a:r>
                  <a:rPr lang="ja-JP" altLang="en-US" b="0"/>
                  <a:t>産業別付加価値額構成比（％）</a:t>
                </a:r>
              </a:p>
            </c:rich>
          </c:tx>
          <c:layout/>
          <c:overlay val="0"/>
        </c:title>
        <c:numFmt formatCode="0%" sourceLinked="0"/>
        <c:majorTickMark val="out"/>
        <c:minorTickMark val="none"/>
        <c:tickLblPos val="nextTo"/>
        <c:txPr>
          <a:bodyPr/>
          <a:lstStyle/>
          <a:p>
            <a:pPr>
              <a:defRPr sz="900"/>
            </a:pPr>
            <a:endParaRPr lang="ja-JP"/>
          </a:p>
        </c:txPr>
        <c:crossAx val="405159584"/>
        <c:crosses val="autoZero"/>
        <c:crossBetween val="between"/>
      </c:valAx>
      <c:spPr>
        <a:noFill/>
        <a:ln>
          <a:solidFill>
            <a:schemeClr val="bg1">
              <a:lumMod val="50000"/>
            </a:schemeClr>
          </a:solidFill>
        </a:ln>
      </c:spPr>
    </c:plotArea>
    <c:legend>
      <c:legendPos val="b"/>
      <c:layout/>
      <c:overlay val="1"/>
    </c:legend>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'12'!$D$19</c:f>
              <c:strCache>
                <c:ptCount val="1"/>
                <c:pt idx="0">
                  <c:v>久慈市</c:v>
                </c:pt>
              </c:strCache>
            </c:strRef>
          </c:tx>
          <c:spPr>
            <a:solidFill>
              <a:srgbClr val="F79646"/>
            </a:solidFill>
            <a:ln w="28575">
              <a:noFill/>
            </a:ln>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'12'!$H$22:$I$27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'12'!$D$22:$D$27</c:f>
              <c:numCache>
                <c:formatCode>0.00_ </c:formatCode>
                <c:ptCount val="6"/>
                <c:pt idx="0">
                  <c:v>3.9387514033390483</c:v>
                </c:pt>
                <c:pt idx="1">
                  <c:v>8.0647476117616979</c:v>
                </c:pt>
                <c:pt idx="2">
                  <c:v>8.1310031719551095</c:v>
                </c:pt>
                <c:pt idx="3">
                  <c:v>6.5409331852116335</c:v>
                </c:pt>
                <c:pt idx="4">
                  <c:v>7.757741069575192</c:v>
                </c:pt>
                <c:pt idx="5">
                  <c:v>6.7637136794808344</c:v>
                </c:pt>
              </c:numCache>
            </c:numRef>
          </c:val>
          <c:extLst>
            <c:ext xmlns:c16="http://schemas.microsoft.com/office/drawing/2014/chart" uri="{C3380CC4-5D6E-409C-BE32-E72D297353CC}">
              <c16:uniqueId val="{00000000-2B76-4B01-B57A-33D4D09E04E6}"/>
            </c:ext>
          </c:extLst>
        </c:ser>
        <c:ser>
          <c:idx val="1"/>
          <c:order val="1"/>
          <c:tx>
            <c:strRef>
              <c:f>'12'!$E$19</c:f>
              <c:strCache>
                <c:ptCount val="1"/>
                <c:pt idx="0">
                  <c:v>全国</c:v>
                </c:pt>
              </c:strCache>
            </c:strRef>
          </c:tx>
          <c:spPr>
            <a:solidFill>
              <a:srgbClr val="75DD75"/>
            </a:solidFill>
            <a:ln>
              <a:noFill/>
            </a:ln>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'12'!$H$22:$I$27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'12'!$E$22:$E$27</c:f>
              <c:numCache>
                <c:formatCode>0.00_ </c:formatCode>
                <c:ptCount val="6"/>
                <c:pt idx="0">
                  <c:v>2.8913680969621152</c:v>
                </c:pt>
                <c:pt idx="1">
                  <c:v>10.164323706132523</c:v>
                </c:pt>
                <c:pt idx="2">
                  <c:v>9.7640095317592568</c:v>
                </c:pt>
                <c:pt idx="3">
                  <c:v>8.5373819420072543</c:v>
                </c:pt>
                <c:pt idx="4">
                  <c:v>9.6230293745263324</c:v>
                </c:pt>
                <c:pt idx="5">
                  <c:v>8.7452070713535939</c:v>
                </c:pt>
              </c:numCache>
            </c:numRef>
          </c:val>
          <c:extLst>
            <c:ext xmlns:c16="http://schemas.microsoft.com/office/drawing/2014/chart" uri="{C3380CC4-5D6E-409C-BE32-E72D297353CC}">
              <c16:uniqueId val="{00000001-2B76-4B01-B57A-33D4D09E04E6}"/>
            </c:ext>
          </c:extLst>
        </c:ser>
        <c:ser>
          <c:idx val="2"/>
          <c:order val="2"/>
          <c:tx>
            <c:strRef>
              <c:f>'12'!$F$19</c:f>
              <c:strCache>
                <c:ptCount val="1"/>
                <c:pt idx="0">
                  <c:v>岩手県</c:v>
                </c:pt>
              </c:strCache>
            </c:strRef>
          </c:tx>
          <c:spPr>
            <a:solidFill>
              <a:srgbClr val="FFD1D1"/>
            </a:solidFill>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'12'!$H$22:$I$27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'12'!$F$22:$F$27</c:f>
              <c:numCache>
                <c:formatCode>0.00_ </c:formatCode>
                <c:ptCount val="6"/>
                <c:pt idx="0">
                  <c:v>2.6044578865585479</c:v>
                </c:pt>
                <c:pt idx="1">
                  <c:v>8.863705984701582</c:v>
                </c:pt>
                <c:pt idx="2">
                  <c:v>8.2049529015584302</c:v>
                </c:pt>
                <c:pt idx="3">
                  <c:v>6.9243421224669106</c:v>
                </c:pt>
                <c:pt idx="4">
                  <c:v>7.7888987123370299</c:v>
                </c:pt>
                <c:pt idx="5">
                  <c:v>6.9679918639757554</c:v>
                </c:pt>
              </c:numCache>
            </c:numRef>
          </c:val>
          <c:extLst>
            <c:ext xmlns:c16="http://schemas.microsoft.com/office/drawing/2014/chart" uri="{C3380CC4-5D6E-409C-BE32-E72D297353CC}">
              <c16:uniqueId val="{00000002-2B76-4B01-B57A-33D4D09E04E6}"/>
            </c:ext>
          </c:extLst>
        </c:ser>
        <c:ser>
          <c:idx val="3"/>
          <c:order val="3"/>
          <c:tx>
            <c:strRef>
              <c:f>'12'!$G$19</c:f>
              <c:strCache>
                <c:ptCount val="1"/>
                <c:pt idx="0">
                  <c:v>同規模地域（1万人以上～5万人未満）※地方圏の平均</c:v>
                </c:pt>
              </c:strCache>
            </c:strRef>
          </c:tx>
          <c:spPr>
            <a:solidFill>
              <a:srgbClr val="D9D9D9"/>
            </a:solidFill>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'12'!$H$22:$I$27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'12'!$G$22:$G$27</c:f>
              <c:numCache>
                <c:formatCode>0.00_ </c:formatCode>
                <c:ptCount val="6"/>
                <c:pt idx="0">
                  <c:v>3.0699925074070213</c:v>
                </c:pt>
                <c:pt idx="1">
                  <c:v>10.324704017772179</c:v>
                </c:pt>
                <c:pt idx="2">
                  <c:v>8.0742191050857013</c:v>
                </c:pt>
                <c:pt idx="3">
                  <c:v>6.7691442337880048</c:v>
                </c:pt>
                <c:pt idx="4">
                  <c:v>8.1639647566574407</c:v>
                </c:pt>
                <c:pt idx="5">
                  <c:v>7.3842955954451863</c:v>
                </c:pt>
              </c:numCache>
            </c:numRef>
          </c:val>
          <c:extLst>
            <c:ext xmlns:c16="http://schemas.microsoft.com/office/drawing/2014/chart" uri="{C3380CC4-5D6E-409C-BE32-E72D297353CC}">
              <c16:uniqueId val="{00000003-2B76-4B01-B57A-33D4D09E04E6}"/>
            </c:ext>
          </c:extLst>
        </c:ser>
        <c:dLbls>
          <c:showLegendKey val="0"/>
          <c:showVal val="0"/>
          <c:showCatName val="0"/>
          <c:showSerName val="0"/>
          <c:showPercent val="0"/>
          <c:showBubbleSize val="0"/>
        </c:dLbls>
        <c:gapWidth val="150"/>
        <c:axId val="405161760"/>
        <c:axId val="405166112"/>
      </c:barChart>
      <c:catAx>
        <c:axId val="405161760"/>
        <c:scaling>
          <c:orientation val="minMax"/>
        </c:scaling>
        <c:delete val="0"/>
        <c:axPos val="b"/>
        <c:numFmt formatCode="General" sourceLinked="1"/>
        <c:majorTickMark val="out"/>
        <c:minorTickMark val="none"/>
        <c:tickLblPos val="nextTo"/>
        <c:crossAx val="405166112"/>
        <c:crosses val="autoZero"/>
        <c:auto val="1"/>
        <c:lblAlgn val="ctr"/>
        <c:lblOffset val="100"/>
        <c:noMultiLvlLbl val="0"/>
      </c:catAx>
      <c:valAx>
        <c:axId val="405166112"/>
        <c:scaling>
          <c:orientation val="minMax"/>
          <c:min val="0"/>
        </c:scaling>
        <c:delete val="0"/>
        <c:axPos val="l"/>
        <c:majorGridlines>
          <c:spPr>
            <a:ln>
              <a:prstDash val="sysDot"/>
            </a:ln>
          </c:spPr>
        </c:majorGridlines>
        <c:title>
          <c:tx>
            <c:rich>
              <a:bodyPr rot="-5400000" vert="horz"/>
              <a:lstStyle/>
              <a:p>
                <a:pPr>
                  <a:defRPr b="0" i="0">
                    <a:latin typeface="+mn-ea"/>
                    <a:ea typeface="+mn-ea"/>
                  </a:defRPr>
                </a:pPr>
                <a:r>
                  <a:rPr lang="ja-JP" altLang="en-US" b="0" i="0">
                    <a:latin typeface="+mn-ea"/>
                    <a:ea typeface="+mn-ea"/>
                  </a:rPr>
                  <a:t>従業者</a:t>
                </a:r>
                <a:r>
                  <a:rPr lang="en-US" altLang="ja-JP" b="0" i="0">
                    <a:latin typeface="+mn-ea"/>
                    <a:ea typeface="+mn-ea"/>
                  </a:rPr>
                  <a:t>1</a:t>
                </a:r>
                <a:r>
                  <a:rPr lang="ja-JP" altLang="en-US" b="0" i="0">
                    <a:latin typeface="+mn-ea"/>
                    <a:ea typeface="+mn-ea"/>
                  </a:rPr>
                  <a:t>人当たり付加価値額（百万円／人）</a:t>
                </a:r>
              </a:p>
            </c:rich>
          </c:tx>
          <c:layout/>
          <c:overlay val="0"/>
        </c:title>
        <c:numFmt formatCode="0_ " sourceLinked="0"/>
        <c:majorTickMark val="out"/>
        <c:minorTickMark val="none"/>
        <c:tickLblPos val="nextTo"/>
        <c:crossAx val="405161760"/>
        <c:crosses val="autoZero"/>
        <c:crossBetween val="between"/>
      </c:valAx>
      <c:spPr>
        <a:noFill/>
        <a:ln>
          <a:solidFill>
            <a:schemeClr val="bg1">
              <a:lumMod val="50000"/>
            </a:schemeClr>
          </a:solidFill>
        </a:ln>
      </c:spPr>
    </c:plotArea>
    <c:legend>
      <c:legendPos val="b"/>
      <c:layout/>
      <c:overlay val="0"/>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20985859592773E-2"/>
          <c:y val="4.1051851167739767E-2"/>
          <c:w val="0.93588054089179029"/>
          <c:h val="0.68167144637469101"/>
        </c:manualLayout>
      </c:layout>
      <c:barChart>
        <c:barDir val="col"/>
        <c:grouping val="clustered"/>
        <c:varyColors val="0"/>
        <c:ser>
          <c:idx val="0"/>
          <c:order val="0"/>
          <c:tx>
            <c:strRef>
              <c:f>'13'!$M$5</c:f>
              <c:strCache>
                <c:ptCount val="1"/>
                <c:pt idx="0">
                  <c:v>久慈市</c:v>
                </c:pt>
              </c:strCache>
            </c:strRef>
          </c:tx>
          <c:spPr>
            <a:solidFill>
              <a:srgbClr val="F79646"/>
            </a:solidFill>
            <a:ln w="28575">
              <a:no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'13'!$M$6:$M$23</c:f>
              <c:numCache>
                <c:formatCode>0.0%</c:formatCode>
                <c:ptCount val="18"/>
                <c:pt idx="0">
                  <c:v>9.9213134894453568E-3</c:v>
                </c:pt>
                <c:pt idx="1">
                  <c:v>0.13686650889525376</c:v>
                </c:pt>
                <c:pt idx="2">
                  <c:v>2.1517965877001066E-2</c:v>
                </c:pt>
                <c:pt idx="3">
                  <c:v>0</c:v>
                </c:pt>
                <c:pt idx="4">
                  <c:v>0</c:v>
                </c:pt>
                <c:pt idx="5">
                  <c:v>1.0297931423588208E-2</c:v>
                </c:pt>
                <c:pt idx="6">
                  <c:v>4.9997062509928046E-2</c:v>
                </c:pt>
                <c:pt idx="7">
                  <c:v>0</c:v>
                </c:pt>
                <c:pt idx="8">
                  <c:v>0</c:v>
                </c:pt>
                <c:pt idx="9">
                  <c:v>5.3293237836352109E-3</c:v>
                </c:pt>
                <c:pt idx="10">
                  <c:v>0</c:v>
                </c:pt>
                <c:pt idx="11">
                  <c:v>3.4581344316256125E-2</c:v>
                </c:pt>
                <c:pt idx="12">
                  <c:v>1.2486635051851243E-2</c:v>
                </c:pt>
                <c:pt idx="13">
                  <c:v>3.0935698789736333E-2</c:v>
                </c:pt>
                <c:pt idx="14">
                  <c:v>1.1814117359606073E-2</c:v>
                </c:pt>
                <c:pt idx="15">
                  <c:v>5.3384978709707064E-3</c:v>
                </c:pt>
                <c:pt idx="16">
                  <c:v>3.0654611937982718E-2</c:v>
                </c:pt>
                <c:pt idx="17">
                  <c:v>0.64025898869474518</c:v>
                </c:pt>
              </c:numCache>
            </c:numRef>
          </c:val>
          <c:extLst>
            <c:ext xmlns:c16="http://schemas.microsoft.com/office/drawing/2014/chart" uri="{C3380CC4-5D6E-409C-BE32-E72D297353CC}">
              <c16:uniqueId val="{00000000-CA18-4176-BFF6-283BF95D4AA6}"/>
            </c:ext>
          </c:extLst>
        </c:ser>
        <c:ser>
          <c:idx val="1"/>
          <c:order val="1"/>
          <c:tx>
            <c:strRef>
              <c:f>'13'!$N$5</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'13'!$N$6:$N$23</c:f>
              <c:numCache>
                <c:formatCode>0.0%</c:formatCode>
                <c:ptCount val="18"/>
                <c:pt idx="0">
                  <c:v>2.6447436408157435E-3</c:v>
                </c:pt>
                <c:pt idx="1">
                  <c:v>9.2923109101179346E-2</c:v>
                </c:pt>
                <c:pt idx="2">
                  <c:v>1.0029247672260957E-2</c:v>
                </c:pt>
                <c:pt idx="3">
                  <c:v>1.8043288756605821E-2</c:v>
                </c:pt>
                <c:pt idx="4">
                  <c:v>8.0484420161973227E-2</c:v>
                </c:pt>
                <c:pt idx="5">
                  <c:v>3.9613361046724048E-2</c:v>
                </c:pt>
                <c:pt idx="6">
                  <c:v>2.1687035458416496E-2</c:v>
                </c:pt>
                <c:pt idx="7">
                  <c:v>4.336300620379941E-2</c:v>
                </c:pt>
                <c:pt idx="8">
                  <c:v>2.5294373587304304E-2</c:v>
                </c:pt>
                <c:pt idx="9">
                  <c:v>3.9382874803312672E-2</c:v>
                </c:pt>
                <c:pt idx="10">
                  <c:v>0.12158596552063401</c:v>
                </c:pt>
                <c:pt idx="11">
                  <c:v>4.2374379837201055E-2</c:v>
                </c:pt>
                <c:pt idx="12">
                  <c:v>5.2612785175124757E-2</c:v>
                </c:pt>
                <c:pt idx="13">
                  <c:v>2.0991448616360112E-2</c:v>
                </c:pt>
                <c:pt idx="14">
                  <c:v>0.105034989187787</c:v>
                </c:pt>
                <c:pt idx="15">
                  <c:v>1.5861581658523988E-2</c:v>
                </c:pt>
                <c:pt idx="16">
                  <c:v>6.2335176535261883E-2</c:v>
                </c:pt>
                <c:pt idx="17">
                  <c:v>0.20573821303671505</c:v>
                </c:pt>
              </c:numCache>
            </c:numRef>
          </c:val>
          <c:extLst>
            <c:ext xmlns:c16="http://schemas.microsoft.com/office/drawing/2014/chart" uri="{C3380CC4-5D6E-409C-BE32-E72D297353CC}">
              <c16:uniqueId val="{00000001-CA18-4176-BFF6-283BF95D4AA6}"/>
            </c:ext>
          </c:extLst>
        </c:ser>
        <c:dLbls>
          <c:showLegendKey val="0"/>
          <c:showVal val="0"/>
          <c:showCatName val="0"/>
          <c:showSerName val="0"/>
          <c:showPercent val="0"/>
          <c:showBubbleSize val="0"/>
        </c:dLbls>
        <c:gapWidth val="49"/>
        <c:axId val="405153600"/>
        <c:axId val="405154144"/>
      </c:barChart>
      <c:catAx>
        <c:axId val="405153600"/>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405154144"/>
        <c:crosses val="autoZero"/>
        <c:auto val="1"/>
        <c:lblAlgn val="ctr"/>
        <c:lblOffset val="100"/>
        <c:noMultiLvlLbl val="0"/>
      </c:catAx>
      <c:valAx>
        <c:axId val="405154144"/>
        <c:scaling>
          <c:orientation val="minMax"/>
          <c:min val="0"/>
        </c:scaling>
        <c:delete val="0"/>
        <c:axPos val="l"/>
        <c:majorGridlines>
          <c:spPr>
            <a:ln>
              <a:prstDash val="sysDot"/>
            </a:ln>
          </c:spPr>
        </c:majorGridlines>
        <c:title>
          <c:tx>
            <c:rich>
              <a:bodyPr rot="-5400000" vert="horz"/>
              <a:lstStyle/>
              <a:p>
                <a:pPr>
                  <a:defRPr sz="600" b="0"/>
                </a:pPr>
                <a:r>
                  <a:rPr lang="ja-JP" altLang="en-US" sz="600" b="0"/>
                  <a:t>産業別付加価値構成比（％）</a:t>
                </a:r>
              </a:p>
            </c:rich>
          </c:tx>
          <c:layout>
            <c:manualLayout>
              <c:xMode val="edge"/>
              <c:yMode val="edge"/>
              <c:x val="1.0393112775363362E-2"/>
              <c:y val="7.5697308669749608E-2"/>
            </c:manualLayout>
          </c:layout>
          <c:overlay val="0"/>
        </c:title>
        <c:numFmt formatCode="0%" sourceLinked="0"/>
        <c:majorTickMark val="out"/>
        <c:minorTickMark val="none"/>
        <c:tickLblPos val="nextTo"/>
        <c:txPr>
          <a:bodyPr/>
          <a:lstStyle/>
          <a:p>
            <a:pPr>
              <a:defRPr sz="600"/>
            </a:pPr>
            <a:endParaRPr lang="ja-JP"/>
          </a:p>
        </c:txPr>
        <c:crossAx val="405153600"/>
        <c:crosses val="autoZero"/>
        <c:crossBetween val="between"/>
      </c:valAx>
      <c:spPr>
        <a:noFill/>
        <a:ln>
          <a:solidFill>
            <a:schemeClr val="bg1">
              <a:lumMod val="50000"/>
            </a:schemeClr>
          </a:solidFill>
        </a:ln>
      </c:spPr>
    </c:plotArea>
    <c:legend>
      <c:legendPos val="b"/>
      <c:layout>
        <c:manualLayout>
          <c:xMode val="edge"/>
          <c:yMode val="edge"/>
          <c:x val="0.40607389839521257"/>
          <c:y val="0.93274932412199663"/>
          <c:w val="0.18256632223795691"/>
          <c:h val="6.7250675878003999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0495365535739E-2"/>
          <c:y val="3.9945572804306592E-2"/>
          <c:w val="0.9361076057607074"/>
          <c:h val="0.6047389251455606"/>
        </c:manualLayout>
      </c:layout>
      <c:barChart>
        <c:barDir val="col"/>
        <c:grouping val="clustered"/>
        <c:varyColors val="0"/>
        <c:ser>
          <c:idx val="0"/>
          <c:order val="0"/>
          <c:tx>
            <c:strRef>
              <c:f>'13'!$K$5</c:f>
              <c:strCache>
                <c:ptCount val="1"/>
                <c:pt idx="0">
                  <c:v>久慈市</c:v>
                </c:pt>
              </c:strCache>
            </c:strRef>
          </c:tx>
          <c:spPr>
            <a:solidFill>
              <a:srgbClr val="F79646"/>
            </a:solidFill>
            <a:ln w="28575">
              <a:noFill/>
            </a:ln>
          </c:spPr>
          <c:invertIfNegative val="0"/>
          <c:dLbls>
            <c:dLbl>
              <c:idx val="0"/>
              <c:tx>
                <c:strRef>
                  <c:f>'13'!$H$9</c:f>
                  <c:strCache>
                    <c:ptCount val="1"/>
                    <c:pt idx="0">
                      <c:v>40.41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{8CE99CF6-F987-4949-B37A-C36F0C85B898}</c15:txfldGUID>
                      <c15:f>'13'!$H$9</c15:f>
                      <c15:dlblFieldTableCache>
                        <c:ptCount val="1"/>
                        <c:pt idx="0">
                          <c:v>40.41</c:v>
                        </c:pt>
                      </c15:dlblFieldTableCache>
                    </c15:dlblFTEntry>
                  </c15:dlblFieldTable>
                  <c15:showDataLabelsRange val="0"/>
                </c:ext>
                <c:ext xmlns:c16="http://schemas.microsoft.com/office/drawing/2014/chart" uri="{C3380CC4-5D6E-409C-BE32-E72D297353CC}">
                  <c16:uniqueId val="{00000000-D2C7-41E1-B859-38252B696B43}"/>
                </c:ext>
              </c:extLst>
            </c:dLbl>
            <c:dLbl>
              <c:idx val="1"/>
              <c:tx>
                <c:strRef>
                  <c:f>'13'!$H$10</c:f>
                  <c:strCache>
                    <c:ptCount val="1"/>
                    <c:pt idx="0">
                      <c:v>5.16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{1041DDEF-47A6-4D67-8EE6-864B04504EB5}</c15:txfldGUID>
                      <c15:f>'13'!$H$10</c15:f>
                      <c15:dlblFieldTableCache>
                        <c:ptCount val="1"/>
                        <c:pt idx="0">
                          <c:v>5.16</c:v>
                        </c:pt>
                      </c15:dlblFieldTableCache>
                    </c15:dlblFTEntry>
                  </c15:dlblFieldTable>
                  <c15:showDataLabelsRange val="0"/>
                </c:ext>
                <c:ext xmlns:c16="http://schemas.microsoft.com/office/drawing/2014/chart" uri="{C3380CC4-5D6E-409C-BE32-E72D297353CC}">
                  <c16:uniqueId val="{00000001-D2C7-41E1-B859-38252B696B43}"/>
                </c:ext>
              </c:extLst>
            </c:dLbl>
            <c:dLbl>
              <c:idx val="2"/>
              <c:tx>
                <c:strRef>
                  <c:f>'13'!$H$11</c:f>
                  <c:strCache>
                    <c:ptCount val="1"/>
                    <c:pt idx="0">
                      <c:v>2.20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{35B0CF9C-EF72-4E63-B9BD-D30420B8BC73}</c15:txfldGUID>
                      <c15:f>'13'!$H$11</c15:f>
                      <c15:dlblFieldTableCache>
                        <c:ptCount val="1"/>
                        <c:pt idx="0">
                          <c:v>2.20</c:v>
                        </c:pt>
                      </c15:dlblFieldTableCache>
                    </c15:dlblFTEntry>
                  </c15:dlblFieldTable>
                  <c15:showDataLabelsRange val="0"/>
                </c:ext>
                <c:ext xmlns:c16="http://schemas.microsoft.com/office/drawing/2014/chart" uri="{C3380CC4-5D6E-409C-BE32-E72D297353CC}">
                  <c16:uniqueId val="{00000002-D2C7-41E1-B859-38252B696B43}"/>
                </c:ext>
              </c:extLst>
            </c:dLbl>
            <c:dLbl>
              <c:idx val="3"/>
              <c:tx>
                <c:strRef>
                  <c:f>'13'!$H$12</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{6A407D07-AB8B-4429-9198-8F56DD672BA7}</c15:txfldGUID>
                      <c15:f>'13'!$H$12</c15:f>
                      <c15:dlblFieldTableCache>
                        <c:ptCount val="1"/>
                        <c:pt idx="0">
                          <c:v>0.00</c:v>
                        </c:pt>
                      </c15:dlblFieldTableCache>
                    </c15:dlblFTEntry>
                  </c15:dlblFieldTable>
                  <c15:showDataLabelsRange val="0"/>
                </c:ext>
                <c:ext xmlns:c16="http://schemas.microsoft.com/office/drawing/2014/chart" uri="{C3380CC4-5D6E-409C-BE32-E72D297353CC}">
                  <c16:uniqueId val="{00000003-D2C7-41E1-B859-38252B696B43}"/>
                </c:ext>
              </c:extLst>
            </c:dLbl>
            <c:dLbl>
              <c:idx val="4"/>
              <c:tx>
                <c:strRef>
                  <c:f>'13'!$H$13</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{197A18C1-D071-4E76-97BC-3A3F91F4B7B8}</c15:txfldGUID>
                      <c15:f>'13'!$H$13</c15:f>
                      <c15:dlblFieldTableCache>
                        <c:ptCount val="1"/>
                        <c:pt idx="0">
                          <c:v>0.00</c:v>
                        </c:pt>
                      </c15:dlblFieldTableCache>
                    </c15:dlblFTEntry>
                  </c15:dlblFieldTable>
                  <c15:showDataLabelsRange val="0"/>
                </c:ext>
                <c:ext xmlns:c16="http://schemas.microsoft.com/office/drawing/2014/chart" uri="{C3380CC4-5D6E-409C-BE32-E72D297353CC}">
                  <c16:uniqueId val="{00000004-D2C7-41E1-B859-38252B696B43}"/>
                </c:ext>
              </c:extLst>
            </c:dLbl>
            <c:dLbl>
              <c:idx val="5"/>
              <c:layout>
                <c:manualLayout>
                  <c:x val="-5.7443912533194528E-3"/>
                  <c:y val="0"/>
                </c:manualLayout>
              </c:layout>
              <c:tx>
                <c:strRef>
                  <c:f>'13'!$H$14</c:f>
                  <c:strCache>
                    <c:ptCount val="1"/>
                    <c:pt idx="0">
                      <c:v>42.13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{1E42C338-C753-4766-84BE-6B57230E04AA}</c15:txfldGUID>
                      <c15:f>'13'!$H$14</c15:f>
                      <c15:dlblFieldTableCache>
                        <c:ptCount val="1"/>
                        <c:pt idx="0">
                          <c:v>42.13</c:v>
                        </c:pt>
                      </c15:dlblFieldTableCache>
                    </c15:dlblFTEntry>
                  </c15:dlblFieldTable>
                  <c15:showDataLabelsRange val="0"/>
                </c:ext>
                <c:ext xmlns:c16="http://schemas.microsoft.com/office/drawing/2014/chart" uri="{C3380CC4-5D6E-409C-BE32-E72D297353CC}">
                  <c16:uniqueId val="{00000005-D2C7-41E1-B859-38252B696B43}"/>
                </c:ext>
              </c:extLst>
            </c:dLbl>
            <c:dLbl>
              <c:idx val="6"/>
              <c:tx>
                <c:strRef>
                  <c:f>'13'!$H$15</c:f>
                  <c:strCache>
                    <c:ptCount val="1"/>
                    <c:pt idx="0">
                      <c:v>10.54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{03C93773-B110-4B33-88A5-701B723D01E8}</c15:txfldGUID>
                      <c15:f>'13'!$H$15</c15:f>
                      <c15:dlblFieldTableCache>
                        <c:ptCount val="1"/>
                        <c:pt idx="0">
                          <c:v>10.54</c:v>
                        </c:pt>
                      </c15:dlblFieldTableCache>
                    </c15:dlblFTEntry>
                  </c15:dlblFieldTable>
                  <c15:showDataLabelsRange val="0"/>
                </c:ext>
                <c:ext xmlns:c16="http://schemas.microsoft.com/office/drawing/2014/chart" uri="{C3380CC4-5D6E-409C-BE32-E72D297353CC}">
                  <c16:uniqueId val="{00000006-D2C7-41E1-B859-38252B696B43}"/>
                </c:ext>
              </c:extLst>
            </c:dLbl>
            <c:dLbl>
              <c:idx val="7"/>
              <c:tx>
                <c:strRef>
                  <c:f>'13'!$H$16</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{F0C692A5-B939-4145-AA07-2E9EA624E6E2}</c15:txfldGUID>
                      <c15:f>'13'!$H$16</c15:f>
                      <c15:dlblFieldTableCache>
                        <c:ptCount val="1"/>
                        <c:pt idx="0">
                          <c:v>0.00</c:v>
                        </c:pt>
                      </c15:dlblFieldTableCache>
                    </c15:dlblFTEntry>
                  </c15:dlblFieldTable>
                  <c15:showDataLabelsRange val="0"/>
                </c:ext>
                <c:ext xmlns:c16="http://schemas.microsoft.com/office/drawing/2014/chart" uri="{C3380CC4-5D6E-409C-BE32-E72D297353CC}">
                  <c16:uniqueId val="{00000007-D2C7-41E1-B859-38252B696B43}"/>
                </c:ext>
              </c:extLst>
            </c:dLbl>
            <c:dLbl>
              <c:idx val="8"/>
              <c:tx>
                <c:strRef>
                  <c:f>'13'!$H$17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{C0F3E649-8CFB-4DF2-A7EF-C01DF139E34F}</c15:txfldGUID>
                      <c15:f>'13'!$H$17</c15:f>
                      <c15:dlblFieldTableCache>
                        <c:ptCount val="1"/>
                        <c:pt idx="0">
                          <c:v>0.00</c:v>
                        </c:pt>
                      </c15:dlblFieldTableCache>
                    </c15:dlblFTEntry>
                  </c15:dlblFieldTable>
                  <c15:showDataLabelsRange val="0"/>
                </c:ext>
                <c:ext xmlns:c16="http://schemas.microsoft.com/office/drawing/2014/chart" uri="{C3380CC4-5D6E-409C-BE32-E72D297353CC}">
                  <c16:uniqueId val="{00000008-D2C7-41E1-B859-38252B696B43}"/>
                </c:ext>
              </c:extLst>
            </c:dLbl>
            <c:dLbl>
              <c:idx val="9"/>
              <c:tx>
                <c:strRef>
                  <c:f>'13'!$H$18</c:f>
                  <c:strCache>
                    <c:ptCount val="1"/>
                    <c:pt idx="0">
                      <c:v>5.32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{88F0148A-21F2-40B6-9474-E0B01283BA39}</c15:txfldGUID>
                      <c15:f>'13'!$H$18</c15:f>
                      <c15:dlblFieldTableCache>
                        <c:ptCount val="1"/>
                        <c:pt idx="0">
                          <c:v>5.32</c:v>
                        </c:pt>
                      </c15:dlblFieldTableCache>
                    </c15:dlblFTEntry>
                  </c15:dlblFieldTable>
                  <c15:showDataLabelsRange val="0"/>
                </c:ext>
                <c:ext xmlns:c16="http://schemas.microsoft.com/office/drawing/2014/chart" uri="{C3380CC4-5D6E-409C-BE32-E72D297353CC}">
                  <c16:uniqueId val="{00000009-D2C7-41E1-B859-38252B696B43}"/>
                </c:ext>
              </c:extLst>
            </c:dLbl>
            <c:dLbl>
              <c:idx val="10"/>
              <c:tx>
                <c:strRef>
                  <c:f>'13'!$H$19</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{9CB5501A-0E32-4C7C-B919-F3386C1C4762}</c15:txfldGUID>
                      <c15:f>'13'!$H$19</c15:f>
                      <c15:dlblFieldTableCache>
                        <c:ptCount val="1"/>
                        <c:pt idx="0">
                          <c:v>0.00</c:v>
                        </c:pt>
                      </c15:dlblFieldTableCache>
                    </c15:dlblFTEntry>
                  </c15:dlblFieldTable>
                  <c15:showDataLabelsRange val="0"/>
                </c:ext>
                <c:ext xmlns:c16="http://schemas.microsoft.com/office/drawing/2014/chart" uri="{C3380CC4-5D6E-409C-BE32-E72D297353CC}">
                  <c16:uniqueId val="{0000000A-D2C7-41E1-B859-38252B696B43}"/>
                </c:ext>
              </c:extLst>
            </c:dLbl>
            <c:dLbl>
              <c:idx val="11"/>
              <c:tx>
                <c:strRef>
                  <c:f>'13'!$H$20</c:f>
                  <c:strCache>
                    <c:ptCount val="1"/>
                    <c:pt idx="0">
                      <c:v>7.45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{2E7B8D33-5870-4468-9DEC-A2707C46129B}</c15:txfldGUID>
                      <c15:f>'13'!$H$20</c15:f>
                      <c15:dlblFieldTableCache>
                        <c:ptCount val="1"/>
                        <c:pt idx="0">
                          <c:v>7.45</c:v>
                        </c:pt>
                      </c15:dlblFieldTableCache>
                    </c15:dlblFTEntry>
                  </c15:dlblFieldTable>
                  <c15:showDataLabelsRange val="0"/>
                </c:ext>
                <c:ext xmlns:c16="http://schemas.microsoft.com/office/drawing/2014/chart" uri="{C3380CC4-5D6E-409C-BE32-E72D297353CC}">
                  <c16:uniqueId val="{0000000B-D2C7-41E1-B859-38252B696B43}"/>
                </c:ext>
              </c:extLst>
            </c:dLbl>
            <c:dLbl>
              <c:idx val="12"/>
              <c:tx>
                <c:strRef>
                  <c:f>'13'!$H$21</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{E7B114B4-2AD9-4517-A56C-A0773A92D154}</c15:txfldGUID>
                      <c15:f>'13'!$H$21</c15:f>
                      <c15:dlblFieldTableCache>
                        <c:ptCount val="1"/>
                        <c:pt idx="0">
                          <c:v>0.00</c:v>
                        </c:pt>
                      </c15:dlblFieldTableCache>
                    </c15:dlblFTEntry>
                  </c15:dlblFieldTable>
                  <c15:showDataLabelsRange val="0"/>
                </c:ext>
                <c:ext xmlns:c16="http://schemas.microsoft.com/office/drawing/2014/chart" uri="{C3380CC4-5D6E-409C-BE32-E72D297353CC}">
                  <c16:uniqueId val="{0000000C-D2C7-41E1-B859-38252B696B43}"/>
                </c:ext>
              </c:extLst>
            </c:dLbl>
            <c:dLbl>
              <c:idx val="13"/>
              <c:tx>
                <c:strRef>
                  <c:f>'13'!$H$22</c:f>
                  <c:strCache>
                    <c:ptCount val="1"/>
                    <c:pt idx="0">
                      <c:v>20.42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{626F067E-4A7F-42C6-A183-6762020F2CB2}</c15:txfldGUID>
                      <c15:f>'13'!$H$22</c15:f>
                      <c15:dlblFieldTableCache>
                        <c:ptCount val="1"/>
                        <c:pt idx="0">
                          <c:v>20.42</c:v>
                        </c:pt>
                      </c15:dlblFieldTableCache>
                    </c15:dlblFTEntry>
                  </c15:dlblFieldTable>
                  <c15:showDataLabelsRange val="0"/>
                </c:ext>
                <c:ext xmlns:c16="http://schemas.microsoft.com/office/drawing/2014/chart" uri="{C3380CC4-5D6E-409C-BE32-E72D297353CC}">
                  <c16:uniqueId val="{0000000D-D2C7-41E1-B859-38252B696B43}"/>
                </c:ext>
              </c:extLst>
            </c:dLbl>
            <c:dLbl>
              <c:idx val="14"/>
              <c:tx>
                <c:strRef>
                  <c:f>'13'!$H$23</c:f>
                  <c:strCache>
                    <c:ptCount val="1"/>
                    <c:pt idx="0">
                      <c:v>1.64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{16FA41DF-7F76-48E5-83BB-229C3447DB4C}</c15:txfldGUID>
                      <c15:f>'13'!$H$23</c15:f>
                      <c15:dlblFieldTableCache>
                        <c:ptCount val="1"/>
                        <c:pt idx="0">
                          <c:v>1.64</c:v>
                        </c:pt>
                      </c15:dlblFieldTableCache>
                    </c15:dlblFTEntry>
                  </c15:dlblFieldTable>
                  <c15:showDataLabelsRange val="0"/>
                </c:ext>
                <c:ext xmlns:c16="http://schemas.microsoft.com/office/drawing/2014/chart" uri="{C3380CC4-5D6E-409C-BE32-E72D297353CC}">
                  <c16:uniqueId val="{0000000E-D2C7-41E1-B859-38252B696B43}"/>
                </c:ext>
              </c:extLst>
            </c:dLbl>
            <c:dLbl>
              <c:idx val="15"/>
              <c:tx>
                <c:strRef>
                  <c:f>'13'!$H$24</c:f>
                  <c:strCache>
                    <c:ptCount val="1"/>
                    <c:pt idx="0">
                      <c:v>6.42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{2E1BC1A7-BB16-4DCD-9566-8AA7758CB70A}</c15:txfldGUID>
                      <c15:f>'13'!$H$24</c15:f>
                      <c15:dlblFieldTableCache>
                        <c:ptCount val="1"/>
                        <c:pt idx="0">
                          <c:v>6.42</c:v>
                        </c:pt>
                      </c15:dlblFieldTableCache>
                    </c15:dlblFTEntry>
                  </c15:dlblFieldTable>
                  <c15:showDataLabelsRange val="0"/>
                </c:ext>
                <c:ext xmlns:c16="http://schemas.microsoft.com/office/drawing/2014/chart" uri="{C3380CC4-5D6E-409C-BE32-E72D297353CC}">
                  <c16:uniqueId val="{0000000F-D2C7-41E1-B859-38252B696B43}"/>
                </c:ext>
              </c:extLst>
            </c:dLbl>
            <c:dLbl>
              <c:idx val="16"/>
              <c:tx>
                <c:strRef>
                  <c:f>'13'!$H$25</c:f>
                  <c:strCache>
                    <c:ptCount val="1"/>
                    <c:pt idx="0">
                      <c:v>4.25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{86B849EC-CB4A-4360-9C4C-83250D94BCB9}</c15:txfldGUID>
                      <c15:f>'13'!$H$25</c15:f>
                      <c15:dlblFieldTableCache>
                        <c:ptCount val="1"/>
                        <c:pt idx="0">
                          <c:v>4.25</c:v>
                        </c:pt>
                      </c15:dlblFieldTableCache>
                    </c15:dlblFTEntry>
                  </c15:dlblFieldTable>
                  <c15:showDataLabelsRange val="0"/>
                </c:ext>
                <c:ext xmlns:c16="http://schemas.microsoft.com/office/drawing/2014/chart" uri="{C3380CC4-5D6E-409C-BE32-E72D297353CC}">
                  <c16:uniqueId val="{00000010-D2C7-41E1-B859-38252B696B43}"/>
                </c:ext>
              </c:extLst>
            </c:dLbl>
            <c:dLbl>
              <c:idx val="17"/>
              <c:tx>
                <c:strRef>
                  <c:f>'13'!$H$30</c:f>
                  <c:strCache>
                    <c:ptCount val="1"/>
                    <c:pt idx="0">
                      <c:v>10.69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{CA5F2CC5-2A98-4E99-9094-AC3024C1AC42}</c15:txfldGUID>
                      <c15:f>'13'!$H$30</c15:f>
                      <c15:dlblFieldTableCache>
                        <c:ptCount val="1"/>
                        <c:pt idx="0">
                          <c:v>10.69</c:v>
                        </c:pt>
                      </c15:dlblFieldTableCache>
                    </c15:dlblFTEntry>
                  </c15:dlblFieldTable>
                  <c15:showDataLabelsRange val="0"/>
                </c:ext>
                <c:ext xmlns:c16="http://schemas.microsoft.com/office/drawing/2014/chart" uri="{C3380CC4-5D6E-409C-BE32-E72D297353CC}">
                  <c16:uniqueId val="{00000011-D2C7-41E1-B859-38252B696B43}"/>
                </c:ext>
              </c:extLst>
            </c:dLbl>
            <c:dLbl>
              <c:idx val="18"/>
              <c:tx>
                <c:strRef>
                  <c:f>'13'!$H$27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{3A6FC506-BED8-4C91-8FC8-6B0C22E7DC2C}</c15:txfldGUID>
                      <c15:f>'13'!$H$27</c15:f>
                      <c15:dlblFieldTableCache>
                        <c:ptCount val="1"/>
                        <c:pt idx="0">
                          <c:v>0.00</c:v>
                        </c:pt>
                      </c15:dlblFieldTableCache>
                    </c15:dlblFTEntry>
                  </c15:dlblFieldTable>
                  <c15:showDataLabelsRange val="0"/>
                </c:ext>
                <c:ext xmlns:c16="http://schemas.microsoft.com/office/drawing/2014/chart" uri="{C3380CC4-5D6E-409C-BE32-E72D297353CC}">
                  <c16:uniqueId val="{00000012-D2C7-41E1-B859-38252B696B43}"/>
                </c:ext>
              </c:extLst>
            </c:dLbl>
            <c:dLbl>
              <c:idx val="19"/>
              <c:tx>
                <c:strRef>
                  <c:f>'13'!$H$28</c:f>
                  <c:strCache>
                    <c:ptCount val="1"/>
                    <c:pt idx="0">
                      <c:v>24.56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{F64E2736-C16C-45E8-91B5-658225378F45}</c15:txfldGUID>
                      <c15:f>'13'!$H$28</c15:f>
                      <c15:dlblFieldTableCache>
                        <c:ptCount val="1"/>
                        <c:pt idx="0">
                          <c:v>24.56</c:v>
                        </c:pt>
                      </c15:dlblFieldTableCache>
                    </c15:dlblFTEntry>
                  </c15:dlblFieldTable>
                  <c15:showDataLabelsRange val="0"/>
                </c:ext>
                <c:ext xmlns:c16="http://schemas.microsoft.com/office/drawing/2014/chart" uri="{C3380CC4-5D6E-409C-BE32-E72D297353CC}">
                  <c16:uniqueId val="{00000013-D2C7-41E1-B859-38252B696B43}"/>
                </c:ext>
              </c:extLst>
            </c:dLbl>
            <c:dLbl>
              <c:idx val="20"/>
              <c:tx>
                <c:strRef>
                  <c:f>'13'!$H$29</c:f>
                  <c:strCache>
                    <c:ptCount val="1"/>
                    <c:pt idx="0">
                      <c:v>24.16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{60D4B5D9-79E7-42A1-A19C-E2D712BDC7C5}</c15:txfldGUID>
                      <c15:f>'13'!$H$29</c15:f>
                      <c15:dlblFieldTableCache>
                        <c:ptCount val="1"/>
                        <c:pt idx="0">
                          <c:v>24.16</c:v>
                        </c:pt>
                      </c15:dlblFieldTableCache>
                    </c15:dlblFTEntry>
                  </c15:dlblFieldTable>
                  <c15:showDataLabelsRange val="0"/>
                </c:ext>
                <c:ext xmlns:c16="http://schemas.microsoft.com/office/drawing/2014/chart" uri="{C3380CC4-5D6E-409C-BE32-E72D297353CC}">
                  <c16:uniqueId val="{00000014-D2C7-41E1-B859-38252B696B43}"/>
                </c:ext>
              </c:extLst>
            </c:dLbl>
            <c:dLbl>
              <c:idx val="21"/>
              <c:tx>
                <c:strRef>
                  <c:f>'13'!$H$30</c:f>
                  <c:strCache>
                    <c:ptCount val="1"/>
                    <c:pt idx="0">
                      <c:v>10.69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{DB00F529-0051-4ABE-8E74-DF3641AF2B87}</c15:txfldGUID>
                      <c15:f>'13'!$H$30</c15:f>
                      <c15:dlblFieldTableCache>
                        <c:ptCount val="1"/>
                        <c:pt idx="0">
                          <c:v>10.69</c:v>
                        </c:pt>
                      </c15:dlblFieldTableCache>
                    </c15:dlblFTEntry>
                  </c15:dlblFieldTable>
                  <c15:showDataLabelsRange val="0"/>
                </c:ext>
                <c:ext xmlns:c16="http://schemas.microsoft.com/office/drawing/2014/chart" uri="{C3380CC4-5D6E-409C-BE32-E72D297353CC}">
                  <c16:uniqueId val="{00000015-D2C7-41E1-B859-38252B696B43}"/>
                </c:ext>
              </c:extLst>
            </c:dLbl>
            <c:numFmt formatCode="#,##0.0_);[Red]\(#,##0.0\)" sourceLinked="0"/>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'13'!$K$6:$K$23</c:f>
              <c:numCache>
                <c:formatCode>#,##0.00_);[Red]\(#,##0.00\)</c:formatCode>
                <c:ptCount val="18"/>
                <c:pt idx="0">
                  <c:v>30</c:v>
                </c:pt>
                <c:pt idx="1">
                  <c:v>5.1611759839122371</c:v>
                </c:pt>
                <c:pt idx="2">
                  <c:v>2.2010121471596973</c:v>
                </c:pt>
                <c:pt idx="3">
                  <c:v>0</c:v>
                </c:pt>
                <c:pt idx="4">
                  <c:v>0</c:v>
                </c:pt>
                <c:pt idx="5">
                  <c:v>30</c:v>
                </c:pt>
                <c:pt idx="6">
                  <c:v>10.544451053079127</c:v>
                </c:pt>
                <c:pt idx="7">
                  <c:v>0</c:v>
                </c:pt>
                <c:pt idx="8">
                  <c:v>0</c:v>
                </c:pt>
                <c:pt idx="9">
                  <c:v>5.3182587850940042</c:v>
                </c:pt>
                <c:pt idx="10">
                  <c:v>0</c:v>
                </c:pt>
                <c:pt idx="11">
                  <c:v>7.4467965234521758</c:v>
                </c:pt>
                <c:pt idx="12">
                  <c:v>0</c:v>
                </c:pt>
                <c:pt idx="13">
                  <c:v>20.415003430993995</c:v>
                </c:pt>
                <c:pt idx="14">
                  <c:v>1.6385529530225045</c:v>
                </c:pt>
                <c:pt idx="15">
                  <c:v>6.4242343180782573</c:v>
                </c:pt>
                <c:pt idx="16">
                  <c:v>4.2516256937213397</c:v>
                </c:pt>
                <c:pt idx="17">
                  <c:v>10.691189875942507</c:v>
                </c:pt>
              </c:numCache>
            </c:numRef>
          </c:val>
          <c:extLst>
            <c:ext xmlns:c16="http://schemas.microsoft.com/office/drawing/2014/chart" uri="{C3380CC4-5D6E-409C-BE32-E72D297353CC}">
              <c16:uniqueId val="{00000016-D2C7-41E1-B859-38252B696B43}"/>
            </c:ext>
          </c:extLst>
        </c:ser>
        <c:ser>
          <c:idx val="1"/>
          <c:order val="1"/>
          <c:tx>
            <c:strRef>
              <c:f>'13'!$L$5</c:f>
              <c:strCache>
                <c:ptCount val="1"/>
                <c:pt idx="0">
                  <c:v>全国</c:v>
                </c:pt>
              </c:strCache>
            </c:strRef>
          </c:tx>
          <c:spPr>
            <a:solidFill>
              <a:srgbClr val="75DD75"/>
            </a:solidFill>
          </c:spPr>
          <c:invertIfNegative val="0"/>
          <c:dLbls>
            <c:dLbl>
              <c:idx val="0"/>
              <c:tx>
                <c:strRef>
                  <c:f>'13'!$I$9</c:f>
                  <c:strCache>
                    <c:ptCount val="1"/>
                    <c:pt idx="0">
                      <c:v>17.45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{B11EFD16-C025-474B-9A53-26CAF4F8E5AD}</c15:txfldGUID>
                      <c15:f>'13'!$I$9</c15:f>
                      <c15:dlblFieldTableCache>
                        <c:ptCount val="1"/>
                        <c:pt idx="0">
                          <c:v>17.45</c:v>
                        </c:pt>
                      </c15:dlblFieldTableCache>
                    </c15:dlblFTEntry>
                  </c15:dlblFieldTable>
                  <c15:showDataLabelsRange val="0"/>
                </c:ext>
                <c:ext xmlns:c16="http://schemas.microsoft.com/office/drawing/2014/chart" uri="{C3380CC4-5D6E-409C-BE32-E72D297353CC}">
                  <c16:uniqueId val="{00000017-D2C7-41E1-B859-38252B696B43}"/>
                </c:ext>
              </c:extLst>
            </c:dLbl>
            <c:dLbl>
              <c:idx val="1"/>
              <c:tx>
                <c:strRef>
                  <c:f>'13'!$I$10</c:f>
                  <c:strCache>
                    <c:ptCount val="1"/>
                    <c:pt idx="0">
                      <c:v>8.86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{4456E532-3396-4432-B302-47C4810C85F2}</c15:txfldGUID>
                      <c15:f>'13'!$I$10</c15:f>
                      <c15:dlblFieldTableCache>
                        <c:ptCount val="1"/>
                        <c:pt idx="0">
                          <c:v>8.86</c:v>
                        </c:pt>
                      </c15:dlblFieldTableCache>
                    </c15:dlblFTEntry>
                  </c15:dlblFieldTable>
                  <c15:showDataLabelsRange val="0"/>
                </c:ext>
                <c:ext xmlns:c16="http://schemas.microsoft.com/office/drawing/2014/chart" uri="{C3380CC4-5D6E-409C-BE32-E72D297353CC}">
                  <c16:uniqueId val="{00000018-D2C7-41E1-B859-38252B696B43}"/>
                </c:ext>
              </c:extLst>
            </c:dLbl>
            <c:dLbl>
              <c:idx val="2"/>
              <c:tx>
                <c:strRef>
                  <c:f>'13'!$I$11</c:f>
                  <c:strCache>
                    <c:ptCount val="1"/>
                    <c:pt idx="0">
                      <c:v>3.42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{71DBE6D2-F7DC-4440-B6AF-8C3D7B4E94B3}</c15:txfldGUID>
                      <c15:f>'13'!$I$11</c15:f>
                      <c15:dlblFieldTableCache>
                        <c:ptCount val="1"/>
                        <c:pt idx="0">
                          <c:v>3.42</c:v>
                        </c:pt>
                      </c15:dlblFieldTableCache>
                    </c15:dlblFTEntry>
                  </c15:dlblFieldTable>
                  <c15:showDataLabelsRange val="0"/>
                </c:ext>
                <c:ext xmlns:c16="http://schemas.microsoft.com/office/drawing/2014/chart" uri="{C3380CC4-5D6E-409C-BE32-E72D297353CC}">
                  <c16:uniqueId val="{00000019-D2C7-41E1-B859-38252B696B43}"/>
                </c:ext>
              </c:extLst>
            </c:dLbl>
            <c:dLbl>
              <c:idx val="3"/>
              <c:tx>
                <c:strRef>
                  <c:f>'13'!$I$12</c:f>
                  <c:strCache>
                    <c:ptCount val="1"/>
                    <c:pt idx="0">
                      <c:v>11.35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{D81A5790-2167-409B-BA7B-086EDB8DF238}</c15:txfldGUID>
                      <c15:f>'13'!$I$12</c15:f>
                      <c15:dlblFieldTableCache>
                        <c:ptCount val="1"/>
                        <c:pt idx="0">
                          <c:v>11.35</c:v>
                        </c:pt>
                      </c15:dlblFieldTableCache>
                    </c15:dlblFTEntry>
                  </c15:dlblFieldTable>
                  <c15:showDataLabelsRange val="0"/>
                </c:ext>
                <c:ext xmlns:c16="http://schemas.microsoft.com/office/drawing/2014/chart" uri="{C3380CC4-5D6E-409C-BE32-E72D297353CC}">
                  <c16:uniqueId val="{0000001A-D2C7-41E1-B859-38252B696B43}"/>
                </c:ext>
              </c:extLst>
            </c:dLbl>
            <c:dLbl>
              <c:idx val="4"/>
              <c:tx>
                <c:strRef>
                  <c:f>'13'!$I$13</c:f>
                  <c:strCache>
                    <c:ptCount val="1"/>
                    <c:pt idx="0">
                      <c:v>23.04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{6D442B02-481D-4AB3-8B0D-9E40F55FB7D8}</c15:txfldGUID>
                      <c15:f>'13'!$I$13</c15:f>
                      <c15:dlblFieldTableCache>
                        <c:ptCount val="1"/>
                        <c:pt idx="0">
                          <c:v>23.04</c:v>
                        </c:pt>
                      </c15:dlblFieldTableCache>
                    </c15:dlblFTEntry>
                  </c15:dlblFieldTable>
                  <c15:showDataLabelsRange val="0"/>
                </c:ext>
                <c:ext xmlns:c16="http://schemas.microsoft.com/office/drawing/2014/chart" uri="{C3380CC4-5D6E-409C-BE32-E72D297353CC}">
                  <c16:uniqueId val="{0000001B-D2C7-41E1-B859-38252B696B43}"/>
                </c:ext>
              </c:extLst>
            </c:dLbl>
            <c:dLbl>
              <c:idx val="5"/>
              <c:layout>
                <c:manualLayout>
                  <c:x val="5.7784019260733099E-3"/>
                  <c:y val="0"/>
                </c:manualLayout>
              </c:layout>
              <c:tx>
                <c:strRef>
                  <c:f>'13'!$I$14</c:f>
                  <c:strCache>
                    <c:ptCount val="1"/>
                    <c:pt idx="0">
                      <c:v>152.09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{1BC4C6D0-E691-470E-B40D-F84210EFCFCC}</c15:txfldGUID>
                      <c15:f>'13'!$I$14</c15:f>
                      <c15:dlblFieldTableCache>
                        <c:ptCount val="1"/>
                        <c:pt idx="0">
                          <c:v>152.09</c:v>
                        </c:pt>
                      </c15:dlblFieldTableCache>
                    </c15:dlblFTEntry>
                  </c15:dlblFieldTable>
                  <c15:showDataLabelsRange val="0"/>
                </c:ext>
                <c:ext xmlns:c16="http://schemas.microsoft.com/office/drawing/2014/chart" uri="{C3380CC4-5D6E-409C-BE32-E72D297353CC}">
                  <c16:uniqueId val="{0000001C-D2C7-41E1-B859-38252B696B43}"/>
                </c:ext>
              </c:extLst>
            </c:dLbl>
            <c:dLbl>
              <c:idx val="6"/>
              <c:tx>
                <c:strRef>
                  <c:f>'13'!$I$15</c:f>
                  <c:strCache>
                    <c:ptCount val="1"/>
                    <c:pt idx="0">
                      <c:v>10.10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{02E2B59C-7EF7-4BA3-BD59-4E460F05AB50}</c15:txfldGUID>
                      <c15:f>'13'!$I$15</c15:f>
                      <c15:dlblFieldTableCache>
                        <c:ptCount val="1"/>
                        <c:pt idx="0">
                          <c:v>10.10</c:v>
                        </c:pt>
                      </c15:dlblFieldTableCache>
                    </c15:dlblFTEntry>
                  </c15:dlblFieldTable>
                  <c15:showDataLabelsRange val="0"/>
                </c:ext>
                <c:ext xmlns:c16="http://schemas.microsoft.com/office/drawing/2014/chart" uri="{C3380CC4-5D6E-409C-BE32-E72D297353CC}">
                  <c16:uniqueId val="{0000001D-D2C7-41E1-B859-38252B696B43}"/>
                </c:ext>
              </c:extLst>
            </c:dLbl>
            <c:dLbl>
              <c:idx val="7"/>
              <c:tx>
                <c:strRef>
                  <c:f>'13'!$I$16</c:f>
                  <c:strCache>
                    <c:ptCount val="1"/>
                    <c:pt idx="0">
                      <c:v>23.13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{E6A3055B-5363-4F94-B464-3EB99C79AE2D}</c15:txfldGUID>
                      <c15:f>'13'!$I$16</c15:f>
                      <c15:dlblFieldTableCache>
                        <c:ptCount val="1"/>
                        <c:pt idx="0">
                          <c:v>23.13</c:v>
                        </c:pt>
                      </c15:dlblFieldTableCache>
                    </c15:dlblFTEntry>
                  </c15:dlblFieldTable>
                  <c15:showDataLabelsRange val="0"/>
                </c:ext>
                <c:ext xmlns:c16="http://schemas.microsoft.com/office/drawing/2014/chart" uri="{C3380CC4-5D6E-409C-BE32-E72D297353CC}">
                  <c16:uniqueId val="{0000001E-D2C7-41E1-B859-38252B696B43}"/>
                </c:ext>
              </c:extLst>
            </c:dLbl>
            <c:dLbl>
              <c:idx val="8"/>
              <c:tx>
                <c:strRef>
                  <c:f>'13'!$I$17</c:f>
                  <c:strCache>
                    <c:ptCount val="1"/>
                    <c:pt idx="0">
                      <c:v>22.80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{EDE8413C-4AC7-4133-83BE-F4413E558DAF}</c15:txfldGUID>
                      <c15:f>'13'!$I$17</c15:f>
                      <c15:dlblFieldTableCache>
                        <c:ptCount val="1"/>
                        <c:pt idx="0">
                          <c:v>22.80</c:v>
                        </c:pt>
                      </c15:dlblFieldTableCache>
                    </c15:dlblFTEntry>
                  </c15:dlblFieldTable>
                  <c15:showDataLabelsRange val="0"/>
                </c:ext>
                <c:ext xmlns:c16="http://schemas.microsoft.com/office/drawing/2014/chart" uri="{C3380CC4-5D6E-409C-BE32-E72D297353CC}">
                  <c16:uniqueId val="{0000001F-D2C7-41E1-B859-38252B696B43}"/>
                </c:ext>
              </c:extLst>
            </c:dLbl>
            <c:dLbl>
              <c:idx val="9"/>
              <c:tx>
                <c:strRef>
                  <c:f>'13'!$I$18</c:f>
                  <c:strCache>
                    <c:ptCount val="1"/>
                    <c:pt idx="0">
                      <c:v>7.31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{107159F4-0378-4935-871C-0D6371755FC1}</c15:txfldGUID>
                      <c15:f>'13'!$I$18</c15:f>
                      <c15:dlblFieldTableCache>
                        <c:ptCount val="1"/>
                        <c:pt idx="0">
                          <c:v>7.31</c:v>
                        </c:pt>
                      </c15:dlblFieldTableCache>
                    </c15:dlblFTEntry>
                  </c15:dlblFieldTable>
                  <c15:showDataLabelsRange val="0"/>
                </c:ext>
                <c:ext xmlns:c16="http://schemas.microsoft.com/office/drawing/2014/chart" uri="{C3380CC4-5D6E-409C-BE32-E72D297353CC}">
                  <c16:uniqueId val="{00000020-D2C7-41E1-B859-38252B696B43}"/>
                </c:ext>
              </c:extLst>
            </c:dLbl>
            <c:dLbl>
              <c:idx val="10"/>
              <c:tx>
                <c:strRef>
                  <c:f>'13'!$I$19</c:f>
                  <c:strCache>
                    <c:ptCount val="1"/>
                    <c:pt idx="0">
                      <c:v>12.78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{6E02BB06-C821-4C51-A9A2-9ECF498746AF}</c15:txfldGUID>
                      <c15:f>'13'!$I$19</c15:f>
                      <c15:dlblFieldTableCache>
                        <c:ptCount val="1"/>
                        <c:pt idx="0">
                          <c:v>12.78</c:v>
                        </c:pt>
                      </c15:dlblFieldTableCache>
                    </c15:dlblFTEntry>
                  </c15:dlblFieldTable>
                  <c15:showDataLabelsRange val="0"/>
                </c:ext>
                <c:ext xmlns:c16="http://schemas.microsoft.com/office/drawing/2014/chart" uri="{C3380CC4-5D6E-409C-BE32-E72D297353CC}">
                  <c16:uniqueId val="{00000021-D2C7-41E1-B859-38252B696B43}"/>
                </c:ext>
              </c:extLst>
            </c:dLbl>
            <c:dLbl>
              <c:idx val="11"/>
              <c:tx>
                <c:strRef>
                  <c:f>'13'!$I$20</c:f>
                  <c:strCache>
                    <c:ptCount val="1"/>
                    <c:pt idx="0">
                      <c:v>12.65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{039B00E9-C638-4C26-BC6C-1D5143EB6EA8}</c15:txfldGUID>
                      <c15:f>'13'!$I$20</c15:f>
                      <c15:dlblFieldTableCache>
                        <c:ptCount val="1"/>
                        <c:pt idx="0">
                          <c:v>12.65</c:v>
                        </c:pt>
                      </c15:dlblFieldTableCache>
                    </c15:dlblFTEntry>
                  </c15:dlblFieldTable>
                  <c15:showDataLabelsRange val="0"/>
                </c:ext>
                <c:ext xmlns:c16="http://schemas.microsoft.com/office/drawing/2014/chart" uri="{C3380CC4-5D6E-409C-BE32-E72D297353CC}">
                  <c16:uniqueId val="{00000022-D2C7-41E1-B859-38252B696B43}"/>
                </c:ext>
              </c:extLst>
            </c:dLbl>
            <c:dLbl>
              <c:idx val="12"/>
              <c:tx>
                <c:strRef>
                  <c:f>'13'!$I$21</c:f>
                  <c:strCache>
                    <c:ptCount val="1"/>
                    <c:pt idx="0">
                      <c:v>12.85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{0BD1C6BF-68BD-42DC-A102-79112CA869C6}</c15:txfldGUID>
                      <c15:f>'13'!$I$21</c15:f>
                      <c15:dlblFieldTableCache>
                        <c:ptCount val="1"/>
                        <c:pt idx="0">
                          <c:v>12.85</c:v>
                        </c:pt>
                      </c15:dlblFieldTableCache>
                    </c15:dlblFTEntry>
                  </c15:dlblFieldTable>
                  <c15:showDataLabelsRange val="0"/>
                </c:ext>
                <c:ext xmlns:c16="http://schemas.microsoft.com/office/drawing/2014/chart" uri="{C3380CC4-5D6E-409C-BE32-E72D297353CC}">
                  <c16:uniqueId val="{00000023-D2C7-41E1-B859-38252B696B43}"/>
                </c:ext>
              </c:extLst>
            </c:dLbl>
            <c:dLbl>
              <c:idx val="13"/>
              <c:tx>
                <c:strRef>
                  <c:f>'13'!$I$22</c:f>
                  <c:strCache>
                    <c:ptCount val="1"/>
                    <c:pt idx="0">
                      <c:v>11.97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{15C943ED-F396-45B1-AF13-38167B39398B}</c15:txfldGUID>
                      <c15:f>'13'!$I$22</c15:f>
                      <c15:dlblFieldTableCache>
                        <c:ptCount val="1"/>
                        <c:pt idx="0">
                          <c:v>11.97</c:v>
                        </c:pt>
                      </c15:dlblFieldTableCache>
                    </c15:dlblFTEntry>
                  </c15:dlblFieldTable>
                  <c15:showDataLabelsRange val="0"/>
                </c:ext>
                <c:ext xmlns:c16="http://schemas.microsoft.com/office/drawing/2014/chart" uri="{C3380CC4-5D6E-409C-BE32-E72D297353CC}">
                  <c16:uniqueId val="{00000024-D2C7-41E1-B859-38252B696B43}"/>
                </c:ext>
              </c:extLst>
            </c:dLbl>
            <c:dLbl>
              <c:idx val="14"/>
              <c:tx>
                <c:strRef>
                  <c:f>'13'!$I$23</c:f>
                  <c:strCache>
                    <c:ptCount val="1"/>
                    <c:pt idx="0">
                      <c:v>13.48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{707AE99F-1A60-4C9C-8A28-6B3161D4D641}</c15:txfldGUID>
                      <c15:f>'13'!$I$23</c15:f>
                      <c15:dlblFieldTableCache>
                        <c:ptCount val="1"/>
                        <c:pt idx="0">
                          <c:v>13.48</c:v>
                        </c:pt>
                      </c15:dlblFieldTableCache>
                    </c15:dlblFTEntry>
                  </c15:dlblFieldTable>
                  <c15:showDataLabelsRange val="0"/>
                </c:ext>
                <c:ext xmlns:c16="http://schemas.microsoft.com/office/drawing/2014/chart" uri="{C3380CC4-5D6E-409C-BE32-E72D297353CC}">
                  <c16:uniqueId val="{00000025-D2C7-41E1-B859-38252B696B43}"/>
                </c:ext>
              </c:extLst>
            </c:dLbl>
            <c:dLbl>
              <c:idx val="15"/>
              <c:tx>
                <c:strRef>
                  <c:f>'13'!$I$24</c:f>
                  <c:strCache>
                    <c:ptCount val="1"/>
                    <c:pt idx="0">
                      <c:v>5.28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{BDB70B40-3E33-4315-A9AA-DD9520A065D0}</c15:txfldGUID>
                      <c15:f>'13'!$I$24</c15:f>
                      <c15:dlblFieldTableCache>
                        <c:ptCount val="1"/>
                        <c:pt idx="0">
                          <c:v>5.28</c:v>
                        </c:pt>
                      </c15:dlblFieldTableCache>
                    </c15:dlblFTEntry>
                  </c15:dlblFieldTable>
                  <c15:showDataLabelsRange val="0"/>
                </c:ext>
                <c:ext xmlns:c16="http://schemas.microsoft.com/office/drawing/2014/chart" uri="{C3380CC4-5D6E-409C-BE32-E72D297353CC}">
                  <c16:uniqueId val="{00000026-D2C7-41E1-B859-38252B696B43}"/>
                </c:ext>
              </c:extLst>
            </c:dLbl>
            <c:dLbl>
              <c:idx val="16"/>
              <c:tx>
                <c:strRef>
                  <c:f>'13'!$I$25</c:f>
                  <c:strCache>
                    <c:ptCount val="1"/>
                    <c:pt idx="0">
                      <c:v>7.15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{20B53947-3CF4-41DB-A144-AD641ED9A492}</c15:txfldGUID>
                      <c15:f>'13'!$I$25</c15:f>
                      <c15:dlblFieldTableCache>
                        <c:ptCount val="1"/>
                        <c:pt idx="0">
                          <c:v>7.15</c:v>
                        </c:pt>
                      </c15:dlblFieldTableCache>
                    </c15:dlblFTEntry>
                  </c15:dlblFieldTable>
                  <c15:showDataLabelsRange val="0"/>
                </c:ext>
                <c:ext xmlns:c16="http://schemas.microsoft.com/office/drawing/2014/chart" uri="{C3380CC4-5D6E-409C-BE32-E72D297353CC}">
                  <c16:uniqueId val="{00000027-D2C7-41E1-B859-38252B696B43}"/>
                </c:ext>
              </c:extLst>
            </c:dLbl>
            <c:dLbl>
              <c:idx val="17"/>
              <c:tx>
                <c:strRef>
                  <c:f>'13'!$I$30</c:f>
                  <c:strCache>
                    <c:ptCount val="1"/>
                    <c:pt idx="0">
                      <c:v>6.69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{4D07F7C0-21A3-430E-B280-EB664F9E2ED0}</c15:txfldGUID>
                      <c15:f>'13'!$I$30</c15:f>
                      <c15:dlblFieldTableCache>
                        <c:ptCount val="1"/>
                        <c:pt idx="0">
                          <c:v>6.69</c:v>
                        </c:pt>
                      </c15:dlblFieldTableCache>
                    </c15:dlblFTEntry>
                  </c15:dlblFieldTable>
                  <c15:showDataLabelsRange val="0"/>
                </c:ext>
                <c:ext xmlns:c16="http://schemas.microsoft.com/office/drawing/2014/chart" uri="{C3380CC4-5D6E-409C-BE32-E72D297353CC}">
                  <c16:uniqueId val="{00000028-D2C7-41E1-B859-38252B696B43}"/>
                </c:ext>
              </c:extLst>
            </c:dLbl>
            <c:dLbl>
              <c:idx val="18"/>
              <c:tx>
                <c:strRef>
                  <c:f>'13'!$I$27</c:f>
                  <c:strCache>
                    <c:ptCount val="1"/>
                    <c:pt idx="0">
                      <c:v>70.85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{89B0E931-4EE9-4E4C-8207-454CEB8EB7BC}</c15:txfldGUID>
                      <c15:f>'13'!$I$27</c15:f>
                      <c15:dlblFieldTableCache>
                        <c:ptCount val="1"/>
                        <c:pt idx="0">
                          <c:v>70.85</c:v>
                        </c:pt>
                      </c15:dlblFieldTableCache>
                    </c15:dlblFTEntry>
                  </c15:dlblFieldTable>
                  <c15:showDataLabelsRange val="0"/>
                </c:ext>
                <c:ext xmlns:c16="http://schemas.microsoft.com/office/drawing/2014/chart" uri="{C3380CC4-5D6E-409C-BE32-E72D297353CC}">
                  <c16:uniqueId val="{00000029-D2C7-41E1-B859-38252B696B43}"/>
                </c:ext>
              </c:extLst>
            </c:dLbl>
            <c:dLbl>
              <c:idx val="19"/>
              <c:tx>
                <c:strRef>
                  <c:f>'13'!$I$28</c:f>
                  <c:strCache>
                    <c:ptCount val="1"/>
                    <c:pt idx="0">
                      <c:v>39.27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{FFDEE440-AA6E-40DC-B1E4-D4D996179796}</c15:txfldGUID>
                      <c15:f>'13'!$I$28</c15:f>
                      <c15:dlblFieldTableCache>
                        <c:ptCount val="1"/>
                        <c:pt idx="0">
                          <c:v>39.27</c:v>
                        </c:pt>
                      </c15:dlblFieldTableCache>
                    </c15:dlblFTEntry>
                  </c15:dlblFieldTable>
                  <c15:showDataLabelsRange val="0"/>
                </c:ext>
                <c:ext xmlns:c16="http://schemas.microsoft.com/office/drawing/2014/chart" uri="{C3380CC4-5D6E-409C-BE32-E72D297353CC}">
                  <c16:uniqueId val="{0000002A-D2C7-41E1-B859-38252B696B43}"/>
                </c:ext>
              </c:extLst>
            </c:dLbl>
            <c:dLbl>
              <c:idx val="20"/>
              <c:tx>
                <c:strRef>
                  <c:f>'13'!$I$29</c:f>
                  <c:strCache>
                    <c:ptCount val="1"/>
                    <c:pt idx="0">
                      <c:v>37.83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{2AE3E583-308B-4A11-9F1A-9EA57CD99002}</c15:txfldGUID>
                      <c15:f>'13'!$I$29</c15:f>
                      <c15:dlblFieldTableCache>
                        <c:ptCount val="1"/>
                        <c:pt idx="0">
                          <c:v>37.83</c:v>
                        </c:pt>
                      </c15:dlblFieldTableCache>
                    </c15:dlblFTEntry>
                  </c15:dlblFieldTable>
                  <c15:showDataLabelsRange val="0"/>
                </c:ext>
                <c:ext xmlns:c16="http://schemas.microsoft.com/office/drawing/2014/chart" uri="{C3380CC4-5D6E-409C-BE32-E72D297353CC}">
                  <c16:uniqueId val="{0000002B-D2C7-41E1-B859-38252B696B43}"/>
                </c:ext>
              </c:extLst>
            </c:dLbl>
            <c:dLbl>
              <c:idx val="21"/>
              <c:tx>
                <c:strRef>
                  <c:f>'13'!$I$30</c:f>
                  <c:strCache>
                    <c:ptCount val="1"/>
                    <c:pt idx="0">
                      <c:v>6.69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{1FC8297E-9378-42D8-A167-7FAACBD8BC4C}</c15:txfldGUID>
                      <c15:f>'13'!$I$30</c15:f>
                      <c15:dlblFieldTableCache>
                        <c:ptCount val="1"/>
                        <c:pt idx="0">
                          <c:v>6.69</c:v>
                        </c:pt>
                      </c15:dlblFieldTableCache>
                    </c15:dlblFTEntry>
                  </c15:dlblFieldTable>
                  <c15:showDataLabelsRange val="0"/>
                </c:ext>
                <c:ext xmlns:c16="http://schemas.microsoft.com/office/drawing/2014/chart" uri="{C3380CC4-5D6E-409C-BE32-E72D297353CC}">
                  <c16:uniqueId val="{0000002C-D2C7-41E1-B859-38252B696B43}"/>
                </c:ext>
              </c:extLst>
            </c:dLbl>
            <c:numFmt formatCode="#,##0.0_);[Red]\(#,##0.0\)" sourceLinked="0"/>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'13'!$L$6:$L$23</c:f>
              <c:numCache>
                <c:formatCode>#,##0.00_);[Red]\(#,##0.00\)</c:formatCode>
                <c:ptCount val="18"/>
                <c:pt idx="0">
                  <c:v>17.453688649686583</c:v>
                </c:pt>
                <c:pt idx="1">
                  <c:v>8.8642142227853906</c:v>
                </c:pt>
                <c:pt idx="2">
                  <c:v>3.4241331778090669</c:v>
                </c:pt>
                <c:pt idx="3">
                  <c:v>11.346228382903876</c:v>
                </c:pt>
                <c:pt idx="4">
                  <c:v>23.040211575710472</c:v>
                </c:pt>
                <c:pt idx="5">
                  <c:v>30</c:v>
                </c:pt>
                <c:pt idx="6">
                  <c:v>10.104490556898948</c:v>
                </c:pt>
                <c:pt idx="7">
                  <c:v>23.134231011983985</c:v>
                </c:pt>
                <c:pt idx="8">
                  <c:v>22.795984317572088</c:v>
                </c:pt>
                <c:pt idx="9">
                  <c:v>7.3111561705555337</c:v>
                </c:pt>
                <c:pt idx="10">
                  <c:v>12.778727645824652</c:v>
                </c:pt>
                <c:pt idx="11">
                  <c:v>12.651389461224516</c:v>
                </c:pt>
                <c:pt idx="12">
                  <c:v>12.84619924992924</c:v>
                </c:pt>
                <c:pt idx="13">
                  <c:v>11.968889522191963</c:v>
                </c:pt>
                <c:pt idx="14">
                  <c:v>13.484672282136355</c:v>
                </c:pt>
                <c:pt idx="15">
                  <c:v>5.2811638429197973</c:v>
                </c:pt>
                <c:pt idx="16">
                  <c:v>7.1514936429232865</c:v>
                </c:pt>
                <c:pt idx="17">
                  <c:v>6.6936300752362339</c:v>
                </c:pt>
              </c:numCache>
            </c:numRef>
          </c:val>
          <c:extLst>
            <c:ext xmlns:c16="http://schemas.microsoft.com/office/drawing/2014/chart" uri="{C3380CC4-5D6E-409C-BE32-E72D297353CC}">
              <c16:uniqueId val="{0000002D-D2C7-41E1-B859-38252B696B43}"/>
            </c:ext>
          </c:extLst>
        </c:ser>
        <c:dLbls>
          <c:showLegendKey val="0"/>
          <c:showVal val="0"/>
          <c:showCatName val="0"/>
          <c:showSerName val="0"/>
          <c:showPercent val="0"/>
          <c:showBubbleSize val="0"/>
        </c:dLbls>
        <c:gapWidth val="51"/>
        <c:axId val="405163392"/>
        <c:axId val="405153056"/>
      </c:barChart>
      <c:catAx>
        <c:axId val="405163392"/>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405153056"/>
        <c:crosses val="autoZero"/>
        <c:auto val="1"/>
        <c:lblAlgn val="ctr"/>
        <c:lblOffset val="100"/>
        <c:noMultiLvlLbl val="0"/>
      </c:catAx>
      <c:valAx>
        <c:axId val="405153056"/>
        <c:scaling>
          <c:orientation val="minMax"/>
          <c:max val="3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従業者</a:t>
                </a:r>
                <a:r>
                  <a:rPr lang="en-US" altLang="ja-JP" sz="500" b="0" i="0">
                    <a:latin typeface="+mn-ea"/>
                    <a:ea typeface="+mn-ea"/>
                  </a:rPr>
                  <a:t>1</a:t>
                </a:r>
                <a:r>
                  <a:rPr lang="ja-JP" altLang="en-US" sz="500" b="0" i="0">
                    <a:latin typeface="+mn-ea"/>
                    <a:ea typeface="+mn-ea"/>
                  </a:rPr>
                  <a:t>人当たり付加価値額（百万円／人）</a:t>
                </a:r>
              </a:p>
            </c:rich>
          </c:tx>
          <c:layout>
            <c:manualLayout>
              <c:xMode val="edge"/>
              <c:yMode val="edge"/>
              <c:x val="7.5936367007622503E-3"/>
              <c:y val="5.0466612989512022E-2"/>
            </c:manualLayout>
          </c:layout>
          <c:overlay val="0"/>
        </c:title>
        <c:numFmt formatCode="0_ " sourceLinked="0"/>
        <c:majorTickMark val="out"/>
        <c:minorTickMark val="none"/>
        <c:tickLblPos val="nextTo"/>
        <c:txPr>
          <a:bodyPr/>
          <a:lstStyle/>
          <a:p>
            <a:pPr>
              <a:defRPr sz="700"/>
            </a:pPr>
            <a:endParaRPr lang="ja-JP"/>
          </a:p>
        </c:txPr>
        <c:crossAx val="405163392"/>
        <c:crosses val="autoZero"/>
        <c:crossBetween val="between"/>
      </c:valAx>
      <c:spPr>
        <a:noFill/>
        <a:ln>
          <a:solidFill>
            <a:schemeClr val="bg1">
              <a:lumMod val="50000"/>
            </a:schemeClr>
          </a:solidFill>
        </a:ln>
      </c:spPr>
    </c:plotArea>
    <c:legend>
      <c:legendPos val="b"/>
      <c:layout>
        <c:manualLayout>
          <c:xMode val="edge"/>
          <c:yMode val="edge"/>
          <c:x val="0.41122380362603095"/>
          <c:y val="0.93493978361138563"/>
          <c:w val="0.17945960031240224"/>
          <c:h val="6.5060216388614492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20985859592773E-2"/>
          <c:y val="4.1051851167739767E-2"/>
          <c:w val="0.93588054089179029"/>
          <c:h val="0.5501276471493457"/>
        </c:manualLayout>
      </c:layout>
      <c:barChart>
        <c:barDir val="col"/>
        <c:grouping val="clustered"/>
        <c:varyColors val="0"/>
        <c:ser>
          <c:idx val="0"/>
          <c:order val="0"/>
          <c:tx>
            <c:strRef>
              <c:f>'13'!$R$5</c:f>
              <c:strCache>
                <c:ptCount val="1"/>
                <c:pt idx="0">
                  <c:v>久慈市</c:v>
                </c:pt>
              </c:strCache>
            </c:strRef>
          </c:tx>
          <c:spPr>
            <a:solidFill>
              <a:srgbClr val="F79646"/>
            </a:solidFill>
            <a:ln w="28575">
              <a:no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'13'!$R$6:$R$22</c:f>
              <c:numCache>
                <c:formatCode>0.0%</c:formatCode>
                <c:ptCount val="17"/>
                <c:pt idx="0">
                  <c:v>5.0091535367661998E-3</c:v>
                </c:pt>
                <c:pt idx="1">
                  <c:v>0</c:v>
                </c:pt>
                <c:pt idx="2">
                  <c:v>3.3659130230673981E-3</c:v>
                </c:pt>
                <c:pt idx="3">
                  <c:v>1.5407097492859E-2</c:v>
                </c:pt>
                <c:pt idx="4">
                  <c:v>3.0087993389443402E-2</c:v>
                </c:pt>
                <c:pt idx="5">
                  <c:v>0.10381726371002324</c:v>
                </c:pt>
                <c:pt idx="6">
                  <c:v>7.4007856928402449E-2</c:v>
                </c:pt>
                <c:pt idx="7">
                  <c:v>3.2119023583733856E-2</c:v>
                </c:pt>
                <c:pt idx="8">
                  <c:v>2.7451962935988453E-2</c:v>
                </c:pt>
                <c:pt idx="9">
                  <c:v>4.2797749752954618E-2</c:v>
                </c:pt>
                <c:pt idx="10">
                  <c:v>0.2015122792027319</c:v>
                </c:pt>
                <c:pt idx="11">
                  <c:v>1.052584439396213E-2</c:v>
                </c:pt>
                <c:pt idx="12">
                  <c:v>6.3889762883080792E-2</c:v>
                </c:pt>
                <c:pt idx="13">
                  <c:v>0.11677780112816467</c:v>
                </c:pt>
                <c:pt idx="14">
                  <c:v>7.6756200208421818E-2</c:v>
                </c:pt>
                <c:pt idx="15">
                  <c:v>0.14112758940849593</c:v>
                </c:pt>
                <c:pt idx="16">
                  <c:v>5.5346508421904056E-2</c:v>
                </c:pt>
              </c:numCache>
            </c:numRef>
          </c:val>
          <c:extLst>
            <c:ext xmlns:c16="http://schemas.microsoft.com/office/drawing/2014/chart" uri="{C3380CC4-5D6E-409C-BE32-E72D297353CC}">
              <c16:uniqueId val="{00000000-12D0-4164-8A83-B26789ECD4C6}"/>
            </c:ext>
          </c:extLst>
        </c:ser>
        <c:ser>
          <c:idx val="1"/>
          <c:order val="1"/>
          <c:tx>
            <c:strRef>
              <c:f>'13'!$S$5</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'13'!$S$6:$S$22</c:f>
              <c:numCache>
                <c:formatCode>0.0%</c:formatCode>
                <c:ptCount val="17"/>
                <c:pt idx="0">
                  <c:v>1.9110556565250639E-2</c:v>
                </c:pt>
                <c:pt idx="1">
                  <c:v>3.8147796177162088E-3</c:v>
                </c:pt>
                <c:pt idx="2">
                  <c:v>4.8284928045846647E-3</c:v>
                </c:pt>
                <c:pt idx="3">
                  <c:v>1.2736490439804769E-2</c:v>
                </c:pt>
                <c:pt idx="4">
                  <c:v>9.5740289749108254E-2</c:v>
                </c:pt>
                <c:pt idx="5">
                  <c:v>7.9851623660939883E-2</c:v>
                </c:pt>
                <c:pt idx="6">
                  <c:v>7.344484738426596E-2</c:v>
                </c:pt>
                <c:pt idx="7">
                  <c:v>3.4999471006959305E-2</c:v>
                </c:pt>
                <c:pt idx="8">
                  <c:v>6.7583952188963264E-2</c:v>
                </c:pt>
                <c:pt idx="9">
                  <c:v>5.6514834902017079E-2</c:v>
                </c:pt>
                <c:pt idx="10">
                  <c:v>0.13218269482465991</c:v>
                </c:pt>
                <c:pt idx="11">
                  <c:v>2.9878172654387667E-2</c:v>
                </c:pt>
                <c:pt idx="12">
                  <c:v>0.1117948560021339</c:v>
                </c:pt>
                <c:pt idx="13">
                  <c:v>6.8292008132088355E-2</c:v>
                </c:pt>
                <c:pt idx="14">
                  <c:v>4.7577584404192401E-2</c:v>
                </c:pt>
                <c:pt idx="15">
                  <c:v>0.1062742051569122</c:v>
                </c:pt>
                <c:pt idx="16">
                  <c:v>5.5375140506015448E-2</c:v>
                </c:pt>
              </c:numCache>
            </c:numRef>
          </c:val>
          <c:extLst>
            <c:ext xmlns:c16="http://schemas.microsoft.com/office/drawing/2014/chart" uri="{C3380CC4-5D6E-409C-BE32-E72D297353CC}">
              <c16:uniqueId val="{00000001-12D0-4164-8A83-B26789ECD4C6}"/>
            </c:ext>
          </c:extLst>
        </c:ser>
        <c:dLbls>
          <c:showLegendKey val="0"/>
          <c:showVal val="0"/>
          <c:showCatName val="0"/>
          <c:showSerName val="0"/>
          <c:showPercent val="0"/>
          <c:showBubbleSize val="0"/>
        </c:dLbls>
        <c:gapWidth val="49"/>
        <c:axId val="402951808"/>
        <c:axId val="402949088"/>
      </c:barChart>
      <c:catAx>
        <c:axId val="402951808"/>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402949088"/>
        <c:crosses val="autoZero"/>
        <c:auto val="1"/>
        <c:lblAlgn val="ctr"/>
        <c:lblOffset val="100"/>
        <c:noMultiLvlLbl val="0"/>
      </c:catAx>
      <c:valAx>
        <c:axId val="402949088"/>
        <c:scaling>
          <c:orientation val="minMax"/>
          <c:min val="0"/>
        </c:scaling>
        <c:delete val="0"/>
        <c:axPos val="l"/>
        <c:majorGridlines>
          <c:spPr>
            <a:ln>
              <a:prstDash val="sysDot"/>
            </a:ln>
          </c:spPr>
        </c:majorGridlines>
        <c:title>
          <c:tx>
            <c:rich>
              <a:bodyPr rot="-5400000" vert="horz"/>
              <a:lstStyle/>
              <a:p>
                <a:pPr>
                  <a:defRPr sz="600" b="0"/>
                </a:pPr>
                <a:r>
                  <a:rPr lang="ja-JP" altLang="en-US" sz="600" b="0"/>
                  <a:t>産業別付加価値構成比（％）</a:t>
                </a:r>
              </a:p>
            </c:rich>
          </c:tx>
          <c:layout>
            <c:manualLayout>
              <c:xMode val="edge"/>
              <c:yMode val="edge"/>
              <c:x val="6.9094665292345047E-3"/>
              <c:y val="5.8336424222576219E-2"/>
            </c:manualLayout>
          </c:layout>
          <c:overlay val="0"/>
        </c:title>
        <c:numFmt formatCode="0%" sourceLinked="0"/>
        <c:majorTickMark val="out"/>
        <c:minorTickMark val="none"/>
        <c:tickLblPos val="nextTo"/>
        <c:txPr>
          <a:bodyPr/>
          <a:lstStyle/>
          <a:p>
            <a:pPr>
              <a:defRPr sz="500"/>
            </a:pPr>
            <a:endParaRPr lang="ja-JP"/>
          </a:p>
        </c:txPr>
        <c:crossAx val="402951808"/>
        <c:crosses val="autoZero"/>
        <c:crossBetween val="between"/>
      </c:valAx>
      <c:spPr>
        <a:noFill/>
        <a:ln>
          <a:solidFill>
            <a:schemeClr val="bg1">
              <a:lumMod val="50000"/>
            </a:schemeClr>
          </a:solidFill>
        </a:ln>
      </c:spPr>
    </c:plotArea>
    <c:legend>
      <c:legendPos val="b"/>
      <c:layout>
        <c:manualLayout>
          <c:xMode val="edge"/>
          <c:yMode val="edge"/>
          <c:x val="0.45390383458696676"/>
          <c:y val="0.93274924585237917"/>
          <c:w val="0.16619428840302194"/>
          <c:h val="6.7250675878003999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0495365535739E-2"/>
          <c:y val="3.9945572804306592E-2"/>
          <c:w val="0.93605097508119262"/>
          <c:h val="0.54760170603674563"/>
        </c:manualLayout>
      </c:layout>
      <c:barChart>
        <c:barDir val="col"/>
        <c:grouping val="clustered"/>
        <c:varyColors val="0"/>
        <c:ser>
          <c:idx val="0"/>
          <c:order val="0"/>
          <c:tx>
            <c:strRef>
              <c:f>'13'!$P$5</c:f>
              <c:strCache>
                <c:ptCount val="1"/>
                <c:pt idx="0">
                  <c:v>久慈市</c:v>
                </c:pt>
              </c:strCache>
            </c:strRef>
          </c:tx>
          <c:spPr>
            <a:solidFill>
              <a:srgbClr val="F79646"/>
            </a:solidFill>
            <a:ln w="28575">
              <a:noFill/>
            </a:ln>
          </c:spPr>
          <c:invertIfNegative val="0"/>
          <c:dLbls>
            <c:dLbl>
              <c:idx val="0"/>
              <c:tx>
                <c:strRef>
                  <c:f>'13'!$H$26</c:f>
                  <c:strCache>
                    <c:ptCount val="1"/>
                    <c:pt idx="0">
                      <c:v>25.69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{F4825ED3-CFC7-40F5-A15F-33DC829E2748}</c15:txfldGUID>
                      <c15:f>'13'!$H$26</c15:f>
                      <c15:dlblFieldTableCache>
                        <c:ptCount val="1"/>
                        <c:pt idx="0">
                          <c:v>25.69</c:v>
                        </c:pt>
                      </c15:dlblFieldTableCache>
                    </c15:dlblFTEntry>
                  </c15:dlblFieldTable>
                  <c15:showDataLabelsRange val="0"/>
                </c:ext>
                <c:ext xmlns:c16="http://schemas.microsoft.com/office/drawing/2014/chart" uri="{C3380CC4-5D6E-409C-BE32-E72D297353CC}">
                  <c16:uniqueId val="{00000000-C159-4E3E-B3F7-58E69F4599DF}"/>
                </c:ext>
              </c:extLst>
            </c:dLbl>
            <c:dLbl>
              <c:idx val="1"/>
              <c:tx>
                <c:strRef>
                  <c:f>'13'!$H$27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{68497D03-4C96-4A99-99D3-7C0E74F7A81E}</c15:txfldGUID>
                      <c15:f>'13'!$H$27</c15:f>
                      <c15:dlblFieldTableCache>
                        <c:ptCount val="1"/>
                        <c:pt idx="0">
                          <c:v>0.00</c:v>
                        </c:pt>
                      </c15:dlblFieldTableCache>
                    </c15:dlblFTEntry>
                  </c15:dlblFieldTable>
                  <c15:showDataLabelsRange val="0"/>
                </c:ext>
                <c:ext xmlns:c16="http://schemas.microsoft.com/office/drawing/2014/chart" uri="{C3380CC4-5D6E-409C-BE32-E72D297353CC}">
                  <c16:uniqueId val="{00000001-C159-4E3E-B3F7-58E69F4599DF}"/>
                </c:ext>
              </c:extLst>
            </c:dLbl>
            <c:dLbl>
              <c:idx val="2"/>
              <c:tx>
                <c:strRef>
                  <c:f>'13'!$H$28</c:f>
                  <c:strCache>
                    <c:ptCount val="1"/>
                    <c:pt idx="0">
                      <c:v>24.56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{7FBB6A3B-ECC4-4DC0-A7D9-25B774C38D20}</c15:txfldGUID>
                      <c15:f>'13'!$H$28</c15:f>
                      <c15:dlblFieldTableCache>
                        <c:ptCount val="1"/>
                        <c:pt idx="0">
                          <c:v>24.56</c:v>
                        </c:pt>
                      </c15:dlblFieldTableCache>
                    </c15:dlblFTEntry>
                  </c15:dlblFieldTable>
                  <c15:showDataLabelsRange val="0"/>
                </c:ext>
                <c:ext xmlns:c16="http://schemas.microsoft.com/office/drawing/2014/chart" uri="{C3380CC4-5D6E-409C-BE32-E72D297353CC}">
                  <c16:uniqueId val="{00000002-C159-4E3E-B3F7-58E69F4599DF}"/>
                </c:ext>
              </c:extLst>
            </c:dLbl>
            <c:dLbl>
              <c:idx val="3"/>
              <c:tx>
                <c:strRef>
                  <c:f>'13'!$H$29</c:f>
                  <c:strCache>
                    <c:ptCount val="1"/>
                    <c:pt idx="0">
                      <c:v>24.16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{5E87C7A3-3780-4B62-89D6-EC5CAFB57B53}</c15:txfldGUID>
                      <c15:f>'13'!$H$29</c15:f>
                      <c15:dlblFieldTableCache>
                        <c:ptCount val="1"/>
                        <c:pt idx="0">
                          <c:v>24.16</c:v>
                        </c:pt>
                      </c15:dlblFieldTableCache>
                    </c15:dlblFTEntry>
                  </c15:dlblFieldTable>
                  <c15:showDataLabelsRange val="0"/>
                </c:ext>
                <c:ext xmlns:c16="http://schemas.microsoft.com/office/drawing/2014/chart" uri="{C3380CC4-5D6E-409C-BE32-E72D297353CC}">
                  <c16:uniqueId val="{00000003-C159-4E3E-B3F7-58E69F4599DF}"/>
                </c:ext>
              </c:extLst>
            </c:dLbl>
            <c:dLbl>
              <c:idx val="4"/>
              <c:tx>
                <c:strRef>
                  <c:f>'13'!$H$31</c:f>
                  <c:strCache>
                    <c:ptCount val="1"/>
                    <c:pt idx="0">
                      <c:v>5.83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{D11F7786-CC8C-4CCB-AB6C-A69A58FB3704}</c15:txfldGUID>
                      <c15:f>'13'!$H$31</c15:f>
                      <c15:dlblFieldTableCache>
                        <c:ptCount val="1"/>
                        <c:pt idx="0">
                          <c:v>5.83</c:v>
                        </c:pt>
                      </c15:dlblFieldTableCache>
                    </c15:dlblFTEntry>
                  </c15:dlblFieldTable>
                  <c15:showDataLabelsRange val="0"/>
                </c:ext>
                <c:ext xmlns:c16="http://schemas.microsoft.com/office/drawing/2014/chart" uri="{C3380CC4-5D6E-409C-BE32-E72D297353CC}">
                  <c16:uniqueId val="{00000004-C159-4E3E-B3F7-58E69F4599DF}"/>
                </c:ext>
              </c:extLst>
            </c:dLbl>
            <c:dLbl>
              <c:idx val="5"/>
              <c:tx>
                <c:strRef>
                  <c:f>'13'!$H$32</c:f>
                  <c:strCache>
                    <c:ptCount val="1"/>
                    <c:pt idx="0">
                      <c:v>4.43</c:v>
                    </c:pt>
                  </c:strCache>
                </c:strRef>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{F549716B-AFEB-4FDE-8F23-9715006E836C}</c15:txfldGUID>
                      <c15:f>'13'!$H$32</c15:f>
                      <c15:dlblFieldTableCache>
                        <c:ptCount val="1"/>
                        <c:pt idx="0">
                          <c:v>4.43</c:v>
                        </c:pt>
                      </c15:dlblFieldTableCache>
                    </c15:dlblFTEntry>
                  </c15:dlblFieldTable>
                  <c15:showDataLabelsRange val="0"/>
                </c:ext>
                <c:ext xmlns:c16="http://schemas.microsoft.com/office/drawing/2014/chart" uri="{C3380CC4-5D6E-409C-BE32-E72D297353CC}">
                  <c16:uniqueId val="{00000005-C159-4E3E-B3F7-58E69F4599DF}"/>
                </c:ext>
              </c:extLst>
            </c:dLbl>
            <c:dLbl>
              <c:idx val="6"/>
              <c:tx>
                <c:strRef>
                  <c:f>'13'!$H$33</c:f>
                  <c:strCache>
                    <c:ptCount val="1"/>
                    <c:pt idx="0">
                      <c:v>9.83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{9131F3B3-C2BE-4AF6-ACB1-3434EE5FEA35}</c15:txfldGUID>
                      <c15:f>'13'!$H$33</c15:f>
                      <c15:dlblFieldTableCache>
                        <c:ptCount val="1"/>
                        <c:pt idx="0">
                          <c:v>9.83</c:v>
                        </c:pt>
                      </c15:dlblFieldTableCache>
                    </c15:dlblFTEntry>
                  </c15:dlblFieldTable>
                  <c15:showDataLabelsRange val="0"/>
                </c:ext>
                <c:ext xmlns:c16="http://schemas.microsoft.com/office/drawing/2014/chart" uri="{C3380CC4-5D6E-409C-BE32-E72D297353CC}">
                  <c16:uniqueId val="{00000006-C159-4E3E-B3F7-58E69F4599DF}"/>
                </c:ext>
              </c:extLst>
            </c:dLbl>
            <c:dLbl>
              <c:idx val="7"/>
              <c:tx>
                <c:strRef>
                  <c:f>'13'!$H$34</c:f>
                  <c:strCache>
                    <c:ptCount val="1"/>
                    <c:pt idx="0">
                      <c:v>3.60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{C1A16588-C549-4EAE-B816-15938A431D29}</c15:txfldGUID>
                      <c15:f>'13'!$H$34</c15:f>
                      <c15:dlblFieldTableCache>
                        <c:ptCount val="1"/>
                        <c:pt idx="0">
                          <c:v>3.60</c:v>
                        </c:pt>
                      </c15:dlblFieldTableCache>
                    </c15:dlblFTEntry>
                  </c15:dlblFieldTable>
                  <c15:showDataLabelsRange val="0"/>
                </c:ext>
                <c:ext xmlns:c16="http://schemas.microsoft.com/office/drawing/2014/chart" uri="{C3380CC4-5D6E-409C-BE32-E72D297353CC}">
                  <c16:uniqueId val="{00000007-C159-4E3E-B3F7-58E69F4599DF}"/>
                </c:ext>
              </c:extLst>
            </c:dLbl>
            <c:dLbl>
              <c:idx val="8"/>
              <c:tx>
                <c:strRef>
                  <c:f>'13'!$H$35</c:f>
                  <c:strCache>
                    <c:ptCount val="1"/>
                    <c:pt idx="0">
                      <c:v>41.88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{17F50178-A26F-4353-A3AC-8FE65F7987C5}</c15:txfldGUID>
                      <c15:f>'13'!$H$35</c15:f>
                      <c15:dlblFieldTableCache>
                        <c:ptCount val="1"/>
                        <c:pt idx="0">
                          <c:v>41.88</c:v>
                        </c:pt>
                      </c15:dlblFieldTableCache>
                    </c15:dlblFTEntry>
                  </c15:dlblFieldTable>
                  <c15:showDataLabelsRange val="0"/>
                </c:ext>
                <c:ext xmlns:c16="http://schemas.microsoft.com/office/drawing/2014/chart" uri="{C3380CC4-5D6E-409C-BE32-E72D297353CC}">
                  <c16:uniqueId val="{00000008-C159-4E3E-B3F7-58E69F4599DF}"/>
                </c:ext>
              </c:extLst>
            </c:dLbl>
            <c:dLbl>
              <c:idx val="9"/>
              <c:tx>
                <c:strRef>
                  <c:f>'13'!$H$36</c:f>
                  <c:strCache>
                    <c:ptCount val="1"/>
                    <c:pt idx="0">
                      <c:v>15.75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{02C4576C-B858-4352-92D0-3E2ED5DA6837}</c15:txfldGUID>
                      <c15:f>'13'!$H$36</c15:f>
                      <c15:dlblFieldTableCache>
                        <c:ptCount val="1"/>
                        <c:pt idx="0">
                          <c:v>15.75</c:v>
                        </c:pt>
                      </c15:dlblFieldTableCache>
                    </c15:dlblFTEntry>
                  </c15:dlblFieldTable>
                  <c15:showDataLabelsRange val="0"/>
                </c:ext>
                <c:ext xmlns:c16="http://schemas.microsoft.com/office/drawing/2014/chart" uri="{C3380CC4-5D6E-409C-BE32-E72D297353CC}">
                  <c16:uniqueId val="{00000009-C159-4E3E-B3F7-58E69F4599DF}"/>
                </c:ext>
              </c:extLst>
            </c:dLbl>
            <c:dLbl>
              <c:idx val="10"/>
              <c:layout>
                <c:manualLayout>
                  <c:x val="-2.845684575358881E-3"/>
                  <c:y val="0"/>
                </c:manualLayout>
              </c:layout>
              <c:tx>
                <c:strRef>
                  <c:f>'13'!$H$37</c:f>
                  <c:strCache>
                    <c:ptCount val="1"/>
                    <c:pt idx="0">
                      <c:v>221.31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{A10EFBC0-080A-4056-97E3-7203B399FA90}</c15:txfldGUID>
                      <c15:f>'13'!$H$37</c15:f>
                      <c15:dlblFieldTableCache>
                        <c:ptCount val="1"/>
                        <c:pt idx="0">
                          <c:v>221.31</c:v>
                        </c:pt>
                      </c15:dlblFieldTableCache>
                    </c15:dlblFTEntry>
                  </c15:dlblFieldTable>
                  <c15:showDataLabelsRange val="0"/>
                </c:ext>
                <c:ext xmlns:c16="http://schemas.microsoft.com/office/drawing/2014/chart" uri="{C3380CC4-5D6E-409C-BE32-E72D297353CC}">
                  <c16:uniqueId val="{0000000A-C159-4E3E-B3F7-58E69F4599DF}"/>
                </c:ext>
              </c:extLst>
            </c:dLbl>
            <c:dLbl>
              <c:idx val="11"/>
              <c:tx>
                <c:strRef>
                  <c:f>'13'!$H$38</c:f>
                  <c:strCache>
                    <c:ptCount val="1"/>
                    <c:pt idx="0">
                      <c:v>33.14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{155B3079-DC89-4709-A6C2-B472ED9E9CCB}</c15:txfldGUID>
                      <c15:f>'13'!$H$38</c15:f>
                      <c15:dlblFieldTableCache>
                        <c:ptCount val="1"/>
                        <c:pt idx="0">
                          <c:v>33.14</c:v>
                        </c:pt>
                      </c15:dlblFieldTableCache>
                    </c15:dlblFTEntry>
                  </c15:dlblFieldTable>
                  <c15:showDataLabelsRange val="0"/>
                </c:ext>
                <c:ext xmlns:c16="http://schemas.microsoft.com/office/drawing/2014/chart" uri="{C3380CC4-5D6E-409C-BE32-E72D297353CC}">
                  <c16:uniqueId val="{0000000B-C159-4E3E-B3F7-58E69F4599DF}"/>
                </c:ext>
              </c:extLst>
            </c:dLbl>
            <c:dLbl>
              <c:idx val="12"/>
              <c:tx>
                <c:strRef>
                  <c:f>'13'!$H$39</c:f>
                  <c:strCache>
                    <c:ptCount val="1"/>
                    <c:pt idx="0">
                      <c:v>8.66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{AA4F5D86-4600-40CA-956C-06595B18AD2C}</c15:txfldGUID>
                      <c15:f>'13'!$H$39</c15:f>
                      <c15:dlblFieldTableCache>
                        <c:ptCount val="1"/>
                        <c:pt idx="0">
                          <c:v>8.66</c:v>
                        </c:pt>
                      </c15:dlblFieldTableCache>
                    </c15:dlblFTEntry>
                  </c15:dlblFieldTable>
                  <c15:showDataLabelsRange val="0"/>
                </c:ext>
                <c:ext xmlns:c16="http://schemas.microsoft.com/office/drawing/2014/chart" uri="{C3380CC4-5D6E-409C-BE32-E72D297353CC}">
                  <c16:uniqueId val="{0000000C-C159-4E3E-B3F7-58E69F4599DF}"/>
                </c:ext>
              </c:extLst>
            </c:dLbl>
            <c:dLbl>
              <c:idx val="13"/>
              <c:tx>
                <c:strRef>
                  <c:f>'13'!$H$40</c:f>
                  <c:strCache>
                    <c:ptCount val="1"/>
                    <c:pt idx="0">
                      <c:v>10.61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{28AF9DFE-6307-4F28-A413-C9F6A24A276F}</c15:txfldGUID>
                      <c15:f>'13'!$H$40</c15:f>
                      <c15:dlblFieldTableCache>
                        <c:ptCount val="1"/>
                        <c:pt idx="0">
                          <c:v>10.61</c:v>
                        </c:pt>
                      </c15:dlblFieldTableCache>
                    </c15:dlblFTEntry>
                  </c15:dlblFieldTable>
                  <c15:showDataLabelsRange val="0"/>
                </c:ext>
                <c:ext xmlns:c16="http://schemas.microsoft.com/office/drawing/2014/chart" uri="{C3380CC4-5D6E-409C-BE32-E72D297353CC}">
                  <c16:uniqueId val="{0000000D-C159-4E3E-B3F7-58E69F4599DF}"/>
                </c:ext>
              </c:extLst>
            </c:dLbl>
            <c:dLbl>
              <c:idx val="14"/>
              <c:tx>
                <c:strRef>
                  <c:f>'13'!$H$41</c:f>
                  <c:strCache>
                    <c:ptCount val="1"/>
                    <c:pt idx="0">
                      <c:v>10.32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{8C54F5E3-5600-4782-93EC-22668F33797A}</c15:txfldGUID>
                      <c15:f>'13'!$H$41</c15:f>
                      <c15:dlblFieldTableCache>
                        <c:ptCount val="1"/>
                        <c:pt idx="0">
                          <c:v>10.32</c:v>
                        </c:pt>
                      </c15:dlblFieldTableCache>
                    </c15:dlblFTEntry>
                  </c15:dlblFieldTable>
                  <c15:showDataLabelsRange val="0"/>
                </c:ext>
                <c:ext xmlns:c16="http://schemas.microsoft.com/office/drawing/2014/chart" uri="{C3380CC4-5D6E-409C-BE32-E72D297353CC}">
                  <c16:uniqueId val="{0000000E-C159-4E3E-B3F7-58E69F4599DF}"/>
                </c:ext>
              </c:extLst>
            </c:dLbl>
            <c:dLbl>
              <c:idx val="15"/>
              <c:tx>
                <c:strRef>
                  <c:f>'13'!$H$42</c:f>
                  <c:strCache>
                    <c:ptCount val="1"/>
                    <c:pt idx="0">
                      <c:v>5.19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{C9D58965-CB08-438F-9C38-C5493084C277}</c15:txfldGUID>
                      <c15:f>'13'!$H$42</c15:f>
                      <c15:dlblFieldTableCache>
                        <c:ptCount val="1"/>
                        <c:pt idx="0">
                          <c:v>5.19</c:v>
                        </c:pt>
                      </c15:dlblFieldTableCache>
                    </c15:dlblFTEntry>
                  </c15:dlblFieldTable>
                  <c15:showDataLabelsRange val="0"/>
                </c:ext>
                <c:ext xmlns:c16="http://schemas.microsoft.com/office/drawing/2014/chart" uri="{C3380CC4-5D6E-409C-BE32-E72D297353CC}">
                  <c16:uniqueId val="{0000000F-C159-4E3E-B3F7-58E69F4599DF}"/>
                </c:ext>
              </c:extLst>
            </c:dLbl>
            <c:dLbl>
              <c:idx val="16"/>
              <c:tx>
                <c:strRef>
                  <c:f>'13'!$H$43</c:f>
                  <c:strCache>
                    <c:ptCount val="1"/>
                    <c:pt idx="0">
                      <c:v>2.86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{9D2571F6-5E72-47AC-9C05-E3F7E4329CBD}</c15:txfldGUID>
                      <c15:f>'13'!$H$43</c15:f>
                      <c15:dlblFieldTableCache>
                        <c:ptCount val="1"/>
                        <c:pt idx="0">
                          <c:v>2.86</c:v>
                        </c:pt>
                      </c15:dlblFieldTableCache>
                    </c15:dlblFTEntry>
                  </c15:dlblFieldTable>
                  <c15:showDataLabelsRange val="0"/>
                </c:ext>
                <c:ext xmlns:c16="http://schemas.microsoft.com/office/drawing/2014/chart" uri="{C3380CC4-5D6E-409C-BE32-E72D297353CC}">
                  <c16:uniqueId val="{00000010-C159-4E3E-B3F7-58E69F4599DF}"/>
                </c:ext>
              </c:extLst>
            </c:dLbl>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'13'!$P$6:$P$22</c:f>
              <c:numCache>
                <c:formatCode>#,##0.00_);[Red]\(#,##0.00\)</c:formatCode>
                <c:ptCount val="17"/>
                <c:pt idx="0">
                  <c:v>25.688067566919184</c:v>
                </c:pt>
                <c:pt idx="1">
                  <c:v>0</c:v>
                </c:pt>
                <c:pt idx="2">
                  <c:v>24.563958603086459</c:v>
                </c:pt>
                <c:pt idx="3">
                  <c:v>24.160408654857786</c:v>
                </c:pt>
                <c:pt idx="4">
                  <c:v>5.8287904746587982</c:v>
                </c:pt>
                <c:pt idx="5">
                  <c:v>4.4323919680928343</c:v>
                </c:pt>
                <c:pt idx="6">
                  <c:v>9.8321598780543216</c:v>
                </c:pt>
                <c:pt idx="7">
                  <c:v>3.5965540908439166</c:v>
                </c:pt>
                <c:pt idx="8">
                  <c:v>30</c:v>
                </c:pt>
                <c:pt idx="9">
                  <c:v>15.749012802927551</c:v>
                </c:pt>
                <c:pt idx="10">
                  <c:v>30</c:v>
                </c:pt>
                <c:pt idx="11">
                  <c:v>30</c:v>
                </c:pt>
                <c:pt idx="12">
                  <c:v>8.6597397039493469</c:v>
                </c:pt>
                <c:pt idx="13">
                  <c:v>10.611088076658351</c:v>
                </c:pt>
                <c:pt idx="14">
                  <c:v>10.318663281352459</c:v>
                </c:pt>
                <c:pt idx="15">
                  <c:v>5.1868542573005696</c:v>
                </c:pt>
                <c:pt idx="16">
                  <c:v>2.8613532565220363</c:v>
                </c:pt>
              </c:numCache>
            </c:numRef>
          </c:val>
          <c:extLst>
            <c:ext xmlns:c16="http://schemas.microsoft.com/office/drawing/2014/chart" uri="{C3380CC4-5D6E-409C-BE32-E72D297353CC}">
              <c16:uniqueId val="{00000011-C159-4E3E-B3F7-58E69F4599DF}"/>
            </c:ext>
          </c:extLst>
        </c:ser>
        <c:ser>
          <c:idx val="1"/>
          <c:order val="1"/>
          <c:tx>
            <c:strRef>
              <c:f>'13'!$Q$5</c:f>
              <c:strCache>
                <c:ptCount val="1"/>
                <c:pt idx="0">
                  <c:v>全国</c:v>
                </c:pt>
              </c:strCache>
            </c:strRef>
          </c:tx>
          <c:spPr>
            <a:solidFill>
              <a:srgbClr val="75DD75"/>
            </a:solidFill>
          </c:spPr>
          <c:invertIfNegative val="0"/>
          <c:dLbls>
            <c:dLbl>
              <c:idx val="0"/>
              <c:tx>
                <c:strRef>
                  <c:f>'13'!$I$26</c:f>
                  <c:strCache>
                    <c:ptCount val="1"/>
                    <c:pt idx="0">
                      <c:v>90.77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{7A7EC493-4210-4CEB-BEF4-09671BB69073}</c15:txfldGUID>
                      <c15:f>'13'!$I$26</c15:f>
                      <c15:dlblFieldTableCache>
                        <c:ptCount val="1"/>
                        <c:pt idx="0">
                          <c:v>90.77</c:v>
                        </c:pt>
                      </c15:dlblFieldTableCache>
                    </c15:dlblFTEntry>
                  </c15:dlblFieldTable>
                  <c15:showDataLabelsRange val="0"/>
                </c:ext>
                <c:ext xmlns:c16="http://schemas.microsoft.com/office/drawing/2014/chart" uri="{C3380CC4-5D6E-409C-BE32-E72D297353CC}">
                  <c16:uniqueId val="{00000012-C159-4E3E-B3F7-58E69F4599DF}"/>
                </c:ext>
              </c:extLst>
            </c:dLbl>
            <c:dLbl>
              <c:idx val="1"/>
              <c:tx>
                <c:strRef>
                  <c:f>'13'!$I$27</c:f>
                  <c:strCache>
                    <c:ptCount val="1"/>
                    <c:pt idx="0">
                      <c:v>70.85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{8C4298B4-A569-414B-B5CA-AEDB48FEB80F}</c15:txfldGUID>
                      <c15:f>'13'!$I$27</c15:f>
                      <c15:dlblFieldTableCache>
                        <c:ptCount val="1"/>
                        <c:pt idx="0">
                          <c:v>70.85</c:v>
                        </c:pt>
                      </c15:dlblFieldTableCache>
                    </c15:dlblFTEntry>
                  </c15:dlblFieldTable>
                  <c15:showDataLabelsRange val="0"/>
                </c:ext>
                <c:ext xmlns:c16="http://schemas.microsoft.com/office/drawing/2014/chart" uri="{C3380CC4-5D6E-409C-BE32-E72D297353CC}">
                  <c16:uniqueId val="{00000013-C159-4E3E-B3F7-58E69F4599DF}"/>
                </c:ext>
              </c:extLst>
            </c:dLbl>
            <c:dLbl>
              <c:idx val="2"/>
              <c:tx>
                <c:strRef>
                  <c:f>'13'!$I$28</c:f>
                  <c:strCache>
                    <c:ptCount val="1"/>
                    <c:pt idx="0">
                      <c:v>39.27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{A9CFC499-9EA5-49E1-9F01-CD60DE2E6D8E}</c15:txfldGUID>
                      <c15:f>'13'!$I$28</c15:f>
                      <c15:dlblFieldTableCache>
                        <c:ptCount val="1"/>
                        <c:pt idx="0">
                          <c:v>39.27</c:v>
                        </c:pt>
                      </c15:dlblFieldTableCache>
                    </c15:dlblFTEntry>
                  </c15:dlblFieldTable>
                  <c15:showDataLabelsRange val="0"/>
                </c:ext>
                <c:ext xmlns:c16="http://schemas.microsoft.com/office/drawing/2014/chart" uri="{C3380CC4-5D6E-409C-BE32-E72D297353CC}">
                  <c16:uniqueId val="{00000014-C159-4E3E-B3F7-58E69F4599DF}"/>
                </c:ext>
              </c:extLst>
            </c:dLbl>
            <c:dLbl>
              <c:idx val="3"/>
              <c:tx>
                <c:strRef>
                  <c:f>'13'!$I$29</c:f>
                  <c:strCache>
                    <c:ptCount val="1"/>
                    <c:pt idx="0">
                      <c:v>37.83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{52F2DF34-5F19-4586-BCAB-B4DF3790AD05}</c15:txfldGUID>
                      <c15:f>'13'!$I$29</c15:f>
                      <c15:dlblFieldTableCache>
                        <c:ptCount val="1"/>
                        <c:pt idx="0">
                          <c:v>37.83</c:v>
                        </c:pt>
                      </c15:dlblFieldTableCache>
                    </c15:dlblFTEntry>
                  </c15:dlblFieldTable>
                  <c15:showDataLabelsRange val="0"/>
                </c:ext>
                <c:ext xmlns:c16="http://schemas.microsoft.com/office/drawing/2014/chart" uri="{C3380CC4-5D6E-409C-BE32-E72D297353CC}">
                  <c16:uniqueId val="{00000015-C159-4E3E-B3F7-58E69F4599DF}"/>
                </c:ext>
              </c:extLst>
            </c:dLbl>
            <c:dLbl>
              <c:idx val="4"/>
              <c:tx>
                <c:strRef>
                  <c:f>'13'!$I$31</c:f>
                  <c:strCache>
                    <c:ptCount val="1"/>
                    <c:pt idx="0">
                      <c:v>13.02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{DC60673D-2039-41DB-8008-A523DF4BB35A}</c15:txfldGUID>
                      <c15:f>'13'!$I$31</c15:f>
                      <c15:dlblFieldTableCache>
                        <c:ptCount val="1"/>
                        <c:pt idx="0">
                          <c:v>13.02</c:v>
                        </c:pt>
                      </c15:dlblFieldTableCache>
                    </c15:dlblFTEntry>
                  </c15:dlblFieldTable>
                  <c15:showDataLabelsRange val="0"/>
                </c:ext>
                <c:ext xmlns:c16="http://schemas.microsoft.com/office/drawing/2014/chart" uri="{C3380CC4-5D6E-409C-BE32-E72D297353CC}">
                  <c16:uniqueId val="{00000016-C159-4E3E-B3F7-58E69F4599DF}"/>
                </c:ext>
              </c:extLst>
            </c:dLbl>
            <c:dLbl>
              <c:idx val="5"/>
              <c:tx>
                <c:strRef>
                  <c:f>'13'!$I$32</c:f>
                  <c:strCache>
                    <c:ptCount val="1"/>
                    <c:pt idx="0">
                      <c:v>5.05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{7E5A2D4F-56D5-4ECB-A458-399FA5799E73}</c15:txfldGUID>
                      <c15:f>'13'!$I$32</c15:f>
                      <c15:dlblFieldTableCache>
                        <c:ptCount val="1"/>
                        <c:pt idx="0">
                          <c:v>5.05</c:v>
                        </c:pt>
                      </c15:dlblFieldTableCache>
                    </c15:dlblFTEntry>
                  </c15:dlblFieldTable>
                  <c15:showDataLabelsRange val="0"/>
                </c:ext>
                <c:ext xmlns:c16="http://schemas.microsoft.com/office/drawing/2014/chart" uri="{C3380CC4-5D6E-409C-BE32-E72D297353CC}">
                  <c16:uniqueId val="{00000017-C159-4E3E-B3F7-58E69F4599DF}"/>
                </c:ext>
              </c:extLst>
            </c:dLbl>
            <c:dLbl>
              <c:idx val="6"/>
              <c:tx>
                <c:strRef>
                  <c:f>'13'!$I$33</c:f>
                  <c:strCache>
                    <c:ptCount val="1"/>
                    <c:pt idx="0">
                      <c:v>8.98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{4694748D-F919-4C0C-A360-EB30E6ECF0AA}</c15:txfldGUID>
                      <c15:f>'13'!$I$33</c15:f>
                      <c15:dlblFieldTableCache>
                        <c:ptCount val="1"/>
                        <c:pt idx="0">
                          <c:v>8.98</c:v>
                        </c:pt>
                      </c15:dlblFieldTableCache>
                    </c15:dlblFTEntry>
                  </c15:dlblFieldTable>
                  <c15:showDataLabelsRange val="0"/>
                </c:ext>
                <c:ext xmlns:c16="http://schemas.microsoft.com/office/drawing/2014/chart" uri="{C3380CC4-5D6E-409C-BE32-E72D297353CC}">
                  <c16:uniqueId val="{00000018-C159-4E3E-B3F7-58E69F4599DF}"/>
                </c:ext>
              </c:extLst>
            </c:dLbl>
            <c:dLbl>
              <c:idx val="7"/>
              <c:tx>
                <c:strRef>
                  <c:f>'13'!$I$34</c:f>
                  <c:strCache>
                    <c:ptCount val="1"/>
                    <c:pt idx="0">
                      <c:v>4.19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{32F7AFF5-3B68-4B29-BED5-A1589779F9DC}</c15:txfldGUID>
                      <c15:f>'13'!$I$34</c15:f>
                      <c15:dlblFieldTableCache>
                        <c:ptCount val="1"/>
                        <c:pt idx="0">
                          <c:v>4.19</c:v>
                        </c:pt>
                      </c15:dlblFieldTableCache>
                    </c15:dlblFTEntry>
                  </c15:dlblFieldTable>
                  <c15:showDataLabelsRange val="0"/>
                </c:ext>
                <c:ext xmlns:c16="http://schemas.microsoft.com/office/drawing/2014/chart" uri="{C3380CC4-5D6E-409C-BE32-E72D297353CC}">
                  <c16:uniqueId val="{00000019-C159-4E3E-B3F7-58E69F4599DF}"/>
                </c:ext>
              </c:extLst>
            </c:dLbl>
            <c:dLbl>
              <c:idx val="8"/>
              <c:tx>
                <c:strRef>
                  <c:f>'13'!$I$35</c:f>
                  <c:strCache>
                    <c:ptCount val="1"/>
                    <c:pt idx="0">
                      <c:v>15.27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{157A5869-7760-4879-ADB2-6D6EA738BB9D}</c15:txfldGUID>
                      <c15:f>'13'!$I$35</c15:f>
                      <c15:dlblFieldTableCache>
                        <c:ptCount val="1"/>
                        <c:pt idx="0">
                          <c:v>15.27</c:v>
                        </c:pt>
                      </c15:dlblFieldTableCache>
                    </c15:dlblFTEntry>
                  </c15:dlblFieldTable>
                  <c15:showDataLabelsRange val="0"/>
                </c:ext>
                <c:ext xmlns:c16="http://schemas.microsoft.com/office/drawing/2014/chart" uri="{C3380CC4-5D6E-409C-BE32-E72D297353CC}">
                  <c16:uniqueId val="{0000001A-C159-4E3E-B3F7-58E69F4599DF}"/>
                </c:ext>
              </c:extLst>
            </c:dLbl>
            <c:dLbl>
              <c:idx val="9"/>
              <c:tx>
                <c:strRef>
                  <c:f>'13'!$I$36</c:f>
                  <c:strCache>
                    <c:ptCount val="1"/>
                    <c:pt idx="0">
                      <c:v>15.41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{7D6DDA78-818B-45FC-988D-4370F9942DDF}</c15:txfldGUID>
                      <c15:f>'13'!$I$36</c15:f>
                      <c15:dlblFieldTableCache>
                        <c:ptCount val="1"/>
                        <c:pt idx="0">
                          <c:v>15.41</c:v>
                        </c:pt>
                      </c15:dlblFieldTableCache>
                    </c15:dlblFTEntry>
                  </c15:dlblFieldTable>
                  <c15:showDataLabelsRange val="0"/>
                </c:ext>
                <c:ext xmlns:c16="http://schemas.microsoft.com/office/drawing/2014/chart" uri="{C3380CC4-5D6E-409C-BE32-E72D297353CC}">
                  <c16:uniqueId val="{0000001B-C159-4E3E-B3F7-58E69F4599DF}"/>
                </c:ext>
              </c:extLst>
            </c:dLbl>
            <c:dLbl>
              <c:idx val="10"/>
              <c:layout>
                <c:manualLayout>
                  <c:x val="4.2685268630383221E-3"/>
                  <c:y val="0"/>
                </c:manualLayout>
              </c:layout>
              <c:tx>
                <c:strRef>
                  <c:f>'13'!$I$37</c:f>
                  <c:strCache>
                    <c:ptCount val="1"/>
                    <c:pt idx="0">
                      <c:v>172.15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{289C064B-CA39-41F7-B206-E469C46A0B14}</c15:txfldGUID>
                      <c15:f>'13'!$I$37</c15:f>
                      <c15:dlblFieldTableCache>
                        <c:ptCount val="1"/>
                        <c:pt idx="0">
                          <c:v>172.15</c:v>
                        </c:pt>
                      </c15:dlblFieldTableCache>
                    </c15:dlblFTEntry>
                  </c15:dlblFieldTable>
                  <c15:showDataLabelsRange val="0"/>
                </c:ext>
                <c:ext xmlns:c16="http://schemas.microsoft.com/office/drawing/2014/chart" uri="{C3380CC4-5D6E-409C-BE32-E72D297353CC}">
                  <c16:uniqueId val="{0000001C-C159-4E3E-B3F7-58E69F4599DF}"/>
                </c:ext>
              </c:extLst>
            </c:dLbl>
            <c:dLbl>
              <c:idx val="11"/>
              <c:tx>
                <c:strRef>
                  <c:f>'13'!$I$38</c:f>
                  <c:strCache>
                    <c:ptCount val="1"/>
                    <c:pt idx="0">
                      <c:v>19.10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{EF1E568C-86DC-4AC8-8042-66E6E593476C}</c15:txfldGUID>
                      <c15:f>'13'!$I$38</c15:f>
                      <c15:dlblFieldTableCache>
                        <c:ptCount val="1"/>
                        <c:pt idx="0">
                          <c:v>19.10</c:v>
                        </c:pt>
                      </c15:dlblFieldTableCache>
                    </c15:dlblFTEntry>
                  </c15:dlblFieldTable>
                  <c15:showDataLabelsRange val="0"/>
                </c:ext>
                <c:ext xmlns:c16="http://schemas.microsoft.com/office/drawing/2014/chart" uri="{C3380CC4-5D6E-409C-BE32-E72D297353CC}">
                  <c16:uniqueId val="{0000001D-C159-4E3E-B3F7-58E69F4599DF}"/>
                </c:ext>
              </c:extLst>
            </c:dLbl>
            <c:dLbl>
              <c:idx val="12"/>
              <c:tx>
                <c:strRef>
                  <c:f>'13'!$I$39</c:f>
                  <c:strCache>
                    <c:ptCount val="1"/>
                    <c:pt idx="0">
                      <c:v>11.03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{CBC836B1-120F-43CE-877C-5A4FB28F40C1}</c15:txfldGUID>
                      <c15:f>'13'!$I$39</c15:f>
                      <c15:dlblFieldTableCache>
                        <c:ptCount val="1"/>
                        <c:pt idx="0">
                          <c:v>11.03</c:v>
                        </c:pt>
                      </c15:dlblFieldTableCache>
                    </c15:dlblFTEntry>
                  </c15:dlblFieldTable>
                  <c15:showDataLabelsRange val="0"/>
                </c:ext>
                <c:ext xmlns:c16="http://schemas.microsoft.com/office/drawing/2014/chart" uri="{C3380CC4-5D6E-409C-BE32-E72D297353CC}">
                  <c16:uniqueId val="{0000001E-C159-4E3E-B3F7-58E69F4599DF}"/>
                </c:ext>
              </c:extLst>
            </c:dLbl>
            <c:dLbl>
              <c:idx val="13"/>
              <c:tx>
                <c:strRef>
                  <c:f>'13'!$I$40</c:f>
                  <c:strCache>
                    <c:ptCount val="1"/>
                    <c:pt idx="0">
                      <c:v>13.22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{915CB617-A483-4076-9F9A-F7662AD2CD39}</c15:txfldGUID>
                      <c15:f>'13'!$I$40</c15:f>
                      <c15:dlblFieldTableCache>
                        <c:ptCount val="1"/>
                        <c:pt idx="0">
                          <c:v>13.22</c:v>
                        </c:pt>
                      </c15:dlblFieldTableCache>
                    </c15:dlblFTEntry>
                  </c15:dlblFieldTable>
                  <c15:showDataLabelsRange val="0"/>
                </c:ext>
                <c:ext xmlns:c16="http://schemas.microsoft.com/office/drawing/2014/chart" uri="{C3380CC4-5D6E-409C-BE32-E72D297353CC}">
                  <c16:uniqueId val="{0000001F-C159-4E3E-B3F7-58E69F4599DF}"/>
                </c:ext>
              </c:extLst>
            </c:dLbl>
            <c:dLbl>
              <c:idx val="14"/>
              <c:tx>
                <c:strRef>
                  <c:f>'13'!$I$41</c:f>
                  <c:strCache>
                    <c:ptCount val="1"/>
                    <c:pt idx="0">
                      <c:v>9.24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{81EC634E-9C74-435C-9363-9DC06AD2A119}</c15:txfldGUID>
                      <c15:f>'13'!$I$41</c15:f>
                      <c15:dlblFieldTableCache>
                        <c:ptCount val="1"/>
                        <c:pt idx="0">
                          <c:v>9.24</c:v>
                        </c:pt>
                      </c15:dlblFieldTableCache>
                    </c15:dlblFTEntry>
                  </c15:dlblFieldTable>
                  <c15:showDataLabelsRange val="0"/>
                </c:ext>
                <c:ext xmlns:c16="http://schemas.microsoft.com/office/drawing/2014/chart" uri="{C3380CC4-5D6E-409C-BE32-E72D297353CC}">
                  <c16:uniqueId val="{00000020-C159-4E3E-B3F7-58E69F4599DF}"/>
                </c:ext>
              </c:extLst>
            </c:dLbl>
            <c:dLbl>
              <c:idx val="15"/>
              <c:tx>
                <c:strRef>
                  <c:f>'13'!$I$42</c:f>
                  <c:strCache>
                    <c:ptCount val="1"/>
                    <c:pt idx="0">
                      <c:v>5.90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{8E9BAB59-9741-4CD8-BDF8-E013BD519748}</c15:txfldGUID>
                      <c15:f>'13'!$I$42</c15:f>
                      <c15:dlblFieldTableCache>
                        <c:ptCount val="1"/>
                        <c:pt idx="0">
                          <c:v>5.90</c:v>
                        </c:pt>
                      </c15:dlblFieldTableCache>
                    </c15:dlblFTEntry>
                  </c15:dlblFieldTable>
                  <c15:showDataLabelsRange val="0"/>
                </c:ext>
                <c:ext xmlns:c16="http://schemas.microsoft.com/office/drawing/2014/chart" uri="{C3380CC4-5D6E-409C-BE32-E72D297353CC}">
                  <c16:uniqueId val="{00000021-C159-4E3E-B3F7-58E69F4599DF}"/>
                </c:ext>
              </c:extLst>
            </c:dLbl>
            <c:dLbl>
              <c:idx val="16"/>
              <c:tx>
                <c:strRef>
                  <c:f>'13'!$I$43</c:f>
                  <c:strCache>
                    <c:ptCount val="1"/>
                    <c:pt idx="0">
                      <c:v>4.21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{877E26A4-B212-4869-BC11-813B5248F918}</c15:txfldGUID>
                      <c15:f>'13'!$I$43</c15:f>
                      <c15:dlblFieldTableCache>
                        <c:ptCount val="1"/>
                        <c:pt idx="0">
                          <c:v>4.21</c:v>
                        </c:pt>
                      </c15:dlblFieldTableCache>
                    </c15:dlblFTEntry>
                  </c15:dlblFieldTable>
                  <c15:showDataLabelsRange val="0"/>
                </c:ext>
                <c:ext xmlns:c16="http://schemas.microsoft.com/office/drawing/2014/chart" uri="{C3380CC4-5D6E-409C-BE32-E72D297353CC}">
                  <c16:uniqueId val="{00000022-C159-4E3E-B3F7-58E69F4599DF}"/>
                </c:ext>
              </c:extLst>
            </c:dLbl>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'13'!$Q$6:$Q$22</c:f>
              <c:numCache>
                <c:formatCode>#,##0.00_);[Red]\(#,##0.00\)</c:formatCode>
                <c:ptCount val="17"/>
                <c:pt idx="0">
                  <c:v>30</c:v>
                </c:pt>
                <c:pt idx="1">
                  <c:v>30</c:v>
                </c:pt>
                <c:pt idx="2">
                  <c:v>30</c:v>
                </c:pt>
                <c:pt idx="3">
                  <c:v>30</c:v>
                </c:pt>
                <c:pt idx="4">
                  <c:v>13.019013655951854</c:v>
                </c:pt>
                <c:pt idx="5">
                  <c:v>5.054449822109639</c:v>
                </c:pt>
                <c:pt idx="6">
                  <c:v>8.9832128959863304</c:v>
                </c:pt>
                <c:pt idx="7">
                  <c:v>4.192669186794884</c:v>
                </c:pt>
                <c:pt idx="8">
                  <c:v>15.270481815321984</c:v>
                </c:pt>
                <c:pt idx="9">
                  <c:v>15.410053587774481</c:v>
                </c:pt>
                <c:pt idx="10">
                  <c:v>30</c:v>
                </c:pt>
                <c:pt idx="11">
                  <c:v>19.102037343474098</c:v>
                </c:pt>
                <c:pt idx="12">
                  <c:v>11.030857629541016</c:v>
                </c:pt>
                <c:pt idx="13">
                  <c:v>13.222493291070469</c:v>
                </c:pt>
                <c:pt idx="14">
                  <c:v>9.2370217487600268</c:v>
                </c:pt>
                <c:pt idx="15">
                  <c:v>5.904708911619676</c:v>
                </c:pt>
                <c:pt idx="16">
                  <c:v>4.2131284016791124</c:v>
                </c:pt>
              </c:numCache>
            </c:numRef>
          </c:val>
          <c:extLst>
            <c:ext xmlns:c16="http://schemas.microsoft.com/office/drawing/2014/chart" uri="{C3380CC4-5D6E-409C-BE32-E72D297353CC}">
              <c16:uniqueId val="{00000023-C159-4E3E-B3F7-58E69F4599DF}"/>
            </c:ext>
          </c:extLst>
        </c:ser>
        <c:dLbls>
          <c:showLegendKey val="0"/>
          <c:showVal val="0"/>
          <c:showCatName val="0"/>
          <c:showSerName val="0"/>
          <c:showPercent val="0"/>
          <c:showBubbleSize val="0"/>
        </c:dLbls>
        <c:gapWidth val="51"/>
        <c:axId val="405163936"/>
        <c:axId val="402955616"/>
      </c:barChart>
      <c:catAx>
        <c:axId val="405163936"/>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402955616"/>
        <c:crosses val="autoZero"/>
        <c:auto val="1"/>
        <c:lblAlgn val="ctr"/>
        <c:lblOffset val="100"/>
        <c:noMultiLvlLbl val="0"/>
      </c:catAx>
      <c:valAx>
        <c:axId val="402955616"/>
        <c:scaling>
          <c:orientation val="minMax"/>
          <c:max val="3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従業者</a:t>
                </a:r>
                <a:r>
                  <a:rPr lang="en-US" altLang="ja-JP" sz="500" b="0" i="0">
                    <a:latin typeface="+mn-ea"/>
                    <a:ea typeface="+mn-ea"/>
                  </a:rPr>
                  <a:t>1</a:t>
                </a:r>
                <a:r>
                  <a:rPr lang="ja-JP" altLang="en-US" sz="500" b="0" i="0">
                    <a:latin typeface="+mn-ea"/>
                    <a:ea typeface="+mn-ea"/>
                  </a:rPr>
                  <a:t>人当たり付加価値額（百万円／人）</a:t>
                </a:r>
              </a:p>
            </c:rich>
          </c:tx>
          <c:layout>
            <c:manualLayout>
              <c:xMode val="edge"/>
              <c:yMode val="edge"/>
              <c:x val="1.2680928181849608E-2"/>
              <c:y val="5.3322944006999183E-2"/>
            </c:manualLayout>
          </c:layout>
          <c:overlay val="0"/>
        </c:title>
        <c:numFmt formatCode="0_ " sourceLinked="0"/>
        <c:majorTickMark val="out"/>
        <c:minorTickMark val="none"/>
        <c:tickLblPos val="nextTo"/>
        <c:txPr>
          <a:bodyPr/>
          <a:lstStyle/>
          <a:p>
            <a:pPr>
              <a:defRPr sz="600"/>
            </a:pPr>
            <a:endParaRPr lang="ja-JP"/>
          </a:p>
        </c:txPr>
        <c:crossAx val="405163936"/>
        <c:crosses val="autoZero"/>
        <c:crossBetween val="between"/>
      </c:valAx>
      <c:spPr>
        <a:noFill/>
        <a:ln>
          <a:solidFill>
            <a:schemeClr val="bg1">
              <a:lumMod val="50000"/>
            </a:schemeClr>
          </a:solidFill>
        </a:ln>
      </c:spPr>
    </c:plotArea>
    <c:legend>
      <c:legendPos val="b"/>
      <c:layout>
        <c:manualLayout>
          <c:xMode val="edge"/>
          <c:yMode val="edge"/>
          <c:x val="0.45976070195987639"/>
          <c:y val="0.93493969228821072"/>
          <c:w val="0.15766969903119402"/>
          <c:h val="6.5060216388614492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26994939223514E-2"/>
          <c:y val="3.4903247589733441E-2"/>
          <c:w val="0.89457503501129931"/>
          <c:h val="0.8570127492056232"/>
        </c:manualLayout>
      </c:layout>
      <c:scatterChart>
        <c:scatterStyle val="lineMarker"/>
        <c:varyColors val="0"/>
        <c:ser>
          <c:idx val="0"/>
          <c:order val="0"/>
          <c:spPr>
            <a:ln w="28575">
              <a:noFill/>
            </a:ln>
          </c:spPr>
          <c:marker>
            <c:symbol val="circle"/>
            <c:size val="7"/>
            <c:spPr>
              <a:solidFill>
                <a:srgbClr val="FF0000"/>
              </a:solidFill>
              <a:ln w="12700">
                <a:noFill/>
              </a:ln>
            </c:spPr>
          </c:marker>
          <c:dPt>
            <c:idx val="0"/>
            <c:marker>
              <c:symbol val="square"/>
              <c:size val="7"/>
              <c:spPr>
                <a:solidFill>
                  <a:srgbClr val="92D050"/>
                </a:solidFill>
                <a:ln w="12700">
                  <a:noFill/>
                </a:ln>
              </c:spPr>
            </c:marker>
            <c:bubble3D val="0"/>
            <c:extLst>
              <c:ext xmlns:c16="http://schemas.microsoft.com/office/drawing/2014/chart" uri="{C3380CC4-5D6E-409C-BE32-E72D297353CC}">
                <c16:uniqueId val="{00000000-C963-441F-8D74-619D308CA009}"/>
              </c:ext>
            </c:extLst>
          </c:dPt>
          <c:dPt>
            <c:idx val="1"/>
            <c:marker>
              <c:symbol val="x"/>
              <c:size val="7"/>
              <c:spPr>
                <a:solidFill>
                  <a:srgbClr val="00B050"/>
                </a:solidFill>
                <a:ln w="12700">
                  <a:noFill/>
                </a:ln>
              </c:spPr>
            </c:marker>
            <c:bubble3D val="0"/>
            <c:extLst>
              <c:ext xmlns:c16="http://schemas.microsoft.com/office/drawing/2014/chart" uri="{C3380CC4-5D6E-409C-BE32-E72D297353CC}">
                <c16:uniqueId val="{00000001-C963-441F-8D74-619D308CA009}"/>
              </c:ext>
            </c:extLst>
          </c:dPt>
          <c:dPt>
            <c:idx val="2"/>
            <c:marker>
              <c:symbol val="x"/>
              <c:size val="7"/>
              <c:spPr>
                <a:solidFill>
                  <a:srgbClr val="00B0F0"/>
                </a:solidFill>
                <a:ln w="12700">
                  <a:noFill/>
                </a:ln>
              </c:spPr>
            </c:marker>
            <c:bubble3D val="0"/>
            <c:extLst>
              <c:ext xmlns:c16="http://schemas.microsoft.com/office/drawing/2014/chart" uri="{C3380CC4-5D6E-409C-BE32-E72D297353CC}">
                <c16:uniqueId val="{00000002-C963-441F-8D74-619D308CA009}"/>
              </c:ext>
            </c:extLst>
          </c:dPt>
          <c:dPt>
            <c:idx val="3"/>
            <c:marker>
              <c:spPr>
                <a:solidFill>
                  <a:srgbClr val="663300"/>
                </a:solidFill>
                <a:ln w="12700">
                  <a:noFill/>
                </a:ln>
              </c:spPr>
            </c:marker>
            <c:bubble3D val="0"/>
            <c:extLst>
              <c:ext xmlns:c16="http://schemas.microsoft.com/office/drawing/2014/chart" uri="{C3380CC4-5D6E-409C-BE32-E72D297353CC}">
                <c16:uniqueId val="{00000003-C963-441F-8D74-619D308CA009}"/>
              </c:ext>
            </c:extLst>
          </c:dPt>
          <c:dPt>
            <c:idx val="5"/>
            <c:marker>
              <c:spPr>
                <a:solidFill>
                  <a:srgbClr val="FFC000"/>
                </a:solidFill>
                <a:ln w="12700">
                  <a:noFill/>
                </a:ln>
              </c:spPr>
            </c:marker>
            <c:bubble3D val="0"/>
            <c:extLst>
              <c:ext xmlns:c16="http://schemas.microsoft.com/office/drawing/2014/chart" uri="{C3380CC4-5D6E-409C-BE32-E72D297353CC}">
                <c16:uniqueId val="{00000004-C963-441F-8D74-619D308CA009}"/>
              </c:ext>
            </c:extLst>
          </c:dPt>
          <c:dPt>
            <c:idx val="6"/>
            <c:marker>
              <c:spPr>
                <a:solidFill>
                  <a:srgbClr val="00B0F0"/>
                </a:solidFill>
                <a:ln w="12700">
                  <a:noFill/>
                </a:ln>
              </c:spPr>
            </c:marker>
            <c:bubble3D val="0"/>
            <c:extLst>
              <c:ext xmlns:c16="http://schemas.microsoft.com/office/drawing/2014/chart" uri="{C3380CC4-5D6E-409C-BE32-E72D297353CC}">
                <c16:uniqueId val="{00000005-C963-441F-8D74-619D308CA009}"/>
              </c:ext>
            </c:extLst>
          </c:dPt>
          <c:dPt>
            <c:idx val="7"/>
            <c:marker>
              <c:spPr>
                <a:solidFill>
                  <a:srgbClr val="0070C0"/>
                </a:solidFill>
                <a:ln w="12700">
                  <a:noFill/>
                </a:ln>
              </c:spPr>
            </c:marker>
            <c:bubble3D val="0"/>
            <c:extLst>
              <c:ext xmlns:c16="http://schemas.microsoft.com/office/drawing/2014/chart" uri="{C3380CC4-5D6E-409C-BE32-E72D297353CC}">
                <c16:uniqueId val="{00000006-C963-441F-8D74-619D308CA009}"/>
              </c:ext>
            </c:extLst>
          </c:dPt>
          <c:dPt>
            <c:idx val="8"/>
            <c:marker>
              <c:spPr>
                <a:solidFill>
                  <a:srgbClr val="002060"/>
                </a:solidFill>
                <a:ln w="12700">
                  <a:noFill/>
                </a:ln>
              </c:spPr>
            </c:marker>
            <c:bubble3D val="0"/>
            <c:extLst>
              <c:ext xmlns:c16="http://schemas.microsoft.com/office/drawing/2014/chart" uri="{C3380CC4-5D6E-409C-BE32-E72D297353CC}">
                <c16:uniqueId val="{00000007-C963-441F-8D74-619D308CA009}"/>
              </c:ext>
            </c:extLst>
          </c:dPt>
          <c:dPt>
            <c:idx val="9"/>
            <c:marker>
              <c:spPr>
                <a:solidFill>
                  <a:srgbClr val="7030A0"/>
                </a:solidFill>
                <a:ln w="12700">
                  <a:noFill/>
                </a:ln>
              </c:spPr>
            </c:marker>
            <c:bubble3D val="0"/>
            <c:extLst>
              <c:ext xmlns:c16="http://schemas.microsoft.com/office/drawing/2014/chart" uri="{C3380CC4-5D6E-409C-BE32-E72D297353CC}">
                <c16:uniqueId val="{00000008-C963-441F-8D74-619D308CA009}"/>
              </c:ext>
            </c:extLst>
          </c:dPt>
          <c:dPt>
            <c:idx val="10"/>
            <c:marker>
              <c:spPr>
                <a:solidFill>
                  <a:srgbClr val="92D050"/>
                </a:solidFill>
                <a:ln w="19050">
                  <a:noFill/>
                </a:ln>
              </c:spPr>
            </c:marker>
            <c:bubble3D val="0"/>
            <c:extLst>
              <c:ext xmlns:c16="http://schemas.microsoft.com/office/drawing/2014/chart" uri="{C3380CC4-5D6E-409C-BE32-E72D297353CC}">
                <c16:uniqueId val="{00000009-C963-441F-8D74-619D308CA009}"/>
              </c:ext>
            </c:extLst>
          </c:dPt>
          <c:dPt>
            <c:idx val="11"/>
            <c:marker>
              <c:spPr>
                <a:solidFill>
                  <a:srgbClr val="00B050"/>
                </a:solidFill>
                <a:ln w="19050">
                  <a:noFill/>
                </a:ln>
              </c:spPr>
            </c:marker>
            <c:bubble3D val="0"/>
            <c:extLst>
              <c:ext xmlns:c16="http://schemas.microsoft.com/office/drawing/2014/chart" uri="{C3380CC4-5D6E-409C-BE32-E72D297353CC}">
                <c16:uniqueId val="{0000000A-C963-441F-8D74-619D308CA009}"/>
              </c:ext>
            </c:extLst>
          </c:dPt>
          <c:dPt>
            <c:idx val="12"/>
            <c:marker>
              <c:spPr>
                <a:noFill/>
                <a:ln w="19050">
                  <a:solidFill>
                    <a:srgbClr val="663300"/>
                  </a:solidFill>
                </a:ln>
              </c:spPr>
            </c:marker>
            <c:bubble3D val="0"/>
            <c:extLst>
              <c:ext xmlns:c16="http://schemas.microsoft.com/office/drawing/2014/chart" uri="{C3380CC4-5D6E-409C-BE32-E72D297353CC}">
                <c16:uniqueId val="{0000000B-C963-441F-8D74-619D308CA009}"/>
              </c:ext>
            </c:extLst>
          </c:dPt>
          <c:dPt>
            <c:idx val="13"/>
            <c:marker>
              <c:spPr>
                <a:noFill/>
                <a:ln w="19050">
                  <a:solidFill>
                    <a:srgbClr val="FF0000"/>
                  </a:solidFill>
                </a:ln>
              </c:spPr>
            </c:marker>
            <c:bubble3D val="0"/>
            <c:extLst>
              <c:ext xmlns:c16="http://schemas.microsoft.com/office/drawing/2014/chart" uri="{C3380CC4-5D6E-409C-BE32-E72D297353CC}">
                <c16:uniqueId val="{0000000C-C963-441F-8D74-619D308CA009}"/>
              </c:ext>
            </c:extLst>
          </c:dPt>
          <c:dPt>
            <c:idx val="14"/>
            <c:marker>
              <c:spPr>
                <a:noFill/>
                <a:ln w="19050">
                  <a:solidFill>
                    <a:srgbClr val="FFC000"/>
                  </a:solidFill>
                </a:ln>
              </c:spPr>
            </c:marker>
            <c:bubble3D val="0"/>
            <c:extLst>
              <c:ext xmlns:c16="http://schemas.microsoft.com/office/drawing/2014/chart" uri="{C3380CC4-5D6E-409C-BE32-E72D297353CC}">
                <c16:uniqueId val="{0000000D-C963-441F-8D74-619D308CA009}"/>
              </c:ext>
            </c:extLst>
          </c:dPt>
          <c:dPt>
            <c:idx val="15"/>
            <c:marker>
              <c:spPr>
                <a:noFill/>
                <a:ln w="19050">
                  <a:solidFill>
                    <a:srgbClr val="00B0F0"/>
                  </a:solidFill>
                </a:ln>
              </c:spPr>
            </c:marker>
            <c:bubble3D val="0"/>
            <c:extLst>
              <c:ext xmlns:c16="http://schemas.microsoft.com/office/drawing/2014/chart" uri="{C3380CC4-5D6E-409C-BE32-E72D297353CC}">
                <c16:uniqueId val="{0000000E-C963-441F-8D74-619D308CA009}"/>
              </c:ext>
            </c:extLst>
          </c:dPt>
          <c:dPt>
            <c:idx val="16"/>
            <c:marker>
              <c:spPr>
                <a:noFill/>
                <a:ln w="19050">
                  <a:solidFill>
                    <a:srgbClr val="0070C0"/>
                  </a:solidFill>
                </a:ln>
              </c:spPr>
            </c:marker>
            <c:bubble3D val="0"/>
            <c:extLst>
              <c:ext xmlns:c16="http://schemas.microsoft.com/office/drawing/2014/chart" uri="{C3380CC4-5D6E-409C-BE32-E72D297353CC}">
                <c16:uniqueId val="{0000000F-C963-441F-8D74-619D308CA009}"/>
              </c:ext>
            </c:extLst>
          </c:dPt>
          <c:dPt>
            <c:idx val="17"/>
            <c:marker>
              <c:spPr>
                <a:noFill/>
                <a:ln w="19050">
                  <a:solidFill>
                    <a:srgbClr val="002060"/>
                  </a:solidFill>
                </a:ln>
              </c:spPr>
            </c:marker>
            <c:bubble3D val="0"/>
            <c:extLst>
              <c:ext xmlns:c16="http://schemas.microsoft.com/office/drawing/2014/chart" uri="{C3380CC4-5D6E-409C-BE32-E72D297353CC}">
                <c16:uniqueId val="{00000010-C963-441F-8D74-619D308CA009}"/>
              </c:ext>
            </c:extLst>
          </c:dPt>
          <c:dPt>
            <c:idx val="18"/>
            <c:marker>
              <c:spPr>
                <a:noFill/>
                <a:ln w="19050">
                  <a:solidFill>
                    <a:srgbClr val="7030A0"/>
                  </a:solidFill>
                </a:ln>
              </c:spPr>
            </c:marker>
            <c:bubble3D val="0"/>
            <c:extLst>
              <c:ext xmlns:c16="http://schemas.microsoft.com/office/drawing/2014/chart" uri="{C3380CC4-5D6E-409C-BE32-E72D297353CC}">
                <c16:uniqueId val="{00000011-C963-441F-8D74-619D308CA009}"/>
              </c:ext>
            </c:extLst>
          </c:dPt>
          <c:dPt>
            <c:idx val="19"/>
            <c:marker>
              <c:spPr>
                <a:noFill/>
                <a:ln w="19050">
                  <a:solidFill>
                    <a:srgbClr val="92D050"/>
                  </a:solidFill>
                </a:ln>
              </c:spPr>
            </c:marker>
            <c:bubble3D val="0"/>
            <c:extLst>
              <c:ext xmlns:c16="http://schemas.microsoft.com/office/drawing/2014/chart" uri="{C3380CC4-5D6E-409C-BE32-E72D297353CC}">
                <c16:uniqueId val="{00000012-C963-441F-8D74-619D308CA009}"/>
              </c:ext>
            </c:extLst>
          </c:dPt>
          <c:dPt>
            <c:idx val="20"/>
            <c:marker>
              <c:spPr>
                <a:noFill/>
                <a:ln w="19050">
                  <a:solidFill>
                    <a:srgbClr val="00B050"/>
                  </a:solidFill>
                </a:ln>
              </c:spPr>
            </c:marker>
            <c:bubble3D val="0"/>
            <c:extLst>
              <c:ext xmlns:c16="http://schemas.microsoft.com/office/drawing/2014/chart" uri="{C3380CC4-5D6E-409C-BE32-E72D297353CC}">
                <c16:uniqueId val="{00000013-C963-441F-8D74-619D308CA009}"/>
              </c:ext>
            </c:extLst>
          </c:dPt>
          <c:dPt>
            <c:idx val="21"/>
            <c:marker>
              <c:symbol val="diamond"/>
              <c:size val="7"/>
              <c:spPr>
                <a:solidFill>
                  <a:srgbClr val="663300"/>
                </a:solidFill>
                <a:ln w="12700">
                  <a:noFill/>
                </a:ln>
              </c:spPr>
            </c:marker>
            <c:bubble3D val="0"/>
            <c:extLst>
              <c:ext xmlns:c16="http://schemas.microsoft.com/office/drawing/2014/chart" uri="{C3380CC4-5D6E-409C-BE32-E72D297353CC}">
                <c16:uniqueId val="{00000014-C963-441F-8D74-619D308CA009}"/>
              </c:ext>
            </c:extLst>
          </c:dPt>
          <c:dPt>
            <c:idx val="22"/>
            <c:marker>
              <c:symbol val="diamond"/>
              <c:size val="7"/>
            </c:marker>
            <c:bubble3D val="0"/>
            <c:extLst>
              <c:ext xmlns:c16="http://schemas.microsoft.com/office/drawing/2014/chart" uri="{C3380CC4-5D6E-409C-BE32-E72D297353CC}">
                <c16:uniqueId val="{00000015-C963-441F-8D74-619D308CA009}"/>
              </c:ext>
            </c:extLst>
          </c:dPt>
          <c:dPt>
            <c:idx val="23"/>
            <c:marker>
              <c:symbol val="diamond"/>
              <c:size val="7"/>
              <c:spPr>
                <a:solidFill>
                  <a:srgbClr val="FFC000"/>
                </a:solidFill>
                <a:ln w="12700">
                  <a:noFill/>
                </a:ln>
              </c:spPr>
            </c:marker>
            <c:bubble3D val="0"/>
            <c:extLst>
              <c:ext xmlns:c16="http://schemas.microsoft.com/office/drawing/2014/chart" uri="{C3380CC4-5D6E-409C-BE32-E72D297353CC}">
                <c16:uniqueId val="{00000016-C963-441F-8D74-619D308CA009}"/>
              </c:ext>
            </c:extLst>
          </c:dPt>
          <c:dPt>
            <c:idx val="24"/>
            <c:marker>
              <c:symbol val="diamond"/>
              <c:size val="7"/>
              <c:spPr>
                <a:solidFill>
                  <a:srgbClr val="00B0F0"/>
                </a:solidFill>
                <a:ln w="12700">
                  <a:noFill/>
                </a:ln>
              </c:spPr>
            </c:marker>
            <c:bubble3D val="0"/>
            <c:extLst>
              <c:ext xmlns:c16="http://schemas.microsoft.com/office/drawing/2014/chart" uri="{C3380CC4-5D6E-409C-BE32-E72D297353CC}">
                <c16:uniqueId val="{00000017-C963-441F-8D74-619D308CA009}"/>
              </c:ext>
            </c:extLst>
          </c:dPt>
          <c:dPt>
            <c:idx val="25"/>
            <c:marker>
              <c:symbol val="diamond"/>
              <c:size val="7"/>
              <c:spPr>
                <a:solidFill>
                  <a:srgbClr val="0070C0"/>
                </a:solidFill>
                <a:ln w="12700">
                  <a:noFill/>
                </a:ln>
              </c:spPr>
            </c:marker>
            <c:bubble3D val="0"/>
            <c:extLst>
              <c:ext xmlns:c16="http://schemas.microsoft.com/office/drawing/2014/chart" uri="{C3380CC4-5D6E-409C-BE32-E72D297353CC}">
                <c16:uniqueId val="{00000018-C963-441F-8D74-619D308CA009}"/>
              </c:ext>
            </c:extLst>
          </c:dPt>
          <c:dPt>
            <c:idx val="26"/>
            <c:marker>
              <c:symbol val="diamond"/>
              <c:size val="7"/>
              <c:spPr>
                <a:solidFill>
                  <a:srgbClr val="002060"/>
                </a:solidFill>
                <a:ln w="12700">
                  <a:noFill/>
                </a:ln>
              </c:spPr>
            </c:marker>
            <c:bubble3D val="0"/>
            <c:extLst>
              <c:ext xmlns:c16="http://schemas.microsoft.com/office/drawing/2014/chart" uri="{C3380CC4-5D6E-409C-BE32-E72D297353CC}">
                <c16:uniqueId val="{00000019-C963-441F-8D74-619D308CA009}"/>
              </c:ext>
            </c:extLst>
          </c:dPt>
          <c:dPt>
            <c:idx val="27"/>
            <c:marker>
              <c:symbol val="diamond"/>
              <c:size val="7"/>
              <c:spPr>
                <a:solidFill>
                  <a:srgbClr val="7030A0"/>
                </a:solidFill>
                <a:ln w="12700">
                  <a:noFill/>
                </a:ln>
              </c:spPr>
            </c:marker>
            <c:bubble3D val="0"/>
            <c:extLst>
              <c:ext xmlns:c16="http://schemas.microsoft.com/office/drawing/2014/chart" uri="{C3380CC4-5D6E-409C-BE32-E72D297353CC}">
                <c16:uniqueId val="{0000001A-C963-441F-8D74-619D308CA009}"/>
              </c:ext>
            </c:extLst>
          </c:dPt>
          <c:dPt>
            <c:idx val="28"/>
            <c:marker>
              <c:symbol val="diamond"/>
              <c:size val="7"/>
              <c:spPr>
                <a:solidFill>
                  <a:srgbClr val="92D050"/>
                </a:solidFill>
                <a:ln w="12700">
                  <a:noFill/>
                </a:ln>
              </c:spPr>
            </c:marker>
            <c:bubble3D val="0"/>
            <c:extLst>
              <c:ext xmlns:c16="http://schemas.microsoft.com/office/drawing/2014/chart" uri="{C3380CC4-5D6E-409C-BE32-E72D297353CC}">
                <c16:uniqueId val="{0000001B-C963-441F-8D74-619D308CA009}"/>
              </c:ext>
            </c:extLst>
          </c:dPt>
          <c:dPt>
            <c:idx val="29"/>
            <c:marker>
              <c:symbol val="diamond"/>
              <c:size val="7"/>
              <c:spPr>
                <a:solidFill>
                  <a:srgbClr val="00B050"/>
                </a:solidFill>
                <a:ln w="12700">
                  <a:noFill/>
                </a:ln>
              </c:spPr>
            </c:marker>
            <c:bubble3D val="0"/>
            <c:extLst>
              <c:ext xmlns:c16="http://schemas.microsoft.com/office/drawing/2014/chart" uri="{C3380CC4-5D6E-409C-BE32-E72D297353CC}">
                <c16:uniqueId val="{0000001C-C963-441F-8D74-619D308CA009}"/>
              </c:ext>
            </c:extLst>
          </c:dPt>
          <c:dPt>
            <c:idx val="30"/>
            <c:marker>
              <c:symbol val="triangle"/>
              <c:size val="7"/>
              <c:spPr>
                <a:solidFill>
                  <a:srgbClr val="663300"/>
                </a:solidFill>
                <a:ln w="12700">
                  <a:noFill/>
                </a:ln>
              </c:spPr>
            </c:marker>
            <c:bubble3D val="0"/>
            <c:extLst>
              <c:ext xmlns:c16="http://schemas.microsoft.com/office/drawing/2014/chart" uri="{C3380CC4-5D6E-409C-BE32-E72D297353CC}">
                <c16:uniqueId val="{0000001D-C963-441F-8D74-619D308CA009}"/>
              </c:ext>
            </c:extLst>
          </c:dPt>
          <c:dPt>
            <c:idx val="31"/>
            <c:marker>
              <c:symbol val="triangle"/>
              <c:size val="7"/>
            </c:marker>
            <c:bubble3D val="0"/>
            <c:extLst>
              <c:ext xmlns:c16="http://schemas.microsoft.com/office/drawing/2014/chart" uri="{C3380CC4-5D6E-409C-BE32-E72D297353CC}">
                <c16:uniqueId val="{0000001E-C963-441F-8D74-619D308CA009}"/>
              </c:ext>
            </c:extLst>
          </c:dPt>
          <c:dPt>
            <c:idx val="32"/>
            <c:marker>
              <c:symbol val="triangle"/>
              <c:size val="7"/>
              <c:spPr>
                <a:solidFill>
                  <a:srgbClr val="FFC000"/>
                </a:solidFill>
                <a:ln w="12700">
                  <a:noFill/>
                </a:ln>
              </c:spPr>
            </c:marker>
            <c:bubble3D val="0"/>
            <c:extLst>
              <c:ext xmlns:c16="http://schemas.microsoft.com/office/drawing/2014/chart" uri="{C3380CC4-5D6E-409C-BE32-E72D297353CC}">
                <c16:uniqueId val="{0000001F-C963-441F-8D74-619D308CA009}"/>
              </c:ext>
            </c:extLst>
          </c:dPt>
          <c:dPt>
            <c:idx val="33"/>
            <c:marker>
              <c:symbol val="triangle"/>
              <c:size val="7"/>
              <c:spPr>
                <a:solidFill>
                  <a:srgbClr val="00B0F0"/>
                </a:solidFill>
                <a:ln w="12700">
                  <a:noFill/>
                </a:ln>
              </c:spPr>
            </c:marker>
            <c:bubble3D val="0"/>
            <c:extLst>
              <c:ext xmlns:c16="http://schemas.microsoft.com/office/drawing/2014/chart" uri="{C3380CC4-5D6E-409C-BE32-E72D297353CC}">
                <c16:uniqueId val="{00000020-C963-441F-8D74-619D308CA009}"/>
              </c:ext>
            </c:extLst>
          </c:dPt>
          <c:dPt>
            <c:idx val="34"/>
            <c:marker>
              <c:symbol val="triangle"/>
              <c:size val="7"/>
              <c:spPr>
                <a:solidFill>
                  <a:srgbClr val="0070C0"/>
                </a:solidFill>
                <a:ln w="12700">
                  <a:noFill/>
                </a:ln>
              </c:spPr>
            </c:marker>
            <c:bubble3D val="0"/>
            <c:extLst>
              <c:ext xmlns:c16="http://schemas.microsoft.com/office/drawing/2014/chart" uri="{C3380CC4-5D6E-409C-BE32-E72D297353CC}">
                <c16:uniqueId val="{00000021-C963-441F-8D74-619D308CA009}"/>
              </c:ext>
            </c:extLst>
          </c:dPt>
          <c:dPt>
            <c:idx val="35"/>
            <c:marker>
              <c:symbol val="triangle"/>
              <c:size val="7"/>
              <c:spPr>
                <a:solidFill>
                  <a:srgbClr val="002060"/>
                </a:solidFill>
                <a:ln w="12700">
                  <a:noFill/>
                </a:ln>
              </c:spPr>
            </c:marker>
            <c:bubble3D val="0"/>
            <c:extLst>
              <c:ext xmlns:c16="http://schemas.microsoft.com/office/drawing/2014/chart" uri="{C3380CC4-5D6E-409C-BE32-E72D297353CC}">
                <c16:uniqueId val="{00000022-C963-441F-8D74-619D308CA009}"/>
              </c:ext>
            </c:extLst>
          </c:dPt>
          <c:dPt>
            <c:idx val="36"/>
            <c:marker>
              <c:symbol val="triangle"/>
              <c:size val="7"/>
              <c:spPr>
                <a:solidFill>
                  <a:srgbClr val="7030A0"/>
                </a:solidFill>
                <a:ln w="12700">
                  <a:noFill/>
                </a:ln>
              </c:spPr>
            </c:marker>
            <c:bubble3D val="0"/>
            <c:extLst>
              <c:ext xmlns:c16="http://schemas.microsoft.com/office/drawing/2014/chart" uri="{C3380CC4-5D6E-409C-BE32-E72D297353CC}">
                <c16:uniqueId val="{00000023-C963-441F-8D74-619D308CA009}"/>
              </c:ext>
            </c:extLst>
          </c:dPt>
          <c:dPt>
            <c:idx val="37"/>
            <c:marker>
              <c:symbol val="triangle"/>
              <c:size val="7"/>
              <c:spPr>
                <a:solidFill>
                  <a:srgbClr val="92D050"/>
                </a:solidFill>
                <a:ln w="12700">
                  <a:noFill/>
                </a:ln>
              </c:spPr>
            </c:marker>
            <c:bubble3D val="0"/>
            <c:extLst>
              <c:ext xmlns:c16="http://schemas.microsoft.com/office/drawing/2014/chart" uri="{C3380CC4-5D6E-409C-BE32-E72D297353CC}">
                <c16:uniqueId val="{00000024-C963-441F-8D74-619D308CA009}"/>
              </c:ext>
            </c:extLst>
          </c:dPt>
          <c:dPt>
            <c:idx val="38"/>
            <c:marker>
              <c:symbol val="triangle"/>
              <c:size val="7"/>
              <c:spPr>
                <a:solidFill>
                  <a:srgbClr val="00B050"/>
                </a:solidFill>
                <a:ln w="12700">
                  <a:noFill/>
                </a:ln>
              </c:spPr>
            </c:marker>
            <c:bubble3D val="0"/>
            <c:extLst>
              <c:ext xmlns:c16="http://schemas.microsoft.com/office/drawing/2014/chart" uri="{C3380CC4-5D6E-409C-BE32-E72D297353CC}">
                <c16:uniqueId val="{00000025-C963-441F-8D74-619D308CA009}"/>
              </c:ext>
            </c:extLst>
          </c:dPt>
          <c:dPt>
            <c:idx val="39"/>
            <c:marker>
              <c:symbol val="triangle"/>
              <c:size val="7"/>
              <c:spPr>
                <a:solidFill>
                  <a:srgbClr val="006600"/>
                </a:solidFill>
                <a:ln w="12700">
                  <a:noFill/>
                </a:ln>
              </c:spPr>
            </c:marker>
            <c:bubble3D val="0"/>
            <c:extLst>
              <c:ext xmlns:c16="http://schemas.microsoft.com/office/drawing/2014/chart" uri="{C3380CC4-5D6E-409C-BE32-E72D297353CC}">
                <c16:uniqueId val="{00000026-C963-441F-8D74-619D308CA009}"/>
              </c:ext>
            </c:extLst>
          </c:dPt>
          <c:dLbls>
            <c:dLbl>
              <c:idx val="0"/>
              <c:tx>
                <c:strRef>
                  <c:f>'15'!$AS$259</c:f>
                  <c:strCache>
                    <c:ptCount val="1"/>
                    <c:pt idx="0">
                      <c:v>農業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{95247526-03EF-4630-9097-671AA63FDC49}</c15:txfldGUID>
                      <c15:f>'15'!$AS$259</c15:f>
                      <c15:dlblFieldTableCache>
                        <c:ptCount val="1"/>
                        <c:pt idx="0">
                          <c:v>農業</c:v>
                        </c:pt>
                      </c15:dlblFieldTableCache>
                    </c15:dlblFTEntry>
                  </c15:dlblFieldTable>
                  <c15:showDataLabelsRange val="0"/>
                </c:ext>
                <c:ext xmlns:c16="http://schemas.microsoft.com/office/drawing/2014/chart" uri="{C3380CC4-5D6E-409C-BE32-E72D297353CC}">
                  <c16:uniqueId val="{00000000-C963-441F-8D74-619D308CA009}"/>
                </c:ext>
              </c:extLst>
            </c:dLbl>
            <c:dLbl>
              <c:idx val="1"/>
              <c:tx>
                <c:strRef>
                  <c:f>'15'!$AT$259</c:f>
                  <c:strCache>
                    <c:ptCount val="1"/>
                    <c:pt idx="0">
                      <c:v>林業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{E3E8D79C-DED7-4E9E-8047-31C282F2B944}</c15:txfldGUID>
                      <c15:f>'15'!$AT$259</c15:f>
                      <c15:dlblFieldTableCache>
                        <c:ptCount val="1"/>
                        <c:pt idx="0">
                          <c:v>林業</c:v>
                        </c:pt>
                      </c15:dlblFieldTableCache>
                    </c15:dlblFTEntry>
                  </c15:dlblFieldTable>
                  <c15:showDataLabelsRange val="0"/>
                </c:ext>
                <c:ext xmlns:c16="http://schemas.microsoft.com/office/drawing/2014/chart" uri="{C3380CC4-5D6E-409C-BE32-E72D297353CC}">
                  <c16:uniqueId val="{00000001-C963-441F-8D74-619D308CA009}"/>
                </c:ext>
              </c:extLst>
            </c:dLbl>
            <c:dLbl>
              <c:idx val="2"/>
              <c:tx>
                <c:strRef>
                  <c:f>'15'!$AU$259</c:f>
                  <c:strCache>
                    <c:ptCount val="1"/>
                    <c:pt idx="0">
                      <c:v>水産業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{5B6573C0-E8B5-48CD-B812-8CBC6F8A2683}</c15:txfldGUID>
                      <c15:f>'15'!$AU$259</c15:f>
                      <c15:dlblFieldTableCache>
                        <c:ptCount val="1"/>
                        <c:pt idx="0">
                          <c:v>水産業</c:v>
                        </c:pt>
                      </c15:dlblFieldTableCache>
                    </c15:dlblFTEntry>
                  </c15:dlblFieldTable>
                  <c15:showDataLabelsRange val="0"/>
                </c:ext>
                <c:ext xmlns:c16="http://schemas.microsoft.com/office/drawing/2014/chart" uri="{C3380CC4-5D6E-409C-BE32-E72D297353CC}">
                  <c16:uniqueId val="{00000002-C963-441F-8D74-619D308CA009}"/>
                </c:ext>
              </c:extLst>
            </c:dLbl>
            <c:dLbl>
              <c:idx val="3"/>
              <c:tx>
                <c:strRef>
                  <c:f>'15'!$AV$259</c:f>
                  <c:strCache>
                    <c:ptCount val="1"/>
                    <c:pt idx="0">
                      <c:v>鉱業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{4A11354C-BD89-4F31-88B2-DB4B1F63CB6A}</c15:txfldGUID>
                      <c15:f>'15'!$AV$259</c15:f>
                      <c15:dlblFieldTableCache>
                        <c:ptCount val="1"/>
                        <c:pt idx="0">
                          <c:v>鉱業</c:v>
                        </c:pt>
                      </c15:dlblFieldTableCache>
                    </c15:dlblFTEntry>
                  </c15:dlblFieldTable>
                  <c15:showDataLabelsRange val="0"/>
                </c:ext>
                <c:ext xmlns:c16="http://schemas.microsoft.com/office/drawing/2014/chart" uri="{C3380CC4-5D6E-409C-BE32-E72D297353CC}">
                  <c16:uniqueId val="{00000003-C963-441F-8D74-619D308CA009}"/>
                </c:ext>
              </c:extLst>
            </c:dLbl>
            <c:dLbl>
              <c:idx val="4"/>
              <c:tx>
                <c:strRef>
                  <c:f>'15'!$AW$259</c:f>
                  <c:strCache>
                    <c:ptCount val="1"/>
                    <c:pt idx="0">
                      <c:v>食料品</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{41FE3D33-5D16-4CE8-8410-D796C4234203}</c15:txfldGUID>
                      <c15:f>'15'!$AW$259</c15:f>
                      <c15:dlblFieldTableCache>
                        <c:ptCount val="1"/>
                        <c:pt idx="0">
                          <c:v>食料品</c:v>
                        </c:pt>
                      </c15:dlblFieldTableCache>
                    </c15:dlblFTEntry>
                  </c15:dlblFieldTable>
                  <c15:showDataLabelsRange val="0"/>
                </c:ext>
                <c:ext xmlns:c16="http://schemas.microsoft.com/office/drawing/2014/chart" uri="{C3380CC4-5D6E-409C-BE32-E72D297353CC}">
                  <c16:uniqueId val="{00000027-C963-441F-8D74-619D308CA009}"/>
                </c:ext>
              </c:extLst>
            </c:dLbl>
            <c:dLbl>
              <c:idx val="5"/>
              <c:tx>
                <c:strRef>
                  <c:f>'15'!$AX$259</c:f>
                  <c:strCache>
                    <c:ptCount val="1"/>
                    <c:pt idx="0">
                      <c:v>繊維製品</c:v>
                    </c:pt>
                  </c:strCache>
                </c:strRef>
              </c:tx>
              <c:dLblPos val="r"/>
              <c:showLegendKey val="0"/>
              <c:showVal val="1"/>
              <c:showCatName val="1"/>
              <c:showSerName val="1"/>
              <c:showPercent val="0"/>
              <c:showBubbleSize val="0"/>
              <c:extLst>
                <c:ext xmlns:c15="http://schemas.microsoft.com/office/drawing/2012/chart" uri="{CE6537A1-D6FC-4f65-9D91-7224C49458BB}">
                  <c15:dlblFieldTable>
                    <c15:dlblFTEntry>
                      <c15:txfldGUID>{8011B1E5-C157-4F6C-AD76-130E716480ED}</c15:txfldGUID>
                      <c15:f>'15'!$AX$259</c15:f>
                      <c15:dlblFieldTableCache>
                        <c:ptCount val="1"/>
                        <c:pt idx="0">
                          <c:v>繊維製品</c:v>
                        </c:pt>
                      </c15:dlblFieldTableCache>
                    </c15:dlblFTEntry>
                  </c15:dlblFieldTable>
                  <c15:showDataLabelsRange val="0"/>
                </c:ext>
                <c:ext xmlns:c16="http://schemas.microsoft.com/office/drawing/2014/chart" uri="{C3380CC4-5D6E-409C-BE32-E72D297353CC}">
                  <c16:uniqueId val="{00000004-C963-441F-8D74-619D308CA009}"/>
                </c:ext>
              </c:extLst>
            </c:dLbl>
            <c:dLbl>
              <c:idx val="6"/>
              <c:tx>
                <c:strRef>
                  <c:f>'15'!$AY$259</c:f>
                  <c:strCache>
                    <c:ptCount val="1"/>
                    <c:pt idx="0">
                      <c:v>パルプ・紙・紙加工品</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{880A443E-2402-4DD2-9AF1-98B7BF5CFD4C}</c15:txfldGUID>
                      <c15:f>'15'!$AY$259</c15:f>
                      <c15:dlblFieldTableCache>
                        <c:ptCount val="1"/>
                        <c:pt idx="0">
                          <c:v>パルプ・紙・紙加工品</c:v>
                        </c:pt>
                      </c15:dlblFieldTableCache>
                    </c15:dlblFTEntry>
                  </c15:dlblFieldTable>
                  <c15:showDataLabelsRange val="0"/>
                </c:ext>
                <c:ext xmlns:c16="http://schemas.microsoft.com/office/drawing/2014/chart" uri="{C3380CC4-5D6E-409C-BE32-E72D297353CC}">
                  <c16:uniqueId val="{00000005-C963-441F-8D74-619D308CA009}"/>
                </c:ext>
              </c:extLst>
            </c:dLbl>
            <c:dLbl>
              <c:idx val="7"/>
              <c:tx>
                <c:strRef>
                  <c:f>'15'!$AZ$259</c:f>
                  <c:strCache>
                    <c:ptCount val="1"/>
                    <c:pt idx="0">
                      <c:v>化学</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{FF5D4835-2234-43CB-A466-0FFD32515779}</c15:txfldGUID>
                      <c15:f>'15'!$AZ$259</c15:f>
                      <c15:dlblFieldTableCache>
                        <c:ptCount val="1"/>
                        <c:pt idx="0">
                          <c:v>化学</c:v>
                        </c:pt>
                      </c15:dlblFieldTableCache>
                    </c15:dlblFTEntry>
                  </c15:dlblFieldTable>
                  <c15:showDataLabelsRange val="0"/>
                </c:ext>
                <c:ext xmlns:c16="http://schemas.microsoft.com/office/drawing/2014/chart" uri="{C3380CC4-5D6E-409C-BE32-E72D297353CC}">
                  <c16:uniqueId val="{00000006-C963-441F-8D74-619D308CA009}"/>
                </c:ext>
              </c:extLst>
            </c:dLbl>
            <c:dLbl>
              <c:idx val="8"/>
              <c:tx>
                <c:strRef>
                  <c:f>'15'!$BA$259</c:f>
                  <c:strCache>
                    <c:ptCount val="1"/>
                    <c:pt idx="0">
                      <c:v>石油・石炭製品</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{074EA12C-8BCB-40E2-A0CF-0DBC8F5070A9}</c15:txfldGUID>
                      <c15:f>'15'!$BA$259</c15:f>
                      <c15:dlblFieldTableCache>
                        <c:ptCount val="1"/>
                        <c:pt idx="0">
                          <c:v>石油・石炭製品</c:v>
                        </c:pt>
                      </c15:dlblFieldTableCache>
                    </c15:dlblFTEntry>
                  </c15:dlblFieldTable>
                  <c15:showDataLabelsRange val="0"/>
                </c:ext>
                <c:ext xmlns:c16="http://schemas.microsoft.com/office/drawing/2014/chart" uri="{C3380CC4-5D6E-409C-BE32-E72D297353CC}">
                  <c16:uniqueId val="{00000007-C963-441F-8D74-619D308CA009}"/>
                </c:ext>
              </c:extLst>
            </c:dLbl>
            <c:dLbl>
              <c:idx val="9"/>
              <c:tx>
                <c:strRef>
                  <c:f>'15'!$BB$259</c:f>
                  <c:strCache>
                    <c:ptCount val="1"/>
                    <c:pt idx="0">
                      <c:v>窯業・土石製品</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{617FBBBE-71FF-4367-A7CF-BCE9537EFF93}</c15:txfldGUID>
                      <c15:f>'15'!$BB$259</c15:f>
                      <c15:dlblFieldTableCache>
                        <c:ptCount val="1"/>
                        <c:pt idx="0">
                          <c:v>窯業・土石製品</c:v>
                        </c:pt>
                      </c15:dlblFieldTableCache>
                    </c15:dlblFTEntry>
                  </c15:dlblFieldTable>
                  <c15:showDataLabelsRange val="0"/>
                </c:ext>
                <c:ext xmlns:c16="http://schemas.microsoft.com/office/drawing/2014/chart" uri="{C3380CC4-5D6E-409C-BE32-E72D297353CC}">
                  <c16:uniqueId val="{00000008-C963-441F-8D74-619D308CA009}"/>
                </c:ext>
              </c:extLst>
            </c:dLbl>
            <c:dLbl>
              <c:idx val="10"/>
              <c:tx>
                <c:strRef>
                  <c:f>'15'!$BC$259</c:f>
                  <c:strCache>
                    <c:ptCount val="1"/>
                    <c:pt idx="0">
                      <c:v>鉄鋼</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{05380F47-00AA-412E-8FC8-87ABA9B20417}</c15:txfldGUID>
                      <c15:f>'15'!$BC$259</c15:f>
                      <c15:dlblFieldTableCache>
                        <c:ptCount val="1"/>
                        <c:pt idx="0">
                          <c:v>鉄鋼</c:v>
                        </c:pt>
                      </c15:dlblFieldTableCache>
                    </c15:dlblFTEntry>
                  </c15:dlblFieldTable>
                  <c15:showDataLabelsRange val="0"/>
                </c:ext>
                <c:ext xmlns:c16="http://schemas.microsoft.com/office/drawing/2014/chart" uri="{C3380CC4-5D6E-409C-BE32-E72D297353CC}">
                  <c16:uniqueId val="{00000009-C963-441F-8D74-619D308CA009}"/>
                </c:ext>
              </c:extLst>
            </c:dLbl>
            <c:dLbl>
              <c:idx val="11"/>
              <c:tx>
                <c:strRef>
                  <c:f>'15'!$BD$259</c:f>
                  <c:strCache>
                    <c:ptCount val="1"/>
                    <c:pt idx="0">
                      <c:v>非鉄金属</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{2DDDA3D6-F5DF-4222-87AE-D7CCBD90CA42}</c15:txfldGUID>
                      <c15:f>'15'!$BD$259</c15:f>
                      <c15:dlblFieldTableCache>
                        <c:ptCount val="1"/>
                        <c:pt idx="0">
                          <c:v>非鉄金属</c:v>
                        </c:pt>
                      </c15:dlblFieldTableCache>
                    </c15:dlblFTEntry>
                  </c15:dlblFieldTable>
                  <c15:showDataLabelsRange val="0"/>
                </c:ext>
                <c:ext xmlns:c16="http://schemas.microsoft.com/office/drawing/2014/chart" uri="{C3380CC4-5D6E-409C-BE32-E72D297353CC}">
                  <c16:uniqueId val="{0000000A-C963-441F-8D74-619D308CA009}"/>
                </c:ext>
              </c:extLst>
            </c:dLbl>
            <c:dLbl>
              <c:idx val="12"/>
              <c:tx>
                <c:strRef>
                  <c:f>'15'!$BE$259</c:f>
                  <c:strCache>
                    <c:ptCount val="1"/>
                    <c:pt idx="0">
                      <c:v>金属製品</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{912F229F-D2DC-43E0-9101-197A672ED619}</c15:txfldGUID>
                      <c15:f>'15'!$BE$259</c15:f>
                      <c15:dlblFieldTableCache>
                        <c:ptCount val="1"/>
                        <c:pt idx="0">
                          <c:v>金属製品</c:v>
                        </c:pt>
                      </c15:dlblFieldTableCache>
                    </c15:dlblFTEntry>
                  </c15:dlblFieldTable>
                  <c15:showDataLabelsRange val="0"/>
                </c:ext>
                <c:ext xmlns:c16="http://schemas.microsoft.com/office/drawing/2014/chart" uri="{C3380CC4-5D6E-409C-BE32-E72D297353CC}">
                  <c16:uniqueId val="{0000000B-C963-441F-8D74-619D308CA009}"/>
                </c:ext>
              </c:extLst>
            </c:dLbl>
            <c:dLbl>
              <c:idx val="13"/>
              <c:tx>
                <c:strRef>
                  <c:f>'15'!$BF$259</c:f>
                  <c:strCache>
                    <c:ptCount val="1"/>
                    <c:pt idx="0">
                      <c:v>はん用・生産用・業務用機械</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{D8ECE545-4716-4083-92DC-7AB50B744016}</c15:txfldGUID>
                      <c15:f>'15'!$BF$259</c15:f>
                      <c15:dlblFieldTableCache>
                        <c:ptCount val="1"/>
                        <c:pt idx="0">
                          <c:v>はん用・生産用・業務用機械</c:v>
                        </c:pt>
                      </c15:dlblFieldTableCache>
                    </c15:dlblFTEntry>
                  </c15:dlblFieldTable>
                  <c15:showDataLabelsRange val="0"/>
                </c:ext>
                <c:ext xmlns:c16="http://schemas.microsoft.com/office/drawing/2014/chart" uri="{C3380CC4-5D6E-409C-BE32-E72D297353CC}">
                  <c16:uniqueId val="{0000000C-C963-441F-8D74-619D308CA009}"/>
                </c:ext>
              </c:extLst>
            </c:dLbl>
            <c:dLbl>
              <c:idx val="14"/>
              <c:tx>
                <c:strRef>
                  <c:f>'15'!$BG$259</c:f>
                  <c:strCache>
                    <c:ptCount val="1"/>
                    <c:pt idx="0">
                      <c:v>電子部品・デバイス</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{3D59BA0E-F84A-49D0-A61A-76BFDBD1C3C3}</c15:txfldGUID>
                      <c15:f>'15'!$BG$259</c15:f>
                      <c15:dlblFieldTableCache>
                        <c:ptCount val="1"/>
                        <c:pt idx="0">
                          <c:v>電子部品・デバイス</c:v>
                        </c:pt>
                      </c15:dlblFieldTableCache>
                    </c15:dlblFTEntry>
                  </c15:dlblFieldTable>
                  <c15:showDataLabelsRange val="0"/>
                </c:ext>
                <c:ext xmlns:c16="http://schemas.microsoft.com/office/drawing/2014/chart" uri="{C3380CC4-5D6E-409C-BE32-E72D297353CC}">
                  <c16:uniqueId val="{0000000D-C963-441F-8D74-619D308CA009}"/>
                </c:ext>
              </c:extLst>
            </c:dLbl>
            <c:dLbl>
              <c:idx val="15"/>
              <c:tx>
                <c:strRef>
                  <c:f>'15'!$BH$259</c:f>
                  <c:strCache>
                    <c:ptCount val="1"/>
                    <c:pt idx="0">
                      <c:v>電気機械</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{B6703F4A-FE44-4420-8DA4-8CD1EFE37657}</c15:txfldGUID>
                      <c15:f>'15'!$BH$259</c15:f>
                      <c15:dlblFieldTableCache>
                        <c:ptCount val="1"/>
                        <c:pt idx="0">
                          <c:v>電気機械</c:v>
                        </c:pt>
                      </c15:dlblFieldTableCache>
                    </c15:dlblFTEntry>
                  </c15:dlblFieldTable>
                  <c15:showDataLabelsRange val="0"/>
                </c:ext>
                <c:ext xmlns:c16="http://schemas.microsoft.com/office/drawing/2014/chart" uri="{C3380CC4-5D6E-409C-BE32-E72D297353CC}">
                  <c16:uniqueId val="{0000000E-C963-441F-8D74-619D308CA009}"/>
                </c:ext>
              </c:extLst>
            </c:dLbl>
            <c:dLbl>
              <c:idx val="16"/>
              <c:tx>
                <c:strRef>
                  <c:f>'15'!$BI$259</c:f>
                  <c:strCache>
                    <c:ptCount val="1"/>
                    <c:pt idx="0">
                      <c:v>情報・通信機器</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{2275EF73-7947-4837-A6D8-B1D4ED1655AD}</c15:txfldGUID>
                      <c15:f>'15'!$BI$259</c15:f>
                      <c15:dlblFieldTableCache>
                        <c:ptCount val="1"/>
                        <c:pt idx="0">
                          <c:v>情報・通信機器</c:v>
                        </c:pt>
                      </c15:dlblFieldTableCache>
                    </c15:dlblFTEntry>
                  </c15:dlblFieldTable>
                  <c15:showDataLabelsRange val="0"/>
                </c:ext>
                <c:ext xmlns:c16="http://schemas.microsoft.com/office/drawing/2014/chart" uri="{C3380CC4-5D6E-409C-BE32-E72D297353CC}">
                  <c16:uniqueId val="{0000000F-C963-441F-8D74-619D308CA009}"/>
                </c:ext>
              </c:extLst>
            </c:dLbl>
            <c:dLbl>
              <c:idx val="17"/>
              <c:tx>
                <c:strRef>
                  <c:f>'15'!$BJ$259</c:f>
                  <c:strCache>
                    <c:ptCount val="1"/>
                    <c:pt idx="0">
                      <c:v>輸送用機械</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{5B8315E9-9EBB-4FC5-9032-209D1C82E6A3}</c15:txfldGUID>
                      <c15:f>'15'!$BJ$259</c15:f>
                      <c15:dlblFieldTableCache>
                        <c:ptCount val="1"/>
                        <c:pt idx="0">
                          <c:v>輸送用機械</c:v>
                        </c:pt>
                      </c15:dlblFieldTableCache>
                    </c15:dlblFTEntry>
                  </c15:dlblFieldTable>
                  <c15:showDataLabelsRange val="0"/>
                </c:ext>
                <c:ext xmlns:c16="http://schemas.microsoft.com/office/drawing/2014/chart" uri="{C3380CC4-5D6E-409C-BE32-E72D297353CC}">
                  <c16:uniqueId val="{00000010-C963-441F-8D74-619D308CA009}"/>
                </c:ext>
              </c:extLst>
            </c:dLbl>
            <c:dLbl>
              <c:idx val="18"/>
              <c:tx>
                <c:strRef>
                  <c:f>'15'!$BK$259</c:f>
                  <c:strCache>
                    <c:ptCount val="1"/>
                    <c:pt idx="0">
                      <c:v>印刷業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{8080696F-49CB-45D0-9EB6-79C550496CB7}</c15:txfldGUID>
                      <c15:f>'15'!$BK$259</c15:f>
                      <c15:dlblFieldTableCache>
                        <c:ptCount val="1"/>
                        <c:pt idx="0">
                          <c:v>印刷業</c:v>
                        </c:pt>
                      </c15:dlblFieldTableCache>
                    </c15:dlblFTEntry>
                  </c15:dlblFieldTable>
                  <c15:showDataLabelsRange val="0"/>
                </c:ext>
                <c:ext xmlns:c16="http://schemas.microsoft.com/office/drawing/2014/chart" uri="{C3380CC4-5D6E-409C-BE32-E72D297353CC}">
                  <c16:uniqueId val="{00000011-C963-441F-8D74-619D308CA009}"/>
                </c:ext>
              </c:extLst>
            </c:dLbl>
            <c:dLbl>
              <c:idx val="19"/>
              <c:tx>
                <c:strRef>
                  <c:f>'15'!$BL$259</c:f>
                  <c:strCache>
                    <c:ptCount val="1"/>
                    <c:pt idx="0">
                      <c:v>その他の製造業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{2AE119F9-467D-490F-8428-B63FC2243D9C}</c15:txfldGUID>
                      <c15:f>'15'!$BL$259</c15:f>
                      <c15:dlblFieldTableCache>
                        <c:ptCount val="1"/>
                        <c:pt idx="0">
                          <c:v>その他の製造業</c:v>
                        </c:pt>
                      </c15:dlblFieldTableCache>
                    </c15:dlblFTEntry>
                  </c15:dlblFieldTable>
                  <c15:showDataLabelsRange val="0"/>
                </c:ext>
                <c:ext xmlns:c16="http://schemas.microsoft.com/office/drawing/2014/chart" uri="{C3380CC4-5D6E-409C-BE32-E72D297353CC}">
                  <c16:uniqueId val="{00000012-C963-441F-8D74-619D308CA009}"/>
                </c:ext>
              </c:extLst>
            </c:dLbl>
            <c:dLbl>
              <c:idx val="20"/>
              <c:tx>
                <c:strRef>
                  <c:f>'15'!$BM$259</c:f>
                  <c:strCache>
                    <c:ptCount val="1"/>
                    <c:pt idx="0">
                      <c:v>電気業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{DDC9D07A-0A0E-47FD-916C-2DE3BBD459B6}</c15:txfldGUID>
                      <c15:f>'15'!$BM$259</c15:f>
                      <c15:dlblFieldTableCache>
                        <c:ptCount val="1"/>
                        <c:pt idx="0">
                          <c:v>電気業</c:v>
                        </c:pt>
                      </c15:dlblFieldTableCache>
                    </c15:dlblFTEntry>
                  </c15:dlblFieldTable>
                  <c15:showDataLabelsRange val="0"/>
                </c:ext>
                <c:ext xmlns:c16="http://schemas.microsoft.com/office/drawing/2014/chart" uri="{C3380CC4-5D6E-409C-BE32-E72D297353CC}">
                  <c16:uniqueId val="{00000013-C963-441F-8D74-619D308CA009}"/>
                </c:ext>
              </c:extLst>
            </c:dLbl>
            <c:dLbl>
              <c:idx val="21"/>
              <c:tx>
                <c:strRef>
                  <c:f>'15'!$BN$259</c:f>
                  <c:strCache>
                    <c:ptCount val="1"/>
                    <c:pt idx="0">
                      <c:v>ガス・熱供給業</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{48C10260-B10D-42FB-A8B9-5405D1B6F680}</c15:txfldGUID>
                      <c15:f>'15'!$BN$259</c15:f>
                      <c15:dlblFieldTableCache>
                        <c:ptCount val="1"/>
                        <c:pt idx="0">
                          <c:v>ガス・熱供給業</c:v>
                        </c:pt>
                      </c15:dlblFieldTableCache>
                    </c15:dlblFTEntry>
                  </c15:dlblFieldTable>
                  <c15:showDataLabelsRange val="0"/>
                </c:ext>
                <c:ext xmlns:c16="http://schemas.microsoft.com/office/drawing/2014/chart" uri="{C3380CC4-5D6E-409C-BE32-E72D297353CC}">
                  <c16:uniqueId val="{00000014-C963-441F-8D74-619D308CA009}"/>
                </c:ext>
              </c:extLst>
            </c:dLbl>
            <c:dLbl>
              <c:idx val="22"/>
              <c:tx>
                <c:strRef>
                  <c:f>'15'!$BO$259</c:f>
                  <c:strCache>
                    <c:ptCount val="1"/>
                    <c:pt idx="0">
                      <c:v>水道業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{F92B1A43-F817-466D-BB2A-F6F54103437B}</c15:txfldGUID>
                      <c15:f>'15'!$BO$259</c15:f>
                      <c15:dlblFieldTableCache>
                        <c:ptCount val="1"/>
                        <c:pt idx="0">
                          <c:v>水道業</c:v>
                        </c:pt>
                      </c15:dlblFieldTableCache>
                    </c15:dlblFTEntry>
                  </c15:dlblFieldTable>
                  <c15:showDataLabelsRange val="0"/>
                </c:ext>
                <c:ext xmlns:c16="http://schemas.microsoft.com/office/drawing/2014/chart" uri="{C3380CC4-5D6E-409C-BE32-E72D297353CC}">
                  <c16:uniqueId val="{00000015-C963-441F-8D74-619D308CA009}"/>
                </c:ext>
              </c:extLst>
            </c:dLbl>
            <c:dLbl>
              <c:idx val="23"/>
              <c:tx>
                <c:strRef>
                  <c:f>'15'!$BP$259</c:f>
                  <c:strCache>
                    <c:ptCount val="1"/>
                    <c:pt idx="0">
                      <c:v>廃棄物処理業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{DDE1DFF3-A2A5-4E9D-B1D0-AE03BAC63809}</c15:txfldGUID>
                      <c15:f>'15'!$BP$259</c15:f>
                      <c15:dlblFieldTableCache>
                        <c:ptCount val="1"/>
                        <c:pt idx="0">
                          <c:v>廃棄物処理業</c:v>
                        </c:pt>
                      </c15:dlblFieldTableCache>
                    </c15:dlblFTEntry>
                  </c15:dlblFieldTable>
                  <c15:showDataLabelsRange val="0"/>
                </c:ext>
                <c:ext xmlns:c16="http://schemas.microsoft.com/office/drawing/2014/chart" uri="{C3380CC4-5D6E-409C-BE32-E72D297353CC}">
                  <c16:uniqueId val="{00000016-C963-441F-8D74-619D308CA009}"/>
                </c:ext>
              </c:extLst>
            </c:dLbl>
            <c:dLbl>
              <c:idx val="24"/>
              <c:tx>
                <c:strRef>
                  <c:f>'15'!$BQ$259</c:f>
                  <c:strCache>
                    <c:ptCount val="1"/>
                    <c:pt idx="0">
                      <c:v>建設業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{DD72F680-A9E2-4544-8055-BC1E4E166EFB}</c15:txfldGUID>
                      <c15:f>'15'!$BQ$259</c15:f>
                      <c15:dlblFieldTableCache>
                        <c:ptCount val="1"/>
                        <c:pt idx="0">
                          <c:v>建設業</c:v>
                        </c:pt>
                      </c15:dlblFieldTableCache>
                    </c15:dlblFTEntry>
                  </c15:dlblFieldTable>
                  <c15:showDataLabelsRange val="0"/>
                </c:ext>
                <c:ext xmlns:c16="http://schemas.microsoft.com/office/drawing/2014/chart" uri="{C3380CC4-5D6E-409C-BE32-E72D297353CC}">
                  <c16:uniqueId val="{00000017-C963-441F-8D74-619D308CA009}"/>
                </c:ext>
              </c:extLst>
            </c:dLbl>
            <c:dLbl>
              <c:idx val="25"/>
              <c:tx>
                <c:strRef>
                  <c:f>'15'!$BR$259</c:f>
                  <c:strCache>
                    <c:ptCount val="1"/>
                    <c:pt idx="0">
                      <c:v>卸売業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{25E806CA-8A94-4DA7-A77F-1C7843FCED70}</c15:txfldGUID>
                      <c15:f>'15'!$BR$259</c15:f>
                      <c15:dlblFieldTableCache>
                        <c:ptCount val="1"/>
                        <c:pt idx="0">
                          <c:v>卸売業</c:v>
                        </c:pt>
                      </c15:dlblFieldTableCache>
                    </c15:dlblFTEntry>
                  </c15:dlblFieldTable>
                  <c15:showDataLabelsRange val="0"/>
                </c:ext>
                <c:ext xmlns:c16="http://schemas.microsoft.com/office/drawing/2014/chart" uri="{C3380CC4-5D6E-409C-BE32-E72D297353CC}">
                  <c16:uniqueId val="{00000018-C963-441F-8D74-619D308CA009}"/>
                </c:ext>
              </c:extLst>
            </c:dLbl>
            <c:dLbl>
              <c:idx val="26"/>
              <c:tx>
                <c:strRef>
                  <c:f>'15'!$BS$259</c:f>
                  <c:strCache>
                    <c:ptCount val="1"/>
                    <c:pt idx="0">
                      <c:v>小売業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{7A14D96A-DA95-4F8F-BCA1-3B119E53F14E}</c15:txfldGUID>
                      <c15:f>'15'!$BS$259</c15:f>
                      <c15:dlblFieldTableCache>
                        <c:ptCount val="1"/>
                        <c:pt idx="0">
                          <c:v>小売業</c:v>
                        </c:pt>
                      </c15:dlblFieldTableCache>
                    </c15:dlblFTEntry>
                  </c15:dlblFieldTable>
                  <c15:showDataLabelsRange val="0"/>
                </c:ext>
                <c:ext xmlns:c16="http://schemas.microsoft.com/office/drawing/2014/chart" uri="{C3380CC4-5D6E-409C-BE32-E72D297353CC}">
                  <c16:uniqueId val="{00000019-C963-441F-8D74-619D308CA009}"/>
                </c:ext>
              </c:extLst>
            </c:dLbl>
            <c:dLbl>
              <c:idx val="27"/>
              <c:tx>
                <c:strRef>
                  <c:f>'15'!$BT$259</c:f>
                  <c:strCache>
                    <c:ptCount val="1"/>
                    <c:pt idx="0">
                      <c:v>運輸・郵便業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{581706E7-632D-4C68-8614-B40E64E41E7E}</c15:txfldGUID>
                      <c15:f>'15'!$BT$259</c15:f>
                      <c15:dlblFieldTableCache>
                        <c:ptCount val="1"/>
                        <c:pt idx="0">
                          <c:v>運輸・郵便業</c:v>
                        </c:pt>
                      </c15:dlblFieldTableCache>
                    </c15:dlblFTEntry>
                  </c15:dlblFieldTable>
                  <c15:showDataLabelsRange val="0"/>
                </c:ext>
                <c:ext xmlns:c16="http://schemas.microsoft.com/office/drawing/2014/chart" uri="{C3380CC4-5D6E-409C-BE32-E72D297353CC}">
                  <c16:uniqueId val="{0000001A-C963-441F-8D74-619D308CA009}"/>
                </c:ext>
              </c:extLst>
            </c:dLbl>
            <c:dLbl>
              <c:idx val="28"/>
              <c:tx>
                <c:strRef>
                  <c:f>'15'!$BU$259</c:f>
                  <c:strCache>
                    <c:ptCount val="1"/>
                    <c:pt idx="0">
                      <c:v>宿泊・飲食サービス業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{2D760DEB-2062-4E39-93D3-DA096133A1AE}</c15:txfldGUID>
                      <c15:f>'15'!$BU$259</c15:f>
                      <c15:dlblFieldTableCache>
                        <c:ptCount val="1"/>
                        <c:pt idx="0">
                          <c:v>宿泊・飲食サービス業</c:v>
                        </c:pt>
                      </c15:dlblFieldTableCache>
                    </c15:dlblFTEntry>
                  </c15:dlblFieldTable>
                  <c15:showDataLabelsRange val="0"/>
                </c:ext>
                <c:ext xmlns:c16="http://schemas.microsoft.com/office/drawing/2014/chart" uri="{C3380CC4-5D6E-409C-BE32-E72D297353CC}">
                  <c16:uniqueId val="{0000001B-C963-441F-8D74-619D308CA009}"/>
                </c:ext>
              </c:extLst>
            </c:dLbl>
            <c:dLbl>
              <c:idx val="29"/>
              <c:tx>
                <c:strRef>
                  <c:f>'15'!$BV$259</c:f>
                  <c:strCache>
                    <c:ptCount val="1"/>
                    <c:pt idx="0">
                      <c:v>情報通信業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{013C9C1E-C726-42F7-8E1C-E7EFF1215957}</c15:txfldGUID>
                      <c15:f>'15'!$BV$259</c15:f>
                      <c15:dlblFieldTableCache>
                        <c:ptCount val="1"/>
                        <c:pt idx="0">
                          <c:v>情報通信業</c:v>
                        </c:pt>
                      </c15:dlblFieldTableCache>
                    </c15:dlblFTEntry>
                  </c15:dlblFieldTable>
                  <c15:showDataLabelsRange val="0"/>
                </c:ext>
                <c:ext xmlns:c16="http://schemas.microsoft.com/office/drawing/2014/chart" uri="{C3380CC4-5D6E-409C-BE32-E72D297353CC}">
                  <c16:uniqueId val="{0000001C-C963-441F-8D74-619D308CA009}"/>
                </c:ext>
              </c:extLst>
            </c:dLbl>
            <c:dLbl>
              <c:idx val="30"/>
              <c:tx>
                <c:strRef>
                  <c:f>'15'!$BW$259</c:f>
                  <c:strCache>
                    <c:ptCount val="1"/>
                    <c:pt idx="0">
                      <c:v>金融・保険業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{3D75A87B-625B-46E2-92DB-D7F0EE7CC992}</c15:txfldGUID>
                      <c15:f>'15'!$BW$259</c15:f>
                      <c15:dlblFieldTableCache>
                        <c:ptCount val="1"/>
                        <c:pt idx="0">
                          <c:v>金融・保険業</c:v>
                        </c:pt>
                      </c15:dlblFieldTableCache>
                    </c15:dlblFTEntry>
                  </c15:dlblFieldTable>
                  <c15:showDataLabelsRange val="0"/>
                </c:ext>
                <c:ext xmlns:c16="http://schemas.microsoft.com/office/drawing/2014/chart" uri="{C3380CC4-5D6E-409C-BE32-E72D297353CC}">
                  <c16:uniqueId val="{0000001D-C963-441F-8D74-619D308CA009}"/>
                </c:ext>
              </c:extLst>
            </c:dLbl>
            <c:dLbl>
              <c:idx val="31"/>
              <c:tx>
                <c:strRef>
                  <c:f>'15'!$BX$259</c:f>
                  <c:strCache>
                    <c:ptCount val="1"/>
                    <c:pt idx="0">
                      <c:v>住宅賃貸業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{19361E61-0243-453E-90BD-D0DF11ED0352}</c15:txfldGUID>
                      <c15:f>'15'!$BX$259</c15:f>
                      <c15:dlblFieldTableCache>
                        <c:ptCount val="1"/>
                        <c:pt idx="0">
                          <c:v>住宅賃貸業</c:v>
                        </c:pt>
                      </c15:dlblFieldTableCache>
                    </c15:dlblFTEntry>
                  </c15:dlblFieldTable>
                  <c15:showDataLabelsRange val="0"/>
                </c:ext>
                <c:ext xmlns:c16="http://schemas.microsoft.com/office/drawing/2014/chart" uri="{C3380CC4-5D6E-409C-BE32-E72D297353CC}">
                  <c16:uniqueId val="{0000001E-C963-441F-8D74-619D308CA009}"/>
                </c:ext>
              </c:extLst>
            </c:dLbl>
            <c:dLbl>
              <c:idx val="32"/>
              <c:tx>
                <c:strRef>
                  <c:f>'15'!$BY$259</c:f>
                  <c:strCache>
                    <c:ptCount val="1"/>
                    <c:pt idx="0">
                      <c:v>その他の不動産業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{D534AE49-FEEF-4CBB-94BB-B4FB09825E2B}</c15:txfldGUID>
                      <c15:f>'15'!$BY$259</c15:f>
                      <c15:dlblFieldTableCache>
                        <c:ptCount val="1"/>
                        <c:pt idx="0">
                          <c:v>その他の不動産業</c:v>
                        </c:pt>
                      </c15:dlblFieldTableCache>
                    </c15:dlblFTEntry>
                  </c15:dlblFieldTable>
                  <c15:showDataLabelsRange val="0"/>
                </c:ext>
                <c:ext xmlns:c16="http://schemas.microsoft.com/office/drawing/2014/chart" uri="{C3380CC4-5D6E-409C-BE32-E72D297353CC}">
                  <c16:uniqueId val="{0000001F-C963-441F-8D74-619D308CA009}"/>
                </c:ext>
              </c:extLst>
            </c:dLbl>
            <c:dLbl>
              <c:idx val="33"/>
              <c:tx>
                <c:strRef>
                  <c:f>'15'!$BZ$259</c:f>
                  <c:strCache>
                    <c:ptCount val="1"/>
                    <c:pt idx="0">
                      <c:v>専門・科学技術、業務支援サービス業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{616900D5-676D-4CDD-8B0D-E91D1FB8991F}</c15:txfldGUID>
                      <c15:f>'15'!$BZ$259</c15:f>
                      <c15:dlblFieldTableCache>
                        <c:ptCount val="1"/>
                        <c:pt idx="0">
                          <c:v>専門・科学技術、業務支援サービス業</c:v>
                        </c:pt>
                      </c15:dlblFieldTableCache>
                    </c15:dlblFTEntry>
                  </c15:dlblFieldTable>
                  <c15:showDataLabelsRange val="0"/>
                </c:ext>
                <c:ext xmlns:c16="http://schemas.microsoft.com/office/drawing/2014/chart" uri="{C3380CC4-5D6E-409C-BE32-E72D297353CC}">
                  <c16:uniqueId val="{00000020-C963-441F-8D74-619D308CA009}"/>
                </c:ext>
              </c:extLst>
            </c:dLbl>
            <c:dLbl>
              <c:idx val="34"/>
              <c:tx>
                <c:strRef>
                  <c:f>'15'!$CA$259</c:f>
                  <c:strCache>
                    <c:ptCount val="1"/>
                    <c:pt idx="0">
                      <c:v>公務</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{8A2E14E7-BD6B-42B2-8E9B-620A69963E77}</c15:txfldGUID>
                      <c15:f>'15'!$CA$259</c15:f>
                      <c15:dlblFieldTableCache>
                        <c:ptCount val="1"/>
                        <c:pt idx="0">
                          <c:v>公務</c:v>
                        </c:pt>
                      </c15:dlblFieldTableCache>
                    </c15:dlblFTEntry>
                  </c15:dlblFieldTable>
                  <c15:showDataLabelsRange val="0"/>
                </c:ext>
                <c:ext xmlns:c16="http://schemas.microsoft.com/office/drawing/2014/chart" uri="{C3380CC4-5D6E-409C-BE32-E72D297353CC}">
                  <c16:uniqueId val="{00000021-C963-441F-8D74-619D308CA009}"/>
                </c:ext>
              </c:extLst>
            </c:dLbl>
            <c:dLbl>
              <c:idx val="35"/>
              <c:tx>
                <c:strRef>
                  <c:f>'15'!$CB$259</c:f>
                  <c:strCache>
                    <c:ptCount val="1"/>
                    <c:pt idx="0">
                      <c:v>教育</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{8E8B344C-E9D3-4FD1-AB25-56BBCE767D7C}</c15:txfldGUID>
                      <c15:f>'15'!$CB$259</c15:f>
                      <c15:dlblFieldTableCache>
                        <c:ptCount val="1"/>
                        <c:pt idx="0">
                          <c:v>教育</c:v>
                        </c:pt>
                      </c15:dlblFieldTableCache>
                    </c15:dlblFTEntry>
                  </c15:dlblFieldTable>
                  <c15:showDataLabelsRange val="0"/>
                </c:ext>
                <c:ext xmlns:c16="http://schemas.microsoft.com/office/drawing/2014/chart" uri="{C3380CC4-5D6E-409C-BE32-E72D297353CC}">
                  <c16:uniqueId val="{00000022-C963-441F-8D74-619D308CA009}"/>
                </c:ext>
              </c:extLst>
            </c:dLbl>
            <c:dLbl>
              <c:idx val="36"/>
              <c:tx>
                <c:strRef>
                  <c:f>'15'!$CC$259</c:f>
                  <c:strCache>
                    <c:ptCount val="1"/>
                    <c:pt idx="0">
                      <c:v>保健衛生・社会事業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{A9447174-492C-4138-B946-3A6E3CB55CA1}</c15:txfldGUID>
                      <c15:f>'15'!$CC$259</c15:f>
                      <c15:dlblFieldTableCache>
                        <c:ptCount val="1"/>
                        <c:pt idx="0">
                          <c:v>保健衛生・社会事業</c:v>
                        </c:pt>
                      </c15:dlblFieldTableCache>
                    </c15:dlblFTEntry>
                  </c15:dlblFieldTable>
                  <c15:showDataLabelsRange val="0"/>
                </c:ext>
                <c:ext xmlns:c16="http://schemas.microsoft.com/office/drawing/2014/chart" uri="{C3380CC4-5D6E-409C-BE32-E72D297353CC}">
                  <c16:uniqueId val="{00000023-C963-441F-8D74-619D308CA009}"/>
                </c:ext>
              </c:extLst>
            </c:dLbl>
            <c:dLbl>
              <c:idx val="37"/>
              <c:tx>
                <c:strRef>
                  <c:f>'15'!$CD$259</c:f>
                  <c:strCache>
                    <c:ptCount val="1"/>
                    <c:pt idx="0">
                      <c:v>その他のサービス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{FFCF8F4B-AF1A-4C3F-AFD4-8E9F75A30EB3}</c15:txfldGUID>
                      <c15:f>'15'!$CD$259</c15:f>
                      <c15:dlblFieldTableCache>
                        <c:ptCount val="1"/>
                        <c:pt idx="0">
                          <c:v>その他のサービス</c:v>
                        </c:pt>
                      </c15:dlblFieldTableCache>
                    </c15:dlblFTEntry>
                  </c15:dlblFieldTable>
                  <c15:showDataLabelsRange val="0"/>
                </c:ext>
                <c:ext xmlns:c16="http://schemas.microsoft.com/office/drawing/2014/chart" uri="{C3380CC4-5D6E-409C-BE32-E72D297353CC}">
                  <c16:uniqueId val="{00000024-C963-441F-8D74-619D308CA009}"/>
                </c:ext>
              </c:extLst>
            </c:dLbl>
            <c:dLbl>
              <c:idx val="38"/>
              <c:tx>
                <c:strRef>
                  <c:f>'15'!$CC$259</c:f>
                  <c:strCache>
                    <c:ptCount val="1"/>
                    <c:pt idx="0">
                      <c:v>保健衛生・社会事業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{F4CACB7A-7BF0-4959-8211-52A93F0BE936}</c15:txfldGUID>
                      <c15:f>'15'!$CC$259</c15:f>
                      <c15:dlblFieldTableCache>
                        <c:ptCount val="1"/>
                        <c:pt idx="0">
                          <c:v>保健衛生・社会事業</c:v>
                        </c:pt>
                      </c15:dlblFieldTableCache>
                    </c15:dlblFTEntry>
                  </c15:dlblFieldTable>
                  <c15:showDataLabelsRange val="0"/>
                </c:ext>
                <c:ext xmlns:c16="http://schemas.microsoft.com/office/drawing/2014/chart" uri="{C3380CC4-5D6E-409C-BE32-E72D297353CC}">
                  <c16:uniqueId val="{00000025-C963-441F-8D74-619D308CA009}"/>
                </c:ext>
              </c:extLst>
            </c:dLbl>
            <c:dLbl>
              <c:idx val="39"/>
              <c:tx>
                <c:strRef>
                  <c:f>'15'!$CD$259</c:f>
                  <c:strCache>
                    <c:ptCount val="1"/>
                    <c:pt idx="0">
                      <c:v>その他のサービス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{34901274-71C0-49FD-943C-CD90DED4C210}</c15:txfldGUID>
                      <c15:f>'15'!$CD$259</c15:f>
                      <c15:dlblFieldTableCache>
                        <c:ptCount val="1"/>
                        <c:pt idx="0">
                          <c:v>その他のサービス</c:v>
                        </c:pt>
                      </c15:dlblFieldTableCache>
                    </c15:dlblFTEntry>
                  </c15:dlblFieldTable>
                  <c15:showDataLabelsRange val="0"/>
                </c:ext>
                <c:ext xmlns:c16="http://schemas.microsoft.com/office/drawing/2014/chart" uri="{C3380CC4-5D6E-409C-BE32-E72D297353CC}">
                  <c16:uniqueId val="{00000026-C963-441F-8D74-619D308CA009}"/>
                </c:ext>
              </c:extLst>
            </c:dLbl>
            <c:spPr>
              <a:noFill/>
              <a:ln>
                <a:noFill/>
              </a:ln>
              <a:effectLst/>
            </c:spPr>
            <c:txPr>
              <a:bodyPr/>
              <a:lstStyle/>
              <a:p>
                <a:pPr>
                  <a:defRPr sz="600">
                    <a:latin typeface="ＭＳ Ｐゴシック" panose="020B0600070205080204" pitchFamily="50" charset="-128"/>
                    <a:ea typeface="ＭＳ Ｐゴシック" panose="020B0600070205080204" pitchFamily="50"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xVal>
            <c:numRef>
              <c:f>'15'!$AS$260:$CD$260</c:f>
              <c:numCache>
                <c:formatCode>General</c:formatCode>
                <c:ptCount val="38"/>
                <c:pt idx="0">
                  <c:v>1.1793283694948187</c:v>
                </c:pt>
                <c:pt idx="1">
                  <c:v>0.97091530975833074</c:v>
                </c:pt>
                <c:pt idx="2">
                  <c:v>0.98906658078159615</c:v>
                </c:pt>
                <c:pt idx="3">
                  <c:v>0.99091642378389022</c:v>
                </c:pt>
                <c:pt idx="4">
                  <c:v>1.2748322593283985</c:v>
                </c:pt>
                <c:pt idx="5">
                  <c:v>1.0776754482635107</c:v>
                </c:pt>
                <c:pt idx="6">
                  <c:v>0.86363574356877282</c:v>
                </c:pt>
                <c:pt idx="7">
                  <c:v>0.86363574356877282</c:v>
                </c:pt>
                <c:pt idx="8">
                  <c:v>1.0332937604722949</c:v>
                </c:pt>
                <c:pt idx="9">
                  <c:v>1.0218262618453189</c:v>
                </c:pt>
                <c:pt idx="10">
                  <c:v>0.86363574356877282</c:v>
                </c:pt>
                <c:pt idx="11">
                  <c:v>0.86363574356877282</c:v>
                </c:pt>
                <c:pt idx="12">
                  <c:v>0.93529085253571731</c:v>
                </c:pt>
                <c:pt idx="13">
                  <c:v>0.86363574356877282</c:v>
                </c:pt>
                <c:pt idx="14">
                  <c:v>1.0284105008797468</c:v>
                </c:pt>
                <c:pt idx="15">
                  <c:v>1.0155566824658593</c:v>
                </c:pt>
                <c:pt idx="16">
                  <c:v>1.0390330292216783</c:v>
                </c:pt>
                <c:pt idx="17">
                  <c:v>0.97887901541775679</c:v>
                </c:pt>
                <c:pt idx="18">
                  <c:v>0.96737185773417245</c:v>
                </c:pt>
                <c:pt idx="19">
                  <c:v>1.114700852522315</c:v>
                </c:pt>
                <c:pt idx="20">
                  <c:v>1.1236722702446322</c:v>
                </c:pt>
                <c:pt idx="21">
                  <c:v>0.86363574356877282</c:v>
                </c:pt>
                <c:pt idx="22">
                  <c:v>1.0030560299790352</c:v>
                </c:pt>
                <c:pt idx="23">
                  <c:v>0.97895362840450972</c:v>
                </c:pt>
                <c:pt idx="24">
                  <c:v>1.0259860389299653</c:v>
                </c:pt>
                <c:pt idx="25">
                  <c:v>0.97889065345568538</c:v>
                </c:pt>
                <c:pt idx="26">
                  <c:v>0.9920722388150921</c:v>
                </c:pt>
                <c:pt idx="27">
                  <c:v>0.9668708572881316</c:v>
                </c:pt>
                <c:pt idx="28">
                  <c:v>1.1085386314274055</c:v>
                </c:pt>
                <c:pt idx="29">
                  <c:v>1.1736274026055824</c:v>
                </c:pt>
                <c:pt idx="30">
                  <c:v>1.021038158420718</c:v>
                </c:pt>
                <c:pt idx="31">
                  <c:v>0.93010801924326059</c:v>
                </c:pt>
                <c:pt idx="32">
                  <c:v>1.011916509404212</c:v>
                </c:pt>
                <c:pt idx="33">
                  <c:v>1.0375271637532095</c:v>
                </c:pt>
                <c:pt idx="34">
                  <c:v>0.98641187379777984</c:v>
                </c:pt>
                <c:pt idx="35">
                  <c:v>0.9245266814662868</c:v>
                </c:pt>
                <c:pt idx="36">
                  <c:v>0.96206022304384065</c:v>
                </c:pt>
                <c:pt idx="37">
                  <c:v>0.97583195380261478</c:v>
                </c:pt>
              </c:numCache>
            </c:numRef>
          </c:xVal>
          <c:yVal>
            <c:numRef>
              <c:f>'15'!$AS$261:$CD$261</c:f>
              <c:numCache>
                <c:formatCode>General</c:formatCode>
                <c:ptCount val="38"/>
                <c:pt idx="0">
                  <c:v>1.2503023696615778</c:v>
                </c:pt>
                <c:pt idx="1">
                  <c:v>1.0426780543358753</c:v>
                </c:pt>
                <c:pt idx="2">
                  <c:v>0.94306434175855913</c:v>
                </c:pt>
                <c:pt idx="3">
                  <c:v>0.90509378149914776</c:v>
                </c:pt>
                <c:pt idx="4">
                  <c:v>1.0699388885077643</c:v>
                </c:pt>
                <c:pt idx="5">
                  <c:v>0.97336044529792232</c:v>
                </c:pt>
                <c:pt idx="6">
                  <c:v>0.86363574356877282</c:v>
                </c:pt>
                <c:pt idx="7">
                  <c:v>0.86363574356877815</c:v>
                </c:pt>
                <c:pt idx="8">
                  <c:v>0.97832046432786957</c:v>
                </c:pt>
                <c:pt idx="9">
                  <c:v>0.93874266404798345</c:v>
                </c:pt>
                <c:pt idx="10">
                  <c:v>0.86363574356877282</c:v>
                </c:pt>
                <c:pt idx="11">
                  <c:v>0.86363574356877282</c:v>
                </c:pt>
                <c:pt idx="12">
                  <c:v>0.90080559175289876</c:v>
                </c:pt>
                <c:pt idx="13">
                  <c:v>0.86363574356877304</c:v>
                </c:pt>
                <c:pt idx="14">
                  <c:v>1.0434005380691564</c:v>
                </c:pt>
                <c:pt idx="15">
                  <c:v>0.91697871821351928</c:v>
                </c:pt>
                <c:pt idx="16">
                  <c:v>0.86894820793780525</c:v>
                </c:pt>
                <c:pt idx="17">
                  <c:v>0.92741667704403985</c:v>
                </c:pt>
                <c:pt idx="18">
                  <c:v>0.91639813925650726</c:v>
                </c:pt>
                <c:pt idx="19">
                  <c:v>1.0605012163087781</c:v>
                </c:pt>
                <c:pt idx="20">
                  <c:v>0.86670768373786611</c:v>
                </c:pt>
                <c:pt idx="21">
                  <c:v>0.86363574356877282</c:v>
                </c:pt>
                <c:pt idx="22">
                  <c:v>0.9241035082752489</c:v>
                </c:pt>
                <c:pt idx="23">
                  <c:v>0.91587135951189613</c:v>
                </c:pt>
                <c:pt idx="24">
                  <c:v>0.90059536977439714</c:v>
                </c:pt>
                <c:pt idx="25">
                  <c:v>1.1468547832701537</c:v>
                </c:pt>
                <c:pt idx="26">
                  <c:v>1.0315604258396887</c:v>
                </c:pt>
                <c:pt idx="27">
                  <c:v>1.4068623742377342</c:v>
                </c:pt>
                <c:pt idx="28">
                  <c:v>0.87098378535535703</c:v>
                </c:pt>
                <c:pt idx="29">
                  <c:v>1.3464753099647178</c:v>
                </c:pt>
                <c:pt idx="30">
                  <c:v>1.199175545018329</c:v>
                </c:pt>
                <c:pt idx="31">
                  <c:v>0.88947634295219746</c:v>
                </c:pt>
                <c:pt idx="32">
                  <c:v>1.005340880419938</c:v>
                </c:pt>
                <c:pt idx="33">
                  <c:v>1.865104129272569</c:v>
                </c:pt>
                <c:pt idx="34">
                  <c:v>0.86363574356877282</c:v>
                </c:pt>
                <c:pt idx="35">
                  <c:v>0.87883583192737025</c:v>
                </c:pt>
                <c:pt idx="36">
                  <c:v>0.87241851984183993</c:v>
                </c:pt>
                <c:pt idx="37">
                  <c:v>1.0982338475998776</c:v>
                </c:pt>
              </c:numCache>
            </c:numRef>
          </c:yVal>
          <c:smooth val="0"/>
          <c:extLst>
            <c:ext xmlns:c16="http://schemas.microsoft.com/office/drawing/2014/chart" uri="{C3380CC4-5D6E-409C-BE32-E72D297353CC}">
              <c16:uniqueId val="{00000028-C963-441F-8D74-619D308CA009}"/>
            </c:ext>
          </c:extLst>
        </c:ser>
        <c:dLbls>
          <c:showLegendKey val="0"/>
          <c:showVal val="0"/>
          <c:showCatName val="0"/>
          <c:showSerName val="0"/>
          <c:showPercent val="0"/>
          <c:showBubbleSize val="0"/>
        </c:dLbls>
        <c:axId val="402953984"/>
        <c:axId val="402955072"/>
      </c:scatterChart>
      <c:valAx>
        <c:axId val="402953984"/>
        <c:scaling>
          <c:orientation val="minMax"/>
          <c:max val="1.4"/>
          <c:min val="0.60000000000000009"/>
        </c:scaling>
        <c:delete val="0"/>
        <c:axPos val="b"/>
        <c:majorGridlines>
          <c:spPr>
            <a:ln>
              <a:prstDash val="sysDot"/>
            </a:ln>
          </c:spPr>
        </c:majorGridlines>
        <c:title>
          <c:tx>
            <c:rich>
              <a:bodyPr/>
              <a:lstStyle/>
              <a:p>
                <a:pPr>
                  <a:defRPr b="0"/>
                </a:pPr>
                <a:r>
                  <a:rPr lang="ja-JP" altLang="en-US"/>
                  <a:t>影響力係数</a:t>
                </a:r>
              </a:p>
            </c:rich>
          </c:tx>
          <c:layout>
            <c:manualLayout>
              <c:xMode val="edge"/>
              <c:yMode val="edge"/>
              <c:x val="0.48753216154246265"/>
              <c:y val="0.95926338968478153"/>
            </c:manualLayout>
          </c:layout>
          <c:overlay val="0"/>
        </c:title>
        <c:numFmt formatCode="#,##0.00_);\(#,##0.00\)" sourceLinked="0"/>
        <c:majorTickMark val="out"/>
        <c:minorTickMark val="none"/>
        <c:tickLblPos val="nextTo"/>
        <c:crossAx val="402955072"/>
        <c:crosses val="autoZero"/>
        <c:crossBetween val="midCat"/>
      </c:valAx>
      <c:valAx>
        <c:axId val="402955072"/>
        <c:scaling>
          <c:orientation val="minMax"/>
          <c:max val="2"/>
          <c:min val="0.6"/>
        </c:scaling>
        <c:delete val="0"/>
        <c:axPos val="l"/>
        <c:majorGridlines>
          <c:spPr>
            <a:ln>
              <a:prstDash val="sysDot"/>
            </a:ln>
          </c:spPr>
        </c:majorGridlines>
        <c:title>
          <c:tx>
            <c:rich>
              <a:bodyPr rot="0" vert="wordArtVertRtl"/>
              <a:lstStyle/>
              <a:p>
                <a:pPr>
                  <a:defRPr b="0"/>
                </a:pPr>
                <a:r>
                  <a:rPr lang="ja-JP" altLang="en-US"/>
                  <a:t>感応度係数</a:t>
                </a:r>
              </a:p>
            </c:rich>
          </c:tx>
          <c:layout>
            <c:manualLayout>
              <c:xMode val="edge"/>
              <c:yMode val="edge"/>
              <c:x val="9.8775370128135944E-4"/>
              <c:y val="0.36342185331111398"/>
            </c:manualLayout>
          </c:layout>
          <c:overlay val="0"/>
        </c:title>
        <c:numFmt formatCode="#,##0.0_);\(#,##0.0\)" sourceLinked="0"/>
        <c:majorTickMark val="out"/>
        <c:minorTickMark val="none"/>
        <c:tickLblPos val="nextTo"/>
        <c:crossAx val="402953984"/>
        <c:crosses val="autoZero"/>
        <c:crossBetween val="midCat"/>
      </c:valAx>
      <c:spPr>
        <a:noFill/>
        <a:ln>
          <a:solidFill>
            <a:schemeClr val="bg1">
              <a:lumMod val="50000"/>
            </a:schemeClr>
          </a:solidFill>
        </a:ln>
      </c:spPr>
    </c:plotArea>
    <c:plotVisOnly val="1"/>
    <c:dispBlanksAs val="gap"/>
    <c:showDLblsOverMax val="0"/>
  </c:chart>
  <c:spPr>
    <a:no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91666465593738E-2"/>
          <c:y val="4.0204678362573076E-2"/>
          <c:w val="0.91780284040082361"/>
          <c:h val="0.54097826587466047"/>
        </c:manualLayout>
      </c:layout>
      <c:barChart>
        <c:barDir val="col"/>
        <c:grouping val="clustered"/>
        <c:varyColors val="0"/>
        <c:ser>
          <c:idx val="1"/>
          <c:order val="0"/>
          <c:tx>
            <c:strRef>
              <c:f>'16'!$F$135</c:f>
              <c:strCache>
                <c:ptCount val="1"/>
                <c:pt idx="0">
                  <c:v>域内への生産誘発額(産業計)</c:v>
                </c:pt>
              </c:strCache>
            </c:strRef>
          </c:tx>
          <c:spPr>
            <a:solidFill>
              <a:srgbClr val="F79646"/>
            </a:solidFill>
          </c:spPr>
          <c:invertIfNegative val="0"/>
          <c:dLbls>
            <c:numFmt formatCode="#,##0.00_ ;[Red]\-#,##0.00\ " sourceLinked="0"/>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'16'!$D$136:$D$173</c:f>
              <c:strCache>
                <c:ptCount val="38"/>
                <c:pt idx="0">
                  <c:v>食料品</c:v>
                </c:pt>
                <c:pt idx="1">
                  <c:v>農業</c:v>
                </c:pt>
                <c:pt idx="2">
                  <c:v>情報通信業</c:v>
                </c:pt>
                <c:pt idx="3">
                  <c:v>電気業</c:v>
                </c:pt>
                <c:pt idx="4">
                  <c:v>その他の製造業</c:v>
                </c:pt>
                <c:pt idx="5">
                  <c:v>宿泊・飲食サービス業</c:v>
                </c:pt>
                <c:pt idx="6">
                  <c:v>繊維製品</c:v>
                </c:pt>
                <c:pt idx="7">
                  <c:v>情報・通信機器</c:v>
                </c:pt>
                <c:pt idx="8">
                  <c:v>専門・科学技術、業務支援サービス業</c:v>
                </c:pt>
                <c:pt idx="9">
                  <c:v>石油・石炭製品</c:v>
                </c:pt>
                <c:pt idx="10">
                  <c:v>電子部品・デバイス</c:v>
                </c:pt>
                <c:pt idx="11">
                  <c:v>建設業</c:v>
                </c:pt>
                <c:pt idx="12">
                  <c:v>窯業・土石製品</c:v>
                </c:pt>
                <c:pt idx="13">
                  <c:v>金融・保険業</c:v>
                </c:pt>
                <c:pt idx="14">
                  <c:v>電気機械</c:v>
                </c:pt>
                <c:pt idx="15">
                  <c:v>その他の不動産業</c:v>
                </c:pt>
                <c:pt idx="16">
                  <c:v>水道業</c:v>
                </c:pt>
                <c:pt idx="17">
                  <c:v>小売業</c:v>
                </c:pt>
                <c:pt idx="18">
                  <c:v>鉱業</c:v>
                </c:pt>
                <c:pt idx="19">
                  <c:v>水産業</c:v>
                </c:pt>
                <c:pt idx="20">
                  <c:v>公務</c:v>
                </c:pt>
                <c:pt idx="21">
                  <c:v>廃棄物処理業</c:v>
                </c:pt>
                <c:pt idx="22">
                  <c:v>卸売業</c:v>
                </c:pt>
                <c:pt idx="23">
                  <c:v>輸送用機械</c:v>
                </c:pt>
                <c:pt idx="24">
                  <c:v>その他のサービス</c:v>
                </c:pt>
                <c:pt idx="25">
                  <c:v>林業</c:v>
                </c:pt>
                <c:pt idx="26">
                  <c:v>印刷業</c:v>
                </c:pt>
                <c:pt idx="27">
                  <c:v>運輸・郵便業</c:v>
                </c:pt>
                <c:pt idx="28">
                  <c:v>保健衛生・社会事業</c:v>
                </c:pt>
                <c:pt idx="29">
                  <c:v>金属製品</c:v>
                </c:pt>
                <c:pt idx="30">
                  <c:v>住宅賃貸業</c:v>
                </c:pt>
                <c:pt idx="31">
                  <c:v>教育</c:v>
                </c:pt>
                <c:pt idx="32">
                  <c:v>パルプ・紙・紙加工品</c:v>
                </c:pt>
                <c:pt idx="33">
                  <c:v>化学</c:v>
                </c:pt>
                <c:pt idx="34">
                  <c:v>鉄鋼</c:v>
                </c:pt>
                <c:pt idx="35">
                  <c:v>非鉄金属</c:v>
                </c:pt>
                <c:pt idx="36">
                  <c:v>はん用・生産用・業務用機械</c:v>
                </c:pt>
                <c:pt idx="37">
                  <c:v>ガス・熱供給業</c:v>
                </c:pt>
              </c:strCache>
            </c:strRef>
          </c:cat>
          <c:val>
            <c:numRef>
              <c:f>'16'!$F$136:$F$173</c:f>
              <c:numCache>
                <c:formatCode>0.000_ </c:formatCode>
                <c:ptCount val="38"/>
                <c:pt idx="0">
                  <c:v>1.4761226232490705</c:v>
                </c:pt>
                <c:pt idx="1">
                  <c:v>1.3655390924668309</c:v>
                </c:pt>
                <c:pt idx="2">
                  <c:v>1.358937968171444</c:v>
                </c:pt>
                <c:pt idx="3">
                  <c:v>1.3010951418028616</c:v>
                </c:pt>
                <c:pt idx="4">
                  <c:v>1.2907071769819001</c:v>
                </c:pt>
                <c:pt idx="5">
                  <c:v>1.2835719684859601</c:v>
                </c:pt>
                <c:pt idx="6">
                  <c:v>1.2478356254805629</c:v>
                </c:pt>
                <c:pt idx="7">
                  <c:v>1.2030917397282763</c:v>
                </c:pt>
                <c:pt idx="8">
                  <c:v>1.2013481047760612</c:v>
                </c:pt>
                <c:pt idx="9">
                  <c:v>1.196446265878772</c:v>
                </c:pt>
                <c:pt idx="10">
                  <c:v>1.1907919612382889</c:v>
                </c:pt>
                <c:pt idx="11">
                  <c:v>1.1879846874914162</c:v>
                </c:pt>
                <c:pt idx="12">
                  <c:v>1.1831681000404879</c:v>
                </c:pt>
                <c:pt idx="13">
                  <c:v>1.1822555585778751</c:v>
                </c:pt>
                <c:pt idx="14">
                  <c:v>1.1759085818626598</c:v>
                </c:pt>
                <c:pt idx="15">
                  <c:v>1.1716936416071706</c:v>
                </c:pt>
                <c:pt idx="16">
                  <c:v>1.1614341317488097</c:v>
                </c:pt>
                <c:pt idx="17">
                  <c:v>1.1487160486382668</c:v>
                </c:pt>
                <c:pt idx="18">
                  <c:v>1.1473777355360024</c:v>
                </c:pt>
                <c:pt idx="19">
                  <c:v>1.1452358105218177</c:v>
                </c:pt>
                <c:pt idx="20">
                  <c:v>1.1421619370704406</c:v>
                </c:pt>
                <c:pt idx="21">
                  <c:v>1.1335260677831753</c:v>
                </c:pt>
                <c:pt idx="22">
                  <c:v>1.1334531493690252</c:v>
                </c:pt>
                <c:pt idx="23">
                  <c:v>1.1334396737364854</c:v>
                </c:pt>
                <c:pt idx="24">
                  <c:v>1.1299114945963415</c:v>
                </c:pt>
                <c:pt idx="25">
                  <c:v>1.1242185342471471</c:v>
                </c:pt>
                <c:pt idx="26">
                  <c:v>1.1201155868523163</c:v>
                </c:pt>
                <c:pt idx="27">
                  <c:v>1.1195354806561895</c:v>
                </c:pt>
                <c:pt idx="28">
                  <c:v>1.1139652685845907</c:v>
                </c:pt>
                <c:pt idx="29">
                  <c:v>1.08296913311027</c:v>
                </c:pt>
                <c:pt idx="30">
                  <c:v>1.0769679534103194</c:v>
                </c:pt>
                <c:pt idx="31">
                  <c:v>1.0705053471338466</c:v>
                </c:pt>
                <c:pt idx="32">
                  <c:v>1</c:v>
                </c:pt>
                <c:pt idx="33">
                  <c:v>1</c:v>
                </c:pt>
                <c:pt idx="34">
                  <c:v>1</c:v>
                </c:pt>
                <c:pt idx="35">
                  <c:v>1</c:v>
                </c:pt>
                <c:pt idx="36">
                  <c:v>1</c:v>
                </c:pt>
                <c:pt idx="37">
                  <c:v>1</c:v>
                </c:pt>
              </c:numCache>
            </c:numRef>
          </c:val>
          <c:extLst>
            <c:ext xmlns:c16="http://schemas.microsoft.com/office/drawing/2014/chart" uri="{C3380CC4-5D6E-409C-BE32-E72D297353CC}">
              <c16:uniqueId val="{00000000-740B-470F-887C-431C54CE79CA}"/>
            </c:ext>
          </c:extLst>
        </c:ser>
        <c:ser>
          <c:idx val="0"/>
          <c:order val="1"/>
          <c:tx>
            <c:strRef>
              <c:f>'16'!$E$135</c:f>
              <c:strCache>
                <c:ptCount val="1"/>
                <c:pt idx="0">
                  <c:v>全域への生産誘発額(産業計)</c:v>
                </c:pt>
              </c:strCache>
            </c:strRef>
          </c:tx>
          <c:spPr>
            <a:solidFill>
              <a:srgbClr val="75DD75"/>
            </a:solidFill>
          </c:spPr>
          <c:invertIfNegative val="0"/>
          <c:cat>
            <c:strRef>
              <c:f>'16'!$D$136:$D$173</c:f>
              <c:strCache>
                <c:ptCount val="38"/>
                <c:pt idx="0">
                  <c:v>食料品</c:v>
                </c:pt>
                <c:pt idx="1">
                  <c:v>農業</c:v>
                </c:pt>
                <c:pt idx="2">
                  <c:v>情報通信業</c:v>
                </c:pt>
                <c:pt idx="3">
                  <c:v>電気業</c:v>
                </c:pt>
                <c:pt idx="4">
                  <c:v>その他の製造業</c:v>
                </c:pt>
                <c:pt idx="5">
                  <c:v>宿泊・飲食サービス業</c:v>
                </c:pt>
                <c:pt idx="6">
                  <c:v>繊維製品</c:v>
                </c:pt>
                <c:pt idx="7">
                  <c:v>情報・通信機器</c:v>
                </c:pt>
                <c:pt idx="8">
                  <c:v>専門・科学技術、業務支援サービス業</c:v>
                </c:pt>
                <c:pt idx="9">
                  <c:v>石油・石炭製品</c:v>
                </c:pt>
                <c:pt idx="10">
                  <c:v>電子部品・デバイス</c:v>
                </c:pt>
                <c:pt idx="11">
                  <c:v>建設業</c:v>
                </c:pt>
                <c:pt idx="12">
                  <c:v>窯業・土石製品</c:v>
                </c:pt>
                <c:pt idx="13">
                  <c:v>金融・保険業</c:v>
                </c:pt>
                <c:pt idx="14">
                  <c:v>電気機械</c:v>
                </c:pt>
                <c:pt idx="15">
                  <c:v>その他の不動産業</c:v>
                </c:pt>
                <c:pt idx="16">
                  <c:v>水道業</c:v>
                </c:pt>
                <c:pt idx="17">
                  <c:v>小売業</c:v>
                </c:pt>
                <c:pt idx="18">
                  <c:v>鉱業</c:v>
                </c:pt>
                <c:pt idx="19">
                  <c:v>水産業</c:v>
                </c:pt>
                <c:pt idx="20">
                  <c:v>公務</c:v>
                </c:pt>
                <c:pt idx="21">
                  <c:v>廃棄物処理業</c:v>
                </c:pt>
                <c:pt idx="22">
                  <c:v>卸売業</c:v>
                </c:pt>
                <c:pt idx="23">
                  <c:v>輸送用機械</c:v>
                </c:pt>
                <c:pt idx="24">
                  <c:v>その他のサービス</c:v>
                </c:pt>
                <c:pt idx="25">
                  <c:v>林業</c:v>
                </c:pt>
                <c:pt idx="26">
                  <c:v>印刷業</c:v>
                </c:pt>
                <c:pt idx="27">
                  <c:v>運輸・郵便業</c:v>
                </c:pt>
                <c:pt idx="28">
                  <c:v>保健衛生・社会事業</c:v>
                </c:pt>
                <c:pt idx="29">
                  <c:v>金属製品</c:v>
                </c:pt>
                <c:pt idx="30">
                  <c:v>住宅賃貸業</c:v>
                </c:pt>
                <c:pt idx="31">
                  <c:v>教育</c:v>
                </c:pt>
                <c:pt idx="32">
                  <c:v>パルプ・紙・紙加工品</c:v>
                </c:pt>
                <c:pt idx="33">
                  <c:v>化学</c:v>
                </c:pt>
                <c:pt idx="34">
                  <c:v>鉄鋼</c:v>
                </c:pt>
                <c:pt idx="35">
                  <c:v>非鉄金属</c:v>
                </c:pt>
                <c:pt idx="36">
                  <c:v>はん用・生産用・業務用機械</c:v>
                </c:pt>
                <c:pt idx="37">
                  <c:v>ガス・熱供給業</c:v>
                </c:pt>
              </c:strCache>
            </c:strRef>
          </c:cat>
          <c:val>
            <c:numRef>
              <c:f>'16'!$E$136:$E$173</c:f>
              <c:numCache>
                <c:formatCode>0.000_ </c:formatCode>
                <c:ptCount val="38"/>
                <c:pt idx="0">
                  <c:v>2.4936619679340035</c:v>
                </c:pt>
                <c:pt idx="1">
                  <c:v>2.324890805089781</c:v>
                </c:pt>
                <c:pt idx="2">
                  <c:v>2.0933648333127581</c:v>
                </c:pt>
                <c:pt idx="3">
                  <c:v>1.8232106650399866</c:v>
                </c:pt>
                <c:pt idx="4">
                  <c:v>1.9094470213498751</c:v>
                </c:pt>
                <c:pt idx="5">
                  <c:v>2.1041320860491739</c:v>
                </c:pt>
                <c:pt idx="6">
                  <c:v>2.1482895230629633</c:v>
                </c:pt>
                <c:pt idx="7">
                  <c:v>2.1378871030302409</c:v>
                </c:pt>
                <c:pt idx="8">
                  <c:v>1.6111711892505183</c:v>
                </c:pt>
                <c:pt idx="9">
                  <c:v>2.1468428400040205</c:v>
                </c:pt>
                <c:pt idx="10">
                  <c:v>2.1276645157016216</c:v>
                </c:pt>
                <c:pt idx="11">
                  <c:v>1.8050362580084889</c:v>
                </c:pt>
                <c:pt idx="12">
                  <c:v>1.8091366614479927</c:v>
                </c:pt>
                <c:pt idx="13">
                  <c:v>1.509343228574745</c:v>
                </c:pt>
                <c:pt idx="14">
                  <c:v>2.0470544884535511</c:v>
                </c:pt>
                <c:pt idx="15">
                  <c:v>1.4582279739005926</c:v>
                </c:pt>
                <c:pt idx="16">
                  <c:v>1.5353033497415272</c:v>
                </c:pt>
                <c:pt idx="17">
                  <c:v>1.5104433849476304</c:v>
                </c:pt>
                <c:pt idx="18">
                  <c:v>1.564373432173408</c:v>
                </c:pt>
                <c:pt idx="19">
                  <c:v>1.6568875969063654</c:v>
                </c:pt>
                <c:pt idx="20">
                  <c:v>1.4251934507208379</c:v>
                </c:pt>
                <c:pt idx="21">
                  <c:v>1.4963029886742365</c:v>
                </c:pt>
                <c:pt idx="22">
                  <c:v>1.3863853368976808</c:v>
                </c:pt>
                <c:pt idx="23">
                  <c:v>1.9490071360949734</c:v>
                </c:pt>
                <c:pt idx="24">
                  <c:v>1.5190540610016274</c:v>
                </c:pt>
                <c:pt idx="25">
                  <c:v>1.1955899292563708</c:v>
                </c:pt>
                <c:pt idx="26">
                  <c:v>1.6338321932935804</c:v>
                </c:pt>
                <c:pt idx="27">
                  <c:v>1.3940397240544153</c:v>
                </c:pt>
                <c:pt idx="28">
                  <c:v>1.4574288181563804</c:v>
                </c:pt>
                <c:pt idx="29">
                  <c:v>1.7150170466179948</c:v>
                </c:pt>
                <c:pt idx="30">
                  <c:v>1.2027736662860493</c:v>
                </c:pt>
                <c:pt idx="31">
                  <c:v>1.2471518472358165</c:v>
                </c:pt>
                <c:pt idx="32">
                  <c:v>1</c:v>
                </c:pt>
                <c:pt idx="33">
                  <c:v>1</c:v>
                </c:pt>
                <c:pt idx="34">
                  <c:v>1</c:v>
                </c:pt>
                <c:pt idx="35">
                  <c:v>1</c:v>
                </c:pt>
                <c:pt idx="36">
                  <c:v>1</c:v>
                </c:pt>
                <c:pt idx="37">
                  <c:v>1</c:v>
                </c:pt>
              </c:numCache>
            </c:numRef>
          </c:val>
          <c:extLst>
            <c:ext xmlns:c16="http://schemas.microsoft.com/office/drawing/2014/chart" uri="{C3380CC4-5D6E-409C-BE32-E72D297353CC}">
              <c16:uniqueId val="{00000001-740B-470F-887C-431C54CE79CA}"/>
            </c:ext>
          </c:extLst>
        </c:ser>
        <c:dLbls>
          <c:showLegendKey val="0"/>
          <c:showVal val="0"/>
          <c:showCatName val="0"/>
          <c:showSerName val="0"/>
          <c:showPercent val="0"/>
          <c:showBubbleSize val="0"/>
        </c:dLbls>
        <c:gapWidth val="150"/>
        <c:axId val="402950176"/>
        <c:axId val="326130272"/>
      </c:barChart>
      <c:catAx>
        <c:axId val="402950176"/>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326130272"/>
        <c:crosses val="autoZero"/>
        <c:auto val="1"/>
        <c:lblAlgn val="ctr"/>
        <c:lblOffset val="100"/>
        <c:noMultiLvlLbl val="0"/>
      </c:catAx>
      <c:valAx>
        <c:axId val="326130272"/>
        <c:scaling>
          <c:orientation val="minMax"/>
          <c:min val="0"/>
        </c:scaling>
        <c:delete val="0"/>
        <c:axPos val="l"/>
        <c:majorGridlines>
          <c:spPr>
            <a:ln>
              <a:prstDash val="sysDot"/>
            </a:ln>
          </c:spPr>
        </c:majorGridlines>
        <c:title>
          <c:tx>
            <c:rich>
              <a:bodyPr rot="-5400000" vert="horz"/>
              <a:lstStyle/>
              <a:p>
                <a:pPr>
                  <a:defRPr sz="900" b="0"/>
                </a:pPr>
                <a:r>
                  <a:rPr lang="ja-JP" altLang="en-US" sz="900"/>
                  <a:t>生産誘発額（産業計）（百万円）</a:t>
                </a:r>
              </a:p>
            </c:rich>
          </c:tx>
          <c:overlay val="0"/>
        </c:title>
        <c:numFmt formatCode="0.0;0.0" sourceLinked="0"/>
        <c:majorTickMark val="out"/>
        <c:minorTickMark val="none"/>
        <c:tickLblPos val="nextTo"/>
        <c:txPr>
          <a:bodyPr/>
          <a:lstStyle/>
          <a:p>
            <a:pPr>
              <a:defRPr sz="900"/>
            </a:pPr>
            <a:endParaRPr lang="ja-JP"/>
          </a:p>
        </c:txPr>
        <c:crossAx val="402950176"/>
        <c:crosses val="autoZero"/>
        <c:crossBetween val="between"/>
      </c:valAx>
      <c:spPr>
        <a:noFill/>
        <a:ln>
          <a:solidFill>
            <a:schemeClr val="bg1">
              <a:lumMod val="50000"/>
            </a:schemeClr>
          </a:solidFill>
        </a:ln>
      </c:spPr>
    </c:plotArea>
    <c:legend>
      <c:legendPos val="b"/>
      <c:overlay val="0"/>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13933691756273"/>
          <c:y val="6.8714424951273362E-2"/>
          <c:w val="0.77674327956989242"/>
          <c:h val="0.7713187134503221"/>
        </c:manualLayout>
      </c:layout>
      <c:barChart>
        <c:barDir val="col"/>
        <c:grouping val="clustered"/>
        <c:varyColors val="0"/>
        <c:ser>
          <c:idx val="0"/>
          <c:order val="0"/>
          <c:spPr>
            <a:solidFill>
              <a:srgbClr val="FFD965"/>
            </a:solidFill>
          </c:spPr>
          <c:invertIfNegative val="0"/>
          <c:cat>
            <c:strRef>
              <c:f>'2'!$H$69:$H$71</c:f>
              <c:strCache>
                <c:ptCount val="3"/>
                <c:pt idx="0">
                  <c:v>第１次産業</c:v>
                </c:pt>
                <c:pt idx="1">
                  <c:v>第2次産業</c:v>
                </c:pt>
                <c:pt idx="2">
                  <c:v>第3次産業</c:v>
                </c:pt>
              </c:strCache>
            </c:strRef>
          </c:cat>
          <c:val>
            <c:numRef>
              <c:f>'2'!$I$69:$I$71</c:f>
              <c:numCache>
                <c:formatCode>#,##0_);[Red]\(#,##0\)</c:formatCode>
                <c:ptCount val="3"/>
                <c:pt idx="0">
                  <c:v>1653.4491643237379</c:v>
                </c:pt>
                <c:pt idx="1">
                  <c:v>27160.360017033221</c:v>
                </c:pt>
                <c:pt idx="2">
                  <c:v>44751.765118095354</c:v>
                </c:pt>
              </c:numCache>
            </c:numRef>
          </c:val>
          <c:extLst>
            <c:ext xmlns:c16="http://schemas.microsoft.com/office/drawing/2014/chart" uri="{C3380CC4-5D6E-409C-BE32-E72D297353CC}">
              <c16:uniqueId val="{00000000-0EAE-41A6-8078-04E607E24956}"/>
            </c:ext>
          </c:extLst>
        </c:ser>
        <c:dLbls>
          <c:showLegendKey val="0"/>
          <c:showVal val="0"/>
          <c:showCatName val="0"/>
          <c:showSerName val="0"/>
          <c:showPercent val="0"/>
          <c:showBubbleSize val="0"/>
        </c:dLbls>
        <c:gapWidth val="150"/>
        <c:axId val="405167744"/>
        <c:axId val="405150880"/>
      </c:barChart>
      <c:catAx>
        <c:axId val="405167744"/>
        <c:scaling>
          <c:orientation val="minMax"/>
        </c:scaling>
        <c:delete val="0"/>
        <c:axPos val="b"/>
        <c:numFmt formatCode="General"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405150880"/>
        <c:crosses val="autoZero"/>
        <c:auto val="1"/>
        <c:lblAlgn val="ctr"/>
        <c:lblOffset val="100"/>
        <c:noMultiLvlLbl val="0"/>
      </c:catAx>
      <c:valAx>
        <c:axId val="405150880"/>
        <c:scaling>
          <c:orientation val="minMax"/>
          <c:min val="0"/>
        </c:scaling>
        <c:delete val="0"/>
        <c:axPos val="l"/>
        <c:majorGridlines>
          <c:spPr>
            <a:ln>
              <a:prstDash val="sysDot"/>
            </a:ln>
          </c:spPr>
        </c:majorGridlines>
        <c:title>
          <c:tx>
            <c:rich>
              <a:bodyPr rot="0" vert="wordArtVertRtl"/>
              <a:lstStyle/>
              <a:p>
                <a:pPr>
                  <a:defRPr sz="500" b="0">
                    <a:latin typeface="ＭＳ Ｐゴシック" panose="020B0600070205080204" pitchFamily="50" charset="-128"/>
                    <a:ea typeface="ＭＳ Ｐゴシック" panose="020B0600070205080204" pitchFamily="50" charset="-128"/>
                  </a:defRPr>
                </a:pPr>
                <a:r>
                  <a:rPr lang="ja-JP" altLang="en-US" sz="500" b="0">
                    <a:latin typeface="ＭＳ Ｐゴシック" panose="020B0600070205080204" pitchFamily="50" charset="-128"/>
                    <a:ea typeface="ＭＳ Ｐゴシック" panose="020B0600070205080204" pitchFamily="50" charset="-128"/>
                  </a:rPr>
                  <a:t>雇用者所得（十億円）</a:t>
                </a:r>
              </a:p>
            </c:rich>
          </c:tx>
          <c:layout>
            <c:manualLayout>
              <c:xMode val="edge"/>
              <c:yMode val="edge"/>
              <c:x val="5.6899641577060935E-3"/>
              <c:y val="0.12226728941330714"/>
            </c:manualLayout>
          </c:layout>
          <c:overlay val="0"/>
        </c:title>
        <c:numFmt formatCode="#,##0_);[Red]\(#,##0\)"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405167744"/>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ubbleChart>
        <c:varyColors val="0"/>
        <c:ser>
          <c:idx val="0"/>
          <c:order val="0"/>
          <c:spPr>
            <a:solidFill>
              <a:srgbClr val="F79646"/>
            </a:solidFill>
            <a:ln>
              <a:noFill/>
            </a:ln>
          </c:spPr>
          <c:invertIfNegative val="0"/>
          <c:dLbls>
            <c:dLbl>
              <c:idx val="0"/>
              <c:layout>
                <c:manualLayout>
                  <c:x val="-9.5793566952125458E-2"/>
                  <c:y val="-4.4583035438668886E-2"/>
                </c:manualLayout>
              </c:layout>
              <c:tx>
                <c:strRef>
                  <c:f>'17'!$M$94</c:f>
                  <c:strCache>
                    <c:ptCount val="1"/>
                    <c:pt idx="0">
                      <c:v>38 その他のサービス</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{7B813A1F-4424-47FB-99E1-A8028B60E23B}</c15:txfldGUID>
                      <c15:f>'17'!$M$94</c15:f>
                      <c15:dlblFieldTableCache>
                        <c:ptCount val="1"/>
                        <c:pt idx="0">
                          <c:v>38 その他のサービス</c:v>
                        </c:pt>
                      </c15:dlblFieldTableCache>
                    </c15:dlblFTEntry>
                  </c15:dlblFieldTable>
                  <c15:showDataLabelsRange val="0"/>
                </c:ext>
                <c:ext xmlns:c16="http://schemas.microsoft.com/office/drawing/2014/chart" uri="{C3380CC4-5D6E-409C-BE32-E72D297353CC}">
                  <c16:uniqueId val="{00000000-ED81-4B60-9C82-C60A2F997C5A}"/>
                </c:ext>
              </c:extLst>
            </c:dLbl>
            <c:dLbl>
              <c:idx val="1"/>
              <c:layout>
                <c:manualLayout>
                  <c:x val="-7.9676308614950106E-2"/>
                  <c:y val="-7.1047277682611445E-2"/>
                </c:manualLayout>
              </c:layout>
              <c:tx>
                <c:strRef>
                  <c:f>'17'!$M$95</c:f>
                  <c:strCache>
                    <c:ptCount val="1"/>
                    <c:pt idx="0">
                      <c:v>37 保健衛生・社会事業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{EAE2E72F-37C2-40DD-ACB5-DEC322E21CA1}</c15:txfldGUID>
                      <c15:f>'17'!$M$95</c15:f>
                      <c15:dlblFieldTableCache>
                        <c:ptCount val="1"/>
                        <c:pt idx="0">
                          <c:v>37 保健衛生・社会事業</c:v>
                        </c:pt>
                      </c15:dlblFieldTableCache>
                    </c15:dlblFTEntry>
                  </c15:dlblFieldTable>
                  <c15:showDataLabelsRange val="0"/>
                </c:ext>
                <c:ext xmlns:c16="http://schemas.microsoft.com/office/drawing/2014/chart" uri="{C3380CC4-5D6E-409C-BE32-E72D297353CC}">
                  <c16:uniqueId val="{00000001-ED81-4B60-9C82-C60A2F997C5A}"/>
                </c:ext>
              </c:extLst>
            </c:dLbl>
            <c:dLbl>
              <c:idx val="2"/>
              <c:layout>
                <c:manualLayout>
                  <c:x val="-6.0839397033088924E-2"/>
                  <c:y val="-5.3175553567411757E-2"/>
                </c:manualLayout>
              </c:layout>
              <c:tx>
                <c:strRef>
                  <c:f>'17'!$M$96</c:f>
                  <c:strCache>
                    <c:ptCount val="1"/>
                    <c:pt idx="0">
                      <c:v>36 教育</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{23523BB5-F63C-4BB1-ABB9-0B885F53F490}</c15:txfldGUID>
                      <c15:f>'17'!$M$96</c15:f>
                      <c15:dlblFieldTableCache>
                        <c:ptCount val="1"/>
                        <c:pt idx="0">
                          <c:v>36 教育</c:v>
                        </c:pt>
                      </c15:dlblFieldTableCache>
                    </c15:dlblFTEntry>
                  </c15:dlblFieldTable>
                  <c15:showDataLabelsRange val="0"/>
                </c:ext>
                <c:ext xmlns:c16="http://schemas.microsoft.com/office/drawing/2014/chart" uri="{C3380CC4-5D6E-409C-BE32-E72D297353CC}">
                  <c16:uniqueId val="{00000002-ED81-4B60-9C82-C60A2F997C5A}"/>
                </c:ext>
              </c:extLst>
            </c:dLbl>
            <c:dLbl>
              <c:idx val="3"/>
              <c:layout>
                <c:manualLayout>
                  <c:x val="-3.0704752625982906E-2"/>
                  <c:y val="-3.7805030276728012E-2"/>
                </c:manualLayout>
              </c:layout>
              <c:tx>
                <c:strRef>
                  <c:f>'17'!$M$97</c:f>
                  <c:strCache>
                    <c:ptCount val="1"/>
                    <c:pt idx="0">
                      <c:v>35 公務</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{1695A3DF-BDD9-4AB0-9B28-DA64B4AAE48A}</c15:txfldGUID>
                      <c15:f>'17'!$M$97</c15:f>
                      <c15:dlblFieldTableCache>
                        <c:ptCount val="1"/>
                        <c:pt idx="0">
                          <c:v>35 公務</c:v>
                        </c:pt>
                      </c15:dlblFieldTableCache>
                    </c15:dlblFTEntry>
                  </c15:dlblFieldTable>
                  <c15:showDataLabelsRange val="0"/>
                </c:ext>
                <c:ext xmlns:c16="http://schemas.microsoft.com/office/drawing/2014/chart" uri="{C3380CC4-5D6E-409C-BE32-E72D297353CC}">
                  <c16:uniqueId val="{00000003-ED81-4B60-9C82-C60A2F997C5A}"/>
                </c:ext>
              </c:extLst>
            </c:dLbl>
            <c:dLbl>
              <c:idx val="4"/>
              <c:layout>
                <c:manualLayout>
                  <c:x val="-1.8821494620736803E-2"/>
                  <c:y val="-3.0841649083062188E-2"/>
                </c:manualLayout>
              </c:layout>
              <c:tx>
                <c:strRef>
                  <c:f>'17'!$M$98</c:f>
                  <c:strCache>
                    <c:ptCount val="1"/>
                    <c:pt idx="0">
                      <c:v>34 専門・科学技術、業務支援サービス業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{756A4FCB-E4FF-44A7-89DA-17182C65A08B}</c15:txfldGUID>
                      <c15:f>'17'!$M$98</c15:f>
                      <c15:dlblFieldTableCache>
                        <c:ptCount val="1"/>
                        <c:pt idx="0">
                          <c:v>34 専門・科学技術、業務支援サービス業</c:v>
                        </c:pt>
                      </c15:dlblFieldTableCache>
                    </c15:dlblFTEntry>
                  </c15:dlblFieldTable>
                  <c15:showDataLabelsRange val="0"/>
                </c:ext>
                <c:ext xmlns:c16="http://schemas.microsoft.com/office/drawing/2014/chart" uri="{C3380CC4-5D6E-409C-BE32-E72D297353CC}">
                  <c16:uniqueId val="{00000004-ED81-4B60-9C82-C60A2F997C5A}"/>
                </c:ext>
              </c:extLst>
            </c:dLbl>
            <c:dLbl>
              <c:idx val="5"/>
              <c:layout>
                <c:manualLayout>
                  <c:x val="-1.8715706479969715E-2"/>
                  <c:y val="-2.5245189702285425E-2"/>
                </c:manualLayout>
              </c:layout>
              <c:tx>
                <c:strRef>
                  <c:f>'17'!$M$99</c:f>
                  <c:strCache>
                    <c:ptCount val="1"/>
                    <c:pt idx="0">
                      <c:v>28 運輸・郵便業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{9DFBF717-8A74-41C2-8AC5-D19822C46177}</c15:txfldGUID>
                      <c15:f>'17'!$M$99</c15:f>
                      <c15:dlblFieldTableCache>
                        <c:ptCount val="1"/>
                        <c:pt idx="0">
                          <c:v>28 運輸・郵便業</c:v>
                        </c:pt>
                      </c15:dlblFieldTableCache>
                    </c15:dlblFTEntry>
                  </c15:dlblFieldTable>
                  <c15:showDataLabelsRange val="0"/>
                </c:ext>
                <c:ext xmlns:c16="http://schemas.microsoft.com/office/drawing/2014/chart" uri="{C3380CC4-5D6E-409C-BE32-E72D297353CC}">
                  <c16:uniqueId val="{00000005-ED81-4B60-9C82-C60A2F997C5A}"/>
                </c:ext>
              </c:extLst>
            </c:dLbl>
            <c:dLbl>
              <c:idx val="6"/>
              <c:layout>
                <c:manualLayout>
                  <c:x val="-1.467307003557286E-2"/>
                  <c:y val="-2.4659425492444941E-2"/>
                </c:manualLayout>
              </c:layout>
              <c:tx>
                <c:strRef>
                  <c:f>'17'!$M$100</c:f>
                  <c:strCache>
                    <c:ptCount val="1"/>
                    <c:pt idx="0">
                      <c:v>33 その他の不動産業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{5106C005-1066-4FE8-AC68-1BE1EDC05865}</c15:txfldGUID>
                      <c15:f>'17'!$M$100</c15:f>
                      <c15:dlblFieldTableCache>
                        <c:ptCount val="1"/>
                        <c:pt idx="0">
                          <c:v>33 その他の不動産業</c:v>
                        </c:pt>
                      </c15:dlblFieldTableCache>
                    </c15:dlblFTEntry>
                  </c15:dlblFieldTable>
                  <c15:showDataLabelsRange val="0"/>
                </c:ext>
                <c:ext xmlns:c16="http://schemas.microsoft.com/office/drawing/2014/chart" uri="{C3380CC4-5D6E-409C-BE32-E72D297353CC}">
                  <c16:uniqueId val="{00000006-ED81-4B60-9C82-C60A2F997C5A}"/>
                </c:ext>
              </c:extLst>
            </c:dLbl>
            <c:dLbl>
              <c:idx val="7"/>
              <c:layout>
                <c:manualLayout>
                  <c:x val="3.2552158014345052E-3"/>
                  <c:y val="-2.1000844080494106E-3"/>
                </c:manualLayout>
              </c:layout>
              <c:tx>
                <c:strRef>
                  <c:f>'17'!$M$101</c:f>
                  <c:strCache>
                    <c:ptCount val="1"/>
                    <c:pt idx="0">
                      <c:v>32 住宅賃貸業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{6D9FB90F-85FA-49A8-8ACC-0D52CE871349}</c15:txfldGUID>
                      <c15:f>'17'!$M$101</c15:f>
                      <c15:dlblFieldTableCache>
                        <c:ptCount val="1"/>
                        <c:pt idx="0">
                          <c:v>32 住宅賃貸業</c:v>
                        </c:pt>
                      </c15:dlblFieldTableCache>
                    </c15:dlblFTEntry>
                  </c15:dlblFieldTable>
                  <c15:showDataLabelsRange val="0"/>
                </c:ext>
                <c:ext xmlns:c16="http://schemas.microsoft.com/office/drawing/2014/chart" uri="{C3380CC4-5D6E-409C-BE32-E72D297353CC}">
                  <c16:uniqueId val="{00000007-ED81-4B60-9C82-C60A2F997C5A}"/>
                </c:ext>
              </c:extLst>
            </c:dLbl>
            <c:dLbl>
              <c:idx val="8"/>
              <c:layout>
                <c:manualLayout>
                  <c:x val="-2.1212623713178082E-3"/>
                  <c:y val="6.2000124000249904E-5"/>
                </c:manualLayout>
              </c:layout>
              <c:tx>
                <c:strRef>
                  <c:f>'17'!$M$102</c:f>
                  <c:strCache>
                    <c:ptCount val="1"/>
                    <c:pt idx="0">
                      <c:v>24 廃棄物処理業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{7C5C1B7F-F674-41CA-854D-C58E9C7F663F}</c15:txfldGUID>
                      <c15:f>'17'!$M$102</c15:f>
                      <c15:dlblFieldTableCache>
                        <c:ptCount val="1"/>
                        <c:pt idx="0">
                          <c:v>24 廃棄物処理業</c:v>
                        </c:pt>
                      </c15:dlblFieldTableCache>
                    </c15:dlblFTEntry>
                  </c15:dlblFieldTable>
                  <c15:showDataLabelsRange val="0"/>
                </c:ext>
                <c:ext xmlns:c16="http://schemas.microsoft.com/office/drawing/2014/chart" uri="{C3380CC4-5D6E-409C-BE32-E72D297353CC}">
                  <c16:uniqueId val="{00000008-ED81-4B60-9C82-C60A2F997C5A}"/>
                </c:ext>
              </c:extLst>
            </c:dLbl>
            <c:dLbl>
              <c:idx val="9"/>
              <c:layout>
                <c:manualLayout>
                  <c:x val="6.4544229858699937E-3"/>
                  <c:y val="1.2499224998449996E-4"/>
                </c:manualLayout>
              </c:layout>
              <c:tx>
                <c:strRef>
                  <c:f>'17'!$M$103</c:f>
                  <c:strCache>
                    <c:ptCount val="1"/>
                    <c:pt idx="0">
                      <c:v>23 水道業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{70A50D5D-219A-4D2E-8449-08D235FE6063}</c15:txfldGUID>
                      <c15:f>'17'!$M$103</c15:f>
                      <c15:dlblFieldTableCache>
                        <c:ptCount val="1"/>
                        <c:pt idx="0">
                          <c:v>23 水道業</c:v>
                        </c:pt>
                      </c15:dlblFieldTableCache>
                    </c15:dlblFTEntry>
                  </c15:dlblFieldTable>
                  <c15:showDataLabelsRange val="0"/>
                </c:ext>
                <c:ext xmlns:c16="http://schemas.microsoft.com/office/drawing/2014/chart" uri="{C3380CC4-5D6E-409C-BE32-E72D297353CC}">
                  <c16:uniqueId val="{00000009-ED81-4B60-9C82-C60A2F997C5A}"/>
                </c:ext>
              </c:extLst>
            </c:dLbl>
            <c:dLbl>
              <c:idx val="10"/>
              <c:layout>
                <c:manualLayout>
                  <c:x val="6.7894318921931053E-3"/>
                  <c:y val="8.6532582754791747E-4"/>
                </c:manualLayout>
              </c:layout>
              <c:tx>
                <c:strRef>
                  <c:f>'17'!$M$104</c:f>
                  <c:strCache>
                    <c:ptCount val="1"/>
                    <c:pt idx="0">
                      <c:v>22 ガス・熱供給業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{C47A662F-7820-495F-86E7-1DF99A205F01}</c15:txfldGUID>
                      <c15:f>'17'!$M$104</c15:f>
                      <c15:dlblFieldTableCache>
                        <c:ptCount val="1"/>
                        <c:pt idx="0">
                          <c:v>22 ガス・熱供給業</c:v>
                        </c:pt>
                      </c15:dlblFieldTableCache>
                    </c15:dlblFTEntry>
                  </c15:dlblFieldTable>
                  <c15:showDataLabelsRange val="0"/>
                </c:ext>
                <c:ext xmlns:c16="http://schemas.microsoft.com/office/drawing/2014/chart" uri="{C3380CC4-5D6E-409C-BE32-E72D297353CC}">
                  <c16:uniqueId val="{0000000A-ED81-4B60-9C82-C60A2F997C5A}"/>
                </c:ext>
              </c:extLst>
            </c:dLbl>
            <c:dLbl>
              <c:idx val="11"/>
              <c:layout>
                <c:manualLayout>
                  <c:x val="2.6329381624102402E-3"/>
                  <c:y val="4.2670217693376581E-4"/>
                </c:manualLayout>
              </c:layout>
              <c:tx>
                <c:strRef>
                  <c:f>'17'!$M$105</c:f>
                  <c:strCache>
                    <c:ptCount val="1"/>
                    <c:pt idx="0">
                      <c:v>21 電気業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{3EF78A63-1804-4F56-A77A-5498A825E2F1}</c15:txfldGUID>
                      <c15:f>'17'!$M$105</c15:f>
                      <c15:dlblFieldTableCache>
                        <c:ptCount val="1"/>
                        <c:pt idx="0">
                          <c:v>21 電気業</c:v>
                        </c:pt>
                      </c15:dlblFieldTableCache>
                    </c15:dlblFTEntry>
                  </c15:dlblFieldTable>
                  <c15:showDataLabelsRange val="0"/>
                </c:ext>
                <c:ext xmlns:c16="http://schemas.microsoft.com/office/drawing/2014/chart" uri="{C3380CC4-5D6E-409C-BE32-E72D297353CC}">
                  <c16:uniqueId val="{0000000B-ED81-4B60-9C82-C60A2F997C5A}"/>
                </c:ext>
              </c:extLst>
            </c:dLbl>
            <c:dLbl>
              <c:idx val="12"/>
              <c:layout>
                <c:manualLayout>
                  <c:x val="-4.0683824738353724E-4"/>
                  <c:y val="-1.2197519556666422E-3"/>
                </c:manualLayout>
              </c:layout>
              <c:tx>
                <c:strRef>
                  <c:f>'17'!$M$106</c:f>
                  <c:strCache>
                    <c:ptCount val="1"/>
                    <c:pt idx="0">
                      <c:v>18 輸送用機械</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{C50D004B-3E99-44BA-8B81-603377EBFFFE}</c15:txfldGUID>
                      <c15:f>'17'!$M$106</c15:f>
                      <c15:dlblFieldTableCache>
                        <c:ptCount val="1"/>
                        <c:pt idx="0">
                          <c:v>18 輸送用機械</c:v>
                        </c:pt>
                      </c15:dlblFieldTableCache>
                    </c15:dlblFTEntry>
                  </c15:dlblFieldTable>
                  <c15:showDataLabelsRange val="0"/>
                </c:ext>
                <c:ext xmlns:c16="http://schemas.microsoft.com/office/drawing/2014/chart" uri="{C3380CC4-5D6E-409C-BE32-E72D297353CC}">
                  <c16:uniqueId val="{0000000C-ED81-4B60-9C82-C60A2F997C5A}"/>
                </c:ext>
              </c:extLst>
            </c:dLbl>
            <c:dLbl>
              <c:idx val="13"/>
              <c:layout>
                <c:manualLayout>
                  <c:x val="-4.0004239496942984E-3"/>
                  <c:y val="5.8527462727490714E-3"/>
                </c:manualLayout>
              </c:layout>
              <c:tx>
                <c:strRef>
                  <c:f>'17'!$M$107</c:f>
                  <c:strCache>
                    <c:ptCount val="1"/>
                    <c:pt idx="0">
                      <c:v>17 情報・通信機器</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{C9F011D6-4E64-4552-A35A-FFA1A5403C05}</c15:txfldGUID>
                      <c15:f>'17'!$M$107</c15:f>
                      <c15:dlblFieldTableCache>
                        <c:ptCount val="1"/>
                        <c:pt idx="0">
                          <c:v>17 情報・通信機器</c:v>
                        </c:pt>
                      </c15:dlblFieldTableCache>
                    </c15:dlblFTEntry>
                  </c15:dlblFieldTable>
                  <c15:showDataLabelsRange val="0"/>
                </c:ext>
                <c:ext xmlns:c16="http://schemas.microsoft.com/office/drawing/2014/chart" uri="{C3380CC4-5D6E-409C-BE32-E72D297353CC}">
                  <c16:uniqueId val="{0000000D-ED81-4B60-9C82-C60A2F997C5A}"/>
                </c:ext>
              </c:extLst>
            </c:dLbl>
            <c:dLbl>
              <c:idx val="14"/>
              <c:layout>
                <c:manualLayout>
                  <c:x val="2.0873402184844536E-3"/>
                  <c:y val="4.8029630159202134E-3"/>
                </c:manualLayout>
              </c:layout>
              <c:tx>
                <c:strRef>
                  <c:f>'17'!$M$108</c:f>
                  <c:strCache>
                    <c:ptCount val="1"/>
                    <c:pt idx="0">
                      <c:v>16 電気機械</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{FF788B35-32B2-483F-82AD-1B278367D610}</c15:txfldGUID>
                      <c15:f>'17'!$M$108</c15:f>
                      <c15:dlblFieldTableCache>
                        <c:ptCount val="1"/>
                        <c:pt idx="0">
                          <c:v>16 電気機械</c:v>
                        </c:pt>
                      </c15:dlblFieldTableCache>
                    </c15:dlblFTEntry>
                  </c15:dlblFieldTable>
                  <c15:showDataLabelsRange val="0"/>
                </c:ext>
                <c:ext xmlns:c16="http://schemas.microsoft.com/office/drawing/2014/chart" uri="{C3380CC4-5D6E-409C-BE32-E72D297353CC}">
                  <c16:uniqueId val="{0000000E-ED81-4B60-9C82-C60A2F997C5A}"/>
                </c:ext>
              </c:extLst>
            </c:dLbl>
            <c:dLbl>
              <c:idx val="15"/>
              <c:layout>
                <c:manualLayout>
                  <c:x val="-2.3627717512526483E-3"/>
                  <c:y val="6.3621344748709856E-3"/>
                </c:manualLayout>
              </c:layout>
              <c:tx>
                <c:strRef>
                  <c:f>'17'!$M$109</c:f>
                  <c:strCache>
                    <c:ptCount val="1"/>
                    <c:pt idx="0">
                      <c:v>15 電子部品・デバイス</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{9093C5F7-BC8D-41C3-A221-1F435DE2D015}</c15:txfldGUID>
                      <c15:f>'17'!$M$109</c15:f>
                      <c15:dlblFieldTableCache>
                        <c:ptCount val="1"/>
                        <c:pt idx="0">
                          <c:v>15 電子部品・デバイス</c:v>
                        </c:pt>
                      </c15:dlblFieldTableCache>
                    </c15:dlblFTEntry>
                  </c15:dlblFieldTable>
                  <c15:showDataLabelsRange val="0"/>
                </c:ext>
                <c:ext xmlns:c16="http://schemas.microsoft.com/office/drawing/2014/chart" uri="{C3380CC4-5D6E-409C-BE32-E72D297353CC}">
                  <c16:uniqueId val="{0000000F-ED81-4B60-9C82-C60A2F997C5A}"/>
                </c:ext>
              </c:extLst>
            </c:dLbl>
            <c:dLbl>
              <c:idx val="16"/>
              <c:layout>
                <c:manualLayout>
                  <c:x val="-7.8395385087950738E-3"/>
                  <c:y val="1.9937228468613091E-2"/>
                </c:manualLayout>
              </c:layout>
              <c:tx>
                <c:strRef>
                  <c:f>'17'!$M$110</c:f>
                  <c:strCache>
                    <c:ptCount val="1"/>
                    <c:pt idx="0">
                      <c:v>14 はん用・生産用・業務用機械</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{C230ED46-043E-4790-9E7D-44A60A84C156}</c15:txfldGUID>
                      <c15:f>'17'!$M$110</c15:f>
                      <c15:dlblFieldTableCache>
                        <c:ptCount val="1"/>
                        <c:pt idx="0">
                          <c:v>14 はん用・生産用・業務用機械</c:v>
                        </c:pt>
                      </c15:dlblFieldTableCache>
                    </c15:dlblFTEntry>
                  </c15:dlblFieldTable>
                  <c15:showDataLabelsRange val="0"/>
                </c:ext>
                <c:ext xmlns:c16="http://schemas.microsoft.com/office/drawing/2014/chart" uri="{C3380CC4-5D6E-409C-BE32-E72D297353CC}">
                  <c16:uniqueId val="{00000010-ED81-4B60-9C82-C60A2F997C5A}"/>
                </c:ext>
              </c:extLst>
            </c:dLbl>
            <c:dLbl>
              <c:idx val="17"/>
              <c:layout>
                <c:manualLayout>
                  <c:x val="1.3574115821966212E-3"/>
                  <c:y val="2.1883262078528937E-2"/>
                </c:manualLayout>
              </c:layout>
              <c:tx>
                <c:strRef>
                  <c:f>'17'!$M$111</c:f>
                  <c:strCache>
                    <c:ptCount val="1"/>
                    <c:pt idx="0">
                      <c:v>13 金属製品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{9F6904CF-769E-42A1-9950-6AD71092377A}</c15:txfldGUID>
                      <c15:f>'17'!$M$111</c15:f>
                      <c15:dlblFieldTableCache>
                        <c:ptCount val="1"/>
                        <c:pt idx="0">
                          <c:v>13 金属製品</c:v>
                        </c:pt>
                      </c15:dlblFieldTableCache>
                    </c15:dlblFTEntry>
                  </c15:dlblFieldTable>
                  <c15:showDataLabelsRange val="0"/>
                </c:ext>
                <c:ext xmlns:c16="http://schemas.microsoft.com/office/drawing/2014/chart" uri="{C3380CC4-5D6E-409C-BE32-E72D297353CC}">
                  <c16:uniqueId val="{00000011-ED81-4B60-9C82-C60A2F997C5A}"/>
                </c:ext>
              </c:extLst>
            </c:dLbl>
            <c:dLbl>
              <c:idx val="18"/>
              <c:layout>
                <c:manualLayout>
                  <c:x val="-2.9584130476083298E-2"/>
                  <c:y val="2.9829052447054721E-2"/>
                </c:manualLayout>
              </c:layout>
              <c:tx>
                <c:strRef>
                  <c:f>'17'!$M$112</c:f>
                  <c:strCache>
                    <c:ptCount val="1"/>
                    <c:pt idx="0">
                      <c:v>1 農業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{9B0E605C-294D-43EA-9702-DECC5A736A69}</c15:txfldGUID>
                      <c15:f>'17'!$M$112</c15:f>
                      <c15:dlblFieldTableCache>
                        <c:ptCount val="1"/>
                        <c:pt idx="0">
                          <c:v>1 農業</c:v>
                        </c:pt>
                      </c15:dlblFieldTableCache>
                    </c15:dlblFTEntry>
                  </c15:dlblFieldTable>
                  <c15:showDataLabelsRange val="0"/>
                </c:ext>
                <c:ext xmlns:c16="http://schemas.microsoft.com/office/drawing/2014/chart" uri="{C3380CC4-5D6E-409C-BE32-E72D297353CC}">
                  <c16:uniqueId val="{00000012-ED81-4B60-9C82-C60A2F997C5A}"/>
                </c:ext>
              </c:extLst>
            </c:dLbl>
            <c:dLbl>
              <c:idx val="19"/>
              <c:layout>
                <c:manualLayout>
                  <c:x val="-5.4322933872546705E-2"/>
                  <c:y val="4.2095315096581848E-2"/>
                </c:manualLayout>
              </c:layout>
              <c:tx>
                <c:strRef>
                  <c:f>'17'!$M$113</c:f>
                  <c:strCache>
                    <c:ptCount val="1"/>
                    <c:pt idx="0">
                      <c:v>2 林業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{121A93D3-7212-4A21-8255-C75F26C00F4B}</c15:txfldGUID>
                      <c15:f>'17'!$M$113</c15:f>
                      <c15:dlblFieldTableCache>
                        <c:ptCount val="1"/>
                        <c:pt idx="0">
                          <c:v>2 林業</c:v>
                        </c:pt>
                      </c15:dlblFieldTableCache>
                    </c15:dlblFTEntry>
                  </c15:dlblFieldTable>
                  <c15:showDataLabelsRange val="0"/>
                </c:ext>
                <c:ext xmlns:c16="http://schemas.microsoft.com/office/drawing/2014/chart" uri="{C3380CC4-5D6E-409C-BE32-E72D297353CC}">
                  <c16:uniqueId val="{00000013-ED81-4B60-9C82-C60A2F997C5A}"/>
                </c:ext>
              </c:extLst>
            </c:dLbl>
            <c:dLbl>
              <c:idx val="20"/>
              <c:layout>
                <c:manualLayout>
                  <c:x val="-4.7488833951081152E-2"/>
                  <c:y val="6.1840533187464915E-2"/>
                </c:manualLayout>
              </c:layout>
              <c:tx>
                <c:strRef>
                  <c:f>'17'!$M$114</c:f>
                  <c:strCache>
                    <c:ptCount val="1"/>
                    <c:pt idx="0">
                      <c:v>3 水産業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{8E91305B-72AD-4DD7-89B7-E55CC15C5514}</c15:txfldGUID>
                      <c15:f>'17'!$M$114</c15:f>
                      <c15:dlblFieldTableCache>
                        <c:ptCount val="1"/>
                        <c:pt idx="0">
                          <c:v>3 水産業</c:v>
                        </c:pt>
                      </c15:dlblFieldTableCache>
                    </c15:dlblFTEntry>
                  </c15:dlblFieldTable>
                  <c15:showDataLabelsRange val="0"/>
                </c:ext>
                <c:ext xmlns:c16="http://schemas.microsoft.com/office/drawing/2014/chart" uri="{C3380CC4-5D6E-409C-BE32-E72D297353CC}">
                  <c16:uniqueId val="{00000014-ED81-4B60-9C82-C60A2F997C5A}"/>
                </c:ext>
              </c:extLst>
            </c:dLbl>
            <c:dLbl>
              <c:idx val="21"/>
              <c:layout>
                <c:manualLayout>
                  <c:x val="-3.7416904975544028E-2"/>
                  <c:y val="3.9411314302982725E-2"/>
                </c:manualLayout>
              </c:layout>
              <c:tx>
                <c:strRef>
                  <c:f>'17'!$M$115</c:f>
                  <c:strCache>
                    <c:ptCount val="1"/>
                    <c:pt idx="0">
                      <c:v>4 鉱業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{46780974-6F97-4BC8-B37F-1CF3D835AFB4}</c15:txfldGUID>
                      <c15:f>'17'!$M$115</c15:f>
                      <c15:dlblFieldTableCache>
                        <c:ptCount val="1"/>
                        <c:pt idx="0">
                          <c:v>4 鉱業</c:v>
                        </c:pt>
                      </c15:dlblFieldTableCache>
                    </c15:dlblFTEntry>
                  </c15:dlblFieldTable>
                  <c15:showDataLabelsRange val="0"/>
                </c:ext>
                <c:ext xmlns:c16="http://schemas.microsoft.com/office/drawing/2014/chart" uri="{C3380CC4-5D6E-409C-BE32-E72D297353CC}">
                  <c16:uniqueId val="{00000015-ED81-4B60-9C82-C60A2F997C5A}"/>
                </c:ext>
              </c:extLst>
            </c:dLbl>
            <c:dLbl>
              <c:idx val="22"/>
              <c:layout>
                <c:manualLayout>
                  <c:x val="-5.2208390334276024E-2"/>
                  <c:y val="4.0236876770683688E-2"/>
                </c:manualLayout>
              </c:layout>
              <c:tx>
                <c:strRef>
                  <c:f>'17'!$M$116</c:f>
                  <c:strCache>
                    <c:ptCount val="1"/>
                    <c:pt idx="0">
                      <c:v>12 非鉄金属</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{1A3D4163-0767-4155-AD65-B60F735600AB}</c15:txfldGUID>
                      <c15:f>'17'!$M$116</c15:f>
                      <c15:dlblFieldTableCache>
                        <c:ptCount val="1"/>
                        <c:pt idx="0">
                          <c:v>12 非鉄金属</c:v>
                        </c:pt>
                      </c15:dlblFieldTableCache>
                    </c15:dlblFTEntry>
                  </c15:dlblFieldTable>
                  <c15:showDataLabelsRange val="0"/>
                </c:ext>
                <c:ext xmlns:c16="http://schemas.microsoft.com/office/drawing/2014/chart" uri="{C3380CC4-5D6E-409C-BE32-E72D297353CC}">
                  <c16:uniqueId val="{00000016-ED81-4B60-9C82-C60A2F997C5A}"/>
                </c:ext>
              </c:extLst>
            </c:dLbl>
            <c:dLbl>
              <c:idx val="23"/>
              <c:layout>
                <c:manualLayout>
                  <c:x val="-7.1422326531451932E-2"/>
                  <c:y val="3.7166258011167158E-2"/>
                </c:manualLayout>
              </c:layout>
              <c:tx>
                <c:strRef>
                  <c:f>'17'!$M$117</c:f>
                  <c:strCache>
                    <c:ptCount val="1"/>
                    <c:pt idx="0">
                      <c:v>11 鉄鋼</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{6087DBA7-D282-4807-BD1A-2E5F04418B24}</c15:txfldGUID>
                      <c15:f>'17'!$M$117</c15:f>
                      <c15:dlblFieldTableCache>
                        <c:ptCount val="1"/>
                        <c:pt idx="0">
                          <c:v>11 鉄鋼</c:v>
                        </c:pt>
                      </c15:dlblFieldTableCache>
                    </c15:dlblFTEntry>
                  </c15:dlblFieldTable>
                  <c15:showDataLabelsRange val="0"/>
                </c:ext>
                <c:ext xmlns:c16="http://schemas.microsoft.com/office/drawing/2014/chart" uri="{C3380CC4-5D6E-409C-BE32-E72D297353CC}">
                  <c16:uniqueId val="{00000017-ED81-4B60-9C82-C60A2F997C5A}"/>
                </c:ext>
              </c:extLst>
            </c:dLbl>
            <c:dLbl>
              <c:idx val="24"/>
              <c:layout>
                <c:manualLayout>
                  <c:x val="-7.5572028413154496E-2"/>
                  <c:y val="2.4033726980702753E-2"/>
                </c:manualLayout>
              </c:layout>
              <c:tx>
                <c:strRef>
                  <c:f>'17'!$M$118</c:f>
                  <c:strCache>
                    <c:ptCount val="1"/>
                    <c:pt idx="0">
                      <c:v>10 窯業・土石製品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{6F4120CB-72AD-4A74-BAB8-0D0FE8B90611}</c15:txfldGUID>
                      <c15:f>'17'!$M$118</c15:f>
                      <c15:dlblFieldTableCache>
                        <c:ptCount val="1"/>
                        <c:pt idx="0">
                          <c:v>10 窯業・土石製品</c:v>
                        </c:pt>
                      </c15:dlblFieldTableCache>
                    </c15:dlblFTEntry>
                  </c15:dlblFieldTable>
                  <c15:showDataLabelsRange val="0"/>
                </c:ext>
                <c:ext xmlns:c16="http://schemas.microsoft.com/office/drawing/2014/chart" uri="{C3380CC4-5D6E-409C-BE32-E72D297353CC}">
                  <c16:uniqueId val="{00000018-ED81-4B60-9C82-C60A2F997C5A}"/>
                </c:ext>
              </c:extLst>
            </c:dLbl>
            <c:dLbl>
              <c:idx val="25"/>
              <c:layout>
                <c:manualLayout>
                  <c:x val="-8.2902099930813794E-2"/>
                  <c:y val="1.5487726797659477E-2"/>
                </c:manualLayout>
              </c:layout>
              <c:tx>
                <c:strRef>
                  <c:f>'17'!$M$119</c:f>
                  <c:strCache>
                    <c:ptCount val="1"/>
                    <c:pt idx="0">
                      <c:v>9 石油・石炭製品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{111D0EC9-9615-4966-BCB7-C451F20A75AF}</c15:txfldGUID>
                      <c15:f>'17'!$M$119</c15:f>
                      <c15:dlblFieldTableCache>
                        <c:ptCount val="1"/>
                        <c:pt idx="0">
                          <c:v>9 石油・石炭製品</c:v>
                        </c:pt>
                      </c15:dlblFieldTableCache>
                    </c15:dlblFTEntry>
                  </c15:dlblFieldTable>
                  <c15:showDataLabelsRange val="0"/>
                </c:ext>
                <c:ext xmlns:c16="http://schemas.microsoft.com/office/drawing/2014/chart" uri="{C3380CC4-5D6E-409C-BE32-E72D297353CC}">
                  <c16:uniqueId val="{00000019-ED81-4B60-9C82-C60A2F997C5A}"/>
                </c:ext>
              </c:extLst>
            </c:dLbl>
            <c:dLbl>
              <c:idx val="26"/>
              <c:layout>
                <c:manualLayout>
                  <c:x val="-0.11720146323341671"/>
                  <c:y val="1.6098307638419056E-3"/>
                </c:manualLayout>
              </c:layout>
              <c:tx>
                <c:strRef>
                  <c:f>'17'!$M$120</c:f>
                  <c:strCache>
                    <c:ptCount val="1"/>
                    <c:pt idx="0">
                      <c:v>8 化学</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{B376E545-A8AD-49CB-8A43-F0ACA3B7DA3A}</c15:txfldGUID>
                      <c15:f>'17'!$M$120</c15:f>
                      <c15:dlblFieldTableCache>
                        <c:ptCount val="1"/>
                        <c:pt idx="0">
                          <c:v>8 化学</c:v>
                        </c:pt>
                      </c15:dlblFieldTableCache>
                    </c15:dlblFTEntry>
                  </c15:dlblFieldTable>
                  <c15:showDataLabelsRange val="0"/>
                </c:ext>
                <c:ext xmlns:c16="http://schemas.microsoft.com/office/drawing/2014/chart" uri="{C3380CC4-5D6E-409C-BE32-E72D297353CC}">
                  <c16:uniqueId val="{0000001A-ED81-4B60-9C82-C60A2F997C5A}"/>
                </c:ext>
              </c:extLst>
            </c:dLbl>
            <c:dLbl>
              <c:idx val="27"/>
              <c:layout>
                <c:manualLayout>
                  <c:x val="-0.14568672420215825"/>
                  <c:y val="3.3506309796474273E-3"/>
                </c:manualLayout>
              </c:layout>
              <c:tx>
                <c:strRef>
                  <c:f>'17'!$M$121</c:f>
                  <c:strCache>
                    <c:ptCount val="1"/>
                    <c:pt idx="0">
                      <c:v>7 パルプ・紙・紙加工品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{71F9A088-DF71-4B59-BA17-E2A2B8F977A3}</c15:txfldGUID>
                      <c15:f>'17'!$M$121</c15:f>
                      <c15:dlblFieldTableCache>
                        <c:ptCount val="1"/>
                        <c:pt idx="0">
                          <c:v>7 パルプ・紙・紙加工品</c:v>
                        </c:pt>
                      </c15:dlblFieldTableCache>
                    </c15:dlblFTEntry>
                  </c15:dlblFieldTable>
                  <c15:showDataLabelsRange val="0"/>
                </c:ext>
                <c:ext xmlns:c16="http://schemas.microsoft.com/office/drawing/2014/chart" uri="{C3380CC4-5D6E-409C-BE32-E72D297353CC}">
                  <c16:uniqueId val="{0000001B-ED81-4B60-9C82-C60A2F997C5A}"/>
                </c:ext>
              </c:extLst>
            </c:dLbl>
            <c:dLbl>
              <c:idx val="28"/>
              <c:layout>
                <c:manualLayout>
                  <c:x val="-9.9913089281410308E-2"/>
                  <c:y val="-2.4712789760399605E-4"/>
                </c:manualLayout>
              </c:layout>
              <c:tx>
                <c:strRef>
                  <c:f>'17'!$M$122</c:f>
                  <c:strCache>
                    <c:ptCount val="1"/>
                    <c:pt idx="0">
                      <c:v>6 繊維製品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{B1BBC276-7C2C-4EE7-AD8B-828707094DEA}</c15:txfldGUID>
                      <c15:f>'17'!$M$122</c15:f>
                      <c15:dlblFieldTableCache>
                        <c:ptCount val="1"/>
                        <c:pt idx="0">
                          <c:v>6 繊維製品</c:v>
                        </c:pt>
                      </c15:dlblFieldTableCache>
                    </c15:dlblFTEntry>
                  </c15:dlblFieldTable>
                  <c15:showDataLabelsRange val="0"/>
                </c:ext>
                <c:ext xmlns:c16="http://schemas.microsoft.com/office/drawing/2014/chart" uri="{C3380CC4-5D6E-409C-BE32-E72D297353CC}">
                  <c16:uniqueId val="{0000001C-ED81-4B60-9C82-C60A2F997C5A}"/>
                </c:ext>
              </c:extLst>
            </c:dLbl>
            <c:dLbl>
              <c:idx val="29"/>
              <c:layout>
                <c:manualLayout>
                  <c:x val="-0.11165141424205657"/>
                  <c:y val="-8.4799556933583741E-4"/>
                </c:manualLayout>
              </c:layout>
              <c:tx>
                <c:strRef>
                  <c:f>'17'!$M$123</c:f>
                  <c:strCache>
                    <c:ptCount val="1"/>
                    <c:pt idx="0">
                      <c:v>20 その他の製造業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{4ECB9526-F8A3-4D0D-9DB9-77914E97033D}</c15:txfldGUID>
                      <c15:f>'17'!$M$123</c15:f>
                      <c15:dlblFieldTableCache>
                        <c:ptCount val="1"/>
                        <c:pt idx="0">
                          <c:v>20 その他の製造業</c:v>
                        </c:pt>
                      </c15:dlblFieldTableCache>
                    </c15:dlblFTEntry>
                  </c15:dlblFieldTable>
                  <c15:showDataLabelsRange val="0"/>
                </c:ext>
                <c:ext xmlns:c16="http://schemas.microsoft.com/office/drawing/2014/chart" uri="{C3380CC4-5D6E-409C-BE32-E72D297353CC}">
                  <c16:uniqueId val="{0000001D-ED81-4B60-9C82-C60A2F997C5A}"/>
                </c:ext>
              </c:extLst>
            </c:dLbl>
            <c:dLbl>
              <c:idx val="30"/>
              <c:layout>
                <c:manualLayout>
                  <c:x val="-0.13912607841173805"/>
                  <c:y val="-2.0975494750638938E-3"/>
                </c:manualLayout>
              </c:layout>
              <c:tx>
                <c:strRef>
                  <c:f>'17'!$M$124</c:f>
                  <c:strCache>
                    <c:ptCount val="1"/>
                    <c:pt idx="0">
                      <c:v>5 食料品</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{2D071E07-0BAC-459E-9F21-1BC628A0B9B1}</c15:txfldGUID>
                      <c15:f>'17'!$M$124</c15:f>
                      <c15:dlblFieldTableCache>
                        <c:ptCount val="1"/>
                        <c:pt idx="0">
                          <c:v>5 食料品</c:v>
                        </c:pt>
                      </c15:dlblFieldTableCache>
                    </c15:dlblFTEntry>
                  </c15:dlblFieldTable>
                  <c15:showDataLabelsRange val="0"/>
                </c:ext>
                <c:ext xmlns:c16="http://schemas.microsoft.com/office/drawing/2014/chart" uri="{C3380CC4-5D6E-409C-BE32-E72D297353CC}">
                  <c16:uniqueId val="{0000001E-ED81-4B60-9C82-C60A2F997C5A}"/>
                </c:ext>
              </c:extLst>
            </c:dLbl>
            <c:dLbl>
              <c:idx val="31"/>
              <c:layout>
                <c:manualLayout>
                  <c:x val="-0.13916895052845565"/>
                  <c:y val="9.4030107272316857E-4"/>
                </c:manualLayout>
              </c:layout>
              <c:tx>
                <c:strRef>
                  <c:f>'17'!$M$125</c:f>
                  <c:strCache>
                    <c:ptCount val="1"/>
                    <c:pt idx="0">
                      <c:v>30 情報通信業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{83BEAE2A-2957-43D5-9CA5-23F3E7E28769}</c15:txfldGUID>
                      <c15:f>'17'!$M$125</c15:f>
                      <c15:dlblFieldTableCache>
                        <c:ptCount val="1"/>
                        <c:pt idx="0">
                          <c:v>30 情報通信業</c:v>
                        </c:pt>
                      </c15:dlblFieldTableCache>
                    </c15:dlblFTEntry>
                  </c15:dlblFieldTable>
                  <c15:showDataLabelsRange val="0"/>
                </c:ext>
                <c:ext xmlns:c16="http://schemas.microsoft.com/office/drawing/2014/chart" uri="{C3380CC4-5D6E-409C-BE32-E72D297353CC}">
                  <c16:uniqueId val="{0000001F-ED81-4B60-9C82-C60A2F997C5A}"/>
                </c:ext>
              </c:extLst>
            </c:dLbl>
            <c:dLbl>
              <c:idx val="32"/>
              <c:layout>
                <c:manualLayout>
                  <c:x val="-0.10887063482697465"/>
                  <c:y val="-2.5441826857217562E-3"/>
                </c:manualLayout>
              </c:layout>
              <c:tx>
                <c:strRef>
                  <c:f>'17'!$M$126</c:f>
                  <c:strCache>
                    <c:ptCount val="1"/>
                    <c:pt idx="0">
                      <c:v>19 印刷業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{AC3776A1-1110-40A5-A4CE-4BCBD54B0C1D}</c15:txfldGUID>
                      <c15:f>'17'!$M$126</c15:f>
                      <c15:dlblFieldTableCache>
                        <c:ptCount val="1"/>
                        <c:pt idx="0">
                          <c:v>19 印刷業</c:v>
                        </c:pt>
                      </c15:dlblFieldTableCache>
                    </c15:dlblFTEntry>
                  </c15:dlblFieldTable>
                  <c15:showDataLabelsRange val="0"/>
                </c:ext>
                <c:ext xmlns:c16="http://schemas.microsoft.com/office/drawing/2014/chart" uri="{C3380CC4-5D6E-409C-BE32-E72D297353CC}">
                  <c16:uniqueId val="{00000020-ED81-4B60-9C82-C60A2F997C5A}"/>
                </c:ext>
              </c:extLst>
            </c:dLbl>
            <c:dLbl>
              <c:idx val="33"/>
              <c:layout>
                <c:manualLayout>
                  <c:x val="-0.10494709513316369"/>
                  <c:y val="-7.4419685199313525E-3"/>
                </c:manualLayout>
              </c:layout>
              <c:tx>
                <c:strRef>
                  <c:f>'17'!$M$127</c:f>
                  <c:strCache>
                    <c:ptCount val="1"/>
                    <c:pt idx="0">
                      <c:v>25 建設業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{5DE0B439-3CE3-42AE-892F-0DB4BAEFA180}</c15:txfldGUID>
                      <c15:f>'17'!$M$127</c15:f>
                      <c15:dlblFieldTableCache>
                        <c:ptCount val="1"/>
                        <c:pt idx="0">
                          <c:v>25 建設業</c:v>
                        </c:pt>
                      </c15:dlblFieldTableCache>
                    </c15:dlblFTEntry>
                  </c15:dlblFieldTable>
                  <c15:showDataLabelsRange val="0"/>
                </c:ext>
                <c:ext xmlns:c16="http://schemas.microsoft.com/office/drawing/2014/chart" uri="{C3380CC4-5D6E-409C-BE32-E72D297353CC}">
                  <c16:uniqueId val="{00000021-ED81-4B60-9C82-C60A2F997C5A}"/>
                </c:ext>
              </c:extLst>
            </c:dLbl>
            <c:dLbl>
              <c:idx val="34"/>
              <c:layout>
                <c:manualLayout>
                  <c:x val="-0.12839123366712482"/>
                  <c:y val="-1.2643306253786044E-2"/>
                </c:manualLayout>
              </c:layout>
              <c:tx>
                <c:strRef>
                  <c:f>'17'!$M$128</c:f>
                  <c:strCache>
                    <c:ptCount val="1"/>
                    <c:pt idx="0">
                      <c:v>31 金融・保険業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{1E4B595C-AED5-4E35-BE4A-F7369D87074C}</c15:txfldGUID>
                      <c15:f>'17'!$M$128</c15:f>
                      <c15:dlblFieldTableCache>
                        <c:ptCount val="1"/>
                        <c:pt idx="0">
                          <c:v>31 金融・保険業</c:v>
                        </c:pt>
                      </c15:dlblFieldTableCache>
                    </c15:dlblFTEntry>
                  </c15:dlblFieldTable>
                  <c15:showDataLabelsRange val="0"/>
                </c:ext>
                <c:ext xmlns:c16="http://schemas.microsoft.com/office/drawing/2014/chart" uri="{C3380CC4-5D6E-409C-BE32-E72D297353CC}">
                  <c16:uniqueId val="{00000022-ED81-4B60-9C82-C60A2F997C5A}"/>
                </c:ext>
              </c:extLst>
            </c:dLbl>
            <c:dLbl>
              <c:idx val="35"/>
              <c:layout>
                <c:manualLayout>
                  <c:x val="-8.6447002867887104E-2"/>
                  <c:y val="-1.7859841050315121E-2"/>
                </c:manualLayout>
              </c:layout>
              <c:tx>
                <c:strRef>
                  <c:f>'17'!$M$129</c:f>
                  <c:strCache>
                    <c:ptCount val="1"/>
                    <c:pt idx="0">
                      <c:v>27 小売業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{0E30BFAB-374E-446B-B43A-3A3949F813F9}</c15:txfldGUID>
                      <c15:f>'17'!$M$129</c15:f>
                      <c15:dlblFieldTableCache>
                        <c:ptCount val="1"/>
                        <c:pt idx="0">
                          <c:v>27 小売業</c:v>
                        </c:pt>
                      </c15:dlblFieldTableCache>
                    </c15:dlblFTEntry>
                  </c15:dlblFieldTable>
                  <c15:showDataLabelsRange val="0"/>
                </c:ext>
                <c:ext xmlns:c16="http://schemas.microsoft.com/office/drawing/2014/chart" uri="{C3380CC4-5D6E-409C-BE32-E72D297353CC}">
                  <c16:uniqueId val="{00000023-ED81-4B60-9C82-C60A2F997C5A}"/>
                </c:ext>
              </c:extLst>
            </c:dLbl>
            <c:dLbl>
              <c:idx val="36"/>
              <c:layout>
                <c:manualLayout>
                  <c:x val="-7.8985133676926333E-2"/>
                  <c:y val="-1.9934265155103621E-2"/>
                </c:manualLayout>
              </c:layout>
              <c:tx>
                <c:strRef>
                  <c:f>'17'!$M$130</c:f>
                  <c:strCache>
                    <c:ptCount val="1"/>
                    <c:pt idx="0">
                      <c:v>26 卸売業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{F0C16A37-43E3-417E-91A8-D6A3116D1C46}</c15:txfldGUID>
                      <c15:f>'17'!$M$130</c15:f>
                      <c15:dlblFieldTableCache>
                        <c:ptCount val="1"/>
                        <c:pt idx="0">
                          <c:v>26 卸売業</c:v>
                        </c:pt>
                      </c15:dlblFieldTableCache>
                    </c15:dlblFTEntry>
                  </c15:dlblFieldTable>
                  <c15:showDataLabelsRange val="0"/>
                </c:ext>
                <c:ext xmlns:c16="http://schemas.microsoft.com/office/drawing/2014/chart" uri="{C3380CC4-5D6E-409C-BE32-E72D297353CC}">
                  <c16:uniqueId val="{00000024-ED81-4B60-9C82-C60A2F997C5A}"/>
                </c:ext>
              </c:extLst>
            </c:dLbl>
            <c:dLbl>
              <c:idx val="37"/>
              <c:layout>
                <c:manualLayout>
                  <c:x val="-0.11025920663557352"/>
                  <c:y val="-3.139837350255878E-2"/>
                </c:manualLayout>
              </c:layout>
              <c:tx>
                <c:strRef>
                  <c:f>'17'!$M$131</c:f>
                  <c:strCache>
                    <c:ptCount val="1"/>
                    <c:pt idx="0">
                      <c:v>29 宿泊・飲食サービス業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{208A0A2D-4355-4F4B-9FAA-8E1B23C53D95}</c15:txfldGUID>
                      <c15:f>'17'!$M$131</c15:f>
                      <c15:dlblFieldTableCache>
                        <c:ptCount val="1"/>
                        <c:pt idx="0">
                          <c:v>29 宿泊・飲食サービス業</c:v>
                        </c:pt>
                      </c15:dlblFieldTableCache>
                    </c15:dlblFTEntry>
                  </c15:dlblFieldTable>
                  <c15:showDataLabelsRange val="0"/>
                </c:ext>
                <c:ext xmlns:c16="http://schemas.microsoft.com/office/drawing/2014/chart" uri="{C3380CC4-5D6E-409C-BE32-E72D297353CC}">
                  <c16:uniqueId val="{00000025-ED81-4B60-9C82-C60A2F997C5A}"/>
                </c:ext>
              </c:extLst>
            </c:dLbl>
            <c:dLbl>
              <c:idx val="38"/>
              <c:layout>
                <c:manualLayout>
                  <c:x val="-6.7094480227757894E-2"/>
                  <c:y val="-3.2679717676249012E-2"/>
                </c:manualLayout>
              </c:layout>
              <c:tx>
                <c:strRef>
                  <c:f>'17'!$M$131</c:f>
                  <c:strCache>
                    <c:ptCount val="1"/>
                    <c:pt idx="0">
                      <c:v>29 宿泊・飲食サービス業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{DBC8E587-0E4C-4593-B166-B6AF3B62AA78}</c15:txfldGUID>
                      <c15:f>'17'!$M$131</c15:f>
                      <c15:dlblFieldTableCache>
                        <c:ptCount val="1"/>
                        <c:pt idx="0">
                          <c:v>29 宿泊・飲食サービス業</c:v>
                        </c:pt>
                      </c15:dlblFieldTableCache>
                    </c15:dlblFTEntry>
                  </c15:dlblFieldTable>
                  <c15:showDataLabelsRange val="0"/>
                </c:ext>
                <c:ext xmlns:c16="http://schemas.microsoft.com/office/drawing/2014/chart" uri="{C3380CC4-5D6E-409C-BE32-E72D297353CC}">
                  <c16:uniqueId val="{00000026-ED81-4B60-9C82-C60A2F997C5A}"/>
                </c:ext>
              </c:extLst>
            </c:dLbl>
            <c:spPr>
              <a:noFill/>
              <a:ln>
                <a:noFill/>
              </a:ln>
              <a:effectLst/>
            </c:spPr>
            <c:txPr>
              <a:bodyPr/>
              <a:lstStyle/>
              <a:p>
                <a:pPr>
                  <a:defRPr sz="600">
                    <a:latin typeface="ＭＳ Ｐゴシック" panose="020B0600070205080204" pitchFamily="50" charset="-128"/>
                    <a:ea typeface="ＭＳ Ｐゴシック" panose="020B0600070205080204" pitchFamily="50" charset="-128"/>
                  </a:defRPr>
                </a:pPr>
                <a:endParaRPr lang="ja-JP"/>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'17'!$D$94:$D$131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'17'!$E$94:$E$131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'17'!$F$94:$F$131</c:f>
              <c:numCache>
                <c:formatCode>#,##0.0;[Red]\-#,##0.0</c:formatCode>
                <c:ptCount val="38"/>
                <c:pt idx="0">
                  <c:v>6.9876467708725745</c:v>
                </c:pt>
                <c:pt idx="1">
                  <c:v>17.543909792367224</c:v>
                </c:pt>
                <c:pt idx="2">
                  <c:v>7.6125140846012327</c:v>
                </c:pt>
                <c:pt idx="3">
                  <c:v>13.32033635335196</c:v>
                </c:pt>
                <c:pt idx="4">
                  <c:v>8.5611300931118439</c:v>
                </c:pt>
                <c:pt idx="5">
                  <c:v>8.2671824896624493</c:v>
                </c:pt>
                <c:pt idx="6">
                  <c:v>1.2567867389338532</c:v>
                </c:pt>
                <c:pt idx="7">
                  <c:v>19.388262263857683</c:v>
                </c:pt>
                <c:pt idx="8">
                  <c:v>1.931823213501983</c:v>
                </c:pt>
                <c:pt idx="9">
                  <c:v>0.4281577934395992</c:v>
                </c:pt>
                <c:pt idx="10">
                  <c:v>1E-10</c:v>
                </c:pt>
                <c:pt idx="11">
                  <c:v>0.87421300381412559</c:v>
                </c:pt>
                <c:pt idx="12">
                  <c:v>1.3606720097938036</c:v>
                </c:pt>
                <c:pt idx="13">
                  <c:v>3.3113089668428142</c:v>
                </c:pt>
                <c:pt idx="14">
                  <c:v>1.3548184022853169</c:v>
                </c:pt>
                <c:pt idx="15">
                  <c:v>3.8421898706727151</c:v>
                </c:pt>
                <c:pt idx="16">
                  <c:v>1E-10</c:v>
                </c:pt>
                <c:pt idx="17">
                  <c:v>0.5104262836681025</c:v>
                </c:pt>
                <c:pt idx="18">
                  <c:v>8.4714456846151283</c:v>
                </c:pt>
                <c:pt idx="19">
                  <c:v>0.99630450673909954</c:v>
                </c:pt>
                <c:pt idx="20">
                  <c:v>2.5391845113236671</c:v>
                </c:pt>
                <c:pt idx="21">
                  <c:v>0.64604286350120688</c:v>
                </c:pt>
                <c:pt idx="22">
                  <c:v>1E-10</c:v>
                </c:pt>
                <c:pt idx="23">
                  <c:v>1E-10</c:v>
                </c:pt>
                <c:pt idx="24">
                  <c:v>3.9618421686285039</c:v>
                </c:pt>
                <c:pt idx="25">
                  <c:v>1.0918967096327807</c:v>
                </c:pt>
                <c:pt idx="26">
                  <c:v>1E-10</c:v>
                </c:pt>
                <c:pt idx="27">
                  <c:v>1E-10</c:v>
                </c:pt>
                <c:pt idx="28">
                  <c:v>2.2618847811215375</c:v>
                </c:pt>
                <c:pt idx="29">
                  <c:v>2.9136765814172296</c:v>
                </c:pt>
                <c:pt idx="30">
                  <c:v>19.404613720598263</c:v>
                </c:pt>
                <c:pt idx="31">
                  <c:v>6.1287649242274309</c:v>
                </c:pt>
                <c:pt idx="32">
                  <c:v>0.39200170059220213</c:v>
                </c:pt>
                <c:pt idx="33">
                  <c:v>51.196236857549707</c:v>
                </c:pt>
                <c:pt idx="34">
                  <c:v>5.3908314034832845</c:v>
                </c:pt>
                <c:pt idx="35">
                  <c:v>12.790140376143098</c:v>
                </c:pt>
                <c:pt idx="36">
                  <c:v>3.4471334547053938</c:v>
                </c:pt>
                <c:pt idx="37">
                  <c:v>6.5681046105667118</c:v>
                </c:pt>
              </c:numCache>
            </c:numRef>
          </c:bubbleSize>
          <c:bubble3D val="0"/>
          <c:extLst>
            <c:ext xmlns:c16="http://schemas.microsoft.com/office/drawing/2014/chart" uri="{C3380CC4-5D6E-409C-BE32-E72D297353CC}">
              <c16:uniqueId val="{00000027-ED81-4B60-9C82-C60A2F997C5A}"/>
            </c:ext>
          </c:extLst>
        </c:ser>
        <c:ser>
          <c:idx val="1"/>
          <c:order val="1"/>
          <c:spPr>
            <a:solidFill>
              <a:srgbClr val="75DD75"/>
            </a:solidFill>
            <a:ln>
              <a:noFill/>
            </a:ln>
          </c:spPr>
          <c:invertIfNegative val="0"/>
          <c:xVal>
            <c:numRef>
              <c:f>'17'!$D$94:$D$131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'17'!$E$94:$E$131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'17'!$I$94:$I$131</c:f>
              <c:numCache>
                <c:formatCode>0.0_ </c:formatCode>
                <c:ptCount val="38"/>
                <c:pt idx="0">
                  <c:v>6.9876467708725745</c:v>
                </c:pt>
                <c:pt idx="1">
                  <c:v>17.543909792367224</c:v>
                </c:pt>
                <c:pt idx="2">
                  <c:v>7.6125140846012327</c:v>
                </c:pt>
                <c:pt idx="3">
                  <c:v>0</c:v>
                </c:pt>
                <c:pt idx="4">
                  <c:v>8.5611300931118439</c:v>
                </c:pt>
                <c:pt idx="5">
                  <c:v>8.2671824896624493</c:v>
                </c:pt>
                <c:pt idx="6">
                  <c:v>1.2567867389338532</c:v>
                </c:pt>
                <c:pt idx="7">
                  <c:v>0</c:v>
                </c:pt>
                <c:pt idx="8">
                  <c:v>1.931823213501983</c:v>
                </c:pt>
                <c:pt idx="9">
                  <c:v>0.4281577934395992</c:v>
                </c:pt>
                <c:pt idx="10">
                  <c:v>1E-10</c:v>
                </c:pt>
                <c:pt idx="11">
                  <c:v>0.87421300381412559</c:v>
                </c:pt>
                <c:pt idx="12">
                  <c:v>1.3606720097938036</c:v>
                </c:pt>
                <c:pt idx="13">
                  <c:v>0</c:v>
                </c:pt>
                <c:pt idx="14">
                  <c:v>1.3548184022853169</c:v>
                </c:pt>
                <c:pt idx="15">
                  <c:v>0</c:v>
                </c:pt>
                <c:pt idx="16">
                  <c:v>1E-10</c:v>
                </c:pt>
                <c:pt idx="17">
                  <c:v>0.5104262836681025</c:v>
                </c:pt>
                <c:pt idx="18">
                  <c:v>8.4714456846151283</c:v>
                </c:pt>
                <c:pt idx="19">
                  <c:v>0</c:v>
                </c:pt>
                <c:pt idx="20">
                  <c:v>0</c:v>
                </c:pt>
                <c:pt idx="21">
                  <c:v>0.64604286350120688</c:v>
                </c:pt>
                <c:pt idx="22">
                  <c:v>1E-10</c:v>
                </c:pt>
                <c:pt idx="23">
                  <c:v>1E-10</c:v>
                </c:pt>
                <c:pt idx="24">
                  <c:v>0</c:v>
                </c:pt>
                <c:pt idx="25">
                  <c:v>1.0918967096327807</c:v>
                </c:pt>
                <c:pt idx="26">
                  <c:v>1E-10</c:v>
                </c:pt>
                <c:pt idx="27">
                  <c:v>1E-10</c:v>
                </c:pt>
                <c:pt idx="28">
                  <c:v>0</c:v>
                </c:pt>
                <c:pt idx="29">
                  <c:v>2.9136765814172296</c:v>
                </c:pt>
                <c:pt idx="30">
                  <c:v>0</c:v>
                </c:pt>
                <c:pt idx="31">
                  <c:v>6.1287649242274309</c:v>
                </c:pt>
                <c:pt idx="32">
                  <c:v>0.39200170059220213</c:v>
                </c:pt>
                <c:pt idx="33">
                  <c:v>0</c:v>
                </c:pt>
                <c:pt idx="34">
                  <c:v>5.3908314034832845</c:v>
                </c:pt>
                <c:pt idx="35">
                  <c:v>0</c:v>
                </c:pt>
                <c:pt idx="36">
                  <c:v>3.4471334547053938</c:v>
                </c:pt>
                <c:pt idx="37">
                  <c:v>6.5681046105667118</c:v>
                </c:pt>
              </c:numCache>
            </c:numRef>
          </c:bubbleSize>
          <c:bubble3D val="0"/>
          <c:extLst>
            <c:ext xmlns:c16="http://schemas.microsoft.com/office/drawing/2014/chart" uri="{C3380CC4-5D6E-409C-BE32-E72D297353CC}">
              <c16:uniqueId val="{00000028-ED81-4B60-9C82-C60A2F997C5A}"/>
            </c:ext>
          </c:extLst>
        </c:ser>
        <c:ser>
          <c:idx val="2"/>
          <c:order val="2"/>
          <c:spPr>
            <a:noFill/>
            <a:ln>
              <a:noFill/>
            </a:ln>
          </c:spPr>
          <c:invertIfNegative val="0"/>
          <c:dLbls>
            <c:numFmt formatCode="#,##0.0_ " sourceLinked="0"/>
            <c:spPr>
              <a:noFill/>
              <a:ln>
                <a:noFill/>
              </a:ln>
              <a:effectLst/>
            </c:spPr>
            <c:txPr>
              <a:bodyPr/>
              <a:lstStyle/>
              <a:p>
                <a:pPr>
                  <a:defRPr sz="600" b="1"/>
                </a:pPr>
                <a:endParaRPr lang="ja-JP"/>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'17'!$D$94:$D$131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'17'!$E$94:$E$131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'17'!$K$94:$K$131</c:f>
              <c:numCache>
                <c:formatCode>#,##0.0;[Red]\-#,##0.0</c:formatCode>
                <c:ptCount val="38"/>
                <c:pt idx="0">
                  <c:v>6.9876467708725745</c:v>
                </c:pt>
                <c:pt idx="1">
                  <c:v>17.543909792367224</c:v>
                </c:pt>
                <c:pt idx="2">
                  <c:v>7.6125140846012327</c:v>
                </c:pt>
                <c:pt idx="3">
                  <c:v>13.32033635335196</c:v>
                </c:pt>
                <c:pt idx="4">
                  <c:v>8.5611300931118439</c:v>
                </c:pt>
                <c:pt idx="5">
                  <c:v>8.2671824896624493</c:v>
                </c:pt>
                <c:pt idx="6">
                  <c:v>1.2567867389338532</c:v>
                </c:pt>
                <c:pt idx="7">
                  <c:v>19.388262263857683</c:v>
                </c:pt>
                <c:pt idx="8">
                  <c:v>1.931823213501983</c:v>
                </c:pt>
                <c:pt idx="9">
                  <c:v>0.4281577934395992</c:v>
                </c:pt>
                <c:pt idx="10">
                  <c:v>1E-10</c:v>
                </c:pt>
                <c:pt idx="11">
                  <c:v>0.87421300381412559</c:v>
                </c:pt>
                <c:pt idx="12">
                  <c:v>1.3606720097938036</c:v>
                </c:pt>
                <c:pt idx="13">
                  <c:v>3.3113089668428142</c:v>
                </c:pt>
                <c:pt idx="14">
                  <c:v>1.3548184022853169</c:v>
                </c:pt>
                <c:pt idx="15">
                  <c:v>3.8421898706727151</c:v>
                </c:pt>
                <c:pt idx="16">
                  <c:v>1E-10</c:v>
                </c:pt>
                <c:pt idx="17">
                  <c:v>0.5104262836681025</c:v>
                </c:pt>
                <c:pt idx="18">
                  <c:v>8.4714456846151283</c:v>
                </c:pt>
                <c:pt idx="19">
                  <c:v>0.99630450673909954</c:v>
                </c:pt>
                <c:pt idx="20">
                  <c:v>2.5391845113236671</c:v>
                </c:pt>
                <c:pt idx="21">
                  <c:v>0.64604286350120688</c:v>
                </c:pt>
                <c:pt idx="22">
                  <c:v>1E-10</c:v>
                </c:pt>
                <c:pt idx="23">
                  <c:v>1E-10</c:v>
                </c:pt>
                <c:pt idx="24">
                  <c:v>3.9618421686285039</c:v>
                </c:pt>
                <c:pt idx="25">
                  <c:v>1.0918967096327807</c:v>
                </c:pt>
                <c:pt idx="26">
                  <c:v>1E-10</c:v>
                </c:pt>
                <c:pt idx="27">
                  <c:v>1E-10</c:v>
                </c:pt>
                <c:pt idx="28">
                  <c:v>2.2618847811215375</c:v>
                </c:pt>
                <c:pt idx="29">
                  <c:v>2.9136765814172296</c:v>
                </c:pt>
                <c:pt idx="30">
                  <c:v>19.404613720598263</c:v>
                </c:pt>
                <c:pt idx="31">
                  <c:v>6.1287649242274309</c:v>
                </c:pt>
                <c:pt idx="32">
                  <c:v>0.39200170059220213</c:v>
                </c:pt>
                <c:pt idx="33">
                  <c:v>51.196236857549707</c:v>
                </c:pt>
                <c:pt idx="34">
                  <c:v>5.3908314034832845</c:v>
                </c:pt>
                <c:pt idx="35">
                  <c:v>12.790140376143098</c:v>
                </c:pt>
                <c:pt idx="36">
                  <c:v>3.4471334547053938</c:v>
                </c:pt>
                <c:pt idx="37">
                  <c:v>6.5681046105667118</c:v>
                </c:pt>
              </c:numCache>
            </c:numRef>
          </c:bubbleSize>
          <c:bubble3D val="0"/>
          <c:extLst>
            <c:ext xmlns:c16="http://schemas.microsoft.com/office/drawing/2014/chart" uri="{C3380CC4-5D6E-409C-BE32-E72D297353CC}">
              <c16:uniqueId val="{00000029-ED81-4B60-9C82-C60A2F997C5A}"/>
            </c:ext>
          </c:extLst>
        </c:ser>
        <c:dLbls>
          <c:showLegendKey val="0"/>
          <c:showVal val="0"/>
          <c:showCatName val="0"/>
          <c:showSerName val="0"/>
          <c:showPercent val="0"/>
          <c:showBubbleSize val="0"/>
        </c:dLbls>
        <c:bubbleScale val="25"/>
        <c:showNegBubbles val="0"/>
        <c:axId val="326128096"/>
        <c:axId val="326130816"/>
      </c:bubbleChart>
      <c:valAx>
        <c:axId val="326128096"/>
        <c:scaling>
          <c:orientation val="minMax"/>
        </c:scaling>
        <c:delete val="1"/>
        <c:axPos val="b"/>
        <c:numFmt formatCode="0.0_ " sourceLinked="1"/>
        <c:majorTickMark val="out"/>
        <c:minorTickMark val="none"/>
        <c:tickLblPos val="none"/>
        <c:crossAx val="326130816"/>
        <c:crosses val="autoZero"/>
        <c:crossBetween val="midCat"/>
      </c:valAx>
      <c:valAx>
        <c:axId val="326130816"/>
        <c:scaling>
          <c:orientation val="minMax"/>
        </c:scaling>
        <c:delete val="1"/>
        <c:axPos val="l"/>
        <c:numFmt formatCode="0.0_ " sourceLinked="1"/>
        <c:majorTickMark val="out"/>
        <c:minorTickMark val="none"/>
        <c:tickLblPos val="none"/>
        <c:crossAx val="326128096"/>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3673835125448"/>
          <c:y val="6.8714424951273417E-2"/>
          <c:w val="0.76484587813620075"/>
          <c:h val="0.77131871345032232"/>
        </c:manualLayout>
      </c:layout>
      <c:barChart>
        <c:barDir val="col"/>
        <c:grouping val="clustered"/>
        <c:varyColors val="0"/>
        <c:ser>
          <c:idx val="0"/>
          <c:order val="0"/>
          <c:spPr>
            <a:solidFill>
              <a:srgbClr val="FFD965"/>
            </a:solidFill>
          </c:spPr>
          <c:invertIfNegative val="0"/>
          <c:cat>
            <c:strRef>
              <c:f>'2'!$H$69:$H$71</c:f>
              <c:strCache>
                <c:ptCount val="3"/>
                <c:pt idx="0">
                  <c:v>第１次産業</c:v>
                </c:pt>
                <c:pt idx="1">
                  <c:v>第2次産業</c:v>
                </c:pt>
                <c:pt idx="2">
                  <c:v>第3次産業</c:v>
                </c:pt>
              </c:strCache>
            </c:strRef>
          </c:cat>
          <c:val>
            <c:numRef>
              <c:f>'2'!$J$69:$J$71</c:f>
              <c:numCache>
                <c:formatCode>#,##0_);[Red]\(#,##0\)</c:formatCode>
                <c:ptCount val="3"/>
                <c:pt idx="0">
                  <c:v>3804.4673378678003</c:v>
                </c:pt>
                <c:pt idx="1">
                  <c:v>11178.806316849412</c:v>
                </c:pt>
                <c:pt idx="2">
                  <c:v>38733.522948875267</c:v>
                </c:pt>
              </c:numCache>
            </c:numRef>
          </c:val>
          <c:extLst>
            <c:ext xmlns:c16="http://schemas.microsoft.com/office/drawing/2014/chart" uri="{C3380CC4-5D6E-409C-BE32-E72D297353CC}">
              <c16:uniqueId val="{00000000-BA7D-4648-A034-AE3AF99043F9}"/>
            </c:ext>
          </c:extLst>
        </c:ser>
        <c:dLbls>
          <c:showLegendKey val="0"/>
          <c:showVal val="0"/>
          <c:showCatName val="0"/>
          <c:showSerName val="0"/>
          <c:showPercent val="0"/>
          <c:showBubbleSize val="0"/>
        </c:dLbls>
        <c:gapWidth val="150"/>
        <c:axId val="405142720"/>
        <c:axId val="405168288"/>
      </c:barChart>
      <c:catAx>
        <c:axId val="405142720"/>
        <c:scaling>
          <c:orientation val="minMax"/>
        </c:scaling>
        <c:delete val="0"/>
        <c:axPos val="b"/>
        <c:numFmt formatCode="General"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405168288"/>
        <c:crosses val="autoZero"/>
        <c:auto val="1"/>
        <c:lblAlgn val="ctr"/>
        <c:lblOffset val="100"/>
        <c:noMultiLvlLbl val="0"/>
      </c:catAx>
      <c:valAx>
        <c:axId val="405168288"/>
        <c:scaling>
          <c:orientation val="minMax"/>
          <c:min val="0"/>
        </c:scaling>
        <c:delete val="0"/>
        <c:axPos val="l"/>
        <c:majorGridlines>
          <c:spPr>
            <a:ln>
              <a:prstDash val="sysDot"/>
            </a:ln>
          </c:spPr>
        </c:majorGridlines>
        <c:title>
          <c:tx>
            <c:rich>
              <a:bodyPr rot="0" vert="wordArtVertRtl"/>
              <a:lstStyle/>
              <a:p>
                <a:pPr>
                  <a:defRPr sz="500" b="0">
                    <a:latin typeface="ＭＳ Ｐゴシック" panose="020B0600070205080204" pitchFamily="50" charset="-128"/>
                    <a:ea typeface="ＭＳ Ｐゴシック" panose="020B0600070205080204" pitchFamily="50" charset="-128"/>
                  </a:defRPr>
                </a:pPr>
                <a:r>
                  <a:rPr lang="ja-JP" altLang="en-US" sz="500" b="0">
                    <a:latin typeface="ＭＳ Ｐゴシック" panose="020B0600070205080204" pitchFamily="50" charset="-128"/>
                    <a:ea typeface="ＭＳ Ｐゴシック" panose="020B0600070205080204" pitchFamily="50" charset="-128"/>
                  </a:rPr>
                  <a:t>その他所得（十億円）</a:t>
                </a:r>
              </a:p>
            </c:rich>
          </c:tx>
          <c:layout>
            <c:manualLayout>
              <c:xMode val="edge"/>
              <c:yMode val="edge"/>
              <c:x val="1.1379928315412187E-2"/>
              <c:y val="0.12226728941330714"/>
            </c:manualLayout>
          </c:layout>
          <c:overlay val="0"/>
        </c:title>
        <c:numFmt formatCode="#,##0_);[Red]\(#,##0\)"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405142720"/>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1717942218202"/>
          <c:y val="6.023456455947919E-2"/>
          <c:w val="0.74161168566292324"/>
          <c:h val="0.90354224753330303"/>
        </c:manualLayout>
      </c:layout>
      <c:barChart>
        <c:barDir val="bar"/>
        <c:grouping val="clustered"/>
        <c:varyColors val="0"/>
        <c:ser>
          <c:idx val="0"/>
          <c:order val="0"/>
          <c:spPr>
            <a:solidFill>
              <a:srgbClr val="FFD965"/>
            </a:solidFill>
          </c:spPr>
          <c:invertIfNegative val="0"/>
          <c:cat>
            <c:strRef>
              <c:f>'2'!$W$69:$W$106</c:f>
              <c:strCache>
                <c:ptCount val="38"/>
                <c:pt idx="0">
                  <c:v>建設業</c:v>
                </c:pt>
                <c:pt idx="1">
                  <c:v>食料品</c:v>
                </c:pt>
                <c:pt idx="2">
                  <c:v>小売業</c:v>
                </c:pt>
                <c:pt idx="3">
                  <c:v>住宅賃貸業</c:v>
                </c:pt>
                <c:pt idx="4">
                  <c:v>水産業</c:v>
                </c:pt>
                <c:pt idx="5">
                  <c:v>電子部品・デバイス</c:v>
                </c:pt>
                <c:pt idx="6">
                  <c:v>公務</c:v>
                </c:pt>
                <c:pt idx="7">
                  <c:v>林業</c:v>
                </c:pt>
                <c:pt idx="8">
                  <c:v>窯業・土石製品</c:v>
                </c:pt>
                <c:pt idx="9">
                  <c:v>情報・通信機器</c:v>
                </c:pt>
                <c:pt idx="10">
                  <c:v>繊維製品</c:v>
                </c:pt>
                <c:pt idx="11">
                  <c:v>農業</c:v>
                </c:pt>
                <c:pt idx="12">
                  <c:v>鉱業</c:v>
                </c:pt>
                <c:pt idx="13">
                  <c:v>ガス・熱供給業</c:v>
                </c:pt>
                <c:pt idx="14">
                  <c:v>運輸・郵便業</c:v>
                </c:pt>
                <c:pt idx="15">
                  <c:v>印刷業</c:v>
                </c:pt>
                <c:pt idx="16">
                  <c:v>水道業</c:v>
                </c:pt>
                <c:pt idx="17">
                  <c:v>教育</c:v>
                </c:pt>
                <c:pt idx="18">
                  <c:v>その他のサービス</c:v>
                </c:pt>
                <c:pt idx="19">
                  <c:v>鉄鋼</c:v>
                </c:pt>
                <c:pt idx="20">
                  <c:v>パルプ・紙・紙加工品</c:v>
                </c:pt>
                <c:pt idx="21">
                  <c:v>非鉄金属</c:v>
                </c:pt>
                <c:pt idx="22">
                  <c:v>その他の不動産業</c:v>
                </c:pt>
                <c:pt idx="23">
                  <c:v>宿泊・飲食サービス業</c:v>
                </c:pt>
                <c:pt idx="24">
                  <c:v>廃棄物処理業</c:v>
                </c:pt>
                <c:pt idx="25">
                  <c:v>電気機械</c:v>
                </c:pt>
                <c:pt idx="26">
                  <c:v>電気業</c:v>
                </c:pt>
                <c:pt idx="27">
                  <c:v>その他の製造業</c:v>
                </c:pt>
                <c:pt idx="28">
                  <c:v>輸送用機械</c:v>
                </c:pt>
                <c:pt idx="29">
                  <c:v>金融・保険業</c:v>
                </c:pt>
                <c:pt idx="30">
                  <c:v>化学</c:v>
                </c:pt>
                <c:pt idx="31">
                  <c:v>金属製品</c:v>
                </c:pt>
                <c:pt idx="32">
                  <c:v>石油・石炭製品</c:v>
                </c:pt>
                <c:pt idx="33">
                  <c:v>はん用・生産用・業務用機械</c:v>
                </c:pt>
                <c:pt idx="34">
                  <c:v>専門・科学技術、業務支援サービス業</c:v>
                </c:pt>
                <c:pt idx="35">
                  <c:v>保健衛生・社会事業</c:v>
                </c:pt>
                <c:pt idx="36">
                  <c:v>情報通信業</c:v>
                </c:pt>
                <c:pt idx="37">
                  <c:v>卸売業</c:v>
                </c:pt>
              </c:strCache>
            </c:strRef>
          </c:cat>
          <c:val>
            <c:numRef>
              <c:f>'2'!$Y$69:$Y$106</c:f>
              <c:numCache>
                <c:formatCode>#,##0_);[Red]\(#,##0\)</c:formatCode>
                <c:ptCount val="38"/>
                <c:pt idx="0">
                  <c:v>20884.270248328783</c:v>
                </c:pt>
                <c:pt idx="1">
                  <c:v>4975.6434763869529</c:v>
                </c:pt>
                <c:pt idx="2">
                  <c:v>3258.2760804076647</c:v>
                </c:pt>
                <c:pt idx="3">
                  <c:v>2904.1315859164365</c:v>
                </c:pt>
                <c:pt idx="4">
                  <c:v>1664.5787130842516</c:v>
                </c:pt>
                <c:pt idx="5">
                  <c:v>1515.2235515151826</c:v>
                </c:pt>
                <c:pt idx="6">
                  <c:v>825.015894013467</c:v>
                </c:pt>
                <c:pt idx="7">
                  <c:v>798.20077279293616</c:v>
                </c:pt>
                <c:pt idx="8">
                  <c:v>593.22446102657659</c:v>
                </c:pt>
                <c:pt idx="9">
                  <c:v>355.17178673323042</c:v>
                </c:pt>
                <c:pt idx="10">
                  <c:v>95.326137226804804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C827-4EC3-8CAF-BDEF212E7667}"/>
            </c:ext>
          </c:extLst>
        </c:ser>
        <c:ser>
          <c:idx val="1"/>
          <c:order val="1"/>
          <c:invertIfNegative val="0"/>
          <c:cat>
            <c:strRef>
              <c:f>'2'!$W$69:$W$106</c:f>
              <c:strCache>
                <c:ptCount val="38"/>
                <c:pt idx="0">
                  <c:v>建設業</c:v>
                </c:pt>
                <c:pt idx="1">
                  <c:v>食料品</c:v>
                </c:pt>
                <c:pt idx="2">
                  <c:v>小売業</c:v>
                </c:pt>
                <c:pt idx="3">
                  <c:v>住宅賃貸業</c:v>
                </c:pt>
                <c:pt idx="4">
                  <c:v>水産業</c:v>
                </c:pt>
                <c:pt idx="5">
                  <c:v>電子部品・デバイス</c:v>
                </c:pt>
                <c:pt idx="6">
                  <c:v>公務</c:v>
                </c:pt>
                <c:pt idx="7">
                  <c:v>林業</c:v>
                </c:pt>
                <c:pt idx="8">
                  <c:v>窯業・土石製品</c:v>
                </c:pt>
                <c:pt idx="9">
                  <c:v>情報・通信機器</c:v>
                </c:pt>
                <c:pt idx="10">
                  <c:v>繊維製品</c:v>
                </c:pt>
                <c:pt idx="11">
                  <c:v>農業</c:v>
                </c:pt>
                <c:pt idx="12">
                  <c:v>鉱業</c:v>
                </c:pt>
                <c:pt idx="13">
                  <c:v>ガス・熱供給業</c:v>
                </c:pt>
                <c:pt idx="14">
                  <c:v>運輸・郵便業</c:v>
                </c:pt>
                <c:pt idx="15">
                  <c:v>印刷業</c:v>
                </c:pt>
                <c:pt idx="16">
                  <c:v>水道業</c:v>
                </c:pt>
                <c:pt idx="17">
                  <c:v>教育</c:v>
                </c:pt>
                <c:pt idx="18">
                  <c:v>その他のサービス</c:v>
                </c:pt>
                <c:pt idx="19">
                  <c:v>鉄鋼</c:v>
                </c:pt>
                <c:pt idx="20">
                  <c:v>パルプ・紙・紙加工品</c:v>
                </c:pt>
                <c:pt idx="21">
                  <c:v>非鉄金属</c:v>
                </c:pt>
                <c:pt idx="22">
                  <c:v>その他の不動産業</c:v>
                </c:pt>
                <c:pt idx="23">
                  <c:v>宿泊・飲食サービス業</c:v>
                </c:pt>
                <c:pt idx="24">
                  <c:v>廃棄物処理業</c:v>
                </c:pt>
                <c:pt idx="25">
                  <c:v>電気機械</c:v>
                </c:pt>
                <c:pt idx="26">
                  <c:v>電気業</c:v>
                </c:pt>
                <c:pt idx="27">
                  <c:v>その他の製造業</c:v>
                </c:pt>
                <c:pt idx="28">
                  <c:v>輸送用機械</c:v>
                </c:pt>
                <c:pt idx="29">
                  <c:v>金融・保険業</c:v>
                </c:pt>
                <c:pt idx="30">
                  <c:v>化学</c:v>
                </c:pt>
                <c:pt idx="31">
                  <c:v>金属製品</c:v>
                </c:pt>
                <c:pt idx="32">
                  <c:v>石油・石炭製品</c:v>
                </c:pt>
                <c:pt idx="33">
                  <c:v>はん用・生産用・業務用機械</c:v>
                </c:pt>
                <c:pt idx="34">
                  <c:v>専門・科学技術、業務支援サービス業</c:v>
                </c:pt>
                <c:pt idx="35">
                  <c:v>保健衛生・社会事業</c:v>
                </c:pt>
                <c:pt idx="36">
                  <c:v>情報通信業</c:v>
                </c:pt>
                <c:pt idx="37">
                  <c:v>卸売業</c:v>
                </c:pt>
              </c:strCache>
            </c:strRef>
          </c:cat>
          <c:val>
            <c:numRef>
              <c:f>'2'!$Z$69:$Z$106</c:f>
              <c:numCache>
                <c:formatCode>#,##0_);[Red]\(#,##0\)</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1-C827-4EC3-8CAF-BDEF212E7667}"/>
            </c:ext>
          </c:extLst>
        </c:ser>
        <c:ser>
          <c:idx val="2"/>
          <c:order val="2"/>
          <c:spPr>
            <a:solidFill>
              <a:schemeClr val="bg1">
                <a:lumMod val="65000"/>
              </a:schemeClr>
            </a:solidFill>
          </c:spPr>
          <c:invertIfNegative val="0"/>
          <c:cat>
            <c:strRef>
              <c:f>'2'!$W$69:$W$106</c:f>
              <c:strCache>
                <c:ptCount val="38"/>
                <c:pt idx="0">
                  <c:v>建設業</c:v>
                </c:pt>
                <c:pt idx="1">
                  <c:v>食料品</c:v>
                </c:pt>
                <c:pt idx="2">
                  <c:v>小売業</c:v>
                </c:pt>
                <c:pt idx="3">
                  <c:v>住宅賃貸業</c:v>
                </c:pt>
                <c:pt idx="4">
                  <c:v>水産業</c:v>
                </c:pt>
                <c:pt idx="5">
                  <c:v>電子部品・デバイス</c:v>
                </c:pt>
                <c:pt idx="6">
                  <c:v>公務</c:v>
                </c:pt>
                <c:pt idx="7">
                  <c:v>林業</c:v>
                </c:pt>
                <c:pt idx="8">
                  <c:v>窯業・土石製品</c:v>
                </c:pt>
                <c:pt idx="9">
                  <c:v>情報・通信機器</c:v>
                </c:pt>
                <c:pt idx="10">
                  <c:v>繊維製品</c:v>
                </c:pt>
                <c:pt idx="11">
                  <c:v>農業</c:v>
                </c:pt>
                <c:pt idx="12">
                  <c:v>鉱業</c:v>
                </c:pt>
                <c:pt idx="13">
                  <c:v>ガス・熱供給業</c:v>
                </c:pt>
                <c:pt idx="14">
                  <c:v>運輸・郵便業</c:v>
                </c:pt>
                <c:pt idx="15">
                  <c:v>印刷業</c:v>
                </c:pt>
                <c:pt idx="16">
                  <c:v>水道業</c:v>
                </c:pt>
                <c:pt idx="17">
                  <c:v>教育</c:v>
                </c:pt>
                <c:pt idx="18">
                  <c:v>その他のサービス</c:v>
                </c:pt>
                <c:pt idx="19">
                  <c:v>鉄鋼</c:v>
                </c:pt>
                <c:pt idx="20">
                  <c:v>パルプ・紙・紙加工品</c:v>
                </c:pt>
                <c:pt idx="21">
                  <c:v>非鉄金属</c:v>
                </c:pt>
                <c:pt idx="22">
                  <c:v>その他の不動産業</c:v>
                </c:pt>
                <c:pt idx="23">
                  <c:v>宿泊・飲食サービス業</c:v>
                </c:pt>
                <c:pt idx="24">
                  <c:v>廃棄物処理業</c:v>
                </c:pt>
                <c:pt idx="25">
                  <c:v>電気機械</c:v>
                </c:pt>
                <c:pt idx="26">
                  <c:v>電気業</c:v>
                </c:pt>
                <c:pt idx="27">
                  <c:v>その他の製造業</c:v>
                </c:pt>
                <c:pt idx="28">
                  <c:v>輸送用機械</c:v>
                </c:pt>
                <c:pt idx="29">
                  <c:v>金融・保険業</c:v>
                </c:pt>
                <c:pt idx="30">
                  <c:v>化学</c:v>
                </c:pt>
                <c:pt idx="31">
                  <c:v>金属製品</c:v>
                </c:pt>
                <c:pt idx="32">
                  <c:v>石油・石炭製品</c:v>
                </c:pt>
                <c:pt idx="33">
                  <c:v>はん用・生産用・業務用機械</c:v>
                </c:pt>
                <c:pt idx="34">
                  <c:v>専門・科学技術、業務支援サービス業</c:v>
                </c:pt>
                <c:pt idx="35">
                  <c:v>保健衛生・社会事業</c:v>
                </c:pt>
                <c:pt idx="36">
                  <c:v>情報通信業</c:v>
                </c:pt>
                <c:pt idx="37">
                  <c:v>卸売業</c:v>
                </c:pt>
              </c:strCache>
            </c:strRef>
          </c:cat>
          <c:val>
            <c:numRef>
              <c:f>'2'!$AA$69:$AA$106</c:f>
              <c:numCache>
                <c:formatCode>#,##0_);[Red]\(#,##0\)</c:formatCode>
                <c:ptCount val="38"/>
                <c:pt idx="0">
                  <c:v>0</c:v>
                </c:pt>
                <c:pt idx="1">
                  <c:v>0</c:v>
                </c:pt>
                <c:pt idx="2">
                  <c:v>0</c:v>
                </c:pt>
                <c:pt idx="3">
                  <c:v>0</c:v>
                </c:pt>
                <c:pt idx="4">
                  <c:v>0</c:v>
                </c:pt>
                <c:pt idx="5">
                  <c:v>0</c:v>
                </c:pt>
                <c:pt idx="6">
                  <c:v>0</c:v>
                </c:pt>
                <c:pt idx="7">
                  <c:v>0</c:v>
                </c:pt>
                <c:pt idx="8">
                  <c:v>0</c:v>
                </c:pt>
                <c:pt idx="9">
                  <c:v>0</c:v>
                </c:pt>
                <c:pt idx="10">
                  <c:v>0</c:v>
                </c:pt>
                <c:pt idx="11">
                  <c:v>-135.81850338138065</c:v>
                </c:pt>
                <c:pt idx="12">
                  <c:v>-374.05089705865828</c:v>
                </c:pt>
                <c:pt idx="13">
                  <c:v>-433.6601705692774</c:v>
                </c:pt>
                <c:pt idx="14">
                  <c:v>-448.96413100643167</c:v>
                </c:pt>
                <c:pt idx="15">
                  <c:v>-532.52777960398464</c:v>
                </c:pt>
                <c:pt idx="16">
                  <c:v>-687.26369048206675</c:v>
                </c:pt>
                <c:pt idx="17">
                  <c:v>-1053.210622703426</c:v>
                </c:pt>
                <c:pt idx="18">
                  <c:v>-1130.9622012757488</c:v>
                </c:pt>
                <c:pt idx="19">
                  <c:v>-1136.809293855694</c:v>
                </c:pt>
                <c:pt idx="20">
                  <c:v>-1159.449567321745</c:v>
                </c:pt>
                <c:pt idx="21">
                  <c:v>-1507.6748104381099</c:v>
                </c:pt>
                <c:pt idx="22">
                  <c:v>-1624.4078094237482</c:v>
                </c:pt>
                <c:pt idx="23">
                  <c:v>-1684.0315885724535</c:v>
                </c:pt>
                <c:pt idx="24">
                  <c:v>-2058.6844429790872</c:v>
                </c:pt>
                <c:pt idx="25">
                  <c:v>-2080.4598328166421</c:v>
                </c:pt>
                <c:pt idx="26">
                  <c:v>-2538.8161740197575</c:v>
                </c:pt>
                <c:pt idx="27">
                  <c:v>-2954.9696203593494</c:v>
                </c:pt>
                <c:pt idx="28">
                  <c:v>-3600.6750500254639</c:v>
                </c:pt>
                <c:pt idx="29">
                  <c:v>-3805.1022080816047</c:v>
                </c:pt>
                <c:pt idx="30">
                  <c:v>-3863.0935460167998</c:v>
                </c:pt>
                <c:pt idx="31">
                  <c:v>-4116.3098152158454</c:v>
                </c:pt>
                <c:pt idx="32">
                  <c:v>-4612.7854814424709</c:v>
                </c:pt>
                <c:pt idx="33">
                  <c:v>-4866.9483152876001</c:v>
                </c:pt>
                <c:pt idx="34">
                  <c:v>-5260.6661417228715</c:v>
                </c:pt>
                <c:pt idx="35">
                  <c:v>-6405.4442228301232</c:v>
                </c:pt>
                <c:pt idx="36">
                  <c:v>-6531.1211269544347</c:v>
                </c:pt>
                <c:pt idx="37">
                  <c:v>-7851.3385119638269</c:v>
                </c:pt>
              </c:numCache>
            </c:numRef>
          </c:val>
          <c:extLst>
            <c:ext xmlns:c16="http://schemas.microsoft.com/office/drawing/2014/chart" uri="{C3380CC4-5D6E-409C-BE32-E72D297353CC}">
              <c16:uniqueId val="{00000002-C827-4EC3-8CAF-BDEF212E7667}"/>
            </c:ext>
          </c:extLst>
        </c:ser>
        <c:dLbls>
          <c:showLegendKey val="0"/>
          <c:showVal val="0"/>
          <c:showCatName val="0"/>
          <c:showSerName val="0"/>
          <c:showPercent val="0"/>
          <c:showBubbleSize val="0"/>
        </c:dLbls>
        <c:gapWidth val="76"/>
        <c:overlap val="80"/>
        <c:axId val="405164480"/>
        <c:axId val="405156320"/>
      </c:barChart>
      <c:catAx>
        <c:axId val="405164480"/>
        <c:scaling>
          <c:orientation val="maxMin"/>
        </c:scaling>
        <c:delete val="0"/>
        <c:axPos val="l"/>
        <c:numFmt formatCode="General" sourceLinked="1"/>
        <c:majorTickMark val="out"/>
        <c:minorTickMark val="none"/>
        <c:tickLblPos val="low"/>
        <c:spPr>
          <a:ln>
            <a:noFill/>
          </a:ln>
        </c:spPr>
        <c:txPr>
          <a:bodyPr/>
          <a:lstStyle/>
          <a:p>
            <a:pPr>
              <a:defRPr sz="450">
                <a:latin typeface="ＭＳ Ｐゴシック" panose="020B0600070205080204" pitchFamily="50" charset="-128"/>
                <a:ea typeface="ＭＳ Ｐゴシック" panose="020B0600070205080204" pitchFamily="50" charset="-128"/>
              </a:defRPr>
            </a:pPr>
            <a:endParaRPr lang="ja-JP"/>
          </a:p>
        </c:txPr>
        <c:crossAx val="405156320"/>
        <c:crosses val="autoZero"/>
        <c:auto val="1"/>
        <c:lblAlgn val="ctr"/>
        <c:lblOffset val="100"/>
        <c:noMultiLvlLbl val="0"/>
      </c:catAx>
      <c:valAx>
        <c:axId val="405156320"/>
        <c:scaling>
          <c:orientation val="minMax"/>
        </c:scaling>
        <c:delete val="0"/>
        <c:axPos val="t"/>
        <c:majorGridlines>
          <c:spPr>
            <a:ln>
              <a:prstDash val="sysDot"/>
            </a:ln>
          </c:spPr>
        </c:majorGridlines>
        <c:numFmt formatCode="#,##0_ ;[Red]\-#,##0\ " sourceLinked="0"/>
        <c:majorTickMark val="out"/>
        <c:minorTickMark val="none"/>
        <c:tickLblPos val="nextTo"/>
        <c:txPr>
          <a:bodyPr/>
          <a:lstStyle/>
          <a:p>
            <a:pPr>
              <a:defRPr sz="500">
                <a:latin typeface="ＭＳ Ｐゴシック" panose="020B0600070205080204" pitchFamily="50" charset="-128"/>
                <a:ea typeface="ＭＳ Ｐゴシック" panose="020B0600070205080204" pitchFamily="50" charset="-128"/>
              </a:defRPr>
            </a:pPr>
            <a:endParaRPr lang="ja-JP"/>
          </a:p>
        </c:txPr>
        <c:crossAx val="405164480"/>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'23'!$L$17</c:f>
              <c:strCache>
                <c:ptCount val="1"/>
                <c:pt idx="0">
                  <c:v>夜間人口当たり所得（居住地ベース）</c:v>
                </c:pt>
              </c:strCache>
            </c:strRef>
          </c:tx>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B1A2-45C5-886F-CBC08822A08A}"/>
              </c:ext>
            </c:extLst>
          </c:dPt>
          <c:dPt>
            <c:idx val="1"/>
            <c:invertIfNegative val="0"/>
            <c:bubble3D val="0"/>
            <c:spPr>
              <a:solidFill>
                <a:srgbClr val="75DD75"/>
              </a:solidFill>
              <a:ln>
                <a:noFill/>
              </a:ln>
              <a:effectLst/>
            </c:spPr>
            <c:extLst>
              <c:ext xmlns:c16="http://schemas.microsoft.com/office/drawing/2014/chart" uri="{C3380CC4-5D6E-409C-BE32-E72D297353CC}">
                <c16:uniqueId val="{00000003-B1A2-45C5-886F-CBC08822A08A}"/>
              </c:ext>
            </c:extLst>
          </c:dPt>
          <c:dPt>
            <c:idx val="2"/>
            <c:invertIfNegative val="0"/>
            <c:bubble3D val="0"/>
            <c:spPr>
              <a:solidFill>
                <a:srgbClr val="FFD1D1"/>
              </a:solidFill>
              <a:ln>
                <a:noFill/>
              </a:ln>
              <a:effectLst/>
            </c:spPr>
            <c:extLst>
              <c:ext xmlns:c16="http://schemas.microsoft.com/office/drawing/2014/chart" uri="{C3380CC4-5D6E-409C-BE32-E72D297353CC}">
                <c16:uniqueId val="{00000005-B1A2-45C5-886F-CBC08822A08A}"/>
              </c:ext>
            </c:extLst>
          </c:dPt>
          <c:dPt>
            <c:idx val="3"/>
            <c:invertIfNegative val="0"/>
            <c:bubble3D val="0"/>
            <c:spPr>
              <a:solidFill>
                <a:srgbClr val="D9D9D9"/>
              </a:solidFill>
              <a:ln>
                <a:noFill/>
              </a:ln>
              <a:effectLst/>
            </c:spPr>
            <c:extLst>
              <c:ext xmlns:c16="http://schemas.microsoft.com/office/drawing/2014/chart" uri="{C3380CC4-5D6E-409C-BE32-E72D297353CC}">
                <c16:uniqueId val="{00000007-B1A2-45C5-886F-CBC08822A08A}"/>
              </c:ext>
            </c:extLst>
          </c:dPt>
          <c:dLbls>
            <c:dLbl>
              <c:idx val="0"/>
              <c:numFmt formatCode="#,##0.00_ ;[Red]\-#,##0.00\ "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B1A2-45C5-886F-CBC08822A08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'23'!$M$16:$P$16</c:f>
              <c:strCache>
                <c:ptCount val="4"/>
                <c:pt idx="0">
                  <c:v>久慈市</c:v>
                </c:pt>
                <c:pt idx="1">
                  <c:v>全国</c:v>
                </c:pt>
                <c:pt idx="2">
                  <c:v>岩手県</c:v>
                </c:pt>
                <c:pt idx="3">
                  <c:v>同規模地域
（1万人以上
～5万人未満）
※地方圏の平均</c:v>
                </c:pt>
              </c:strCache>
            </c:strRef>
          </c:cat>
          <c:val>
            <c:numRef>
              <c:f>'23'!$M$17:$P$17</c:f>
              <c:numCache>
                <c:formatCode>0.00</c:formatCode>
                <c:ptCount val="4"/>
                <c:pt idx="0">
                  <c:v>4.803487546880211</c:v>
                </c:pt>
                <c:pt idx="1">
                  <c:v>4.3963541720054788</c:v>
                </c:pt>
                <c:pt idx="2">
                  <c:v>4.7622654661623889</c:v>
                </c:pt>
                <c:pt idx="3">
                  <c:v>4.4583956209309683</c:v>
                </c:pt>
              </c:numCache>
            </c:numRef>
          </c:val>
          <c:extLst>
            <c:ext xmlns:c16="http://schemas.microsoft.com/office/drawing/2014/chart" uri="{C3380CC4-5D6E-409C-BE32-E72D297353CC}">
              <c16:uniqueId val="{00000008-B1A2-45C5-886F-CBC08822A08A}"/>
            </c:ext>
          </c:extLst>
        </c:ser>
        <c:dLbls>
          <c:showLegendKey val="0"/>
          <c:showVal val="0"/>
          <c:showCatName val="0"/>
          <c:showSerName val="0"/>
          <c:showPercent val="0"/>
          <c:showBubbleSize val="0"/>
        </c:dLbls>
        <c:gapWidth val="182"/>
        <c:axId val="405156864"/>
        <c:axId val="405157408"/>
      </c:barChart>
      <c:catAx>
        <c:axId val="40515686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05157408"/>
        <c:crosses val="autoZero"/>
        <c:auto val="1"/>
        <c:lblAlgn val="ctr"/>
        <c:lblOffset val="100"/>
        <c:noMultiLvlLbl val="0"/>
      </c:catAx>
      <c:valAx>
        <c:axId val="405157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r>
                  <a:rPr lang="ja-JP" altLang="en-US" sz="400">
                    <a:solidFill>
                      <a:schemeClr val="tx1"/>
                    </a:solidFill>
                  </a:rPr>
                  <a:t>夜間人口</a:t>
                </a:r>
                <a:r>
                  <a:rPr lang="en-US" altLang="ja-JP" sz="400">
                    <a:solidFill>
                      <a:schemeClr val="tx1"/>
                    </a:solidFill>
                  </a:rPr>
                  <a:t>1</a:t>
                </a:r>
                <a:r>
                  <a:rPr lang="ja-JP" altLang="en-US" sz="400">
                    <a:solidFill>
                      <a:schemeClr val="tx1"/>
                    </a:solidFill>
                  </a:rPr>
                  <a:t>人当たり所得（百万円／人）</a:t>
                </a:r>
              </a:p>
            </c:rich>
          </c:tx>
          <c:layout/>
          <c:overlay val="0"/>
          <c:spPr>
            <a:noFill/>
            <a:ln>
              <a:noFill/>
            </a:ln>
            <a:effectLst/>
          </c:spPr>
          <c:txPr>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40515686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1720-4127-B62E-3ADBDDFF7305}"/>
              </c:ext>
            </c:extLst>
          </c:dPt>
          <c:dPt>
            <c:idx val="1"/>
            <c:invertIfNegative val="0"/>
            <c:bubble3D val="0"/>
            <c:spPr>
              <a:solidFill>
                <a:srgbClr val="75DD75"/>
              </a:solidFill>
              <a:ln>
                <a:noFill/>
              </a:ln>
              <a:effectLst/>
            </c:spPr>
            <c:extLst>
              <c:ext xmlns:c16="http://schemas.microsoft.com/office/drawing/2014/chart" uri="{C3380CC4-5D6E-409C-BE32-E72D297353CC}">
                <c16:uniqueId val="{00000003-1720-4127-B62E-3ADBDDFF7305}"/>
              </c:ext>
            </c:extLst>
          </c:dPt>
          <c:dPt>
            <c:idx val="2"/>
            <c:invertIfNegative val="0"/>
            <c:bubble3D val="0"/>
            <c:spPr>
              <a:solidFill>
                <a:srgbClr val="FFD1D1"/>
              </a:solidFill>
              <a:ln>
                <a:noFill/>
              </a:ln>
              <a:effectLst/>
            </c:spPr>
            <c:extLst>
              <c:ext xmlns:c16="http://schemas.microsoft.com/office/drawing/2014/chart" uri="{C3380CC4-5D6E-409C-BE32-E72D297353CC}">
                <c16:uniqueId val="{00000005-1720-4127-B62E-3ADBDDFF7305}"/>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'35'!$C$26:$C$28</c:f>
              <c:strCache>
                <c:ptCount val="3"/>
                <c:pt idx="0">
                  <c:v>産業部門</c:v>
                </c:pt>
                <c:pt idx="1">
                  <c:v>民生部門</c:v>
                </c:pt>
                <c:pt idx="2">
                  <c:v>運輸部門</c:v>
                </c:pt>
              </c:strCache>
            </c:strRef>
          </c:cat>
          <c:val>
            <c:numRef>
              <c:f>'35'!$D$26:$D$28</c:f>
              <c:numCache>
                <c:formatCode>#,##0_);[Red]\(#,##0\)</c:formatCode>
                <c:ptCount val="3"/>
                <c:pt idx="0">
                  <c:v>81.050125910462867</c:v>
                </c:pt>
                <c:pt idx="1">
                  <c:v>117.36324880320321</c:v>
                </c:pt>
                <c:pt idx="2">
                  <c:v>76.8728441110934</c:v>
                </c:pt>
              </c:numCache>
            </c:numRef>
          </c:val>
          <c:extLst>
            <c:ext xmlns:c16="http://schemas.microsoft.com/office/drawing/2014/chart" uri="{C3380CC4-5D6E-409C-BE32-E72D297353CC}">
              <c16:uniqueId val="{00000006-1720-4127-B62E-3ADBDDFF7305}"/>
            </c:ext>
          </c:extLst>
        </c:ser>
        <c:dLbls>
          <c:showLegendKey val="0"/>
          <c:showVal val="0"/>
          <c:showCatName val="0"/>
          <c:showSerName val="0"/>
          <c:showPercent val="0"/>
          <c:showBubbleSize val="0"/>
        </c:dLbls>
        <c:gapWidth val="219"/>
        <c:overlap val="-27"/>
        <c:axId val="405159040"/>
        <c:axId val="405143264"/>
      </c:barChart>
      <c:catAx>
        <c:axId val="405159040"/>
        <c:scaling>
          <c:orientation val="minMax"/>
        </c:scaling>
        <c:delete val="0"/>
        <c:axPos val="b"/>
        <c:numFmt formatCode="General" sourceLinked="1"/>
        <c:majorTickMark val="none"/>
        <c:minorTickMark val="none"/>
        <c:tickLblPos val="nextTo"/>
        <c:spPr>
          <a:noFill/>
          <a:ln w="6350"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05143264"/>
        <c:crosses val="autoZero"/>
        <c:auto val="1"/>
        <c:lblAlgn val="ctr"/>
        <c:lblOffset val="100"/>
        <c:noMultiLvlLbl val="0"/>
      </c:catAx>
      <c:valAx>
        <c:axId val="405143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chemeClr val="tx1"/>
                    </a:solidFill>
                    <a:latin typeface="+mn-lt"/>
                    <a:ea typeface="+mn-ea"/>
                    <a:cs typeface="+mn-cs"/>
                  </a:defRPr>
                </a:pPr>
                <a:r>
                  <a:rPr lang="ja-JP" altLang="en-US" sz="500" b="0">
                    <a:solidFill>
                      <a:schemeClr val="tx1"/>
                    </a:solidFill>
                  </a:rPr>
                  <a:t>部門別</a:t>
                </a:r>
                <a:r>
                  <a:rPr lang="en-US" altLang="ja-JP" sz="500" b="0">
                    <a:solidFill>
                      <a:schemeClr val="tx1"/>
                    </a:solidFill>
                  </a:rPr>
                  <a:t>CO2</a:t>
                </a:r>
                <a:r>
                  <a:rPr lang="ja-JP" altLang="en-US" sz="500" b="0">
                    <a:solidFill>
                      <a:schemeClr val="tx1"/>
                    </a:solidFill>
                  </a:rPr>
                  <a:t>排出量（千</a:t>
                </a:r>
                <a:r>
                  <a:rPr lang="en-US" altLang="ja-JP" sz="500" b="0">
                    <a:solidFill>
                      <a:schemeClr val="tx1"/>
                    </a:solidFill>
                  </a:rPr>
                  <a:t>tCO2</a:t>
                </a:r>
                <a:r>
                  <a:rPr lang="ja-JP" altLang="en-US" sz="500" b="0">
                    <a:solidFill>
                      <a:schemeClr val="tx1"/>
                    </a:solidFill>
                  </a:rPr>
                  <a:t>）</a:t>
                </a:r>
              </a:p>
            </c:rich>
          </c:tx>
          <c:layout/>
          <c:overlay val="0"/>
          <c:spPr>
            <a:noFill/>
            <a:ln>
              <a:noFill/>
            </a:ln>
            <a:effectLst/>
          </c:spPr>
          <c:txPr>
            <a:bodyPr rot="-54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405159040"/>
        <c:crosses val="autoZero"/>
        <c:crossBetween val="between"/>
      </c:valAx>
      <c:spPr>
        <a:noFill/>
        <a:ln w="63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'6'!$N$4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'6'!$K$5:$K$42</c:f>
              <c:strCache>
                <c:ptCount val="38"/>
                <c:pt idx="0">
                  <c:v>建設業</c:v>
                </c:pt>
                <c:pt idx="1">
                  <c:v>食料品</c:v>
                </c:pt>
                <c:pt idx="2">
                  <c:v>住宅賃貸業</c:v>
                </c:pt>
                <c:pt idx="3">
                  <c:v>保健衛生・社会事業</c:v>
                </c:pt>
                <c:pt idx="4">
                  <c:v>公務</c:v>
                </c:pt>
                <c:pt idx="5">
                  <c:v>小売業</c:v>
                </c:pt>
                <c:pt idx="6">
                  <c:v>専門・科学技術、業務支援サービス業</c:v>
                </c:pt>
                <c:pt idx="7">
                  <c:v>農業</c:v>
                </c:pt>
                <c:pt idx="8">
                  <c:v>運輸・郵便業</c:v>
                </c:pt>
                <c:pt idx="9">
                  <c:v>教育</c:v>
                </c:pt>
                <c:pt idx="10">
                  <c:v>その他のサービス</c:v>
                </c:pt>
                <c:pt idx="11">
                  <c:v>宿泊・飲食サービス業</c:v>
                </c:pt>
                <c:pt idx="12">
                  <c:v>情報通信業</c:v>
                </c:pt>
                <c:pt idx="13">
                  <c:v>金融・保険業</c:v>
                </c:pt>
                <c:pt idx="14">
                  <c:v>窯業・土石製品</c:v>
                </c:pt>
                <c:pt idx="15">
                  <c:v>電子部品・デバイス</c:v>
                </c:pt>
                <c:pt idx="16">
                  <c:v>卸売業</c:v>
                </c:pt>
                <c:pt idx="17">
                  <c:v>情報・通信機器</c:v>
                </c:pt>
                <c:pt idx="18">
                  <c:v>その他の製造業</c:v>
                </c:pt>
                <c:pt idx="19">
                  <c:v>水産業</c:v>
                </c:pt>
                <c:pt idx="20">
                  <c:v>繊維製品</c:v>
                </c:pt>
                <c:pt idx="21">
                  <c:v>廃棄物処理業</c:v>
                </c:pt>
                <c:pt idx="22">
                  <c:v>輸送用機械</c:v>
                </c:pt>
                <c:pt idx="23">
                  <c:v>電気機械</c:v>
                </c:pt>
                <c:pt idx="24">
                  <c:v>その他の不動産業</c:v>
                </c:pt>
                <c:pt idx="25">
                  <c:v>石油・石炭製品</c:v>
                </c:pt>
                <c:pt idx="26">
                  <c:v>林業</c:v>
                </c:pt>
                <c:pt idx="27">
                  <c:v>電気業</c:v>
                </c:pt>
                <c:pt idx="28">
                  <c:v>鉱業</c:v>
                </c:pt>
                <c:pt idx="29">
                  <c:v>金属製品</c:v>
                </c:pt>
                <c:pt idx="30">
                  <c:v>水道業</c:v>
                </c:pt>
                <c:pt idx="31">
                  <c:v>印刷業</c:v>
                </c:pt>
                <c:pt idx="32">
                  <c:v>パルプ・紙・紙加工品</c:v>
                </c:pt>
                <c:pt idx="33">
                  <c:v>化学</c:v>
                </c:pt>
                <c:pt idx="34">
                  <c:v>鉄鋼</c:v>
                </c:pt>
                <c:pt idx="35">
                  <c:v>非鉄金属</c:v>
                </c:pt>
                <c:pt idx="36">
                  <c:v>はん用・生産用・業務用機械</c:v>
                </c:pt>
                <c:pt idx="37">
                  <c:v>ガス・熱供給業</c:v>
                </c:pt>
              </c:strCache>
            </c:strRef>
          </c:cat>
          <c:val>
            <c:numRef>
              <c:f>'6'!$N$5:$N$42</c:f>
              <c:numCache>
                <c:formatCode>#,##0_);[Red]\(#,##0\)</c:formatCode>
                <c:ptCount val="38"/>
                <c:pt idx="0">
                  <c:v>51196.236857549709</c:v>
                </c:pt>
                <c:pt idx="1">
                  <c:v>19404.613720598263</c:v>
                </c:pt>
                <c:pt idx="2">
                  <c:v>19388.262263857683</c:v>
                </c:pt>
                <c:pt idx="3">
                  <c:v>17543.909792367223</c:v>
                </c:pt>
                <c:pt idx="4">
                  <c:v>13320.33635335196</c:v>
                </c:pt>
                <c:pt idx="5">
                  <c:v>12790.140376143097</c:v>
                </c:pt>
                <c:pt idx="6">
                  <c:v>8561.130093111844</c:v>
                </c:pt>
                <c:pt idx="7">
                  <c:v>8471.4456846151279</c:v>
                </c:pt>
                <c:pt idx="8">
                  <c:v>8267.1824896624494</c:v>
                </c:pt>
                <c:pt idx="9">
                  <c:v>7612.5140846012328</c:v>
                </c:pt>
                <c:pt idx="10">
                  <c:v>6987.6467708725741</c:v>
                </c:pt>
                <c:pt idx="11">
                  <c:v>6568.1046105667119</c:v>
                </c:pt>
                <c:pt idx="12">
                  <c:v>6128.764924227431</c:v>
                </c:pt>
                <c:pt idx="13">
                  <c:v>5390.8314034832847</c:v>
                </c:pt>
                <c:pt idx="14">
                  <c:v>3961.8421686285037</c:v>
                </c:pt>
                <c:pt idx="15">
                  <c:v>3842.1898706727152</c:v>
                </c:pt>
                <c:pt idx="16">
                  <c:v>3447.1334547053939</c:v>
                </c:pt>
                <c:pt idx="17">
                  <c:v>3311.3089668428142</c:v>
                </c:pt>
                <c:pt idx="18">
                  <c:v>2913.6765814172295</c:v>
                </c:pt>
                <c:pt idx="19">
                  <c:v>2539.1845113236673</c:v>
                </c:pt>
                <c:pt idx="20">
                  <c:v>2261.8847811215373</c:v>
                </c:pt>
                <c:pt idx="21">
                  <c:v>1931.823213501983</c:v>
                </c:pt>
                <c:pt idx="22">
                  <c:v>1360.6720097938037</c:v>
                </c:pt>
                <c:pt idx="23">
                  <c:v>1354.818402285317</c:v>
                </c:pt>
                <c:pt idx="24">
                  <c:v>1256.7867389338533</c:v>
                </c:pt>
                <c:pt idx="25">
                  <c:v>1091.8967096327808</c:v>
                </c:pt>
                <c:pt idx="26">
                  <c:v>996.30450673909957</c:v>
                </c:pt>
                <c:pt idx="27">
                  <c:v>874.21300381412561</c:v>
                </c:pt>
                <c:pt idx="28">
                  <c:v>646.04286350120685</c:v>
                </c:pt>
                <c:pt idx="29">
                  <c:v>510.42628366810254</c:v>
                </c:pt>
                <c:pt idx="30">
                  <c:v>428.15779343959917</c:v>
                </c:pt>
                <c:pt idx="31">
                  <c:v>392.00170059220216</c:v>
                </c:pt>
                <c:pt idx="32">
                  <c:v>0</c:v>
                </c:pt>
                <c:pt idx="33">
                  <c:v>0</c:v>
                </c:pt>
                <c:pt idx="34">
                  <c:v>0</c:v>
                </c:pt>
                <c:pt idx="35">
                  <c:v>0</c:v>
                </c:pt>
                <c:pt idx="36">
                  <c:v>0</c:v>
                </c:pt>
                <c:pt idx="37">
                  <c:v>0</c:v>
                </c:pt>
              </c:numCache>
            </c:numRef>
          </c:val>
          <c:extLst>
            <c:ext xmlns:c16="http://schemas.microsoft.com/office/drawing/2014/chart" uri="{C3380CC4-5D6E-409C-BE32-E72D297353CC}">
              <c16:uniqueId val="{00000000-BAAE-4B90-9E94-7AFFD32BA49D}"/>
            </c:ext>
          </c:extLst>
        </c:ser>
        <c:dLbls>
          <c:showLegendKey val="0"/>
          <c:showVal val="0"/>
          <c:showCatName val="0"/>
          <c:showSerName val="0"/>
          <c:showPercent val="0"/>
          <c:showBubbleSize val="0"/>
        </c:dLbls>
        <c:gapWidth val="150"/>
        <c:axId val="405144352"/>
        <c:axId val="405157952"/>
      </c:barChart>
      <c:catAx>
        <c:axId val="405144352"/>
        <c:scaling>
          <c:orientation val="minMax"/>
        </c:scaling>
        <c:delete val="0"/>
        <c:axPos val="b"/>
        <c:numFmt formatCode="General" sourceLinked="1"/>
        <c:majorTickMark val="out"/>
        <c:minorTickMark val="none"/>
        <c:tickLblPos val="nextTo"/>
        <c:txPr>
          <a:bodyPr rot="-5400000" vert="horz"/>
          <a:lstStyle/>
          <a:p>
            <a:pPr>
              <a:defRPr sz="800">
                <a:latin typeface="ＭＳ Ｐゴシック" panose="020B0600070205080204" pitchFamily="50" charset="-128"/>
                <a:ea typeface="ＭＳ Ｐゴシック" panose="020B0600070205080204" pitchFamily="50" charset="-128"/>
              </a:defRPr>
            </a:pPr>
            <a:endParaRPr lang="ja-JP"/>
          </a:p>
        </c:txPr>
        <c:crossAx val="405157952"/>
        <c:crosses val="autoZero"/>
        <c:auto val="1"/>
        <c:lblAlgn val="ctr"/>
        <c:lblOffset val="100"/>
        <c:noMultiLvlLbl val="0"/>
      </c:catAx>
      <c:valAx>
        <c:axId val="405157952"/>
        <c:scaling>
          <c:orientation val="minMax"/>
          <c:min val="0"/>
        </c:scaling>
        <c:delete val="0"/>
        <c:axPos val="l"/>
        <c:majorGridlines>
          <c:spPr>
            <a:ln>
              <a:prstDash val="sysDot"/>
            </a:ln>
          </c:spPr>
        </c:majorGridlines>
        <c:title>
          <c:tx>
            <c:rich>
              <a:bodyPr rot="-5400000" vert="horz"/>
              <a:lstStyle/>
              <a:p>
                <a:pPr>
                  <a:defRPr b="0"/>
                </a:pPr>
                <a:r>
                  <a:rPr lang="ja-JP" altLang="en-US" b="0"/>
                  <a:t>産業別生産額（億円）</a:t>
                </a:r>
              </a:p>
            </c:rich>
          </c:tx>
          <c:layout/>
          <c:overlay val="0"/>
        </c:title>
        <c:numFmt formatCode="#,##0_ ;[Red]\-#,##0\ " sourceLinked="0"/>
        <c:majorTickMark val="out"/>
        <c:minorTickMark val="none"/>
        <c:tickLblPos val="nextTo"/>
        <c:crossAx val="405144352"/>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'6'!$L$4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'6'!$K$5:$K$42</c:f>
              <c:strCache>
                <c:ptCount val="38"/>
                <c:pt idx="0">
                  <c:v>建設業</c:v>
                </c:pt>
                <c:pt idx="1">
                  <c:v>食料品</c:v>
                </c:pt>
                <c:pt idx="2">
                  <c:v>住宅賃貸業</c:v>
                </c:pt>
                <c:pt idx="3">
                  <c:v>保健衛生・社会事業</c:v>
                </c:pt>
                <c:pt idx="4">
                  <c:v>公務</c:v>
                </c:pt>
                <c:pt idx="5">
                  <c:v>小売業</c:v>
                </c:pt>
                <c:pt idx="6">
                  <c:v>専門・科学技術、業務支援サービス業</c:v>
                </c:pt>
                <c:pt idx="7">
                  <c:v>農業</c:v>
                </c:pt>
                <c:pt idx="8">
                  <c:v>運輸・郵便業</c:v>
                </c:pt>
                <c:pt idx="9">
                  <c:v>教育</c:v>
                </c:pt>
                <c:pt idx="10">
                  <c:v>その他のサービス</c:v>
                </c:pt>
                <c:pt idx="11">
                  <c:v>宿泊・飲食サービス業</c:v>
                </c:pt>
                <c:pt idx="12">
                  <c:v>情報通信業</c:v>
                </c:pt>
                <c:pt idx="13">
                  <c:v>金融・保険業</c:v>
                </c:pt>
                <c:pt idx="14">
                  <c:v>窯業・土石製品</c:v>
                </c:pt>
                <c:pt idx="15">
                  <c:v>電子部品・デバイス</c:v>
                </c:pt>
                <c:pt idx="16">
                  <c:v>卸売業</c:v>
                </c:pt>
                <c:pt idx="17">
                  <c:v>情報・通信機器</c:v>
                </c:pt>
                <c:pt idx="18">
                  <c:v>その他の製造業</c:v>
                </c:pt>
                <c:pt idx="19">
                  <c:v>水産業</c:v>
                </c:pt>
                <c:pt idx="20">
                  <c:v>繊維製品</c:v>
                </c:pt>
                <c:pt idx="21">
                  <c:v>廃棄物処理業</c:v>
                </c:pt>
                <c:pt idx="22">
                  <c:v>輸送用機械</c:v>
                </c:pt>
                <c:pt idx="23">
                  <c:v>電気機械</c:v>
                </c:pt>
                <c:pt idx="24">
                  <c:v>その他の不動産業</c:v>
                </c:pt>
                <c:pt idx="25">
                  <c:v>石油・石炭製品</c:v>
                </c:pt>
                <c:pt idx="26">
                  <c:v>林業</c:v>
                </c:pt>
                <c:pt idx="27">
                  <c:v>電気業</c:v>
                </c:pt>
                <c:pt idx="28">
                  <c:v>鉱業</c:v>
                </c:pt>
                <c:pt idx="29">
                  <c:v>金属製品</c:v>
                </c:pt>
                <c:pt idx="30">
                  <c:v>水道業</c:v>
                </c:pt>
                <c:pt idx="31">
                  <c:v>印刷業</c:v>
                </c:pt>
                <c:pt idx="32">
                  <c:v>パルプ・紙・紙加工品</c:v>
                </c:pt>
                <c:pt idx="33">
                  <c:v>化学</c:v>
                </c:pt>
                <c:pt idx="34">
                  <c:v>鉄鋼</c:v>
                </c:pt>
                <c:pt idx="35">
                  <c:v>非鉄金属</c:v>
                </c:pt>
                <c:pt idx="36">
                  <c:v>はん用・生産用・業務用機械</c:v>
                </c:pt>
                <c:pt idx="37">
                  <c:v>ガス・熱供給業</c:v>
                </c:pt>
              </c:strCache>
            </c:strRef>
          </c:cat>
          <c:val>
            <c:numRef>
              <c:f>'6'!$L$5:$L$42</c:f>
              <c:numCache>
                <c:formatCode>0.0%</c:formatCode>
                <c:ptCount val="38"/>
                <c:pt idx="0">
                  <c:v>0.22779042957783177</c:v>
                </c:pt>
                <c:pt idx="1">
                  <c:v>8.6338089799565795E-2</c:v>
                </c:pt>
                <c:pt idx="2">
                  <c:v>8.6265336300797441E-2</c:v>
                </c:pt>
                <c:pt idx="3">
                  <c:v>7.8059150308207384E-2</c:v>
                </c:pt>
                <c:pt idx="4">
                  <c:v>5.9266956446307716E-2</c:v>
                </c:pt>
                <c:pt idx="5">
                  <c:v>5.6907924282578765E-2</c:v>
                </c:pt>
                <c:pt idx="6">
                  <c:v>3.8091539950637403E-2</c:v>
                </c:pt>
                <c:pt idx="7">
                  <c:v>3.769250183393473E-2</c:v>
                </c:pt>
                <c:pt idx="8">
                  <c:v>3.6783661579627064E-2</c:v>
                </c:pt>
                <c:pt idx="9">
                  <c:v>3.3870806917381757E-2</c:v>
                </c:pt>
                <c:pt idx="10">
                  <c:v>3.109054800461351E-2</c:v>
                </c:pt>
                <c:pt idx="11">
                  <c:v>2.9223854380470881E-2</c:v>
                </c:pt>
                <c:pt idx="12">
                  <c:v>2.7269074458652141E-2</c:v>
                </c:pt>
                <c:pt idx="13">
                  <c:v>2.398574341699956E-2</c:v>
                </c:pt>
                <c:pt idx="14">
                  <c:v>1.7627657517534354E-2</c:v>
                </c:pt>
                <c:pt idx="15">
                  <c:v>1.7095281506634162E-2</c:v>
                </c:pt>
                <c:pt idx="16">
                  <c:v>1.5337533745776923E-2</c:v>
                </c:pt>
                <c:pt idx="17">
                  <c:v>1.4733201858581908E-2</c:v>
                </c:pt>
                <c:pt idx="18">
                  <c:v>1.2963992685216759E-2</c:v>
                </c:pt>
                <c:pt idx="19">
                  <c:v>1.1297743078679041E-2</c:v>
                </c:pt>
                <c:pt idx="20">
                  <c:v>1.0063937069844523E-2</c:v>
                </c:pt>
                <c:pt idx="21">
                  <c:v>8.5953747127246443E-3</c:v>
                </c:pt>
                <c:pt idx="22">
                  <c:v>6.054118049494012E-3</c:v>
                </c:pt>
                <c:pt idx="23">
                  <c:v>6.0280732491183849E-3</c:v>
                </c:pt>
                <c:pt idx="24">
                  <c:v>5.5918952001498051E-3</c:v>
                </c:pt>
                <c:pt idx="25">
                  <c:v>4.8582402889089278E-3</c:v>
                </c:pt>
                <c:pt idx="26">
                  <c:v>4.4329162749187894E-3</c:v>
                </c:pt>
                <c:pt idx="27">
                  <c:v>3.8896873658006048E-3</c:v>
                </c:pt>
                <c:pt idx="28">
                  <c:v>2.8744765325643459E-3</c:v>
                </c:pt>
                <c:pt idx="29">
                  <c:v>2.2710697028003805E-3</c:v>
                </c:pt>
                <c:pt idx="30">
                  <c:v>1.9050276676794548E-3</c:v>
                </c:pt>
                <c:pt idx="31">
                  <c:v>1.744156235966989E-3</c:v>
                </c:pt>
                <c:pt idx="32">
                  <c:v>0</c:v>
                </c:pt>
                <c:pt idx="33">
                  <c:v>0</c:v>
                </c:pt>
                <c:pt idx="34">
                  <c:v>0</c:v>
                </c:pt>
                <c:pt idx="35">
                  <c:v>0</c:v>
                </c:pt>
                <c:pt idx="36">
                  <c:v>0</c:v>
                </c:pt>
                <c:pt idx="37">
                  <c:v>0</c:v>
                </c:pt>
              </c:numCache>
            </c:numRef>
          </c:val>
          <c:extLst>
            <c:ext xmlns:c16="http://schemas.microsoft.com/office/drawing/2014/chart" uri="{C3380CC4-5D6E-409C-BE32-E72D297353CC}">
              <c16:uniqueId val="{00000000-EADF-4DDF-A3CC-4210879275BF}"/>
            </c:ext>
          </c:extLst>
        </c:ser>
        <c:ser>
          <c:idx val="1"/>
          <c:order val="1"/>
          <c:tx>
            <c:strRef>
              <c:f>'6'!$M$4</c:f>
              <c:strCache>
                <c:ptCount val="1"/>
                <c:pt idx="0">
                  <c:v>全国</c:v>
                </c:pt>
              </c:strCache>
            </c:strRef>
          </c:tx>
          <c:spPr>
            <a:solidFill>
              <a:srgbClr val="75DD75"/>
            </a:solidFill>
          </c:spPr>
          <c:invertIfNegative val="0"/>
          <c:cat>
            <c:strRef>
              <c:f>'6'!$K$5:$K$42</c:f>
              <c:strCache>
                <c:ptCount val="38"/>
                <c:pt idx="0">
                  <c:v>建設業</c:v>
                </c:pt>
                <c:pt idx="1">
                  <c:v>食料品</c:v>
                </c:pt>
                <c:pt idx="2">
                  <c:v>住宅賃貸業</c:v>
                </c:pt>
                <c:pt idx="3">
                  <c:v>保健衛生・社会事業</c:v>
                </c:pt>
                <c:pt idx="4">
                  <c:v>公務</c:v>
                </c:pt>
                <c:pt idx="5">
                  <c:v>小売業</c:v>
                </c:pt>
                <c:pt idx="6">
                  <c:v>専門・科学技術、業務支援サービス業</c:v>
                </c:pt>
                <c:pt idx="7">
                  <c:v>農業</c:v>
                </c:pt>
                <c:pt idx="8">
                  <c:v>運輸・郵便業</c:v>
                </c:pt>
                <c:pt idx="9">
                  <c:v>教育</c:v>
                </c:pt>
                <c:pt idx="10">
                  <c:v>その他のサービス</c:v>
                </c:pt>
                <c:pt idx="11">
                  <c:v>宿泊・飲食サービス業</c:v>
                </c:pt>
                <c:pt idx="12">
                  <c:v>情報通信業</c:v>
                </c:pt>
                <c:pt idx="13">
                  <c:v>金融・保険業</c:v>
                </c:pt>
                <c:pt idx="14">
                  <c:v>窯業・土石製品</c:v>
                </c:pt>
                <c:pt idx="15">
                  <c:v>電子部品・デバイス</c:v>
                </c:pt>
                <c:pt idx="16">
                  <c:v>卸売業</c:v>
                </c:pt>
                <c:pt idx="17">
                  <c:v>情報・通信機器</c:v>
                </c:pt>
                <c:pt idx="18">
                  <c:v>その他の製造業</c:v>
                </c:pt>
                <c:pt idx="19">
                  <c:v>水産業</c:v>
                </c:pt>
                <c:pt idx="20">
                  <c:v>繊維製品</c:v>
                </c:pt>
                <c:pt idx="21">
                  <c:v>廃棄物処理業</c:v>
                </c:pt>
                <c:pt idx="22">
                  <c:v>輸送用機械</c:v>
                </c:pt>
                <c:pt idx="23">
                  <c:v>電気機械</c:v>
                </c:pt>
                <c:pt idx="24">
                  <c:v>その他の不動産業</c:v>
                </c:pt>
                <c:pt idx="25">
                  <c:v>石油・石炭製品</c:v>
                </c:pt>
                <c:pt idx="26">
                  <c:v>林業</c:v>
                </c:pt>
                <c:pt idx="27">
                  <c:v>電気業</c:v>
                </c:pt>
                <c:pt idx="28">
                  <c:v>鉱業</c:v>
                </c:pt>
                <c:pt idx="29">
                  <c:v>金属製品</c:v>
                </c:pt>
                <c:pt idx="30">
                  <c:v>水道業</c:v>
                </c:pt>
                <c:pt idx="31">
                  <c:v>印刷業</c:v>
                </c:pt>
                <c:pt idx="32">
                  <c:v>パルプ・紙・紙加工品</c:v>
                </c:pt>
                <c:pt idx="33">
                  <c:v>化学</c:v>
                </c:pt>
                <c:pt idx="34">
                  <c:v>鉄鋼</c:v>
                </c:pt>
                <c:pt idx="35">
                  <c:v>非鉄金属</c:v>
                </c:pt>
                <c:pt idx="36">
                  <c:v>はん用・生産用・業務用機械</c:v>
                </c:pt>
                <c:pt idx="37">
                  <c:v>ガス・熱供給業</c:v>
                </c:pt>
              </c:strCache>
            </c:strRef>
          </c:cat>
          <c:val>
            <c:numRef>
              <c:f>'6'!$M$5:$M$42</c:f>
              <c:numCache>
                <c:formatCode>0.0%</c:formatCode>
                <c:ptCount val="38"/>
                <c:pt idx="0">
                  <c:v>6.3592377002111469E-2</c:v>
                </c:pt>
                <c:pt idx="1">
                  <c:v>3.7937653542221207E-2</c:v>
                </c:pt>
                <c:pt idx="2">
                  <c:v>6.0343055885575335E-2</c:v>
                </c:pt>
                <c:pt idx="3">
                  <c:v>6.450901670060287E-2</c:v>
                </c:pt>
                <c:pt idx="4">
                  <c:v>3.8085248392077803E-2</c:v>
                </c:pt>
                <c:pt idx="5">
                  <c:v>4.655702292002302E-2</c:v>
                </c:pt>
                <c:pt idx="6">
                  <c:v>6.466055031069208E-2</c:v>
                </c:pt>
                <c:pt idx="7">
                  <c:v>9.8600277835718692E-3</c:v>
                </c:pt>
                <c:pt idx="8">
                  <c:v>4.1174130569899929E-2</c:v>
                </c:pt>
                <c:pt idx="9">
                  <c:v>2.2551023139520936E-2</c:v>
                </c:pt>
                <c:pt idx="10">
                  <c:v>3.273231727443978E-2</c:v>
                </c:pt>
                <c:pt idx="11">
                  <c:v>3.4334503842343357E-2</c:v>
                </c:pt>
                <c:pt idx="12">
                  <c:v>5.0292420433749908E-2</c:v>
                </c:pt>
                <c:pt idx="13">
                  <c:v>3.3999168465938798E-2</c:v>
                </c:pt>
                <c:pt idx="14">
                  <c:v>6.3603380600184061E-3</c:v>
                </c:pt>
                <c:pt idx="15">
                  <c:v>1.6792628658955356E-2</c:v>
                </c:pt>
                <c:pt idx="16">
                  <c:v>5.1810109150243644E-2</c:v>
                </c:pt>
                <c:pt idx="17">
                  <c:v>8.9881999281164922E-3</c:v>
                </c:pt>
                <c:pt idx="18">
                  <c:v>2.330822166811396E-2</c:v>
                </c:pt>
                <c:pt idx="19">
                  <c:v>1.5044676523003851E-3</c:v>
                </c:pt>
                <c:pt idx="20">
                  <c:v>3.7550840491782332E-3</c:v>
                </c:pt>
                <c:pt idx="21">
                  <c:v>7.574100904315745E-3</c:v>
                </c:pt>
                <c:pt idx="22">
                  <c:v>6.2561804143056274E-2</c:v>
                </c:pt>
                <c:pt idx="23">
                  <c:v>2.1259001335045491E-2</c:v>
                </c:pt>
                <c:pt idx="24">
                  <c:v>1.7422606557416797E-2</c:v>
                </c:pt>
                <c:pt idx="25">
                  <c:v>1.977526930381859E-2</c:v>
                </c:pt>
                <c:pt idx="26">
                  <c:v>2.9947828353647061E-4</c:v>
                </c:pt>
                <c:pt idx="27">
                  <c:v>1.5057358505739167E-2</c:v>
                </c:pt>
                <c:pt idx="28">
                  <c:v>6.4612769468150267E-4</c:v>
                </c:pt>
                <c:pt idx="29">
                  <c:v>1.260023953476312E-2</c:v>
                </c:pt>
                <c:pt idx="30">
                  <c:v>3.9113693859734637E-3</c:v>
                </c:pt>
                <c:pt idx="31">
                  <c:v>4.3145317571123285E-3</c:v>
                </c:pt>
                <c:pt idx="32">
                  <c:v>7.600925905721828E-3</c:v>
                </c:pt>
                <c:pt idx="33">
                  <c:v>3.3506654840192503E-2</c:v>
                </c:pt>
                <c:pt idx="34">
                  <c:v>2.0455846256723319E-2</c:v>
                </c:pt>
                <c:pt idx="35">
                  <c:v>1.7117152821338903E-2</c:v>
                </c:pt>
                <c:pt idx="36">
                  <c:v>3.9245552685500777E-2</c:v>
                </c:pt>
                <c:pt idx="37">
                  <c:v>3.5044146553689561E-3</c:v>
                </c:pt>
              </c:numCache>
            </c:numRef>
          </c:val>
          <c:extLst>
            <c:ext xmlns:c16="http://schemas.microsoft.com/office/drawing/2014/chart" uri="{C3380CC4-5D6E-409C-BE32-E72D297353CC}">
              <c16:uniqueId val="{00000001-EADF-4DDF-A3CC-4210879275BF}"/>
            </c:ext>
          </c:extLst>
        </c:ser>
        <c:dLbls>
          <c:showLegendKey val="0"/>
          <c:showVal val="0"/>
          <c:showCatName val="0"/>
          <c:showSerName val="0"/>
          <c:showPercent val="0"/>
          <c:showBubbleSize val="0"/>
        </c:dLbls>
        <c:gapWidth val="150"/>
        <c:axId val="405165568"/>
        <c:axId val="405143808"/>
      </c:barChart>
      <c:catAx>
        <c:axId val="405165568"/>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405143808"/>
        <c:crosses val="autoZero"/>
        <c:auto val="1"/>
        <c:lblAlgn val="ctr"/>
        <c:lblOffset val="100"/>
        <c:noMultiLvlLbl val="0"/>
      </c:catAx>
      <c:valAx>
        <c:axId val="405143808"/>
        <c:scaling>
          <c:orientation val="minMax"/>
          <c:min val="0"/>
        </c:scaling>
        <c:delete val="0"/>
        <c:axPos val="l"/>
        <c:majorGridlines>
          <c:spPr>
            <a:ln>
              <a:prstDash val="sysDot"/>
            </a:ln>
          </c:spPr>
        </c:majorGridlines>
        <c:title>
          <c:tx>
            <c:rich>
              <a:bodyPr rot="-5400000" vert="horz"/>
              <a:lstStyle/>
              <a:p>
                <a:pPr>
                  <a:defRPr b="0"/>
                </a:pPr>
                <a:r>
                  <a:rPr lang="ja-JP" altLang="en-US" b="0"/>
                  <a:t>産業別生産額構成比（％）</a:t>
                </a:r>
              </a:p>
            </c:rich>
          </c:tx>
          <c:layout/>
          <c:overlay val="0"/>
        </c:title>
        <c:numFmt formatCode="0%" sourceLinked="0"/>
        <c:majorTickMark val="out"/>
        <c:minorTickMark val="none"/>
        <c:tickLblPos val="nextTo"/>
        <c:crossAx val="405165568"/>
        <c:crosses val="autoZero"/>
        <c:crossBetween val="between"/>
      </c:valAx>
      <c:spPr>
        <a:noFill/>
        <a:ln>
          <a:solidFill>
            <a:schemeClr val="bg1">
              <a:lumMod val="50000"/>
            </a:schemeClr>
          </a:solidFill>
        </a:ln>
      </c:spPr>
    </c:plotArea>
    <c:legend>
      <c:legendPos val="b"/>
      <c:layout/>
      <c:overlay val="1"/>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82768361581922E-2"/>
          <c:y val="3.0596271524121296E-2"/>
          <c:w val="0.92067156308851861"/>
          <c:h val="0.66797152777778612"/>
        </c:manualLayout>
      </c:layout>
      <c:barChart>
        <c:barDir val="col"/>
        <c:grouping val="clustered"/>
        <c:varyColors val="0"/>
        <c:ser>
          <c:idx val="0"/>
          <c:order val="0"/>
          <c:spPr>
            <a:solidFill>
              <a:srgbClr val="75DD75"/>
            </a:solidFill>
            <a:ln w="28575">
              <a:noFill/>
            </a:ln>
          </c:spPr>
          <c:invertIfNegative val="0"/>
          <c:dLbls>
            <c:numFmt formatCode="0.00;[Red]\-0.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繊維製品</c:v>
                </c:pt>
                <c:pt idx="10">
                  <c:v>電子部品・デバイス</c:v>
                </c:pt>
                <c:pt idx="11">
                  <c:v>小売業</c:v>
                </c:pt>
                <c:pt idx="12">
                  <c:v>保健衛生・社会事業</c:v>
                </c:pt>
                <c:pt idx="13">
                  <c:v>廃棄物処理業</c:v>
                </c:pt>
                <c:pt idx="14">
                  <c:v>情報・通信機器</c:v>
                </c:pt>
                <c:pt idx="15">
                  <c:v>その他のサービス</c:v>
                </c:pt>
                <c:pt idx="16">
                  <c:v>運輸・郵便業</c:v>
                </c:pt>
                <c:pt idx="17">
                  <c:v>宿泊・飲食サービス業</c:v>
                </c:pt>
                <c:pt idx="18">
                  <c:v>金融・保険業</c:v>
                </c:pt>
                <c:pt idx="19">
                  <c:v>専門・科学技術、業務支援サービス業</c:v>
                </c:pt>
                <c:pt idx="20">
                  <c:v>情報通信業</c:v>
                </c:pt>
                <c:pt idx="21">
                  <c:v>その他の製造業</c:v>
                </c:pt>
                <c:pt idx="22">
                  <c:v>水道業</c:v>
                </c:pt>
                <c:pt idx="23">
                  <c:v>印刷業</c:v>
                </c:pt>
                <c:pt idx="24">
                  <c:v>電気機械</c:v>
                </c:pt>
                <c:pt idx="25">
                  <c:v>その他の不動産業</c:v>
                </c:pt>
                <c:pt idx="26">
                  <c:v>卸売業</c:v>
                </c:pt>
                <c:pt idx="27">
                  <c:v>電気業</c:v>
                </c:pt>
                <c:pt idx="28">
                  <c:v>石油・石炭製品</c:v>
                </c:pt>
                <c:pt idx="29">
                  <c:v>金属製品</c:v>
                </c:pt>
                <c:pt idx="30">
                  <c:v>鉱業</c:v>
                </c:pt>
                <c:pt idx="31">
                  <c:v>輸送用機械</c:v>
                </c:pt>
                <c:pt idx="32">
                  <c:v>パルプ・紙・紙加工品</c:v>
                </c:pt>
                <c:pt idx="33">
                  <c:v>化学</c:v>
                </c:pt>
                <c:pt idx="34">
                  <c:v>鉄鋼</c:v>
                </c:pt>
                <c:pt idx="35">
                  <c:v>非鉄金属</c:v>
                </c:pt>
                <c:pt idx="36">
                  <c:v>はん用・生産用・業務用機械</c:v>
                </c:pt>
                <c:pt idx="37">
                  <c:v>ガス・熱供給業</c:v>
                </c:pt>
              </c:strCache>
            </c:strRef>
          </c:cat>
          <c:val>
            <c:numRef>
              <c:f>'8'!$P$5:$P$42</c:f>
              <c:numCache>
                <c:formatCode>0.000_ </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0.91295074902846485</c:v>
                </c:pt>
                <c:pt idx="17">
                  <c:v>0.84920125575378935</c:v>
                </c:pt>
                <c:pt idx="18">
                  <c:v>0.71025378191667476</c:v>
                </c:pt>
                <c:pt idx="19">
                  <c:v>0.59691832592240479</c:v>
                </c:pt>
                <c:pt idx="20">
                  <c:v>0.5209396729435869</c:v>
                </c:pt>
                <c:pt idx="21">
                  <c:v>0.50464361584092154</c:v>
                </c:pt>
                <c:pt idx="22">
                  <c:v>0.48699581772158868</c:v>
                </c:pt>
                <c:pt idx="23">
                  <c:v>0.40288111953322087</c:v>
                </c:pt>
                <c:pt idx="24">
                  <c:v>0.32847287863336178</c:v>
                </c:pt>
                <c:pt idx="25">
                  <c:v>0.32092139431555411</c:v>
                </c:pt>
                <c:pt idx="26">
                  <c:v>0.30145956847630401</c:v>
                </c:pt>
                <c:pt idx="27">
                  <c:v>0.25829659535389859</c:v>
                </c:pt>
                <c:pt idx="28">
                  <c:v>0.22612461817315299</c:v>
                </c:pt>
                <c:pt idx="29">
                  <c:v>0.17900585127712534</c:v>
                </c:pt>
                <c:pt idx="30">
                  <c:v>0.14998353402622958</c:v>
                </c:pt>
                <c:pt idx="31">
                  <c:v>0.1298185922314965</c:v>
                </c:pt>
                <c:pt idx="32">
                  <c:v>0</c:v>
                </c:pt>
                <c:pt idx="33">
                  <c:v>0</c:v>
                </c:pt>
                <c:pt idx="34">
                  <c:v>0</c:v>
                </c:pt>
                <c:pt idx="35">
                  <c:v>0</c:v>
                </c:pt>
                <c:pt idx="36">
                  <c:v>0</c:v>
                </c:pt>
                <c:pt idx="37">
                  <c:v>0</c:v>
                </c:pt>
              </c:numCache>
            </c:numRef>
          </c:val>
          <c:extLst>
            <c:ext xmlns:c16="http://schemas.microsoft.com/office/drawing/2014/chart" uri="{C3380CC4-5D6E-409C-BE32-E72D297353CC}">
              <c16:uniqueId val="{00000000-40BC-4723-982A-AA519A785223}"/>
            </c:ext>
          </c:extLst>
        </c:ser>
        <c:ser>
          <c:idx val="1"/>
          <c:order val="1"/>
          <c:spPr>
            <a:solidFill>
              <a:srgbClr val="FF9966"/>
            </a:solidFill>
            <a:ln w="28575">
              <a:noFill/>
            </a:ln>
          </c:spPr>
          <c:invertIfNegative val="0"/>
          <c:dLbls>
            <c:numFmt formatCode="0.00;[Red]\-0.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繊維製品</c:v>
                </c:pt>
                <c:pt idx="10">
                  <c:v>電子部品・デバイス</c:v>
                </c:pt>
                <c:pt idx="11">
                  <c:v>小売業</c:v>
                </c:pt>
                <c:pt idx="12">
                  <c:v>保健衛生・社会事業</c:v>
                </c:pt>
                <c:pt idx="13">
                  <c:v>廃棄物処理業</c:v>
                </c:pt>
                <c:pt idx="14">
                  <c:v>情報・通信機器</c:v>
                </c:pt>
                <c:pt idx="15">
                  <c:v>その他のサービス</c:v>
                </c:pt>
                <c:pt idx="16">
                  <c:v>運輸・郵便業</c:v>
                </c:pt>
                <c:pt idx="17">
                  <c:v>宿泊・飲食サービス業</c:v>
                </c:pt>
                <c:pt idx="18">
                  <c:v>金融・保険業</c:v>
                </c:pt>
                <c:pt idx="19">
                  <c:v>専門・科学技術、業務支援サービス業</c:v>
                </c:pt>
                <c:pt idx="20">
                  <c:v>情報通信業</c:v>
                </c:pt>
                <c:pt idx="21">
                  <c:v>その他の製造業</c:v>
                </c:pt>
                <c:pt idx="22">
                  <c:v>水道業</c:v>
                </c:pt>
                <c:pt idx="23">
                  <c:v>印刷業</c:v>
                </c:pt>
                <c:pt idx="24">
                  <c:v>電気機械</c:v>
                </c:pt>
                <c:pt idx="25">
                  <c:v>その他の不動産業</c:v>
                </c:pt>
                <c:pt idx="26">
                  <c:v>卸売業</c:v>
                </c:pt>
                <c:pt idx="27">
                  <c:v>電気業</c:v>
                </c:pt>
                <c:pt idx="28">
                  <c:v>石油・石炭製品</c:v>
                </c:pt>
                <c:pt idx="29">
                  <c:v>金属製品</c:v>
                </c:pt>
                <c:pt idx="30">
                  <c:v>鉱業</c:v>
                </c:pt>
                <c:pt idx="31">
                  <c:v>輸送用機械</c:v>
                </c:pt>
                <c:pt idx="32">
                  <c:v>パルプ・紙・紙加工品</c:v>
                </c:pt>
                <c:pt idx="33">
                  <c:v>化学</c:v>
                </c:pt>
                <c:pt idx="34">
                  <c:v>鉄鋼</c:v>
                </c:pt>
                <c:pt idx="35">
                  <c:v>非鉄金属</c:v>
                </c:pt>
                <c:pt idx="36">
                  <c:v>はん用・生産用・業務用機械</c:v>
                </c:pt>
                <c:pt idx="37">
                  <c:v>ガス・熱供給業</c:v>
                </c:pt>
              </c:strCache>
            </c:strRef>
          </c:cat>
          <c:val>
            <c:numRef>
              <c:f>'8'!$R$5:$R$42</c:f>
              <c:numCache>
                <c:formatCode>0.000_ </c:formatCode>
                <c:ptCount val="38"/>
                <c:pt idx="0">
                  <c:v>10.799499958986644</c:v>
                </c:pt>
                <c:pt idx="1">
                  <c:v>6.9867981465650271</c:v>
                </c:pt>
                <c:pt idx="2">
                  <c:v>3.5816503877337129</c:v>
                </c:pt>
                <c:pt idx="3">
                  <c:v>3.1926412755222278</c:v>
                </c:pt>
                <c:pt idx="4">
                  <c:v>2.9858526899981577</c:v>
                </c:pt>
                <c:pt idx="5">
                  <c:v>2.0039478672029891</c:v>
                </c:pt>
                <c:pt idx="6">
                  <c:v>1.5559964764775738</c:v>
                </c:pt>
                <c:pt idx="7">
                  <c:v>1.5017998921184317</c:v>
                </c:pt>
                <c:pt idx="8">
                  <c:v>1.4294263911156639</c:v>
                </c:pt>
                <c:pt idx="9">
                  <c:v>1.3982064719879119</c:v>
                </c:pt>
                <c:pt idx="10">
                  <c:v>1.2735585163327658</c:v>
                </c:pt>
                <c:pt idx="11">
                  <c:v>1.2237829395162192</c:v>
                </c:pt>
                <c:pt idx="12">
                  <c:v>1.2099186573882665</c:v>
                </c:pt>
                <c:pt idx="13">
                  <c:v>1.1347142373059851</c:v>
                </c:pt>
                <c:pt idx="14">
                  <c:v>1.0821822829975332</c:v>
                </c:pt>
                <c:pt idx="15">
                  <c:v>1.046490508293038</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1-40BC-4723-982A-AA519A785223}"/>
            </c:ext>
          </c:extLst>
        </c:ser>
        <c:ser>
          <c:idx val="2"/>
          <c:order val="2"/>
          <c:tx>
            <c:strRef>
              <c:f>'8'!$Q$4</c:f>
              <c:strCache>
                <c:ptCount val="1"/>
                <c:pt idx="0">
                  <c:v>ゼロ</c:v>
                </c:pt>
              </c:strCache>
            </c:strRef>
          </c:tx>
          <c:invertIfNegative val="0"/>
          <c:dLbls>
            <c:numFmt formatCode="#,##0.00;[Red]\-#,##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繊維製品</c:v>
                </c:pt>
                <c:pt idx="10">
                  <c:v>電子部品・デバイス</c:v>
                </c:pt>
                <c:pt idx="11">
                  <c:v>小売業</c:v>
                </c:pt>
                <c:pt idx="12">
                  <c:v>保健衛生・社会事業</c:v>
                </c:pt>
                <c:pt idx="13">
                  <c:v>廃棄物処理業</c:v>
                </c:pt>
                <c:pt idx="14">
                  <c:v>情報・通信機器</c:v>
                </c:pt>
                <c:pt idx="15">
                  <c:v>その他のサービス</c:v>
                </c:pt>
                <c:pt idx="16">
                  <c:v>運輸・郵便業</c:v>
                </c:pt>
                <c:pt idx="17">
                  <c:v>宿泊・飲食サービス業</c:v>
                </c:pt>
                <c:pt idx="18">
                  <c:v>金融・保険業</c:v>
                </c:pt>
                <c:pt idx="19">
                  <c:v>専門・科学技術、業務支援サービス業</c:v>
                </c:pt>
                <c:pt idx="20">
                  <c:v>情報通信業</c:v>
                </c:pt>
                <c:pt idx="21">
                  <c:v>その他の製造業</c:v>
                </c:pt>
                <c:pt idx="22">
                  <c:v>水道業</c:v>
                </c:pt>
                <c:pt idx="23">
                  <c:v>印刷業</c:v>
                </c:pt>
                <c:pt idx="24">
                  <c:v>電気機械</c:v>
                </c:pt>
                <c:pt idx="25">
                  <c:v>その他の不動産業</c:v>
                </c:pt>
                <c:pt idx="26">
                  <c:v>卸売業</c:v>
                </c:pt>
                <c:pt idx="27">
                  <c:v>電気業</c:v>
                </c:pt>
                <c:pt idx="28">
                  <c:v>石油・石炭製品</c:v>
                </c:pt>
                <c:pt idx="29">
                  <c:v>金属製品</c:v>
                </c:pt>
                <c:pt idx="30">
                  <c:v>鉱業</c:v>
                </c:pt>
                <c:pt idx="31">
                  <c:v>輸送用機械</c:v>
                </c:pt>
                <c:pt idx="32">
                  <c:v>パルプ・紙・紙加工品</c:v>
                </c:pt>
                <c:pt idx="33">
                  <c:v>化学</c:v>
                </c:pt>
                <c:pt idx="34">
                  <c:v>鉄鋼</c:v>
                </c:pt>
                <c:pt idx="35">
                  <c:v>非鉄金属</c:v>
                </c:pt>
                <c:pt idx="36">
                  <c:v>はん用・生産用・業務用機械</c:v>
                </c:pt>
                <c:pt idx="37">
                  <c:v>ガス・熱供給業</c:v>
                </c:pt>
              </c:strCache>
            </c:strRef>
          </c:cat>
          <c:val>
            <c:numRef>
              <c:f>'8'!$Q$5:$Q$42</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1E-10</c:v>
                </c:pt>
                <c:pt idx="33">
                  <c:v>1E-10</c:v>
                </c:pt>
                <c:pt idx="34">
                  <c:v>1E-10</c:v>
                </c:pt>
                <c:pt idx="35">
                  <c:v>1E-10</c:v>
                </c:pt>
                <c:pt idx="36">
                  <c:v>1E-10</c:v>
                </c:pt>
                <c:pt idx="37">
                  <c:v>1E-10</c:v>
                </c:pt>
              </c:numCache>
            </c:numRef>
          </c:val>
          <c:extLst>
            <c:ext xmlns:c16="http://schemas.microsoft.com/office/drawing/2014/chart" uri="{C3380CC4-5D6E-409C-BE32-E72D297353CC}">
              <c16:uniqueId val="{00000002-40BC-4723-982A-AA519A785223}"/>
            </c:ext>
          </c:extLst>
        </c:ser>
        <c:dLbls>
          <c:showLegendKey val="0"/>
          <c:showVal val="0"/>
          <c:showCatName val="0"/>
          <c:showSerName val="0"/>
          <c:showPercent val="0"/>
          <c:showBubbleSize val="0"/>
        </c:dLbls>
        <c:gapWidth val="150"/>
        <c:overlap val="100"/>
        <c:axId val="405145984"/>
        <c:axId val="405145440"/>
      </c:barChart>
      <c:catAx>
        <c:axId val="405145984"/>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405145440"/>
        <c:crosses val="autoZero"/>
        <c:auto val="1"/>
        <c:lblAlgn val="ctr"/>
        <c:lblOffset val="100"/>
        <c:noMultiLvlLbl val="0"/>
      </c:catAx>
      <c:valAx>
        <c:axId val="405145440"/>
        <c:scaling>
          <c:orientation val="minMax"/>
          <c:min val="0"/>
        </c:scaling>
        <c:delete val="0"/>
        <c:axPos val="l"/>
        <c:majorGridlines>
          <c:spPr>
            <a:ln>
              <a:prstDash val="sysDot"/>
            </a:ln>
          </c:spPr>
        </c:majorGridlines>
        <c:title>
          <c:tx>
            <c:rich>
              <a:bodyPr rot="-5400000" vert="horz"/>
              <a:lstStyle/>
              <a:p>
                <a:pPr>
                  <a:defRPr b="0"/>
                </a:pPr>
                <a:r>
                  <a:rPr lang="ja-JP" altLang="en-US" b="0"/>
                  <a:t>修正特化係数</a:t>
                </a:r>
              </a:p>
            </c:rich>
          </c:tx>
          <c:layout/>
          <c:overlay val="0"/>
        </c:title>
        <c:numFmt formatCode="0" sourceLinked="0"/>
        <c:majorTickMark val="out"/>
        <c:minorTickMark val="none"/>
        <c:tickLblPos val="nextTo"/>
        <c:txPr>
          <a:bodyPr/>
          <a:lstStyle/>
          <a:p>
            <a:pPr>
              <a:defRPr sz="900"/>
            </a:pPr>
            <a:endParaRPr lang="ja-JP"/>
          </a:p>
        </c:txPr>
        <c:crossAx val="405145984"/>
        <c:crosses val="autoZero"/>
        <c:crossBetween val="between"/>
      </c:valAx>
      <c:spPr>
        <a:noFill/>
        <a:ln>
          <a:solidFill>
            <a:schemeClr val="bg1">
              <a:lumMod val="50000"/>
            </a:schemeClr>
          </a:solidFill>
        </a:ln>
      </c:spPr>
    </c:plotArea>
    <c:plotVisOnly val="1"/>
    <c:dispBlanksAs val="gap"/>
    <c:showDLblsOverMax val="0"/>
  </c:chart>
  <c:spPr>
    <a:noFill/>
    <a:ln>
      <a:noFill/>
    </a:ln>
  </c:spPr>
  <c:txPr>
    <a:bodyPr/>
    <a:lstStyle/>
    <a:p>
      <a:pPr>
        <a:defRPr sz="900"/>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6"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6867" name="Rectangle 3"/>
          <p:cNvSpPr>
            <a:spLocks noGrp="1" noChangeArrowheads="1"/>
          </p:cNvSpPr>
          <p:nvPr>
            <p:ph type="dt" sz="quarter" idx="1"/>
          </p:nvPr>
        </p:nvSpPr>
        <p:spPr bwMode="auto">
          <a:xfrm>
            <a:off x="3854465"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algn="r" defTabSz="921042">
              <a:defRPr sz="1200">
                <a:latin typeface="Arial" charset="0"/>
                <a:ea typeface="ＭＳ Ｐゴシック" charset="-128"/>
              </a:defRPr>
            </a:lvl1pPr>
          </a:lstStyle>
          <a:p>
            <a:pPr>
              <a:defRPr/>
            </a:pPr>
            <a:endParaRPr lang="en-US" altLang="ja-JP"/>
          </a:p>
        </p:txBody>
      </p:sp>
      <p:sp>
        <p:nvSpPr>
          <p:cNvPr id="36868" name="Rectangle 4"/>
          <p:cNvSpPr>
            <a:spLocks noGrp="1" noChangeArrowheads="1"/>
          </p:cNvSpPr>
          <p:nvPr>
            <p:ph type="ftr" sz="quarter" idx="2"/>
          </p:nvPr>
        </p:nvSpPr>
        <p:spPr bwMode="auto">
          <a:xfrm>
            <a:off x="16"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6869" name="Rectangle 5"/>
          <p:cNvSpPr>
            <a:spLocks noGrp="1" noChangeArrowheads="1"/>
          </p:cNvSpPr>
          <p:nvPr>
            <p:ph type="sldNum" sz="quarter" idx="3"/>
          </p:nvPr>
        </p:nvSpPr>
        <p:spPr bwMode="auto">
          <a:xfrm>
            <a:off x="3854465"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algn="r" defTabSz="921042">
              <a:defRPr sz="1200">
                <a:latin typeface="Arial" charset="0"/>
                <a:ea typeface="ＭＳ Ｐゴシック" charset="-128"/>
              </a:defRPr>
            </a:lvl1pPr>
          </a:lstStyle>
          <a:p>
            <a:pPr>
              <a:defRPr/>
            </a:pPr>
            <a:fld id="{4D50D208-1B19-45DE-ABFD-9787C11CBF72}" type="slidenum">
              <a:rPr lang="en-US" altLang="ja-JP"/>
              <a:pPr>
                <a:defRPr/>
              </a:pPr>
              <a:t>‹#›</a:t>
            </a:fld>
            <a:endParaRPr lang="en-US" altLang="ja-JP"/>
          </a:p>
        </p:txBody>
      </p:sp>
    </p:spTree>
    <p:extLst>
      <p:ext uri="{BB962C8B-B14F-4D97-AF65-F5344CB8AC3E}">
        <p14:creationId xmlns:p14="http://schemas.microsoft.com/office/powerpoint/2010/main" val="10608241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6"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4819" name="Rectangle 3"/>
          <p:cNvSpPr>
            <a:spLocks noGrp="1" noChangeArrowheads="1"/>
          </p:cNvSpPr>
          <p:nvPr>
            <p:ph type="dt" idx="1"/>
          </p:nvPr>
        </p:nvSpPr>
        <p:spPr bwMode="auto">
          <a:xfrm>
            <a:off x="3854465"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algn="r" defTabSz="921042">
              <a:defRPr sz="1200">
                <a:latin typeface="Arial" charset="0"/>
                <a:ea typeface="ＭＳ Ｐゴシック" charset="-128"/>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2630" y="4721237"/>
            <a:ext cx="5445125" cy="4471988"/>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4822" name="Rectangle 6"/>
          <p:cNvSpPr>
            <a:spLocks noGrp="1" noChangeArrowheads="1"/>
          </p:cNvSpPr>
          <p:nvPr>
            <p:ph type="ftr" sz="quarter" idx="4"/>
          </p:nvPr>
        </p:nvSpPr>
        <p:spPr bwMode="auto">
          <a:xfrm>
            <a:off x="16"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4465"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algn="r" defTabSz="921042">
              <a:defRPr sz="1200">
                <a:latin typeface="Arial" charset="0"/>
                <a:ea typeface="ＭＳ Ｐゴシック" charset="-128"/>
              </a:defRPr>
            </a:lvl1pPr>
          </a:lstStyle>
          <a:p>
            <a:pPr>
              <a:defRPr/>
            </a:pPr>
            <a:fld id="{D361620E-6F95-41EB-B32D-1E8CFB5BE0F5}" type="slidenum">
              <a:rPr lang="en-US" altLang="ja-JP"/>
              <a:pPr>
                <a:defRPr/>
              </a:pPr>
              <a:t>‹#›</a:t>
            </a:fld>
            <a:endParaRPr lang="en-US" altLang="ja-JP"/>
          </a:p>
        </p:txBody>
      </p:sp>
    </p:spTree>
    <p:extLst>
      <p:ext uri="{BB962C8B-B14F-4D97-AF65-F5344CB8AC3E}">
        <p14:creationId xmlns:p14="http://schemas.microsoft.com/office/powerpoint/2010/main" val="204869905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p:txBody>
          <a:bodyPr/>
          <a:lstStyle/>
          <a:p>
            <a:pPr eaLnBrk="1" hangingPunct="1"/>
            <a:endParaRPr lang="ja-JP" altLang="ja-JP" dirty="0"/>
          </a:p>
        </p:txBody>
      </p:sp>
    </p:spTree>
    <p:extLst>
      <p:ext uri="{BB962C8B-B14F-4D97-AF65-F5344CB8AC3E}">
        <p14:creationId xmlns:p14="http://schemas.microsoft.com/office/powerpoint/2010/main" val="240287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20</a:t>
            </a:fld>
            <a:endParaRPr lang="en-US" altLang="ja-JP" dirty="0"/>
          </a:p>
        </p:txBody>
      </p:sp>
    </p:spTree>
    <p:extLst>
      <p:ext uri="{BB962C8B-B14F-4D97-AF65-F5344CB8AC3E}">
        <p14:creationId xmlns:p14="http://schemas.microsoft.com/office/powerpoint/2010/main" val="23817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920750" y="746125"/>
            <a:ext cx="4968875" cy="3727450"/>
          </a:xfrm>
          <a:ln/>
        </p:spPr>
      </p:sp>
      <p:sp>
        <p:nvSpPr>
          <p:cNvPr id="819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27750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39362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3936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42</a:t>
            </a:fld>
            <a:endParaRPr lang="en-US" altLang="ja-JP" dirty="0"/>
          </a:p>
        </p:txBody>
      </p:sp>
    </p:spTree>
    <p:extLst>
      <p:ext uri="{BB962C8B-B14F-4D97-AF65-F5344CB8AC3E}">
        <p14:creationId xmlns:p14="http://schemas.microsoft.com/office/powerpoint/2010/main" val="2923540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43</a:t>
            </a:fld>
            <a:endParaRPr lang="en-US" altLang="ja-JP" dirty="0"/>
          </a:p>
        </p:txBody>
      </p:sp>
    </p:spTree>
    <p:extLst>
      <p:ext uri="{BB962C8B-B14F-4D97-AF65-F5344CB8AC3E}">
        <p14:creationId xmlns:p14="http://schemas.microsoft.com/office/powerpoint/2010/main" val="159578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51</a:t>
            </a:fld>
            <a:endParaRPr lang="en-US" altLang="ja-JP" dirty="0"/>
          </a:p>
        </p:txBody>
      </p:sp>
    </p:spTree>
    <p:extLst>
      <p:ext uri="{BB962C8B-B14F-4D97-AF65-F5344CB8AC3E}">
        <p14:creationId xmlns:p14="http://schemas.microsoft.com/office/powerpoint/2010/main" val="395890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52</a:t>
            </a:fld>
            <a:endParaRPr lang="en-US" altLang="ja-JP" dirty="0"/>
          </a:p>
        </p:txBody>
      </p:sp>
    </p:spTree>
    <p:extLst>
      <p:ext uri="{BB962C8B-B14F-4D97-AF65-F5344CB8AC3E}">
        <p14:creationId xmlns:p14="http://schemas.microsoft.com/office/powerpoint/2010/main" val="170593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70862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6</a:t>
            </a:fld>
            <a:endParaRPr lang="en-US" altLang="ja-JP" dirty="0"/>
          </a:p>
        </p:txBody>
      </p:sp>
    </p:spTree>
    <p:extLst>
      <p:ext uri="{BB962C8B-B14F-4D97-AF65-F5344CB8AC3E}">
        <p14:creationId xmlns:p14="http://schemas.microsoft.com/office/powerpoint/2010/main" val="36685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7</a:t>
            </a:fld>
            <a:endParaRPr lang="en-US" altLang="ja-JP" dirty="0"/>
          </a:p>
        </p:txBody>
      </p:sp>
    </p:spTree>
    <p:extLst>
      <p:ext uri="{BB962C8B-B14F-4D97-AF65-F5344CB8AC3E}">
        <p14:creationId xmlns:p14="http://schemas.microsoft.com/office/powerpoint/2010/main" val="34367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922338" y="746125"/>
            <a:ext cx="4968875" cy="3727450"/>
          </a:xfrm>
          <a:ln/>
        </p:spPr>
      </p:sp>
      <p:sp>
        <p:nvSpPr>
          <p:cNvPr id="819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14596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9</a:t>
            </a:fld>
            <a:endParaRPr lang="en-US" altLang="ja-JP" dirty="0"/>
          </a:p>
        </p:txBody>
      </p:sp>
    </p:spTree>
    <p:extLst>
      <p:ext uri="{BB962C8B-B14F-4D97-AF65-F5344CB8AC3E}">
        <p14:creationId xmlns:p14="http://schemas.microsoft.com/office/powerpoint/2010/main" val="286434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90981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39253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18</a:t>
            </a:fld>
            <a:endParaRPr lang="en-US" altLang="ja-JP" dirty="0"/>
          </a:p>
        </p:txBody>
      </p:sp>
    </p:spTree>
    <p:extLst>
      <p:ext uri="{BB962C8B-B14F-4D97-AF65-F5344CB8AC3E}">
        <p14:creationId xmlns:p14="http://schemas.microsoft.com/office/powerpoint/2010/main" val="825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r"/>
            <a:endParaRPr kumimoji="1" lang="ja-JP" altLang="en-US"/>
          </a:p>
        </p:txBody>
      </p:sp>
      <p:sp>
        <p:nvSpPr>
          <p:cNvPr id="4" name="スライド番号プレースホルダー 3"/>
          <p:cNvSpPr>
            <a:spLocks noGrp="1"/>
          </p:cNvSpPr>
          <p:nvPr>
            <p:ph type="sldNum" sz="quarter" idx="10"/>
          </p:nvPr>
        </p:nvSpPr>
        <p:spPr/>
        <p:txBody>
          <a:bodyPr/>
          <a:lstStyle/>
          <a:p>
            <a:fld id="{55FFBA12-C8DD-46D3-A1E2-48A685F88CC4}" type="slidenum">
              <a:rPr lang="en-US" altLang="ja-JP" smtClean="0"/>
              <a:pPr/>
              <a:t>19</a:t>
            </a:fld>
            <a:endParaRPr lang="en-US" altLang="ja-JP" dirty="0"/>
          </a:p>
        </p:txBody>
      </p:sp>
    </p:spTree>
    <p:extLst>
      <p:ext uri="{BB962C8B-B14F-4D97-AF65-F5344CB8AC3E}">
        <p14:creationId xmlns:p14="http://schemas.microsoft.com/office/powerpoint/2010/main" val="152980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400" y="1"/>
            <a:ext cx="8100000" cy="493058"/>
          </a:xfrm>
        </p:spPr>
        <p:txBody>
          <a:bodyPr/>
          <a:lstStyle/>
          <a:p>
            <a:r>
              <a:rPr lang="ja-JP" altLang="en-US" dirty="0"/>
              <a:t>マスタ タイトルの書式設定</a:t>
            </a:r>
          </a:p>
        </p:txBody>
      </p:sp>
      <p:sp>
        <p:nvSpPr>
          <p:cNvPr id="4"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8400" y="0"/>
            <a:ext cx="8928000" cy="493200"/>
          </a:xfr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lang="ja-JP" altLang="en-US" sz="2400" b="1" dirty="0">
                <a:solidFill>
                  <a:schemeClr val="tx2"/>
                </a:solidFill>
                <a:latin typeface="Meiryo UI" pitchFamily="50" charset="-128"/>
                <a:ea typeface="Meiryo UI" pitchFamily="50" charset="-128"/>
                <a:cs typeface="+mj-cs"/>
              </a:defRPr>
            </a:lvl1pPr>
          </a:lstStyle>
          <a:p>
            <a:pPr lvl="0" algn="l" rtl="0" eaLnBrk="0" fontAlgn="base" hangingPunct="0">
              <a:spcBef>
                <a:spcPct val="0"/>
              </a:spcBef>
              <a:spcAft>
                <a:spcPct val="0"/>
              </a:spcAft>
            </a:pPr>
            <a:r>
              <a:rPr lang="ja-JP" altLang="en-US" dirty="0"/>
              <a:t>マスタ タイトルの書式設定</a:t>
            </a:r>
          </a:p>
        </p:txBody>
      </p:sp>
      <p:sp>
        <p:nvSpPr>
          <p:cNvPr id="3" name="コンテンツ プレースホルダ 2"/>
          <p:cNvSpPr>
            <a:spLocks noGrp="1"/>
          </p:cNvSpPr>
          <p:nvPr>
            <p:ph idx="1"/>
          </p:nvPr>
        </p:nvSpPr>
        <p:spPr>
          <a:xfrm>
            <a:off x="64746" y="901627"/>
            <a:ext cx="9038769" cy="1223612"/>
          </a:xfrm>
          <a:prstGeom prst="rect">
            <a:avLst/>
          </a:prstGeom>
          <a:ln w="28575">
            <a:solidFill>
              <a:srgbClr val="002060"/>
            </a:solidFill>
          </a:ln>
        </p:spPr>
        <p:txBody>
          <a:bodyPr/>
          <a:lstStyle>
            <a:lvl1pPr marL="180000" indent="-180000">
              <a:spcBef>
                <a:spcPts val="300"/>
              </a:spcBef>
              <a:buClr>
                <a:schemeClr val="accent2"/>
              </a:buClr>
              <a:buFont typeface="Wingdings" pitchFamily="2" charset="2"/>
              <a:buChar char="n"/>
              <a:defRPr sz="1400">
                <a:solidFill>
                  <a:schemeClr val="tx1"/>
                </a:solidFill>
                <a:latin typeface="Meiryo UI" pitchFamily="50" charset="-128"/>
                <a:ea typeface="Meiryo UI" pitchFamily="50" charset="-128"/>
              </a:defRPr>
            </a:lvl1pPr>
            <a:lvl2pPr marL="446088" indent="-180000">
              <a:spcBef>
                <a:spcPts val="300"/>
              </a:spcBef>
              <a:buClr>
                <a:schemeClr val="accent2"/>
              </a:buClr>
              <a:buFont typeface="Wingdings" pitchFamily="2" charset="2"/>
              <a:buChar char="l"/>
              <a:tabLst>
                <a:tab pos="265113" algn="l"/>
              </a:tabLst>
              <a:defRPr sz="1200">
                <a:solidFill>
                  <a:schemeClr val="tx1"/>
                </a:solidFill>
                <a:latin typeface="Meiryo UI" pitchFamily="50" charset="-128"/>
                <a:ea typeface="Meiryo UI" pitchFamily="50" charset="-128"/>
              </a:defRPr>
            </a:lvl2pPr>
            <a:lvl3pPr marL="712788" indent="-180000">
              <a:spcBef>
                <a:spcPts val="300"/>
              </a:spcBef>
              <a:buClr>
                <a:schemeClr val="accent2"/>
              </a:buClr>
              <a:buFont typeface="Wingdings" pitchFamily="2" charset="2"/>
              <a:buChar char="p"/>
              <a:tabLst>
                <a:tab pos="265113" algn="l"/>
              </a:tabLst>
              <a:defRPr sz="1200">
                <a:solidFill>
                  <a:schemeClr val="tx1"/>
                </a:solidFill>
                <a:latin typeface="Meiryo UI" pitchFamily="50" charset="-128"/>
                <a:ea typeface="Meiryo UI" pitchFamily="50" charset="-128"/>
              </a:defRPr>
            </a:lvl3pPr>
            <a:lvl4pPr marL="989013" indent="-180000">
              <a:spcBef>
                <a:spcPts val="300"/>
              </a:spcBef>
              <a:buClr>
                <a:schemeClr val="accent2"/>
              </a:buClr>
              <a:buFont typeface="Verdana" pitchFamily="34" charset="0"/>
              <a:buChar char="▪"/>
              <a:tabLst>
                <a:tab pos="265113" algn="l"/>
              </a:tabLst>
              <a:defRPr sz="1200">
                <a:solidFill>
                  <a:schemeClr val="tx1"/>
                </a:solidFill>
                <a:latin typeface="Meiryo UI" pitchFamily="50" charset="-128"/>
                <a:ea typeface="Meiryo UI" pitchFamily="50" charset="-128"/>
              </a:defRPr>
            </a:lvl4pPr>
            <a:lvl5pPr marL="1169988" indent="-180000">
              <a:spcBef>
                <a:spcPts val="300"/>
              </a:spcBef>
              <a:buClr>
                <a:schemeClr val="accent2"/>
              </a:buClr>
              <a:buFont typeface="Verdana" pitchFamily="34" charset="0"/>
              <a:buChar char="›"/>
              <a:tabLst>
                <a:tab pos="265113" algn="l"/>
              </a:tabLst>
              <a:defRPr sz="1200">
                <a:solidFill>
                  <a:schemeClr val="tx1"/>
                </a:solidFill>
                <a:latin typeface="Meiryo UI" pitchFamily="50" charset="-128"/>
                <a:ea typeface="Meiryo UI"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8400" y="0"/>
            <a:ext cx="8928000" cy="4932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ja-JP" altLang="en-US" dirty="0"/>
            </a:lvl1pPr>
          </a:lstStyle>
          <a:p>
            <a:pPr lvl="0"/>
            <a:r>
              <a:rPr lang="ja-JP" altLang="en-US" dirty="0"/>
              <a:t>マスタ タイトルの書式設定</a:t>
            </a:r>
          </a:p>
        </p:txBody>
      </p:sp>
      <p:cxnSp>
        <p:nvCxnSpPr>
          <p:cNvPr id="6" name="直線コネクタ 5"/>
          <p:cNvCxnSpPr/>
          <p:nvPr userDrawn="1"/>
        </p:nvCxnSpPr>
        <p:spPr bwMode="auto">
          <a:xfrm>
            <a:off x="152400" y="6547102"/>
            <a:ext cx="8928000" cy="0"/>
          </a:xfrm>
          <a:prstGeom prst="line">
            <a:avLst/>
          </a:prstGeom>
          <a:solidFill>
            <a:schemeClr val="accent2"/>
          </a:solidFill>
          <a:ln w="9525">
            <a:solidFill>
              <a:srgbClr val="009999"/>
            </a:solidFill>
            <a:round/>
            <a:headEnd/>
            <a:tailEnd/>
          </a:ln>
        </p:spPr>
      </p:cxnSp>
      <p:sp>
        <p:nvSpPr>
          <p:cNvPr id="8" name="Rectangle 6"/>
          <p:cNvSpPr>
            <a:spLocks noGrp="1" noChangeArrowheads="1"/>
          </p:cNvSpPr>
          <p:nvPr>
            <p:ph type="sldNum" sz="quarter" idx="4"/>
          </p:nvPr>
        </p:nvSpPr>
        <p:spPr>
          <a:xfrm>
            <a:off x="8584440" y="6584502"/>
            <a:ext cx="540000" cy="252000"/>
          </a:xfrm>
          <a:prstGeom prst="rect">
            <a:avLst/>
          </a:prstGeom>
          <a:noFill/>
          <a:ln/>
        </p:spPr>
        <p:txBody>
          <a:bodyPr/>
          <a:lstStyle>
            <a:lvl1pPr>
              <a:defRPr lang="en-US" altLang="ja-JP" smtClean="0"/>
            </a:lvl1pPr>
          </a:lstStyle>
          <a:p>
            <a:fld id="{5AC316A2-ED79-4A4C-BB2E-71F78B36301B}" type="slidenum">
              <a:rPr lang="en-US" altLang="ja-JP" smtClean="0"/>
              <a:pPr/>
              <a:t>‹#›</a:t>
            </a:fld>
            <a:endParaRPr lang="ja-JP" altLang="en-US" dirty="0"/>
          </a:p>
        </p:txBody>
      </p:sp>
    </p:spTree>
    <p:extLst>
      <p:ext uri="{BB962C8B-B14F-4D97-AF65-F5344CB8AC3E}">
        <p14:creationId xmlns:p14="http://schemas.microsoft.com/office/powerpoint/2010/main" val="142455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8400" y="0"/>
            <a:ext cx="8928000" cy="4932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ja-JP" altLang="en-US" dirty="0"/>
            </a:lvl1pPr>
          </a:lstStyle>
          <a:p>
            <a:pPr lvl="0"/>
            <a:r>
              <a:rPr lang="ja-JP" altLang="en-US" dirty="0"/>
              <a:t>マスタ タイトルの書式設定</a:t>
            </a:r>
          </a:p>
        </p:txBody>
      </p:sp>
      <p:cxnSp>
        <p:nvCxnSpPr>
          <p:cNvPr id="6" name="直線コネクタ 5"/>
          <p:cNvCxnSpPr/>
          <p:nvPr userDrawn="1"/>
        </p:nvCxnSpPr>
        <p:spPr bwMode="auto">
          <a:xfrm>
            <a:off x="152400" y="6547102"/>
            <a:ext cx="8928000" cy="0"/>
          </a:xfrm>
          <a:prstGeom prst="line">
            <a:avLst/>
          </a:prstGeom>
          <a:solidFill>
            <a:schemeClr val="accent2"/>
          </a:solidFill>
          <a:ln w="9525">
            <a:solidFill>
              <a:srgbClr val="009999"/>
            </a:solidFill>
            <a:round/>
            <a:headEnd/>
            <a:tailEnd/>
          </a:ln>
        </p:spPr>
      </p:cxnSp>
      <p:sp>
        <p:nvSpPr>
          <p:cNvPr id="8" name="Rectangle 6"/>
          <p:cNvSpPr>
            <a:spLocks noGrp="1" noChangeArrowheads="1"/>
          </p:cNvSpPr>
          <p:nvPr>
            <p:ph type="sldNum" sz="quarter" idx="4"/>
          </p:nvPr>
        </p:nvSpPr>
        <p:spPr>
          <a:xfrm>
            <a:off x="8584440" y="6584502"/>
            <a:ext cx="540000" cy="252000"/>
          </a:xfrm>
          <a:prstGeom prst="rect">
            <a:avLst/>
          </a:prstGeom>
          <a:noFill/>
          <a:ln/>
        </p:spPr>
        <p:txBody>
          <a:bodyPr/>
          <a:lstStyle>
            <a:lvl1pPr>
              <a:defRPr lang="en-US" altLang="ja-JP" smtClean="0"/>
            </a:lvl1pPr>
          </a:lstStyle>
          <a:p>
            <a:fld id="{5AC316A2-ED79-4A4C-BB2E-71F78B36301B}" type="slidenum">
              <a:rPr lang="en-US" altLang="ja-JP" smtClean="0"/>
              <a:pPr/>
              <a:t>‹#›</a:t>
            </a:fld>
            <a:endParaRPr lang="ja-JP" altLang="en-US" dirty="0"/>
          </a:p>
        </p:txBody>
      </p:sp>
    </p:spTree>
    <p:extLst>
      <p:ext uri="{BB962C8B-B14F-4D97-AF65-F5344CB8AC3E}">
        <p14:creationId xmlns:p14="http://schemas.microsoft.com/office/powerpoint/2010/main" val="269830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8400" y="0"/>
            <a:ext cx="8928000" cy="4932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ja-JP" altLang="en-US" dirty="0"/>
            </a:lvl1pPr>
          </a:lstStyle>
          <a:p>
            <a:pPr lvl="0"/>
            <a:r>
              <a:rPr lang="ja-JP" altLang="en-US" dirty="0"/>
              <a:t>マスタ タイトルの書式設定</a:t>
            </a:r>
          </a:p>
        </p:txBody>
      </p:sp>
      <p:cxnSp>
        <p:nvCxnSpPr>
          <p:cNvPr id="6" name="直線コネクタ 5"/>
          <p:cNvCxnSpPr/>
          <p:nvPr userDrawn="1"/>
        </p:nvCxnSpPr>
        <p:spPr bwMode="auto">
          <a:xfrm>
            <a:off x="152400" y="6547102"/>
            <a:ext cx="8928000" cy="0"/>
          </a:xfrm>
          <a:prstGeom prst="line">
            <a:avLst/>
          </a:prstGeom>
          <a:solidFill>
            <a:schemeClr val="accent2"/>
          </a:solidFill>
          <a:ln w="9525">
            <a:solidFill>
              <a:srgbClr val="009999"/>
            </a:solidFill>
            <a:round/>
            <a:headEnd/>
            <a:tailEnd/>
          </a:ln>
        </p:spPr>
      </p:cxnSp>
      <p:sp>
        <p:nvSpPr>
          <p:cNvPr id="8" name="Rectangle 6"/>
          <p:cNvSpPr>
            <a:spLocks noGrp="1" noChangeArrowheads="1"/>
          </p:cNvSpPr>
          <p:nvPr>
            <p:ph type="sldNum" sz="quarter" idx="4"/>
          </p:nvPr>
        </p:nvSpPr>
        <p:spPr>
          <a:xfrm>
            <a:off x="8584440" y="6584502"/>
            <a:ext cx="540000" cy="252000"/>
          </a:xfrm>
          <a:prstGeom prst="rect">
            <a:avLst/>
          </a:prstGeom>
          <a:noFill/>
          <a:ln/>
        </p:spPr>
        <p:txBody>
          <a:bodyPr/>
          <a:lstStyle>
            <a:lvl1pPr>
              <a:defRPr lang="en-US" altLang="ja-JP" smtClean="0"/>
            </a:lvl1pPr>
          </a:lstStyle>
          <a:p>
            <a:fld id="{5AC316A2-ED79-4A4C-BB2E-71F78B36301B}" type="slidenum">
              <a:rPr lang="en-US" altLang="ja-JP" smtClean="0"/>
              <a:pPr/>
              <a:t>‹#›</a:t>
            </a:fld>
            <a:endParaRPr lang="ja-JP" altLang="en-US" dirty="0"/>
          </a:p>
        </p:txBody>
      </p:sp>
    </p:spTree>
    <p:extLst>
      <p:ext uri="{BB962C8B-B14F-4D97-AF65-F5344CB8AC3E}">
        <p14:creationId xmlns:p14="http://schemas.microsoft.com/office/powerpoint/2010/main" val="2168230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750" y="0"/>
            <a:ext cx="8100000" cy="493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33124" name="AutoShape 4"/>
          <p:cNvSpPr>
            <a:spLocks noChangeArrowheads="1"/>
          </p:cNvSpPr>
          <p:nvPr/>
        </p:nvSpPr>
        <p:spPr bwMode="auto">
          <a:xfrm>
            <a:off x="152400" y="49922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008080"/>
          </a:solidFill>
          <a:ln w="9525">
            <a:solidFill>
              <a:srgbClr val="008080"/>
            </a:solidFill>
            <a:round/>
            <a:headEnd/>
            <a:tailEnd/>
          </a:ln>
        </p:spPr>
        <p:txBody>
          <a:bodyPr/>
          <a:lstStyle/>
          <a:p>
            <a:pPr>
              <a:defRPr/>
            </a:pPr>
            <a:endParaRPr kumimoji="0" lang="ja-JP" altLang="en-US" sz="2400" b="1">
              <a:latin typeface="Meiryo UI" pitchFamily="50" charset="-128"/>
              <a:ea typeface="Meiryo UI" pitchFamily="50" charset="-128"/>
            </a:endParaRPr>
          </a:p>
        </p:txBody>
      </p:sp>
      <p:sp>
        <p:nvSpPr>
          <p:cNvPr id="8"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pic>
        <p:nvPicPr>
          <p:cNvPr id="5" name="Picture 3" descr="\\Vmi-fs12\共通\ロゴマーク\新ロゴ（20130401以降）\和文\グループマーク＋社名ロゴ.jpg"/>
          <p:cNvPicPr>
            <a:picLocks noChangeAspect="1" noChangeArrowheads="1"/>
          </p:cNvPicPr>
          <p:nvPr/>
        </p:nvPicPr>
        <p:blipFill>
          <a:blip r:embed="rId8" cstate="print">
            <a:clrChange>
              <a:clrFrom>
                <a:srgbClr val="FFFFFE"/>
              </a:clrFrom>
              <a:clrTo>
                <a:srgbClr val="FFFFFE">
                  <a:alpha val="0"/>
                </a:srgbClr>
              </a:clrTo>
            </a:clrChange>
          </a:blip>
          <a:srcRect/>
          <a:stretch>
            <a:fillRect/>
          </a:stretch>
        </p:blipFill>
        <p:spPr bwMode="auto">
          <a:xfrm>
            <a:off x="1044847" y="6554739"/>
            <a:ext cx="1505742" cy="303261"/>
          </a:xfrm>
          <a:prstGeom prst="rect">
            <a:avLst/>
          </a:prstGeom>
          <a:noFill/>
        </p:spPr>
      </p:pic>
      <p:cxnSp>
        <p:nvCxnSpPr>
          <p:cNvPr id="9" name="直線コネクタ 8"/>
          <p:cNvCxnSpPr/>
          <p:nvPr/>
        </p:nvCxnSpPr>
        <p:spPr bwMode="auto">
          <a:xfrm>
            <a:off x="152400" y="6547102"/>
            <a:ext cx="8928000" cy="0"/>
          </a:xfrm>
          <a:prstGeom prst="line">
            <a:avLst/>
          </a:prstGeom>
          <a:solidFill>
            <a:schemeClr val="accent2"/>
          </a:solidFill>
          <a:ln w="9525">
            <a:solidFill>
              <a:srgbClr val="009999"/>
            </a:solidFill>
            <a:round/>
            <a:headEnd/>
            <a:tailEnd/>
          </a:ln>
        </p:spPr>
      </p:cxnSp>
      <p:pic>
        <p:nvPicPr>
          <p:cNvPr id="7" name="Picture 5" descr="環境省：Ministry of the Environment"/>
          <p:cNvPicPr>
            <a:picLocks noChangeAspect="1" noChangeArrowheads="1"/>
          </p:cNvPicPr>
          <p:nvPr userDrawn="1"/>
        </p:nvPicPr>
        <p:blipFill>
          <a:blip r:embed="rId9" cstate="print"/>
          <a:srcRect/>
          <a:stretch>
            <a:fillRect/>
          </a:stretch>
        </p:blipFill>
        <p:spPr bwMode="auto">
          <a:xfrm>
            <a:off x="14631" y="6529864"/>
            <a:ext cx="883444" cy="328136"/>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 id="2147483658" r:id="rId6"/>
  </p:sldLayoutIdLst>
  <p:hf hdr="0" ftr="0" dt="0"/>
  <p:txStyles>
    <p:titleStyle>
      <a:lvl1pPr algn="l" rtl="0" eaLnBrk="0" fontAlgn="base" hangingPunct="0">
        <a:spcBef>
          <a:spcPct val="0"/>
        </a:spcBef>
        <a:spcAft>
          <a:spcPct val="0"/>
        </a:spcAft>
        <a:defRPr kumimoji="1" lang="ja-JP" altLang="en-US" sz="2400" b="1" dirty="0">
          <a:solidFill>
            <a:schemeClr val="tx2"/>
          </a:solidFill>
          <a:latin typeface="Meiryo UI" pitchFamily="50" charset="-128"/>
          <a:ea typeface="Meiryo UI"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idx="4294967295"/>
          </p:nvPr>
        </p:nvSpPr>
        <p:spPr>
          <a:xfrm>
            <a:off x="0" y="1790700"/>
            <a:ext cx="9144000" cy="1584000"/>
          </a:xfrm>
          <a:solidFill>
            <a:srgbClr val="008080"/>
          </a:solidFill>
        </p:spPr>
        <p:txBody>
          <a:bodyPr wrap="square" rtlCol="0" anchor="ctr" anchorCtr="0">
            <a:noAutofit/>
          </a:bodyPr>
          <a:lstStyle/>
          <a:p>
            <a:pPr algn="ctr">
              <a:spcAft>
                <a:spcPts val="600"/>
              </a:spcAft>
            </a:pPr>
            <a:r>
              <a:rPr lang="ja-JP" altLang="en-US" sz="4800" kern="1200" smtClean="0">
                <a:solidFill>
                  <a:schemeClr val="bg1"/>
                </a:solidFill>
              </a:rPr>
              <a:t>久慈市の地域経済循環分析</a:t>
            </a:r>
            <a:endParaRPr lang="en-US" altLang="ja-JP" sz="4800" kern="1200" dirty="0">
              <a:solidFill>
                <a:schemeClr val="bg1"/>
              </a:solidFill>
              <a:latin typeface="Meiryo UI" pitchFamily="50" charset="-128"/>
              <a:ea typeface="Meiryo UI" pitchFamily="50" charset="-128"/>
              <a:cs typeface="+mn-cs"/>
            </a:endParaRPr>
          </a:p>
        </p:txBody>
      </p:sp>
      <p:pic>
        <p:nvPicPr>
          <p:cNvPr id="10" name="Picture 3" descr="\\Vmi-fs12\共通\ロゴマーク\新ロゴ（20130401以降）\和文\グループマーク＋社名ロゴ.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4942346" y="5379916"/>
            <a:ext cx="2681190" cy="540000"/>
          </a:xfrm>
          <a:prstGeom prst="rect">
            <a:avLst/>
          </a:prstGeom>
          <a:noFill/>
        </p:spPr>
      </p:pic>
      <p:sp>
        <p:nvSpPr>
          <p:cNvPr id="7" name="タイトル 4"/>
          <p:cNvSpPr txBox="1">
            <a:spLocks/>
          </p:cNvSpPr>
          <p:nvPr/>
        </p:nvSpPr>
        <p:spPr bwMode="auto">
          <a:xfrm>
            <a:off x="3235474" y="4656118"/>
            <a:ext cx="2629161" cy="523540"/>
          </a:xfrm>
          <a:prstGeom prst="rect">
            <a:avLst/>
          </a:prstGeom>
          <a:noFill/>
          <a:ln w="9525">
            <a:noFill/>
            <a:miter lim="800000"/>
            <a:headEnd/>
            <a:tailEnd/>
          </a:ln>
        </p:spPr>
        <p:txBody>
          <a:bodyPr anchor="b"/>
          <a:lstStyle/>
          <a:p>
            <a:pPr algn="ctr" eaLnBrk="0" hangingPunct="0"/>
            <a:r>
              <a:rPr lang="en-US" altLang="ja-JP" sz="1800" b="1" smtClean="0">
                <a:solidFill>
                  <a:srgbClr val="44546A"/>
                </a:solidFill>
                <a:latin typeface="Meiryo UI" pitchFamily="50" charset="-128"/>
                <a:ea typeface="Meiryo UI" pitchFamily="50" charset="-128"/>
              </a:rPr>
              <a:t>2022</a:t>
            </a:r>
            <a:r>
              <a:rPr lang="ja-JP" altLang="en-US" sz="1800" b="1" smtClean="0">
                <a:solidFill>
                  <a:srgbClr val="44546A"/>
                </a:solidFill>
                <a:latin typeface="Meiryo UI" pitchFamily="50" charset="-128"/>
                <a:ea typeface="Meiryo UI" pitchFamily="50" charset="-128"/>
              </a:rPr>
              <a:t>年</a:t>
            </a:r>
            <a:r>
              <a:rPr lang="en-US" altLang="ja-JP" sz="1800" b="1" smtClean="0">
                <a:solidFill>
                  <a:srgbClr val="44546A"/>
                </a:solidFill>
                <a:latin typeface="Meiryo UI" pitchFamily="50" charset="-128"/>
                <a:ea typeface="Meiryo UI" pitchFamily="50" charset="-128"/>
              </a:rPr>
              <a:t>4</a:t>
            </a:r>
            <a:r>
              <a:rPr lang="ja-JP" altLang="en-US" sz="1800" b="1" smtClean="0">
                <a:solidFill>
                  <a:srgbClr val="44546A"/>
                </a:solidFill>
                <a:latin typeface="Meiryo UI" pitchFamily="50" charset="-128"/>
                <a:ea typeface="Meiryo UI" pitchFamily="50" charset="-128"/>
              </a:rPr>
              <a:t>月</a:t>
            </a:r>
            <a:r>
              <a:rPr lang="en-US" altLang="ja-JP" sz="1800" b="1" smtClean="0">
                <a:solidFill>
                  <a:srgbClr val="44546A"/>
                </a:solidFill>
                <a:latin typeface="Meiryo UI" pitchFamily="50" charset="-128"/>
                <a:ea typeface="Meiryo UI" pitchFamily="50" charset="-128"/>
              </a:rPr>
              <a:t>11</a:t>
            </a:r>
            <a:r>
              <a:rPr lang="ja-JP" altLang="en-US" sz="1800" b="1" smtClean="0">
                <a:solidFill>
                  <a:srgbClr val="44546A"/>
                </a:solidFill>
                <a:latin typeface="Meiryo UI" pitchFamily="50" charset="-128"/>
                <a:ea typeface="Meiryo UI" pitchFamily="50" charset="-128"/>
              </a:rPr>
              <a:t>日</a:t>
            </a:r>
            <a:endParaRPr lang="en-US" altLang="ja-JP" sz="1800" b="1" dirty="0">
              <a:solidFill>
                <a:srgbClr val="44546A"/>
              </a:solidFill>
              <a:latin typeface="Meiryo UI" pitchFamily="50" charset="-128"/>
              <a:ea typeface="Meiryo UI" pitchFamily="50" charset="-128"/>
            </a:endParaRPr>
          </a:p>
        </p:txBody>
      </p:sp>
      <p:sp>
        <p:nvSpPr>
          <p:cNvPr id="8" name="テキスト ボックス 7"/>
          <p:cNvSpPr txBox="1"/>
          <p:nvPr/>
        </p:nvSpPr>
        <p:spPr>
          <a:xfrm>
            <a:off x="3122971" y="3464911"/>
            <a:ext cx="2898058" cy="584775"/>
          </a:xfrm>
          <a:prstGeom prst="rect">
            <a:avLst/>
          </a:prstGeom>
          <a:noFill/>
        </p:spPr>
        <p:txBody>
          <a:bodyPr wrap="square" rtlCol="0">
            <a:spAutoFit/>
          </a:bodyPr>
          <a:lstStyle/>
          <a:p>
            <a:pPr algn="ctr"/>
            <a:r>
              <a:rPr kumimoji="1" lang="en-US" altLang="ja-JP" sz="3200" b="1" dirty="0">
                <a:solidFill>
                  <a:srgbClr val="44546A"/>
                </a:solidFill>
                <a:latin typeface="Meiryo UI" pitchFamily="50" charset="-128"/>
                <a:ea typeface="Meiryo UI" pitchFamily="50" charset="-128"/>
              </a:rPr>
              <a:t>【</a:t>
            </a:r>
            <a:r>
              <a:rPr kumimoji="1" lang="en-US" altLang="ja-JP" sz="3200" b="1" dirty="0" smtClean="0">
                <a:solidFill>
                  <a:srgbClr val="44546A"/>
                </a:solidFill>
                <a:latin typeface="Meiryo UI" pitchFamily="50" charset="-128"/>
                <a:ea typeface="Meiryo UI" pitchFamily="50" charset="-128"/>
              </a:rPr>
              <a:t>2018</a:t>
            </a:r>
            <a:r>
              <a:rPr kumimoji="1" lang="ja-JP" altLang="en-US" sz="3200" b="1" dirty="0" smtClean="0">
                <a:solidFill>
                  <a:srgbClr val="44546A"/>
                </a:solidFill>
                <a:latin typeface="Meiryo UI" pitchFamily="50" charset="-128"/>
                <a:ea typeface="Meiryo UI" pitchFamily="50" charset="-128"/>
              </a:rPr>
              <a:t>年版</a:t>
            </a:r>
            <a:r>
              <a:rPr kumimoji="1" lang="en-US" altLang="ja-JP" sz="3200" b="1" dirty="0">
                <a:solidFill>
                  <a:srgbClr val="44546A"/>
                </a:solidFill>
                <a:latin typeface="Meiryo UI" pitchFamily="50" charset="-128"/>
                <a:ea typeface="Meiryo UI" pitchFamily="50" charset="-128"/>
              </a:rPr>
              <a:t>】</a:t>
            </a:r>
            <a:endParaRPr kumimoji="1" lang="ja-JP" altLang="en-US" sz="3200" b="1" dirty="0">
              <a:solidFill>
                <a:srgbClr val="44546A"/>
              </a:solidFill>
              <a:latin typeface="Meiryo UI" pitchFamily="50" charset="-128"/>
              <a:ea typeface="Meiryo UI" pitchFamily="50" charset="-128"/>
            </a:endParaRPr>
          </a:p>
        </p:txBody>
      </p:sp>
      <p:pic>
        <p:nvPicPr>
          <p:cNvPr id="61445" name="Picture 5" descr="環境省：Ministry of the Environment"/>
          <p:cNvPicPr>
            <a:picLocks noChangeAspect="1" noChangeArrowheads="1"/>
          </p:cNvPicPr>
          <p:nvPr/>
        </p:nvPicPr>
        <p:blipFill>
          <a:blip r:embed="rId4" cstate="print"/>
          <a:srcRect/>
          <a:stretch>
            <a:fillRect/>
          </a:stretch>
        </p:blipFill>
        <p:spPr bwMode="auto">
          <a:xfrm>
            <a:off x="2553005" y="5330658"/>
            <a:ext cx="1689815" cy="627647"/>
          </a:xfrm>
          <a:prstGeom prst="rect">
            <a:avLst/>
          </a:prstGeom>
          <a:noFill/>
        </p:spPr>
      </p:pic>
      <p:sp>
        <p:nvSpPr>
          <p:cNvPr id="9" name="テキスト ボックス 8"/>
          <p:cNvSpPr txBox="1"/>
          <p:nvPr/>
        </p:nvSpPr>
        <p:spPr>
          <a:xfrm>
            <a:off x="3402000" y="4078914"/>
            <a:ext cx="2340000" cy="461665"/>
          </a:xfrm>
          <a:prstGeom prst="rect">
            <a:avLst/>
          </a:prstGeom>
          <a:noFill/>
        </p:spPr>
        <p:txBody>
          <a:bodyPr wrap="square" rtlCol="0">
            <a:spAutoFit/>
          </a:bodyPr>
          <a:lstStyle/>
          <a:p>
            <a:pPr algn="ctr"/>
            <a:r>
              <a:rPr kumimoji="1" lang="en-US" altLang="ja-JP" sz="2400" b="1" dirty="0" smtClean="0">
                <a:solidFill>
                  <a:srgbClr val="44546A"/>
                </a:solidFill>
                <a:latin typeface="Meiryo UI" pitchFamily="50" charset="-128"/>
                <a:ea typeface="Meiryo UI" pitchFamily="50" charset="-128"/>
              </a:rPr>
              <a:t>Ver5.0</a:t>
            </a:r>
            <a:endParaRPr kumimoji="1" lang="ja-JP" altLang="en-US" sz="2400" b="1" dirty="0">
              <a:solidFill>
                <a:srgbClr val="44546A"/>
              </a:solidFill>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4"/>
          <p:cNvSpPr>
            <a:spLocks noGrp="1"/>
          </p:cNvSpPr>
          <p:nvPr>
            <p:ph type="sldNum" sz="quarter" idx="4"/>
          </p:nvPr>
        </p:nvSpPr>
        <p:spPr>
          <a:xfrm>
            <a:off x="8724140" y="6584502"/>
            <a:ext cx="396000" cy="252000"/>
          </a:xfrm>
          <a:prstGeom prst="rect">
            <a:avLst/>
          </a:prstGeom>
        </p:spPr>
        <p:txBody>
          <a:bodyPr/>
          <a:lstStyle/>
          <a:p>
            <a:pPr>
              <a:defRPr/>
            </a:pPr>
            <a:fld id="{3C72A9EE-503C-4A34-81E5-ED5C603B789E}" type="slidenum">
              <a:rPr lang="en-US" altLang="ja-JP" smtClean="0"/>
              <a:pPr>
                <a:defRPr/>
              </a:pPr>
              <a:t>10</a:t>
            </a:fld>
            <a:endParaRPr lang="en-US" altLang="ja-JP" dirty="0"/>
          </a:p>
        </p:txBody>
      </p:sp>
      <p:sp>
        <p:nvSpPr>
          <p:cNvPr id="4" name="タイトル 3">
            <a:extLst>
              <a:ext uri="{FF2B5EF4-FFF2-40B4-BE49-F238E27FC236}">
                <a16:creationId xmlns:a16="http://schemas.microsoft.com/office/drawing/2014/main" id="{368FF852-772C-4C56-AEAD-4937983358B1}"/>
              </a:ext>
            </a:extLst>
          </p:cNvPr>
          <p:cNvSpPr>
            <a:spLocks noGrp="1"/>
          </p:cNvSpPr>
          <p:nvPr>
            <p:ph type="title"/>
          </p:nvPr>
        </p:nvSpPr>
        <p:spPr/>
        <p:txBody>
          <a:bodyPr/>
          <a:lstStyle/>
          <a:p>
            <a:r>
              <a:rPr lang="ja-JP" altLang="en-US" dirty="0"/>
              <a:t>地域経済における所得の循環構造について②：解説</a:t>
            </a:r>
          </a:p>
        </p:txBody>
      </p:sp>
      <p:sp>
        <p:nvSpPr>
          <p:cNvPr id="5" name="タイトル 2">
            <a:extLst>
              <a:ext uri="{FF2B5EF4-FFF2-40B4-BE49-F238E27FC236}">
                <a16:creationId xmlns:a16="http://schemas.microsoft.com/office/drawing/2014/main" id="{5C5503E9-D552-49B6-B6E8-9D8E54393CB3}"/>
              </a:ext>
            </a:extLst>
          </p:cNvPr>
          <p:cNvSpPr txBox="1">
            <a:spLocks/>
          </p:cNvSpPr>
          <p:nvPr/>
        </p:nvSpPr>
        <p:spPr bwMode="auto">
          <a:xfrm>
            <a:off x="110066" y="671079"/>
            <a:ext cx="8805334" cy="290764"/>
          </a:xfrm>
          <a:prstGeom prst="rect">
            <a:avLst/>
          </a:prstGeom>
          <a:solidFill>
            <a:srgbClr val="006666"/>
          </a:solidFill>
          <a:ln w="38100">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a:lstStyle>
          <a:p>
            <a:r>
              <a:rPr lang="ja-JP" altLang="en-US" sz="1600" dirty="0">
                <a:solidFill>
                  <a:schemeClr val="bg1">
                    <a:lumMod val="95000"/>
                  </a:schemeClr>
                </a:solidFill>
                <a:cs typeface="+mn-cs"/>
              </a:rPr>
              <a:t>１．地域の所得の好循環構造</a:t>
            </a:r>
            <a:endParaRPr lang="ja-JP" altLang="en-US" sz="1600" kern="1200" dirty="0">
              <a:solidFill>
                <a:schemeClr val="bg1">
                  <a:lumMod val="95000"/>
                </a:schemeClr>
              </a:solidFill>
              <a:cs typeface="+mn-cs"/>
            </a:endParaRPr>
          </a:p>
        </p:txBody>
      </p:sp>
      <p:sp>
        <p:nvSpPr>
          <p:cNvPr id="6" name="タイトル 2">
            <a:extLst>
              <a:ext uri="{FF2B5EF4-FFF2-40B4-BE49-F238E27FC236}">
                <a16:creationId xmlns:a16="http://schemas.microsoft.com/office/drawing/2014/main" id="{D010BCCE-FA18-45C0-A60A-59E773F9DB44}"/>
              </a:ext>
            </a:extLst>
          </p:cNvPr>
          <p:cNvSpPr txBox="1">
            <a:spLocks/>
          </p:cNvSpPr>
          <p:nvPr/>
        </p:nvSpPr>
        <p:spPr bwMode="auto">
          <a:xfrm>
            <a:off x="208882" y="1008030"/>
            <a:ext cx="4240922" cy="263632"/>
          </a:xfrm>
          <a:prstGeom prst="rect">
            <a:avLst/>
          </a:prstGeom>
          <a:solidFill>
            <a:srgbClr val="A0E8A0"/>
          </a:solidFill>
          <a:ln w="31750">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a:lstStyle>
          <a:p>
            <a:r>
              <a:rPr lang="ja-JP" altLang="en-US" sz="1400" dirty="0">
                <a:cs typeface="+mn-cs"/>
              </a:rPr>
              <a:t>（１）三面（</a:t>
            </a:r>
            <a:r>
              <a:rPr lang="ja-JP" altLang="en-US" sz="1400" dirty="0" smtClean="0">
                <a:cs typeface="+mn-cs"/>
              </a:rPr>
              <a:t>生産・販売、</a:t>
            </a:r>
            <a:r>
              <a:rPr lang="ja-JP" altLang="en-US" sz="1400" dirty="0">
                <a:cs typeface="+mn-cs"/>
              </a:rPr>
              <a:t>分配、支出）のバランス</a:t>
            </a:r>
            <a:endParaRPr lang="ja-JP" altLang="en-US" sz="1400" kern="1200" dirty="0">
              <a:cs typeface="+mn-cs"/>
            </a:endParaRPr>
          </a:p>
        </p:txBody>
      </p:sp>
      <p:sp>
        <p:nvSpPr>
          <p:cNvPr id="7" name="タイトル 2">
            <a:extLst>
              <a:ext uri="{FF2B5EF4-FFF2-40B4-BE49-F238E27FC236}">
                <a16:creationId xmlns:a16="http://schemas.microsoft.com/office/drawing/2014/main" id="{497159BD-26CC-4D72-B766-1EB8EE86FF2A}"/>
              </a:ext>
            </a:extLst>
          </p:cNvPr>
          <p:cNvSpPr txBox="1">
            <a:spLocks/>
          </p:cNvSpPr>
          <p:nvPr/>
        </p:nvSpPr>
        <p:spPr bwMode="auto">
          <a:xfrm>
            <a:off x="132821" y="2455442"/>
            <a:ext cx="8805334" cy="332563"/>
          </a:xfrm>
          <a:prstGeom prst="rect">
            <a:avLst/>
          </a:prstGeom>
          <a:solidFill>
            <a:srgbClr val="006666"/>
          </a:solidFill>
          <a:ln w="38100">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a:lstStyle>
          <a:p>
            <a:r>
              <a:rPr lang="ja-JP" altLang="en-US" sz="1600" dirty="0">
                <a:solidFill>
                  <a:schemeClr val="bg1">
                    <a:lumMod val="95000"/>
                  </a:schemeClr>
                </a:solidFill>
                <a:cs typeface="+mn-cs"/>
              </a:rPr>
              <a:t>２．地域の所得の悪循環構造の例</a:t>
            </a:r>
            <a:endParaRPr lang="ja-JP" altLang="en-US" sz="1600" kern="1200" dirty="0">
              <a:solidFill>
                <a:schemeClr val="bg1">
                  <a:lumMod val="95000"/>
                </a:schemeClr>
              </a:solidFill>
              <a:cs typeface="+mn-cs"/>
            </a:endParaRPr>
          </a:p>
        </p:txBody>
      </p:sp>
      <p:sp>
        <p:nvSpPr>
          <p:cNvPr id="2" name="テキスト ボックス 1">
            <a:extLst>
              <a:ext uri="{FF2B5EF4-FFF2-40B4-BE49-F238E27FC236}">
                <a16:creationId xmlns:a16="http://schemas.microsoft.com/office/drawing/2014/main" id="{68476888-C00F-4682-9152-ABB8B75C677A}"/>
              </a:ext>
            </a:extLst>
          </p:cNvPr>
          <p:cNvSpPr txBox="1"/>
          <p:nvPr/>
        </p:nvSpPr>
        <p:spPr>
          <a:xfrm>
            <a:off x="252988" y="1242574"/>
            <a:ext cx="8503826" cy="492443"/>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地域の３つの側面（生産・販売、分配、支出）の所得の大きさが同程度でバランスが取れている状態である。この生産・販売と分配のバランスが崩れると、「稼ぐ力」か「住民の所得」が不整合な状態となる。</a:t>
            </a:r>
          </a:p>
        </p:txBody>
      </p:sp>
      <p:sp>
        <p:nvSpPr>
          <p:cNvPr id="9" name="タイトル 2">
            <a:extLst>
              <a:ext uri="{FF2B5EF4-FFF2-40B4-BE49-F238E27FC236}">
                <a16:creationId xmlns:a16="http://schemas.microsoft.com/office/drawing/2014/main" id="{C64DAD69-4D3C-4506-9359-18AC85F6462F}"/>
              </a:ext>
            </a:extLst>
          </p:cNvPr>
          <p:cNvSpPr txBox="1">
            <a:spLocks/>
          </p:cNvSpPr>
          <p:nvPr/>
        </p:nvSpPr>
        <p:spPr bwMode="auto">
          <a:xfrm>
            <a:off x="208882" y="1777055"/>
            <a:ext cx="4240922" cy="263632"/>
          </a:xfrm>
          <a:prstGeom prst="rect">
            <a:avLst/>
          </a:prstGeom>
          <a:solidFill>
            <a:srgbClr val="A0E8A0"/>
          </a:solidFill>
          <a:ln w="31750">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a:lstStyle>
          <a:p>
            <a:r>
              <a:rPr lang="ja-JP" altLang="en-US" sz="1400" dirty="0">
                <a:cs typeface="+mn-cs"/>
              </a:rPr>
              <a:t>（２）所得の循環構造（所得の流出入）</a:t>
            </a:r>
            <a:endParaRPr lang="ja-JP" altLang="en-US" sz="1400" kern="1200" dirty="0">
              <a:cs typeface="+mn-cs"/>
            </a:endParaRPr>
          </a:p>
        </p:txBody>
      </p:sp>
      <p:sp>
        <p:nvSpPr>
          <p:cNvPr id="10" name="テキスト ボックス 9">
            <a:extLst>
              <a:ext uri="{FF2B5EF4-FFF2-40B4-BE49-F238E27FC236}">
                <a16:creationId xmlns:a16="http://schemas.microsoft.com/office/drawing/2014/main" id="{5177B7A5-6259-42FA-A159-F3DB79D19C48}"/>
              </a:ext>
            </a:extLst>
          </p:cNvPr>
          <p:cNvSpPr txBox="1"/>
          <p:nvPr/>
        </p:nvSpPr>
        <p:spPr>
          <a:xfrm>
            <a:off x="329295" y="2058934"/>
            <a:ext cx="8412386" cy="292388"/>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①生産・販売→②分配→③支出（消費・投資）→④生産・販売に還流で所得が地域内で循環している状態である。</a:t>
            </a:r>
          </a:p>
        </p:txBody>
      </p:sp>
      <p:sp>
        <p:nvSpPr>
          <p:cNvPr id="20" name="テキスト ボックス 19">
            <a:extLst>
              <a:ext uri="{FF2B5EF4-FFF2-40B4-BE49-F238E27FC236}">
                <a16:creationId xmlns:a16="http://schemas.microsoft.com/office/drawing/2014/main" id="{BBC68A2D-58CC-42B4-A168-6FB6F78AC3FD}"/>
              </a:ext>
            </a:extLst>
          </p:cNvPr>
          <p:cNvSpPr txBox="1"/>
          <p:nvPr/>
        </p:nvSpPr>
        <p:spPr>
          <a:xfrm>
            <a:off x="275743" y="3183910"/>
            <a:ext cx="8662412" cy="769441"/>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地域の企業誘致等によって立地している電力、素材、先端技術の企業の城下町の場合には、地域で稼いだ所得が地域外の本社等にロイヤリティ、配当等で流出し、</a:t>
            </a:r>
            <a:r>
              <a:rPr kumimoji="1" lang="ja-JP" altLang="en-US" sz="1300" dirty="0" smtClean="0">
                <a:latin typeface="Meiryo UI" panose="020B0604030504040204" pitchFamily="50" charset="-128"/>
                <a:ea typeface="Meiryo UI" panose="020B0604030504040204" pitchFamily="50" charset="-128"/>
              </a:rPr>
              <a:t>地域住民</a:t>
            </a:r>
            <a:r>
              <a:rPr kumimoji="1" lang="ja-JP" altLang="en-US" sz="1300" dirty="0">
                <a:latin typeface="Meiryo UI" panose="020B0604030504040204" pitchFamily="50" charset="-128"/>
                <a:ea typeface="Meiryo UI" panose="020B0604030504040204" pitchFamily="50" charset="-128"/>
              </a:rPr>
              <a:t>の所得の向上に貢献していない構造である。</a:t>
            </a:r>
            <a:endParaRPr kumimoji="1" lang="en-US" altLang="ja-JP" sz="1300" dirty="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この場合には、生産・販売だけを見ると、地域経済が潤っている状態であるが、地域住民の所得は必ずしも高くない。</a:t>
            </a:r>
          </a:p>
        </p:txBody>
      </p:sp>
      <p:sp>
        <p:nvSpPr>
          <p:cNvPr id="24" name="テキスト ボックス 23">
            <a:extLst>
              <a:ext uri="{FF2B5EF4-FFF2-40B4-BE49-F238E27FC236}">
                <a16:creationId xmlns:a16="http://schemas.microsoft.com/office/drawing/2014/main" id="{825F5AEE-EB24-42D7-97E2-594FDB2B8E03}"/>
              </a:ext>
            </a:extLst>
          </p:cNvPr>
          <p:cNvSpPr txBox="1"/>
          <p:nvPr/>
        </p:nvSpPr>
        <p:spPr>
          <a:xfrm>
            <a:off x="242887" y="2851040"/>
            <a:ext cx="8504008" cy="311191"/>
          </a:xfrm>
          <a:prstGeom prst="rect">
            <a:avLst/>
          </a:prstGeom>
          <a:solidFill>
            <a:srgbClr val="FC9EB4"/>
          </a:solidFill>
          <a:ln>
            <a:noFill/>
          </a:ln>
        </p:spPr>
        <p:txBody>
          <a:bodyPr wrap="square" lIns="36000" rIns="36000" rtlCol="0" anchor="ctr">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①企業誘致等による先端企業や素材型製造業特化型地域の悪い例（素材型、電力、先端企業等の企業城下町）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15352570-EF8C-4C93-848C-111E0B3C655E}"/>
              </a:ext>
            </a:extLst>
          </p:cNvPr>
          <p:cNvSpPr txBox="1"/>
          <p:nvPr/>
        </p:nvSpPr>
        <p:spPr>
          <a:xfrm>
            <a:off x="209158" y="4006965"/>
            <a:ext cx="8514982" cy="311191"/>
          </a:xfrm>
          <a:prstGeom prst="rect">
            <a:avLst/>
          </a:prstGeom>
          <a:solidFill>
            <a:srgbClr val="FC9EB4"/>
          </a:solidFill>
          <a:ln>
            <a:noFill/>
          </a:ln>
        </p:spPr>
        <p:txBody>
          <a:bodyPr wrap="square" lIns="36000" rIns="36000" rtlCol="0" anchor="ctr">
            <a:noAutofit/>
          </a:bodyPr>
          <a:lstStyle>
            <a:defPPr>
              <a:defRPr lang="ja-JP"/>
            </a:defPPr>
            <a:lvl1pPr algn="ctr">
              <a:defRPr sz="1200" b="1">
                <a:latin typeface="Meiryo UI" panose="020B0604030504040204" pitchFamily="50" charset="-128"/>
                <a:ea typeface="Meiryo UI" panose="020B0604030504040204" pitchFamily="50" charset="-128"/>
                <a:cs typeface="Meiryo UI" panose="020B0604030504040204" pitchFamily="50" charset="-128"/>
              </a:defRPr>
            </a:lvl1pPr>
          </a:lstStyle>
          <a:p>
            <a:pPr algn="l"/>
            <a:r>
              <a:rPr lang="ja-JP" altLang="en-US" sz="1400" dirty="0"/>
              <a:t>②財政移転に依存した地域の悪い例（政府消費や公共投資に依存している場合）</a:t>
            </a:r>
          </a:p>
        </p:txBody>
      </p:sp>
      <p:sp>
        <p:nvSpPr>
          <p:cNvPr id="26" name="テキスト ボックス 25">
            <a:extLst>
              <a:ext uri="{FF2B5EF4-FFF2-40B4-BE49-F238E27FC236}">
                <a16:creationId xmlns:a16="http://schemas.microsoft.com/office/drawing/2014/main" id="{1C821D0A-4487-4D2E-8711-7320050A969E}"/>
              </a:ext>
            </a:extLst>
          </p:cNvPr>
          <p:cNvSpPr txBox="1"/>
          <p:nvPr/>
        </p:nvSpPr>
        <p:spPr>
          <a:xfrm>
            <a:off x="240794" y="4327876"/>
            <a:ext cx="8662412" cy="969496"/>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地域の稼ぐ力が低い場合には、所得の分配の段階で、補助金・交付金等の財政移転で所得が流入し、地域住民の所得は稼いだ所得以上に得ている場合がある。</a:t>
            </a:r>
            <a:endParaRPr kumimoji="1" lang="en-US" altLang="ja-JP" sz="1300" dirty="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得た所得を消費や投資で支出する際に、地域外で消費や投資すること</a:t>
            </a:r>
            <a:r>
              <a:rPr kumimoji="1" lang="ja-JP" altLang="en-US" sz="1300" dirty="0" smtClean="0">
                <a:latin typeface="Meiryo UI" panose="020B0604030504040204" pitchFamily="50" charset="-128"/>
                <a:ea typeface="Meiryo UI" panose="020B0604030504040204" pitchFamily="50" charset="-128"/>
              </a:rPr>
              <a:t>で所得</a:t>
            </a:r>
            <a:r>
              <a:rPr kumimoji="1" lang="ja-JP" altLang="en-US" sz="1300" dirty="0">
                <a:latin typeface="Meiryo UI" panose="020B0604030504040204" pitchFamily="50" charset="-128"/>
                <a:ea typeface="Meiryo UI" panose="020B0604030504040204" pitchFamily="50" charset="-128"/>
              </a:rPr>
              <a:t>が流出</a:t>
            </a:r>
            <a:r>
              <a:rPr kumimoji="1" lang="ja-JP" altLang="en-US" sz="1300" dirty="0" smtClean="0">
                <a:latin typeface="Meiryo UI" panose="020B0604030504040204" pitchFamily="50" charset="-128"/>
                <a:ea typeface="Meiryo UI" panose="020B0604030504040204" pitchFamily="50" charset="-128"/>
              </a:rPr>
              <a:t>すると、地域</a:t>
            </a:r>
            <a:r>
              <a:rPr kumimoji="1" lang="ja-JP" altLang="en-US" sz="1300" dirty="0">
                <a:latin typeface="Meiryo UI" panose="020B0604030504040204" pitchFamily="50" charset="-128"/>
                <a:ea typeface="Meiryo UI" panose="020B0604030504040204" pitchFamily="50" charset="-128"/>
              </a:rPr>
              <a:t>の企業の生産拡大に貢献できていない。</a:t>
            </a:r>
          </a:p>
        </p:txBody>
      </p:sp>
      <p:sp>
        <p:nvSpPr>
          <p:cNvPr id="27" name="テキスト ボックス 26">
            <a:extLst>
              <a:ext uri="{FF2B5EF4-FFF2-40B4-BE49-F238E27FC236}">
                <a16:creationId xmlns:a16="http://schemas.microsoft.com/office/drawing/2014/main" id="{A44EB3C9-BF70-4620-AD1D-C5BA23DF09CE}"/>
              </a:ext>
            </a:extLst>
          </p:cNvPr>
          <p:cNvSpPr txBox="1"/>
          <p:nvPr/>
        </p:nvSpPr>
        <p:spPr>
          <a:xfrm>
            <a:off x="220132" y="5331705"/>
            <a:ext cx="8504008" cy="311191"/>
          </a:xfrm>
          <a:prstGeom prst="rect">
            <a:avLst/>
          </a:prstGeom>
          <a:solidFill>
            <a:srgbClr val="FC9EB4"/>
          </a:solidFill>
          <a:ln>
            <a:noFill/>
          </a:ln>
        </p:spPr>
        <p:txBody>
          <a:bodyPr wrap="square" lIns="36000" rIns="36000" rtlCol="0" anchor="ctr">
            <a:no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③観光収入が地域の経済発展、活性化に寄与していない悪い例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ECE66A3E-8F7D-44EF-918C-821E7C788678}"/>
              </a:ext>
            </a:extLst>
          </p:cNvPr>
          <p:cNvSpPr txBox="1"/>
          <p:nvPr/>
        </p:nvSpPr>
        <p:spPr>
          <a:xfrm>
            <a:off x="240794" y="5668191"/>
            <a:ext cx="8662412" cy="769441"/>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地域に観光客が多く来訪し、飲食、宿泊、お土産等で大きな観光消費が地域に流入する。ただし、消費する食品、土産品等が地域外で生産された品目の場合には、地域外に支払いが発生し、観光消費の大部分が地域外に流出する構造になる。</a:t>
            </a:r>
            <a:endParaRPr kumimoji="1" lang="en-US" altLang="ja-JP" sz="1300" dirty="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p"/>
            </a:pPr>
            <a:r>
              <a:rPr kumimoji="1" lang="ja-JP" altLang="en-US" sz="1300" dirty="0">
                <a:latin typeface="Meiryo UI" panose="020B0604030504040204" pitchFamily="50" charset="-128"/>
                <a:ea typeface="Meiryo UI" panose="020B0604030504040204" pitchFamily="50" charset="-128"/>
              </a:rPr>
              <a:t>我が国の多くの観光地では、このような経済構造になっており、観光振興が地域の住民の所得の向上に貢献していない。</a:t>
            </a:r>
          </a:p>
        </p:txBody>
      </p:sp>
    </p:spTree>
    <p:extLst>
      <p:ext uri="{BB962C8B-B14F-4D97-AF65-F5344CB8AC3E}">
        <p14:creationId xmlns:p14="http://schemas.microsoft.com/office/powerpoint/2010/main" val="275111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２</a:t>
            </a:r>
            <a:r>
              <a:rPr lang="ja-JP" altLang="en-US" sz="4000" dirty="0" smtClean="0">
                <a:solidFill>
                  <a:schemeClr val="bg1"/>
                </a:solidFill>
                <a:latin typeface="Meiryo UI" pitchFamily="50" charset="-128"/>
                <a:ea typeface="Meiryo UI" pitchFamily="50" charset="-128"/>
              </a:rPr>
              <a:t>．</a:t>
            </a:r>
            <a:r>
              <a:rPr lang="ja-JP" altLang="en-US" sz="4000" dirty="0">
                <a:solidFill>
                  <a:schemeClr val="bg1"/>
                </a:solidFill>
                <a:latin typeface="Meiryo UI" pitchFamily="50" charset="-128"/>
                <a:ea typeface="Meiryo UI" pitchFamily="50" charset="-128"/>
              </a:rPr>
              <a:t>地域の所得循環構造</a:t>
            </a:r>
            <a:endParaRPr kumimoji="1" lang="en-US" altLang="ja-JP" sz="4000" dirty="0">
              <a:solidFill>
                <a:schemeClr val="bg1"/>
              </a:solidFill>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11</a:t>
            </a:fld>
            <a:endParaRPr lang="en-US" altLang="ja-JP" b="1"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Meiryo UI" pitchFamily="50" charset="-128"/>
                <a:ea typeface="Meiryo UI" pitchFamily="50" charset="-128"/>
              </a:rPr>
              <a:t>地域の所得循環構造①</a:t>
            </a:r>
            <a:endParaRPr kumimoji="1" lang="ja-JP" altLang="en-US" dirty="0">
              <a:latin typeface="Meiryo UI" pitchFamily="50" charset="-128"/>
              <a:ea typeface="Meiryo UI" pitchFamily="50" charset="-128"/>
            </a:endParaRPr>
          </a:p>
        </p:txBody>
      </p:sp>
      <p:sp>
        <p:nvSpPr>
          <p:cNvPr id="2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12</a:t>
            </a:fld>
            <a:endParaRPr lang="en-US" altLang="ja-JP" b="1" dirty="0">
              <a:latin typeface="Meiryo UI" pitchFamily="50" charset="-128"/>
              <a:ea typeface="Meiryo UI" pitchFamily="50" charset="-128"/>
            </a:endParaRPr>
          </a:p>
        </p:txBody>
      </p:sp>
      <p:sp>
        <p:nvSpPr>
          <p:cNvPr id="23" name="テキスト ボックス 22"/>
          <p:cNvSpPr txBox="1"/>
          <p:nvPr/>
        </p:nvSpPr>
        <p:spPr>
          <a:xfrm>
            <a:off x="81000" y="653244"/>
            <a:ext cx="8982000" cy="1096975"/>
          </a:xfrm>
          <a:prstGeom prst="rect">
            <a:avLst/>
          </a:prstGeom>
          <a:noFill/>
          <a:ln w="28575">
            <a:solidFill>
              <a:srgbClr val="CC0066"/>
            </a:solidFill>
            <a:prstDash val="sysDash"/>
          </a:ln>
        </p:spPr>
        <p:txBody>
          <a:bodyPr wrap="square" rtlCol="0" anchor="t">
            <a:noAutofit/>
          </a:bodyPr>
          <a:lstStyle/>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地域経済循環分析は、地域の経済対策を検討するための分析であり、対策は地域の長所を活かして、短所を連鎖的に補うことである。</a:t>
            </a:r>
            <a:endParaRPr lang="en-US" altLang="ja-JP" sz="1200" b="1" dirty="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以下の例では、地域経済循環分析を活用し</a:t>
            </a:r>
            <a:r>
              <a:rPr lang="ja-JP" altLang="en-US" sz="1200" b="1" dirty="0" smtClean="0">
                <a:latin typeface="Meiryo UI" pitchFamily="50" charset="-128"/>
                <a:ea typeface="Meiryo UI" pitchFamily="50" charset="-128"/>
              </a:rPr>
              <a:t>、脱炭素</a:t>
            </a:r>
            <a:r>
              <a:rPr lang="ja-JP" altLang="en-US" sz="1200" b="1" dirty="0">
                <a:latin typeface="Meiryo UI" pitchFamily="50" charset="-128"/>
                <a:ea typeface="Meiryo UI" pitchFamily="50" charset="-128"/>
              </a:rPr>
              <a:t>政策によって地域経済循環構造を改善することについて検討する。</a:t>
            </a:r>
            <a:endParaRPr lang="en-US" altLang="ja-JP" sz="1200" b="1" dirty="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対策の考え方は基本的には以下のような項目で行う。</a:t>
            </a:r>
            <a:endParaRPr lang="en-US" altLang="ja-JP" sz="1200" b="1" dirty="0">
              <a:latin typeface="Meiryo UI" pitchFamily="50" charset="-128"/>
              <a:ea typeface="Meiryo UI" pitchFamily="50" charset="-128"/>
            </a:endParaRPr>
          </a:p>
        </p:txBody>
      </p:sp>
      <p:sp>
        <p:nvSpPr>
          <p:cNvPr id="24" name="正方形/長方形 23"/>
          <p:cNvSpPr/>
          <p:nvPr/>
        </p:nvSpPr>
        <p:spPr>
          <a:xfrm>
            <a:off x="114300" y="1316304"/>
            <a:ext cx="8815388" cy="448202"/>
          </a:xfrm>
          <a:prstGeom prst="rect">
            <a:avLst/>
          </a:prstGeom>
          <a:noFill/>
          <a:ln w="28575">
            <a:noFill/>
            <a:prstDash val="sysDash"/>
          </a:ln>
        </p:spPr>
        <p:txBody>
          <a:bodyPr wrap="square" rtlCol="0" anchor="ctr">
            <a:noAutofit/>
          </a:bodyPr>
          <a:lstStyle/>
          <a:p>
            <a:pPr marL="180975" indent="-180975" algn="just">
              <a:spcBef>
                <a:spcPts val="300"/>
              </a:spcBef>
              <a:spcAft>
                <a:spcPts val="0"/>
              </a:spcAft>
              <a:buClr>
                <a:srgbClr val="002060"/>
              </a:buClr>
            </a:pPr>
            <a:r>
              <a:rPr lang="ja-JP" altLang="en-US" sz="1200" b="1">
                <a:latin typeface="Meiryo UI" pitchFamily="50" charset="-128"/>
                <a:ea typeface="Meiryo UI" pitchFamily="50" charset="-128"/>
              </a:rPr>
              <a:t>①炭素集約度の改善：再生可能エネルギーの導入等、②エネルギー効率の改善：省エネルギーの促進、③活動量の適正化：公共交通機関を骨格としたコンパクトシティ</a:t>
            </a:r>
          </a:p>
        </p:txBody>
      </p:sp>
      <p:graphicFrame>
        <p:nvGraphicFramePr>
          <p:cNvPr id="7" name="Object 3"/>
          <p:cNvGraphicFramePr>
            <a:graphicFrameLocks noChangeAspect="1"/>
          </p:cNvGraphicFramePr>
          <p:nvPr>
            <p:extLst>
              <p:ext uri="{D42A27DB-BD31-4B8C-83A1-F6EECF244321}">
                <p14:modId xmlns:p14="http://schemas.microsoft.com/office/powerpoint/2010/main" val="816718023"/>
              </p:ext>
            </p:extLst>
          </p:nvPr>
        </p:nvGraphicFramePr>
        <p:xfrm>
          <a:off x="209550" y="1739900"/>
          <a:ext cx="8724900" cy="4851400"/>
        </p:xfrm>
        <a:graphic>
          <a:graphicData uri="http://schemas.openxmlformats.org/presentationml/2006/ole">
            <mc:AlternateContent xmlns:mc="http://schemas.openxmlformats.org/markup-compatibility/2006">
              <mc:Choice xmlns:v="urn:schemas-microsoft-com:vml" Requires="v">
                <p:oleObj spid="_x0000_s56546" name="Visio" r:id="rId4" imgW="6457769" imgH="3524398" progId="Visio.Drawing.15">
                  <p:embed/>
                </p:oleObj>
              </mc:Choice>
              <mc:Fallback>
                <p:oleObj name="Visio" r:id="rId4" imgW="6457769" imgH="3524398" progId="Visio.Drawing.15">
                  <p:embed/>
                  <p:pic>
                    <p:nvPicPr>
                      <p:cNvPr id="8" name="Object 3"/>
                      <p:cNvPicPr>
                        <a:picLocks noChangeAspect="1" noChangeArrowheads="1"/>
                      </p:cNvPicPr>
                      <p:nvPr/>
                    </p:nvPicPr>
                    <p:blipFill>
                      <a:blip r:embed="rId5"/>
                      <a:srcRect/>
                      <a:stretch>
                        <a:fillRect/>
                      </a:stretch>
                    </p:blipFill>
                    <p:spPr bwMode="auto">
                      <a:xfrm>
                        <a:off x="209550" y="1739900"/>
                        <a:ext cx="87249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Meiryo UI" pitchFamily="50" charset="-128"/>
                <a:ea typeface="Meiryo UI" pitchFamily="50" charset="-128"/>
              </a:rPr>
              <a:t>地域の</a:t>
            </a:r>
            <a:r>
              <a:rPr lang="ja-JP" altLang="en-US" dirty="0"/>
              <a:t>所得</a:t>
            </a:r>
            <a:r>
              <a:rPr lang="ja-JP" altLang="en-US" dirty="0">
                <a:latin typeface="Meiryo UI" pitchFamily="50" charset="-128"/>
                <a:ea typeface="Meiryo UI" pitchFamily="50" charset="-128"/>
              </a:rPr>
              <a:t>循環構造①</a:t>
            </a:r>
            <a:endParaRPr kumimoji="1" lang="ja-JP" altLang="en-US" dirty="0">
              <a:latin typeface="Meiryo UI" pitchFamily="50" charset="-128"/>
              <a:ea typeface="Meiryo UI" pitchFamily="50" charset="-128"/>
            </a:endParaRPr>
          </a:p>
        </p:txBody>
      </p:sp>
      <p:sp>
        <p:nvSpPr>
          <p:cNvPr id="5" name="テキスト ボックス 4"/>
          <p:cNvSpPr txBox="1"/>
          <p:nvPr/>
        </p:nvSpPr>
        <p:spPr>
          <a:xfrm>
            <a:off x="2580891" y="6608261"/>
            <a:ext cx="5877233" cy="215444"/>
          </a:xfrm>
          <a:prstGeom prst="rect">
            <a:avLst/>
          </a:prstGeom>
          <a:noFill/>
        </p:spPr>
        <p:txBody>
          <a:bodyPr wrap="square" rtlCol="0">
            <a:spAutoFit/>
          </a:bodyPr>
          <a:lstStyle/>
          <a:p>
            <a:r>
              <a:rPr kumimoji="1" lang="ja-JP" altLang="en-US" sz="800" b="1" dirty="0">
                <a:latin typeface="Meiryo UI" pitchFamily="50" charset="-128"/>
                <a:ea typeface="Meiryo UI" pitchFamily="50" charset="-128"/>
              </a:rPr>
              <a:t>注）</a:t>
            </a:r>
            <a:r>
              <a:rPr lang="zh-TW" altLang="en-US" sz="800" b="1" dirty="0">
                <a:latin typeface="Meiryo UI" pitchFamily="50" charset="-128"/>
                <a:ea typeface="Meiryo UI" pitchFamily="50" charset="-128"/>
              </a:rPr>
              <a:t>消費＝民間消費＋一般政府消費、投資＝総固定資本形成（</a:t>
            </a:r>
            <a:r>
              <a:rPr lang="ja-JP" altLang="en-US" sz="800" b="1" dirty="0">
                <a:latin typeface="Meiryo UI" pitchFamily="50" charset="-128"/>
                <a:ea typeface="Meiryo UI" pitchFamily="50" charset="-128"/>
              </a:rPr>
              <a:t>公的・民間</a:t>
            </a:r>
            <a:r>
              <a:rPr lang="zh-TW" altLang="en-US" sz="800" b="1" dirty="0">
                <a:latin typeface="Meiryo UI" pitchFamily="50" charset="-128"/>
                <a:ea typeface="Meiryo UI" pitchFamily="50" charset="-128"/>
              </a:rPr>
              <a:t>）＋在庫純増</a:t>
            </a:r>
            <a:r>
              <a:rPr lang="ja-JP" altLang="en-US" sz="800" b="1" dirty="0">
                <a:latin typeface="Meiryo UI" pitchFamily="50" charset="-128"/>
                <a:ea typeface="Meiryo UI" pitchFamily="50" charset="-128"/>
              </a:rPr>
              <a:t>（公的・民間）</a:t>
            </a:r>
            <a:endParaRPr kumimoji="1" lang="ja-JP" altLang="en-US" sz="800" b="1" dirty="0">
              <a:latin typeface="Meiryo UI" pitchFamily="50" charset="-128"/>
              <a:ea typeface="Meiryo UI" pitchFamily="50" charset="-128"/>
            </a:endParaRPr>
          </a:p>
        </p:txBody>
      </p:sp>
      <p:sp>
        <p:nvSpPr>
          <p:cNvPr id="21"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13</a:t>
            </a:fld>
            <a:endParaRPr lang="en-US" altLang="ja-JP" b="1" dirty="0">
              <a:latin typeface="Meiryo UI" pitchFamily="50" charset="-128"/>
              <a:ea typeface="Meiryo UI" pitchFamily="50" charset="-128"/>
            </a:endParaRPr>
          </a:p>
        </p:txBody>
      </p:sp>
      <p:sp>
        <p:nvSpPr>
          <p:cNvPr id="25" name="角丸四角形 24"/>
          <p:cNvSpPr/>
          <p:nvPr/>
        </p:nvSpPr>
        <p:spPr bwMode="auto">
          <a:xfrm>
            <a:off x="7106294" y="990601"/>
            <a:ext cx="1984245" cy="5580000"/>
          </a:xfrm>
          <a:prstGeom prst="roundRect">
            <a:avLst>
              <a:gd name="adj" fmla="val 5284"/>
            </a:avLst>
          </a:prstGeom>
          <a:noFill/>
          <a:ln w="28575" cap="flat" cmpd="sng" algn="ctr">
            <a:solidFill>
              <a:schemeClr val="bg1">
                <a:lumMod val="50000"/>
              </a:schemeClr>
            </a:solidFill>
            <a:prstDash val="sysDash"/>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29" name="角丸四角形 28"/>
          <p:cNvSpPr/>
          <p:nvPr/>
        </p:nvSpPr>
        <p:spPr bwMode="auto">
          <a:xfrm>
            <a:off x="70257" y="990601"/>
            <a:ext cx="6949842" cy="5580000"/>
          </a:xfrm>
          <a:prstGeom prst="roundRect">
            <a:avLst>
              <a:gd name="adj" fmla="val 2007"/>
            </a:avLst>
          </a:prstGeom>
          <a:noFill/>
          <a:ln w="2857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49" name="正方形/長方形 48"/>
          <p:cNvSpPr/>
          <p:nvPr/>
        </p:nvSpPr>
        <p:spPr>
          <a:xfrm>
            <a:off x="7205284" y="5053787"/>
            <a:ext cx="1767215" cy="584775"/>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lgn="just"/>
            <a:r>
              <a:rPr lang="ja-JP" altLang="en-US" sz="800" dirty="0">
                <a:latin typeface="HGPｺﾞｼｯｸM" pitchFamily="50" charset="-128"/>
                <a:ea typeface="HGPｺﾞｼｯｸM" pitchFamily="50" charset="-128"/>
              </a:rPr>
              <a:t>注）</a:t>
            </a:r>
            <a:r>
              <a:rPr lang="en-US" altLang="ja-JP" sz="800" dirty="0">
                <a:latin typeface="HGPｺﾞｼｯｸM" pitchFamily="50" charset="-128"/>
                <a:ea typeface="HGPｺﾞｼｯｸM" pitchFamily="50" charset="-128"/>
              </a:rPr>
              <a:t>	</a:t>
            </a:r>
            <a:r>
              <a:rPr lang="ja-JP" altLang="en-US" sz="800" dirty="0">
                <a:latin typeface="HGPｺﾞｼｯｸM" pitchFamily="50" charset="-128"/>
                <a:ea typeface="HGPｺﾞｼｯｸM" pitchFamily="50" charset="-128"/>
              </a:rPr>
              <a:t>石炭・原油・天然ガスは、本データベースでは鉱業部門に含まれる。</a:t>
            </a:r>
            <a:endParaRPr lang="en-US" altLang="ja-JP" sz="800" dirty="0">
              <a:latin typeface="HGPｺﾞｼｯｸM" pitchFamily="50" charset="-128"/>
              <a:ea typeface="HGPｺﾞｼｯｸM" pitchFamily="50" charset="-128"/>
            </a:endParaRPr>
          </a:p>
          <a:p>
            <a:pPr marL="177800" indent="-177800" algn="just"/>
            <a:r>
              <a:rPr lang="ja-JP" altLang="en-US" sz="800" dirty="0">
                <a:latin typeface="HGPｺﾞｼｯｸM" pitchFamily="50" charset="-128"/>
                <a:ea typeface="HGPｺﾞｼｯｸM" pitchFamily="50" charset="-128"/>
              </a:rPr>
              <a:t>注） エネルギー代金は、プラスは流出、マイナスは流入を意味する。</a:t>
            </a:r>
          </a:p>
        </p:txBody>
      </p:sp>
      <p:sp>
        <p:nvSpPr>
          <p:cNvPr id="56" name="正方形/長方形 55"/>
          <p:cNvSpPr/>
          <p:nvPr/>
        </p:nvSpPr>
        <p:spPr bwMode="auto">
          <a:xfrm>
            <a:off x="129916" y="1311908"/>
            <a:ext cx="2235200" cy="4826188"/>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62" name="正方形/長方形 61"/>
          <p:cNvSpPr/>
          <p:nvPr/>
        </p:nvSpPr>
        <p:spPr bwMode="auto">
          <a:xfrm>
            <a:off x="4800600" y="1311906"/>
            <a:ext cx="2143700" cy="482619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58" name="正方形/長方形 57"/>
          <p:cNvSpPr/>
          <p:nvPr/>
        </p:nvSpPr>
        <p:spPr bwMode="auto">
          <a:xfrm>
            <a:off x="4800600" y="1311908"/>
            <a:ext cx="581443" cy="1066768"/>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59" name="正方形/長方形 58"/>
          <p:cNvSpPr/>
          <p:nvPr/>
        </p:nvSpPr>
        <p:spPr bwMode="auto">
          <a:xfrm>
            <a:off x="4800600" y="2378233"/>
            <a:ext cx="581443" cy="1659889"/>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61" name="正方形/長方形 60"/>
          <p:cNvSpPr/>
          <p:nvPr/>
        </p:nvSpPr>
        <p:spPr bwMode="auto">
          <a:xfrm>
            <a:off x="4800600" y="4037793"/>
            <a:ext cx="581443" cy="763686"/>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30" name="テキスト ボックス 23"/>
          <p:cNvSpPr txBox="1"/>
          <p:nvPr/>
        </p:nvSpPr>
        <p:spPr>
          <a:xfrm>
            <a:off x="220542" y="1635841"/>
            <a:ext cx="2044622" cy="201585"/>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pPr>
            <a:r>
              <a:rPr lang="ja-JP" altLang="en-US" sz="1100" dirty="0">
                <a:solidFill>
                  <a:schemeClr val="bg1"/>
                </a:solidFill>
                <a:ea typeface="HGPｺﾞｼｯｸE" pitchFamily="50" charset="-128"/>
              </a:rPr>
              <a:t>産業別付加価値額</a:t>
            </a:r>
            <a:endParaRPr kumimoji="1" lang="ja-JP" altLang="en-US" sz="1100" dirty="0">
              <a:solidFill>
                <a:schemeClr val="bg1"/>
              </a:solidFill>
              <a:ea typeface="HGPｺﾞｼｯｸE" pitchFamily="50" charset="-128"/>
            </a:endParaRPr>
          </a:p>
        </p:txBody>
      </p:sp>
      <p:sp>
        <p:nvSpPr>
          <p:cNvPr id="22" name="テキスト ボックス 9"/>
          <p:cNvSpPr txBox="1"/>
          <p:nvPr/>
        </p:nvSpPr>
        <p:spPr>
          <a:xfrm>
            <a:off x="129916" y="1290107"/>
            <a:ext cx="2232000"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400" b="0" dirty="0">
                <a:solidFill>
                  <a:schemeClr val="bg1"/>
                </a:solidFill>
                <a:latin typeface="HGPｺﾞｼｯｸE" pitchFamily="50" charset="-128"/>
                <a:ea typeface="HGPｺﾞｼｯｸE" pitchFamily="50" charset="-128"/>
              </a:rPr>
              <a:t>生　産</a:t>
            </a:r>
          </a:p>
        </p:txBody>
      </p:sp>
      <p:sp>
        <p:nvSpPr>
          <p:cNvPr id="24" name="テキスト ボックス 13"/>
          <p:cNvSpPr txBox="1"/>
          <p:nvPr/>
        </p:nvSpPr>
        <p:spPr>
          <a:xfrm>
            <a:off x="4800600" y="1290107"/>
            <a:ext cx="2139268"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0">
                <a:solidFill>
                  <a:schemeClr val="bg1"/>
                </a:solidFill>
                <a:latin typeface="HGPｺﾞｼｯｸE" pitchFamily="50" charset="-128"/>
                <a:ea typeface="HGPｺﾞｼｯｸE" pitchFamily="50" charset="-128"/>
              </a:rPr>
              <a:t>支　出</a:t>
            </a:r>
            <a:endParaRPr kumimoji="1" lang="ja-JP" altLang="en-US" sz="1400" b="0">
              <a:solidFill>
                <a:schemeClr val="bg1"/>
              </a:solidFill>
              <a:latin typeface="HGPｺﾞｼｯｸE" pitchFamily="50" charset="-128"/>
              <a:ea typeface="HGPｺﾞｼｯｸE" pitchFamily="50" charset="-128"/>
            </a:endParaRPr>
          </a:p>
        </p:txBody>
      </p:sp>
      <p:sp>
        <p:nvSpPr>
          <p:cNvPr id="47" name="テキスト ボックス 48"/>
          <p:cNvSpPr txBox="1"/>
          <p:nvPr/>
        </p:nvSpPr>
        <p:spPr>
          <a:xfrm>
            <a:off x="7029797" y="642215"/>
            <a:ext cx="8277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HGPｺﾞｼｯｸE" pitchFamily="50" charset="-128"/>
                <a:ea typeface="HGPｺﾞｼｯｸE" pitchFamily="50" charset="-128"/>
              </a:rPr>
              <a:t>地域外</a:t>
            </a:r>
          </a:p>
        </p:txBody>
      </p:sp>
      <p:sp>
        <p:nvSpPr>
          <p:cNvPr id="37" name="テキスト ボックス 31"/>
          <p:cNvSpPr txBox="1"/>
          <p:nvPr/>
        </p:nvSpPr>
        <p:spPr>
          <a:xfrm>
            <a:off x="4840466" y="1673170"/>
            <a:ext cx="504000" cy="190240"/>
          </a:xfrm>
          <a:prstGeom prst="rect">
            <a:avLst/>
          </a:prstGeom>
          <a:solidFill>
            <a:srgbClr val="008080"/>
          </a:solidFill>
          <a:ln>
            <a:solidFill>
              <a:srgbClr val="29527B"/>
            </a:solidFill>
          </a:ln>
        </p:spPr>
        <p:txBody>
          <a:bodyPr wrap="square" tIns="36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chemeClr val="bg1"/>
                </a:solidFill>
              </a:rPr>
              <a:t>消費</a:t>
            </a:r>
            <a:endParaRPr kumimoji="1" lang="ja-JP" altLang="en-US" sz="1000" dirty="0">
              <a:solidFill>
                <a:schemeClr val="bg1"/>
              </a:solidFill>
            </a:endParaRPr>
          </a:p>
        </p:txBody>
      </p:sp>
      <p:sp>
        <p:nvSpPr>
          <p:cNvPr id="38" name="テキスト ボックス 32"/>
          <p:cNvSpPr txBox="1"/>
          <p:nvPr/>
        </p:nvSpPr>
        <p:spPr>
          <a:xfrm>
            <a:off x="4840466" y="4115616"/>
            <a:ext cx="504000" cy="190240"/>
          </a:xfrm>
          <a:prstGeom prst="rect">
            <a:avLst/>
          </a:prstGeom>
          <a:solidFill>
            <a:srgbClr val="008080"/>
          </a:solidFill>
          <a:ln>
            <a:solidFill>
              <a:srgbClr val="29527B"/>
            </a:solidFill>
          </a:ln>
        </p:spPr>
        <p:txBody>
          <a:bodyPr wrap="square" tIns="36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chemeClr val="bg1"/>
                </a:solidFill>
              </a:rPr>
              <a:t>投資</a:t>
            </a:r>
            <a:endParaRPr kumimoji="1" lang="ja-JP" altLang="en-US" sz="1000" dirty="0">
              <a:solidFill>
                <a:schemeClr val="bg1"/>
              </a:solidFill>
            </a:endParaRPr>
          </a:p>
        </p:txBody>
      </p:sp>
      <p:sp>
        <p:nvSpPr>
          <p:cNvPr id="41" name="テキスト ボックス 38"/>
          <p:cNvSpPr txBox="1"/>
          <p:nvPr/>
        </p:nvSpPr>
        <p:spPr>
          <a:xfrm>
            <a:off x="4840466" y="2430011"/>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smtClean="0">
                <a:solidFill>
                  <a:schemeClr val="bg1"/>
                </a:solidFill>
              </a:rPr>
              <a:t>純移輸出</a:t>
            </a:r>
            <a:endParaRPr lang="en-US" altLang="ja-JP" sz="900" dirty="0">
              <a:solidFill>
                <a:schemeClr val="bg1"/>
              </a:solidFill>
            </a:endParaRPr>
          </a:p>
        </p:txBody>
      </p:sp>
      <p:sp>
        <p:nvSpPr>
          <p:cNvPr id="39" name="テキスト ボックス 36"/>
          <p:cNvSpPr txBox="1"/>
          <p:nvPr/>
        </p:nvSpPr>
        <p:spPr>
          <a:xfrm>
            <a:off x="4842092" y="2147937"/>
            <a:ext cx="50074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40" name="テキスト ボックス 37"/>
          <p:cNvSpPr txBox="1"/>
          <p:nvPr/>
        </p:nvSpPr>
        <p:spPr>
          <a:xfrm>
            <a:off x="4842092" y="2859710"/>
            <a:ext cx="50074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42" name="テキスト ボックス 40"/>
          <p:cNvSpPr txBox="1"/>
          <p:nvPr/>
        </p:nvSpPr>
        <p:spPr>
          <a:xfrm>
            <a:off x="4842092" y="4539868"/>
            <a:ext cx="50074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64" name="テキスト ボックス 43"/>
          <p:cNvSpPr txBox="1"/>
          <p:nvPr/>
        </p:nvSpPr>
        <p:spPr>
          <a:xfrm>
            <a:off x="851561" y="1868744"/>
            <a:ext cx="1440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t>付加価値額</a:t>
            </a:r>
            <a:r>
              <a:rPr lang="en-US" altLang="ja-JP" sz="800" dirty="0"/>
              <a:t>(</a:t>
            </a:r>
            <a:r>
              <a:rPr lang="ja-JP" altLang="en-US" sz="800" dirty="0"/>
              <a:t>十億円</a:t>
            </a:r>
            <a:r>
              <a:rPr lang="en-US" altLang="ja-JP" sz="800" dirty="0"/>
              <a:t>)</a:t>
            </a:r>
            <a:endParaRPr kumimoji="1" lang="ja-JP" altLang="en-US" sz="800" dirty="0"/>
          </a:p>
        </p:txBody>
      </p:sp>
      <p:sp>
        <p:nvSpPr>
          <p:cNvPr id="68" name="テキスト ボックス 43"/>
          <p:cNvSpPr txBox="1"/>
          <p:nvPr/>
        </p:nvSpPr>
        <p:spPr>
          <a:xfrm>
            <a:off x="5544211" y="1544894"/>
            <a:ext cx="1080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smtClean="0"/>
              <a:t>純移</a:t>
            </a:r>
            <a:r>
              <a:rPr lang="ja-JP" altLang="en-US" sz="800" dirty="0"/>
              <a:t>輸出</a:t>
            </a:r>
            <a:r>
              <a:rPr lang="en-US" altLang="ja-JP" sz="800" dirty="0" smtClean="0"/>
              <a:t>(</a:t>
            </a:r>
            <a:r>
              <a:rPr lang="ja-JP" altLang="en-US" sz="800" dirty="0"/>
              <a:t>十億円</a:t>
            </a:r>
            <a:r>
              <a:rPr lang="en-US" altLang="ja-JP" sz="800" dirty="0"/>
              <a:t>)</a:t>
            </a:r>
            <a:endParaRPr kumimoji="1" lang="ja-JP" altLang="en-US" sz="800" dirty="0"/>
          </a:p>
        </p:txBody>
      </p:sp>
      <p:sp>
        <p:nvSpPr>
          <p:cNvPr id="43" name="U ターン矢印 42"/>
          <p:cNvSpPr/>
          <p:nvPr/>
        </p:nvSpPr>
        <p:spPr bwMode="auto">
          <a:xfrm flipH="1">
            <a:off x="1237210" y="1029212"/>
            <a:ext cx="3777525" cy="503646"/>
          </a:xfrm>
          <a:prstGeom prst="uturnArrow">
            <a:avLst>
              <a:gd name="adj1" fmla="val 29226"/>
              <a:gd name="adj2" fmla="val 25000"/>
              <a:gd name="adj3" fmla="val 21223"/>
              <a:gd name="adj4" fmla="val 29375"/>
              <a:gd name="adj5" fmla="val 58039"/>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44" name="テキスト ボックス 42"/>
          <p:cNvSpPr txBox="1"/>
          <p:nvPr/>
        </p:nvSpPr>
        <p:spPr>
          <a:xfrm>
            <a:off x="1395806" y="991632"/>
            <a:ext cx="195621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dirty="0"/>
              <a:t>フローの経済循環</a:t>
            </a:r>
          </a:p>
        </p:txBody>
      </p:sp>
      <p:sp>
        <p:nvSpPr>
          <p:cNvPr id="46" name="U ターン矢印 45"/>
          <p:cNvSpPr/>
          <p:nvPr/>
        </p:nvSpPr>
        <p:spPr bwMode="auto">
          <a:xfrm flipH="1" flipV="1">
            <a:off x="1054044" y="6074766"/>
            <a:ext cx="3487976" cy="426387"/>
          </a:xfrm>
          <a:prstGeom prst="uturnArrow">
            <a:avLst>
              <a:gd name="adj1" fmla="val 26566"/>
              <a:gd name="adj2" fmla="val 25000"/>
              <a:gd name="adj3" fmla="val 37684"/>
              <a:gd name="adj4" fmla="val 17721"/>
              <a:gd name="adj5" fmla="val 91624"/>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57" name="正方形/長方形 56"/>
          <p:cNvSpPr/>
          <p:nvPr/>
        </p:nvSpPr>
        <p:spPr bwMode="auto">
          <a:xfrm>
            <a:off x="2469844" y="1311909"/>
            <a:ext cx="2232000" cy="4826187"/>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23" name="テキスト ボックス 10"/>
          <p:cNvSpPr txBox="1"/>
          <p:nvPr/>
        </p:nvSpPr>
        <p:spPr>
          <a:xfrm>
            <a:off x="2469844" y="1290107"/>
            <a:ext cx="2232000"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0" dirty="0">
                <a:solidFill>
                  <a:schemeClr val="bg1"/>
                </a:solidFill>
                <a:latin typeface="HGPｺﾞｼｯｸE" pitchFamily="50" charset="-128"/>
                <a:ea typeface="HGPｺﾞｼｯｸE" pitchFamily="50" charset="-128"/>
              </a:rPr>
              <a:t>分　配</a:t>
            </a:r>
            <a:endParaRPr kumimoji="1" lang="ja-JP" altLang="en-US" sz="1400" b="0" dirty="0">
              <a:solidFill>
                <a:schemeClr val="bg1"/>
              </a:solidFill>
              <a:latin typeface="HGPｺﾞｼｯｸE" pitchFamily="50" charset="-128"/>
              <a:ea typeface="HGPｺﾞｼｯｸE" pitchFamily="50" charset="-128"/>
            </a:endParaRPr>
          </a:p>
        </p:txBody>
      </p:sp>
      <p:sp>
        <p:nvSpPr>
          <p:cNvPr id="89" name="正方形/長方形 88"/>
          <p:cNvSpPr/>
          <p:nvPr/>
        </p:nvSpPr>
        <p:spPr>
          <a:xfrm>
            <a:off x="2572608" y="4408628"/>
            <a:ext cx="2052000" cy="296891"/>
          </a:xfrm>
          <a:prstGeom prst="rect">
            <a:avLst/>
          </a:prstGeom>
        </p:spPr>
        <p:txBody>
          <a:bodyPr wrap="square" lIns="72000" rIns="72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2563" indent="-182563" algn="just"/>
            <a:r>
              <a:rPr lang="ja-JP" altLang="en-US" sz="700" dirty="0">
                <a:latin typeface="HGPｺﾞｼｯｸM" pitchFamily="50" charset="-128"/>
                <a:ea typeface="HGPｺﾞｼｯｸM" pitchFamily="50" charset="-128"/>
              </a:rPr>
              <a:t>注）</a:t>
            </a:r>
            <a:r>
              <a:rPr lang="en-US" altLang="ja-JP" sz="700" dirty="0">
                <a:latin typeface="HGPｺﾞｼｯｸM" pitchFamily="50" charset="-128"/>
                <a:ea typeface="HGPｺﾞｼｯｸM" pitchFamily="50" charset="-128"/>
              </a:rPr>
              <a:t>	</a:t>
            </a:r>
            <a:r>
              <a:rPr lang="ja-JP" altLang="en-US" sz="700" dirty="0">
                <a:latin typeface="HGPｺﾞｼｯｸM" pitchFamily="50" charset="-128"/>
                <a:ea typeface="HGPｺﾞｼｯｸM" pitchFamily="50" charset="-128"/>
              </a:rPr>
              <a:t>その他所得とは雇用者所得以外の所得であり、財産所得、企業所得、税金等が含まれる。</a:t>
            </a:r>
          </a:p>
        </p:txBody>
      </p:sp>
      <p:sp>
        <p:nvSpPr>
          <p:cNvPr id="86" name="民間投資TB3"/>
          <p:cNvSpPr txBox="1"/>
          <p:nvPr/>
        </p:nvSpPr>
        <p:spPr>
          <a:xfrm>
            <a:off x="7198416" y="6236391"/>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100" b="0" i="0" u="none" strike="noStrike" kern="1200" smtClean="0">
                <a:solidFill>
                  <a:schemeClr val="bg1"/>
                </a:solidFill>
                <a:latin typeface="HGSｺﾞｼｯｸE" pitchFamily="50" charset="-128"/>
                <a:ea typeface="HGSｺﾞｼｯｸE" pitchFamily="50" charset="-128"/>
                <a:cs typeface="+mn-cs"/>
              </a:rPr>
              <a:t>（投資の約</a:t>
            </a:r>
            <a:r>
              <a:rPr kumimoji="1" lang="en-US" altLang="ja-JP" sz="1100" b="0" i="0" u="none" strike="noStrike" kern="1200" smtClean="0">
                <a:solidFill>
                  <a:schemeClr val="bg1"/>
                </a:solidFill>
                <a:latin typeface="HGSｺﾞｼｯｸE" pitchFamily="50" charset="-128"/>
                <a:ea typeface="HGSｺﾞｼｯｸE" pitchFamily="50" charset="-128"/>
                <a:cs typeface="+mn-cs"/>
              </a:rPr>
              <a:t>13.9</a:t>
            </a:r>
            <a:r>
              <a:rPr kumimoji="1" lang="ja-JP" altLang="en-US" sz="1100" b="0" i="0" u="none" strike="noStrike" kern="1200" smtClean="0">
                <a:solidFill>
                  <a:schemeClr val="bg1"/>
                </a:solidFill>
                <a:latin typeface="HGSｺﾞｼｯｸE" pitchFamily="50" charset="-128"/>
                <a:ea typeface="HGSｺﾞｼｯｸE" pitchFamily="50" charset="-128"/>
                <a:cs typeface="+mn-cs"/>
              </a:rPr>
              <a:t>％）</a:t>
            </a:r>
            <a:endParaRPr kumimoji="1" lang="en-US" altLang="ja-JP" sz="1100" b="0" i="0" u="none" strike="noStrike" kern="1200" dirty="0">
              <a:solidFill>
                <a:schemeClr val="bg1"/>
              </a:solidFill>
              <a:latin typeface="HGSｺﾞｼｯｸE" pitchFamily="50" charset="-128"/>
              <a:ea typeface="HGSｺﾞｼｯｸE" pitchFamily="50" charset="-128"/>
              <a:cs typeface="+mn-cs"/>
            </a:endParaRPr>
          </a:p>
        </p:txBody>
      </p:sp>
      <p:sp>
        <p:nvSpPr>
          <p:cNvPr id="85" name="民間投資TB2"/>
          <p:cNvSpPr txBox="1"/>
          <p:nvPr/>
        </p:nvSpPr>
        <p:spPr>
          <a:xfrm>
            <a:off x="7198416" y="5975645"/>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約</a:t>
            </a:r>
            <a:r>
              <a:rPr kumimoji="1" lang="en-US" altLang="ja-JP" sz="1400" b="0" i="0" u="none" strike="noStrike" kern="1200" smtClean="0">
                <a:solidFill>
                  <a:schemeClr val="bg1"/>
                </a:solidFill>
                <a:latin typeface="HGSｺﾞｼｯｸE" pitchFamily="50" charset="-128"/>
                <a:ea typeface="HGSｺﾞｼｯｸE" pitchFamily="50" charset="-128"/>
                <a:cs typeface="+mn-cs"/>
              </a:rPr>
              <a:t>57</a:t>
            </a:r>
            <a:r>
              <a:rPr kumimoji="1" lang="ja-JP" altLang="en-US" sz="1400" b="0" i="0" u="none" strike="noStrike" kern="1200" smtClean="0">
                <a:solidFill>
                  <a:schemeClr val="bg1"/>
                </a:solidFill>
                <a:latin typeface="HGSｺﾞｼｯｸE" pitchFamily="50" charset="-128"/>
                <a:ea typeface="HGSｺﾞｼｯｸE" pitchFamily="50" charset="-128"/>
                <a:cs typeface="+mn-cs"/>
              </a:rPr>
              <a:t>億円</a:t>
            </a:r>
            <a:endParaRPr kumimoji="1" lang="en-US" altLang="ja-JP" sz="1400" b="0" i="0" u="none" strike="noStrike" kern="1200" dirty="0">
              <a:solidFill>
                <a:schemeClr val="bg1"/>
              </a:solidFill>
              <a:latin typeface="HGSｺﾞｼｯｸE" pitchFamily="50" charset="-128"/>
              <a:ea typeface="HGSｺﾞｼｯｸE" pitchFamily="50" charset="-128"/>
              <a:cs typeface="+mn-cs"/>
            </a:endParaRPr>
          </a:p>
        </p:txBody>
      </p:sp>
      <p:sp>
        <p:nvSpPr>
          <p:cNvPr id="84" name="民間投資TB1"/>
          <p:cNvSpPr txBox="1"/>
          <p:nvPr/>
        </p:nvSpPr>
        <p:spPr>
          <a:xfrm>
            <a:off x="7198416" y="5703464"/>
            <a:ext cx="1800000" cy="325730"/>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民間投資の流出：</a:t>
            </a:r>
            <a:endParaRPr kumimoji="1" lang="ja-JP" altLang="en-US" sz="1400" b="0" i="0" u="none" strike="noStrike" kern="1200" dirty="0">
              <a:solidFill>
                <a:schemeClr val="bg1"/>
              </a:solidFill>
              <a:latin typeface="HGSｺﾞｼｯｸE" pitchFamily="50" charset="-128"/>
              <a:ea typeface="HGSｺﾞｼｯｸE" pitchFamily="50" charset="-128"/>
              <a:cs typeface="+mn-cs"/>
            </a:endParaRPr>
          </a:p>
        </p:txBody>
      </p:sp>
      <p:sp>
        <p:nvSpPr>
          <p:cNvPr id="76" name="所得TB2"/>
          <p:cNvSpPr txBox="1"/>
          <p:nvPr/>
        </p:nvSpPr>
        <p:spPr>
          <a:xfrm>
            <a:off x="7198416" y="2294140"/>
            <a:ext cx="1800000" cy="938719"/>
          </a:xfrm>
          <a:prstGeom prst="rect">
            <a:avLst/>
          </a:prstGeom>
          <a:solidFill>
            <a:srgbClr val="FF9966"/>
          </a:solidFill>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kern="1200" smtClean="0">
                <a:solidFill>
                  <a:schemeClr val="bg1"/>
                </a:solidFill>
                <a:latin typeface="HGPｺﾞｼｯｸE" pitchFamily="50" charset="-128"/>
                <a:ea typeface="HGPｺﾞｼｯｸE" pitchFamily="50" charset="-128"/>
                <a:cs typeface="+mn-cs"/>
              </a:rPr>
              <a:t>建設業、食料品、小売業、住宅賃貸業、水産業、電子部品・デバイス、公務、林業、窯業・土石製品、情報・通信機器、繊維製品</a:t>
            </a:r>
            <a:endParaRPr kumimoji="1" lang="ja-JP" altLang="en-US" kern="1200" dirty="0">
              <a:solidFill>
                <a:schemeClr val="bg1"/>
              </a:solidFill>
              <a:latin typeface="HGPｺﾞｼｯｸE" pitchFamily="50" charset="-128"/>
              <a:ea typeface="HGPｺﾞｼｯｸE" pitchFamily="50" charset="-128"/>
              <a:cs typeface="+mn-cs"/>
            </a:endParaRPr>
          </a:p>
        </p:txBody>
      </p:sp>
      <p:sp>
        <p:nvSpPr>
          <p:cNvPr id="71" name="所得TB1"/>
          <p:cNvSpPr txBox="1"/>
          <p:nvPr/>
        </p:nvSpPr>
        <p:spPr>
          <a:xfrm>
            <a:off x="7198416" y="2021764"/>
            <a:ext cx="1800000" cy="325730"/>
          </a:xfrm>
          <a:prstGeom prst="rect">
            <a:avLst/>
          </a:prstGeom>
          <a:solidFill>
            <a:srgbClr val="FF996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solidFill>
                  <a:schemeClr val="bg1"/>
                </a:solidFill>
                <a:latin typeface="HGSｺﾞｼｯｸE" pitchFamily="50" charset="-128"/>
                <a:ea typeface="HGSｺﾞｼｯｸE" pitchFamily="50" charset="-128"/>
              </a:rPr>
              <a:t>所得の獲得：</a:t>
            </a:r>
            <a:endParaRPr lang="en-US" altLang="ja-JP" sz="1400" dirty="0">
              <a:solidFill>
                <a:schemeClr val="bg1"/>
              </a:solidFill>
              <a:latin typeface="HGSｺﾞｼｯｸE" pitchFamily="50" charset="-128"/>
              <a:ea typeface="HGSｺﾞｼｯｸE" pitchFamily="50" charset="-128"/>
            </a:endParaRPr>
          </a:p>
          <a:p>
            <a:pPr algn="just"/>
            <a:endParaRPr lang="ja-JP" altLang="en-US" sz="1400" dirty="0">
              <a:solidFill>
                <a:schemeClr val="bg1"/>
              </a:solidFill>
              <a:latin typeface="HGSｺﾞｼｯｸE" pitchFamily="50" charset="-128"/>
              <a:ea typeface="HGSｺﾞｼｯｸE" pitchFamily="50" charset="-128"/>
            </a:endParaRPr>
          </a:p>
        </p:txBody>
      </p:sp>
      <p:sp>
        <p:nvSpPr>
          <p:cNvPr id="88" name="民間消費TB3"/>
          <p:cNvSpPr txBox="1"/>
          <p:nvPr/>
        </p:nvSpPr>
        <p:spPr>
          <a:xfrm>
            <a:off x="7198416" y="1610019"/>
            <a:ext cx="1800000" cy="267381"/>
          </a:xfrm>
          <a:prstGeom prst="rect">
            <a:avLst/>
          </a:prstGeom>
          <a:solidFill>
            <a:srgbClr val="FF996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100" b="0" i="0" u="none" strike="noStrike" kern="1200" smtClean="0">
                <a:solidFill>
                  <a:schemeClr val="bg1"/>
                </a:solidFill>
                <a:latin typeface="HGSｺﾞｼｯｸE" pitchFamily="50" charset="-128"/>
                <a:ea typeface="HGSｺﾞｼｯｸE" pitchFamily="50" charset="-128"/>
                <a:cs typeface="+mn-cs"/>
              </a:rPr>
              <a:t>（消費の約</a:t>
            </a:r>
            <a:r>
              <a:rPr kumimoji="1" lang="en-US" altLang="ja-JP" sz="1100" b="0" i="0" u="none" strike="noStrike" kern="1200" smtClean="0">
                <a:solidFill>
                  <a:schemeClr val="bg1"/>
                </a:solidFill>
                <a:latin typeface="HGSｺﾞｼｯｸE" pitchFamily="50" charset="-128"/>
                <a:ea typeface="HGSｺﾞｼｯｸE" pitchFamily="50" charset="-128"/>
                <a:cs typeface="+mn-cs"/>
              </a:rPr>
              <a:t>4.1</a:t>
            </a:r>
            <a:r>
              <a:rPr kumimoji="1" lang="ja-JP" altLang="en-US" sz="1100" b="0" i="0" u="none" strike="noStrike" kern="1200" smtClean="0">
                <a:solidFill>
                  <a:schemeClr val="bg1"/>
                </a:solidFill>
                <a:latin typeface="HGSｺﾞｼｯｸE" pitchFamily="50" charset="-128"/>
                <a:ea typeface="HGSｺﾞｼｯｸE" pitchFamily="50" charset="-128"/>
                <a:cs typeface="+mn-cs"/>
              </a:rPr>
              <a:t>％）</a:t>
            </a:r>
            <a:endParaRPr kumimoji="1" lang="en-US" altLang="ja-JP" sz="1100" b="0" i="0" u="none" strike="noStrike" kern="1200" dirty="0">
              <a:solidFill>
                <a:schemeClr val="bg1"/>
              </a:solidFill>
              <a:latin typeface="HGSｺﾞｼｯｸE" pitchFamily="50" charset="-128"/>
              <a:ea typeface="HGSｺﾞｼｯｸE" pitchFamily="50" charset="-128"/>
              <a:cs typeface="+mn-cs"/>
            </a:endParaRPr>
          </a:p>
        </p:txBody>
      </p:sp>
      <p:sp>
        <p:nvSpPr>
          <p:cNvPr id="87" name="民間消費TB2"/>
          <p:cNvSpPr txBox="1"/>
          <p:nvPr/>
        </p:nvSpPr>
        <p:spPr>
          <a:xfrm>
            <a:off x="7198416" y="1343319"/>
            <a:ext cx="1800000" cy="267381"/>
          </a:xfrm>
          <a:prstGeom prst="rect">
            <a:avLst/>
          </a:prstGeom>
          <a:solidFill>
            <a:srgbClr val="FF996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約</a:t>
            </a:r>
            <a:r>
              <a:rPr kumimoji="1" lang="en-US" altLang="ja-JP" sz="1400" b="0" i="0" u="none" strike="noStrike" kern="1200" smtClean="0">
                <a:solidFill>
                  <a:schemeClr val="bg1"/>
                </a:solidFill>
                <a:latin typeface="HGSｺﾞｼｯｸE" pitchFamily="50" charset="-128"/>
                <a:ea typeface="HGSｺﾞｼｯｸE" pitchFamily="50" charset="-128"/>
                <a:cs typeface="+mn-cs"/>
              </a:rPr>
              <a:t>49</a:t>
            </a:r>
            <a:r>
              <a:rPr kumimoji="1" lang="ja-JP" altLang="en-US" sz="1400" b="0" i="0" u="none" strike="noStrike" kern="1200" smtClean="0">
                <a:solidFill>
                  <a:schemeClr val="bg1"/>
                </a:solidFill>
                <a:latin typeface="HGSｺﾞｼｯｸE" pitchFamily="50" charset="-128"/>
                <a:ea typeface="HGSｺﾞｼｯｸE" pitchFamily="50" charset="-128"/>
                <a:cs typeface="+mn-cs"/>
              </a:rPr>
              <a:t>億円</a:t>
            </a:r>
            <a:endParaRPr kumimoji="1" lang="en-US" altLang="ja-JP" sz="1400" b="0" i="0" u="none" strike="noStrike" kern="1200" dirty="0">
              <a:solidFill>
                <a:schemeClr val="bg1"/>
              </a:solidFill>
              <a:latin typeface="HGSｺﾞｼｯｸE" pitchFamily="50" charset="-128"/>
              <a:ea typeface="HGSｺﾞｼｯｸE" pitchFamily="50" charset="-128"/>
              <a:cs typeface="+mn-cs"/>
            </a:endParaRPr>
          </a:p>
        </p:txBody>
      </p:sp>
      <p:sp>
        <p:nvSpPr>
          <p:cNvPr id="70" name="民間消費TB1"/>
          <p:cNvSpPr txBox="1"/>
          <p:nvPr/>
        </p:nvSpPr>
        <p:spPr>
          <a:xfrm>
            <a:off x="7198416" y="1050670"/>
            <a:ext cx="1800000" cy="307777"/>
          </a:xfrm>
          <a:prstGeom prst="rect">
            <a:avLst/>
          </a:prstGeom>
          <a:solidFill>
            <a:srgbClr val="FF9966"/>
          </a:solid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b="0" i="0" u="none" strike="noStrike" smtClean="0">
                <a:solidFill>
                  <a:schemeClr val="bg1"/>
                </a:solidFill>
                <a:latin typeface="HGSｺﾞｼｯｸE" pitchFamily="50" charset="-128"/>
                <a:ea typeface="HGSｺﾞｼｯｸE" pitchFamily="50" charset="-128"/>
              </a:rPr>
              <a:t>民間消費の流入：</a:t>
            </a:r>
            <a:endParaRPr lang="ja-JP" altLang="en-US" sz="1400" b="0" i="0" u="none" strike="noStrike" dirty="0">
              <a:solidFill>
                <a:schemeClr val="bg1"/>
              </a:solidFill>
              <a:latin typeface="HGSｺﾞｼｯｸE" pitchFamily="50" charset="-128"/>
              <a:ea typeface="HGSｺﾞｼｯｸE" pitchFamily="50" charset="-128"/>
            </a:endParaRPr>
          </a:p>
        </p:txBody>
      </p:sp>
      <p:sp>
        <p:nvSpPr>
          <p:cNvPr id="53" name="投資額TB1"/>
          <p:cNvSpPr txBox="1"/>
          <p:nvPr/>
        </p:nvSpPr>
        <p:spPr>
          <a:xfrm>
            <a:off x="4735850" y="4324314"/>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413</a:t>
            </a:r>
            <a:endParaRPr kumimoji="1" lang="ja-JP" altLang="en-US" sz="1100" dirty="0"/>
          </a:p>
        </p:txBody>
      </p:sp>
      <p:sp>
        <p:nvSpPr>
          <p:cNvPr id="54" name="域際収支額TB1"/>
          <p:cNvSpPr txBox="1"/>
          <p:nvPr/>
        </p:nvSpPr>
        <p:spPr>
          <a:xfrm>
            <a:off x="4735850" y="2634249"/>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solidFill>
                  <a:srgbClr val="FF0000"/>
                </a:solidFill>
              </a:rPr>
              <a:t>-346</a:t>
            </a:r>
            <a:endParaRPr kumimoji="1" lang="ja-JP" altLang="en-US" sz="1100" dirty="0">
              <a:solidFill>
                <a:srgbClr val="FF0000"/>
              </a:solidFill>
            </a:endParaRPr>
          </a:p>
        </p:txBody>
      </p:sp>
      <p:sp>
        <p:nvSpPr>
          <p:cNvPr id="52" name="消費額TB1"/>
          <p:cNvSpPr txBox="1"/>
          <p:nvPr/>
        </p:nvSpPr>
        <p:spPr>
          <a:xfrm>
            <a:off x="4735850" y="1903518"/>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1,205</a:t>
            </a:r>
            <a:endParaRPr kumimoji="1" lang="ja-JP" altLang="en-US" sz="1100" dirty="0"/>
          </a:p>
        </p:txBody>
      </p:sp>
      <p:sp>
        <p:nvSpPr>
          <p:cNvPr id="36" name="その他所得TB1"/>
          <p:cNvSpPr txBox="1"/>
          <p:nvPr/>
        </p:nvSpPr>
        <p:spPr>
          <a:xfrm>
            <a:off x="2708328" y="3047659"/>
            <a:ext cx="1858801" cy="188119"/>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kumimoji="1" lang="ja-JP" altLang="en-US" sz="1100" kern="1200" smtClean="0">
                <a:solidFill>
                  <a:schemeClr val="bg1"/>
                </a:solidFill>
                <a:ea typeface="HGPｺﾞｼｯｸE" pitchFamily="50" charset="-128"/>
                <a:cs typeface="+mn-cs"/>
              </a:rPr>
              <a:t>その他所得（</a:t>
            </a:r>
            <a:r>
              <a:rPr kumimoji="1" lang="en-US" altLang="ja-JP" sz="1100" kern="1200" smtClean="0">
                <a:solidFill>
                  <a:schemeClr val="bg1"/>
                </a:solidFill>
                <a:ea typeface="HGPｺﾞｼｯｸE" pitchFamily="50" charset="-128"/>
                <a:cs typeface="+mn-cs"/>
              </a:rPr>
              <a:t>537</a:t>
            </a:r>
            <a:r>
              <a:rPr kumimoji="1" lang="ja-JP" altLang="en-US" sz="1100" kern="1200" smtClean="0">
                <a:solidFill>
                  <a:schemeClr val="bg1"/>
                </a:solidFill>
                <a:ea typeface="HGPｺﾞｼｯｸE" pitchFamily="50" charset="-128"/>
                <a:cs typeface="+mn-cs"/>
              </a:rPr>
              <a:t>億円）</a:t>
            </a:r>
            <a:endParaRPr kumimoji="1" lang="ja-JP" altLang="en-US" sz="1100" kern="1200" dirty="0">
              <a:solidFill>
                <a:schemeClr val="bg1"/>
              </a:solidFill>
              <a:ea typeface="HGPｺﾞｼｯｸE" pitchFamily="50" charset="-128"/>
              <a:cs typeface="+mn-cs"/>
            </a:endParaRPr>
          </a:p>
        </p:txBody>
      </p:sp>
      <p:sp>
        <p:nvSpPr>
          <p:cNvPr id="35" name="雇用者所得TB1"/>
          <p:cNvSpPr txBox="1"/>
          <p:nvPr/>
        </p:nvSpPr>
        <p:spPr>
          <a:xfrm>
            <a:off x="2689278" y="1606105"/>
            <a:ext cx="1858801" cy="188119"/>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kumimoji="1" lang="zh-TW" altLang="en-US" sz="1100" kern="1200" smtClean="0">
                <a:solidFill>
                  <a:schemeClr val="bg1"/>
                </a:solidFill>
                <a:ea typeface="HGPｺﾞｼｯｸE" pitchFamily="50" charset="-128"/>
                <a:cs typeface="+mn-cs"/>
              </a:rPr>
              <a:t>雇用者所得（</a:t>
            </a:r>
            <a:r>
              <a:rPr kumimoji="1" lang="en-US" altLang="zh-TW" sz="1100" kern="1200" smtClean="0">
                <a:solidFill>
                  <a:schemeClr val="bg1"/>
                </a:solidFill>
                <a:ea typeface="HGPｺﾞｼｯｸE" pitchFamily="50" charset="-128"/>
                <a:cs typeface="+mn-cs"/>
              </a:rPr>
              <a:t>736</a:t>
            </a:r>
            <a:r>
              <a:rPr kumimoji="1" lang="zh-TW" altLang="en-US" sz="1100" kern="1200" smtClean="0">
                <a:solidFill>
                  <a:schemeClr val="bg1"/>
                </a:solidFill>
                <a:ea typeface="HGPｺﾞｼｯｸE" pitchFamily="50" charset="-128"/>
                <a:cs typeface="+mn-cs"/>
              </a:rPr>
              <a:t>億円）</a:t>
            </a:r>
            <a:endParaRPr kumimoji="1" lang="ja-JP" altLang="en-US" sz="1100" kern="1200" dirty="0">
              <a:solidFill>
                <a:schemeClr val="bg1"/>
              </a:solidFill>
              <a:ea typeface="HGPｺﾞｼｯｸE" pitchFamily="50" charset="-128"/>
              <a:cs typeface="+mn-cs"/>
            </a:endParaRPr>
          </a:p>
        </p:txBody>
      </p:sp>
      <p:sp>
        <p:nvSpPr>
          <p:cNvPr id="28" name="地域総生産TB1"/>
          <p:cNvSpPr txBox="1"/>
          <p:nvPr/>
        </p:nvSpPr>
        <p:spPr>
          <a:xfrm>
            <a:off x="70257" y="632779"/>
            <a:ext cx="6959540" cy="307777"/>
          </a:xfrm>
          <a:prstGeom prst="rect">
            <a:avLst/>
          </a:prstGeom>
          <a:solidFill>
            <a:srgbClr val="008080"/>
          </a:solidFill>
          <a:ln>
            <a:noFill/>
          </a:ln>
        </p:spPr>
        <p:txBody>
          <a:bodyPr wrap="square" t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fontAlgn="base">
              <a:spcBef>
                <a:spcPct val="0"/>
              </a:spcBef>
              <a:spcAft>
                <a:spcPct val="0"/>
              </a:spcAft>
            </a:pPr>
            <a:r>
              <a:rPr kumimoji="1" lang="zh-TW" altLang="en-US" sz="2000" kern="1200" smtClean="0">
                <a:solidFill>
                  <a:schemeClr val="bg1"/>
                </a:solidFill>
                <a:latin typeface="HGPｺﾞｼｯｸE" pitchFamily="50" charset="-128"/>
                <a:ea typeface="HGPｺﾞｼｯｸE" pitchFamily="50" charset="-128"/>
                <a:cs typeface="+mn-cs"/>
              </a:rPr>
              <a:t>久慈市総生産（</a:t>
            </a:r>
            <a:r>
              <a:rPr kumimoji="1" lang="en-US" altLang="zh-TW" sz="2000" kern="1200" smtClean="0">
                <a:solidFill>
                  <a:schemeClr val="bg1"/>
                </a:solidFill>
                <a:latin typeface="HGPｺﾞｼｯｸE" pitchFamily="50" charset="-128"/>
                <a:ea typeface="HGPｺﾞｼｯｸE" pitchFamily="50" charset="-128"/>
                <a:cs typeface="+mn-cs"/>
              </a:rPr>
              <a:t>/</a:t>
            </a:r>
            <a:r>
              <a:rPr kumimoji="1" lang="zh-TW" altLang="en-US" sz="2000" kern="1200" smtClean="0">
                <a:solidFill>
                  <a:schemeClr val="bg1"/>
                </a:solidFill>
                <a:latin typeface="HGPｺﾞｼｯｸE" pitchFamily="50" charset="-128"/>
                <a:ea typeface="HGPｺﾞｼｯｸE" pitchFamily="50" charset="-128"/>
                <a:cs typeface="+mn-cs"/>
              </a:rPr>
              <a:t>総所得</a:t>
            </a:r>
            <a:r>
              <a:rPr kumimoji="1" lang="en-US" altLang="zh-TW" sz="2000" kern="1200" smtClean="0">
                <a:solidFill>
                  <a:schemeClr val="bg1"/>
                </a:solidFill>
                <a:latin typeface="HGPｺﾞｼｯｸE" pitchFamily="50" charset="-128"/>
                <a:ea typeface="HGPｺﾞｼｯｸE" pitchFamily="50" charset="-128"/>
                <a:cs typeface="+mn-cs"/>
              </a:rPr>
              <a:t>/</a:t>
            </a:r>
            <a:r>
              <a:rPr kumimoji="1" lang="zh-TW" altLang="en-US" sz="2000" kern="1200" smtClean="0">
                <a:solidFill>
                  <a:schemeClr val="bg1"/>
                </a:solidFill>
                <a:latin typeface="HGPｺﾞｼｯｸE" pitchFamily="50" charset="-128"/>
                <a:ea typeface="HGPｺﾞｼｯｸE" pitchFamily="50" charset="-128"/>
                <a:cs typeface="+mn-cs"/>
              </a:rPr>
              <a:t>総支出）</a:t>
            </a:r>
            <a:r>
              <a:rPr kumimoji="1" lang="en-US" altLang="zh-TW" sz="2000" kern="1200" smtClean="0">
                <a:solidFill>
                  <a:schemeClr val="bg1"/>
                </a:solidFill>
                <a:latin typeface="HGPｺﾞｼｯｸE" pitchFamily="50" charset="-128"/>
                <a:ea typeface="HGPｺﾞｼｯｸE" pitchFamily="50" charset="-128"/>
                <a:cs typeface="+mn-cs"/>
              </a:rPr>
              <a:t>1,273</a:t>
            </a:r>
            <a:r>
              <a:rPr kumimoji="1" lang="zh-TW" altLang="en-US" sz="2000" kern="1200" smtClean="0">
                <a:solidFill>
                  <a:schemeClr val="bg1"/>
                </a:solidFill>
                <a:latin typeface="HGPｺﾞｼｯｸE" pitchFamily="50" charset="-128"/>
                <a:ea typeface="HGPｺﾞｼｯｸE" pitchFamily="50" charset="-128"/>
                <a:cs typeface="+mn-cs"/>
              </a:rPr>
              <a:t>億円</a:t>
            </a:r>
            <a:r>
              <a:rPr kumimoji="1" lang="en-US" altLang="zh-TW" sz="2000" kern="1200" smtClean="0">
                <a:solidFill>
                  <a:schemeClr val="bg1"/>
                </a:solidFill>
                <a:latin typeface="HGPｺﾞｼｯｸE" pitchFamily="50" charset="-128"/>
                <a:ea typeface="HGPｺﾞｼｯｸE" pitchFamily="50" charset="-128"/>
                <a:cs typeface="+mn-cs"/>
              </a:rPr>
              <a:t>【2018</a:t>
            </a:r>
            <a:r>
              <a:rPr kumimoji="1" lang="zh-TW" altLang="en-US" sz="2000" kern="1200" smtClean="0">
                <a:solidFill>
                  <a:schemeClr val="bg1"/>
                </a:solidFill>
                <a:latin typeface="HGPｺﾞｼｯｸE" pitchFamily="50" charset="-128"/>
                <a:ea typeface="HGPｺﾞｼｯｸE" pitchFamily="50" charset="-128"/>
                <a:cs typeface="+mn-cs"/>
              </a:rPr>
              <a:t>年</a:t>
            </a:r>
            <a:r>
              <a:rPr kumimoji="1" lang="en-US" altLang="zh-TW" sz="2000" kern="1200" smtClean="0">
                <a:solidFill>
                  <a:schemeClr val="bg1"/>
                </a:solidFill>
                <a:latin typeface="HGPｺﾞｼｯｸE" pitchFamily="50" charset="-128"/>
                <a:ea typeface="HGPｺﾞｼｯｸE" pitchFamily="50" charset="-128"/>
                <a:cs typeface="+mn-cs"/>
              </a:rPr>
              <a:t>】</a:t>
            </a:r>
            <a:endParaRPr kumimoji="1" lang="ja-JP" altLang="en-US" sz="2000" kern="1200" dirty="0">
              <a:solidFill>
                <a:schemeClr val="bg1"/>
              </a:solidFill>
              <a:latin typeface="HGPｺﾞｼｯｸE" pitchFamily="50" charset="-128"/>
              <a:ea typeface="HGPｺﾞｼｯｸE" pitchFamily="50" charset="-128"/>
              <a:cs typeface="+mn-cs"/>
            </a:endParaRPr>
          </a:p>
        </p:txBody>
      </p:sp>
      <p:sp>
        <p:nvSpPr>
          <p:cNvPr id="96" name="移輸出額TB1"/>
          <p:cNvSpPr txBox="1"/>
          <p:nvPr/>
        </p:nvSpPr>
        <p:spPr>
          <a:xfrm>
            <a:off x="4735850" y="3298256"/>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998</a:t>
            </a:r>
            <a:endParaRPr kumimoji="1" lang="ja-JP" altLang="en-US" sz="1100" dirty="0"/>
          </a:p>
        </p:txBody>
      </p:sp>
      <p:sp>
        <p:nvSpPr>
          <p:cNvPr id="98" name="テキスト ボックス 39"/>
          <p:cNvSpPr txBox="1"/>
          <p:nvPr/>
        </p:nvSpPr>
        <p:spPr>
          <a:xfrm>
            <a:off x="4840466" y="3571138"/>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bg1"/>
                </a:solidFill>
              </a:rPr>
              <a:t>移輸入</a:t>
            </a:r>
            <a:endParaRPr lang="en-US" altLang="ja-JP" sz="900" dirty="0">
              <a:solidFill>
                <a:schemeClr val="bg1"/>
              </a:solidFill>
            </a:endParaRPr>
          </a:p>
        </p:txBody>
      </p:sp>
      <p:sp>
        <p:nvSpPr>
          <p:cNvPr id="97" name="テキスト ボックス 38"/>
          <p:cNvSpPr txBox="1"/>
          <p:nvPr/>
        </p:nvSpPr>
        <p:spPr>
          <a:xfrm>
            <a:off x="4840466" y="3101142"/>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bg1"/>
                </a:solidFill>
              </a:rPr>
              <a:t>移輸出</a:t>
            </a:r>
            <a:endParaRPr lang="en-US" altLang="ja-JP" sz="900" dirty="0">
              <a:solidFill>
                <a:schemeClr val="bg1"/>
              </a:solidFill>
            </a:endParaRPr>
          </a:p>
        </p:txBody>
      </p:sp>
      <p:sp>
        <p:nvSpPr>
          <p:cNvPr id="99" name="移輸入額TB1"/>
          <p:cNvSpPr txBox="1"/>
          <p:nvPr/>
        </p:nvSpPr>
        <p:spPr>
          <a:xfrm>
            <a:off x="4735850" y="3765921"/>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1,343</a:t>
            </a:r>
            <a:endParaRPr kumimoji="1" lang="ja-JP" altLang="en-US" sz="1100" dirty="0"/>
          </a:p>
        </p:txBody>
      </p:sp>
      <p:sp>
        <p:nvSpPr>
          <p:cNvPr id="105" name="テキスト ボックス 4"/>
          <p:cNvSpPr txBox="1"/>
          <p:nvPr/>
        </p:nvSpPr>
        <p:spPr>
          <a:xfrm>
            <a:off x="4955701" y="4858039"/>
            <a:ext cx="1858801" cy="193762"/>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lang="en-US" altLang="ja-JP" dirty="0">
                <a:solidFill>
                  <a:schemeClr val="bg1"/>
                </a:solidFill>
                <a:ea typeface="HGPｺﾞｼｯｸE" pitchFamily="50" charset="-128"/>
              </a:rPr>
              <a:t>CO2</a:t>
            </a:r>
            <a:r>
              <a:rPr lang="ja-JP" altLang="en-US" dirty="0">
                <a:solidFill>
                  <a:schemeClr val="bg1"/>
                </a:solidFill>
                <a:ea typeface="HGPｺﾞｼｯｸE" pitchFamily="50" charset="-128"/>
              </a:rPr>
              <a:t>排出量</a:t>
            </a:r>
            <a:endParaRPr kumimoji="1" lang="ja-JP" altLang="en-US" sz="1100" kern="1200" dirty="0">
              <a:solidFill>
                <a:schemeClr val="bg1"/>
              </a:solidFill>
              <a:ea typeface="HGPｺﾞｼｯｸE" pitchFamily="50" charset="-128"/>
              <a:cs typeface="+mn-cs"/>
            </a:endParaRPr>
          </a:p>
        </p:txBody>
      </p:sp>
      <p:sp>
        <p:nvSpPr>
          <p:cNvPr id="104" name="テキスト ボックス 3"/>
          <p:cNvSpPr txBox="1"/>
          <p:nvPr/>
        </p:nvSpPr>
        <p:spPr>
          <a:xfrm>
            <a:off x="2656443" y="4702866"/>
            <a:ext cx="1858801" cy="193762"/>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lang="ja-JP" altLang="en-US" dirty="0">
                <a:solidFill>
                  <a:schemeClr val="bg1"/>
                </a:solidFill>
                <a:ea typeface="HGPｺﾞｼｯｸE" pitchFamily="50" charset="-128"/>
              </a:rPr>
              <a:t>夜間人口</a:t>
            </a:r>
            <a:r>
              <a:rPr lang="en-US" altLang="ja-JP" dirty="0">
                <a:solidFill>
                  <a:schemeClr val="bg1"/>
                </a:solidFill>
                <a:ea typeface="HGPｺﾞｼｯｸE" pitchFamily="50" charset="-128"/>
              </a:rPr>
              <a:t>1</a:t>
            </a:r>
            <a:r>
              <a:rPr lang="ja-JP" altLang="en-US" dirty="0" smtClean="0">
                <a:solidFill>
                  <a:schemeClr val="bg1"/>
                </a:solidFill>
                <a:ea typeface="HGPｺﾞｼｯｸE" pitchFamily="50" charset="-128"/>
              </a:rPr>
              <a:t>人</a:t>
            </a:r>
            <a:r>
              <a:rPr lang="ja-JP" altLang="en-US" dirty="0">
                <a:solidFill>
                  <a:schemeClr val="bg1"/>
                </a:solidFill>
                <a:ea typeface="HGPｺﾞｼｯｸE" pitchFamily="50" charset="-128"/>
              </a:rPr>
              <a:t>当</a:t>
            </a:r>
            <a:r>
              <a:rPr lang="ja-JP" altLang="en-US" dirty="0" smtClean="0">
                <a:solidFill>
                  <a:schemeClr val="bg1"/>
                </a:solidFill>
                <a:ea typeface="HGPｺﾞｼｯｸE" pitchFamily="50" charset="-128"/>
              </a:rPr>
              <a:t>たり所得</a:t>
            </a:r>
            <a:endParaRPr kumimoji="1" lang="ja-JP" altLang="en-US" sz="1100" kern="1200" dirty="0">
              <a:solidFill>
                <a:schemeClr val="bg1"/>
              </a:solidFill>
              <a:ea typeface="HGPｺﾞｼｯｸE" pitchFamily="50" charset="-128"/>
              <a:cs typeface="+mn-cs"/>
            </a:endParaRPr>
          </a:p>
        </p:txBody>
      </p:sp>
      <p:sp>
        <p:nvSpPr>
          <p:cNvPr id="3" name="テキスト ボックス 2"/>
          <p:cNvSpPr txBox="1"/>
          <p:nvPr/>
        </p:nvSpPr>
        <p:spPr>
          <a:xfrm>
            <a:off x="1217217" y="6138096"/>
            <a:ext cx="1008000" cy="276999"/>
          </a:xfrm>
          <a:prstGeom prst="rect">
            <a:avLst/>
          </a:prstGeom>
          <a:noFill/>
        </p:spPr>
        <p:txBody>
          <a:bodyPr wrap="square" rtlCol="0">
            <a:spAutoFit/>
          </a:bodyPr>
          <a:lstStyle/>
          <a:p>
            <a:pPr algn="ctr"/>
            <a:r>
              <a:rPr kumimoji="1" lang="ja-JP" altLang="en-US" sz="1200" dirty="0">
                <a:solidFill>
                  <a:srgbClr val="FF0000"/>
                </a:solidFill>
              </a:rPr>
              <a:t>再投資拡大</a:t>
            </a:r>
          </a:p>
        </p:txBody>
      </p:sp>
      <p:graphicFrame>
        <p:nvGraphicFramePr>
          <p:cNvPr id="102" name="グラフ 101">
            <a:extLst>
              <a:ext uri="{FF2B5EF4-FFF2-40B4-BE49-F238E27FC236}">
                <a16:creationId xmlns:a16="http://schemas.microsoft.com/office/drawing/2014/main" id="{00000000-0008-0000-0F00-00002E000000}"/>
              </a:ext>
            </a:extLst>
          </p:cNvPr>
          <p:cNvGraphicFramePr>
            <a:graphicFrameLocks/>
          </p:cNvGraphicFramePr>
          <p:nvPr>
            <p:extLst>
              <p:ext uri="{D42A27DB-BD31-4B8C-83A1-F6EECF244321}">
                <p14:modId xmlns:p14="http://schemas.microsoft.com/office/powerpoint/2010/main" val="553650947"/>
              </p:ext>
            </p:extLst>
          </p:nvPr>
        </p:nvGraphicFramePr>
        <p:xfrm>
          <a:off x="146304" y="2084832"/>
          <a:ext cx="2244852" cy="391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3" name="グラフ 102">
            <a:extLst>
              <a:ext uri="{FF2B5EF4-FFF2-40B4-BE49-F238E27FC236}">
                <a16:creationId xmlns:a16="http://schemas.microsoft.com/office/drawing/2014/main" id="{00000000-0008-0000-0F00-00002F000000}"/>
              </a:ext>
            </a:extLst>
          </p:cNvPr>
          <p:cNvGraphicFramePr>
            <a:graphicFrameLocks/>
          </p:cNvGraphicFramePr>
          <p:nvPr>
            <p:extLst>
              <p:ext uri="{D42A27DB-BD31-4B8C-83A1-F6EECF244321}">
                <p14:modId xmlns:p14="http://schemas.microsoft.com/office/powerpoint/2010/main" val="102556514"/>
              </p:ext>
            </p:extLst>
          </p:nvPr>
        </p:nvGraphicFramePr>
        <p:xfrm>
          <a:off x="2505456" y="1801368"/>
          <a:ext cx="1901800" cy="116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6" name="グラフ 105">
            <a:extLst>
              <a:ext uri="{FF2B5EF4-FFF2-40B4-BE49-F238E27FC236}">
                <a16:creationId xmlns:a16="http://schemas.microsoft.com/office/drawing/2014/main" id="{00000000-0008-0000-0F00-000030000000}"/>
              </a:ext>
            </a:extLst>
          </p:cNvPr>
          <p:cNvGraphicFramePr>
            <a:graphicFrameLocks/>
          </p:cNvGraphicFramePr>
          <p:nvPr>
            <p:extLst>
              <p:ext uri="{D42A27DB-BD31-4B8C-83A1-F6EECF244321}">
                <p14:modId xmlns:p14="http://schemas.microsoft.com/office/powerpoint/2010/main" val="402752754"/>
              </p:ext>
            </p:extLst>
          </p:nvPr>
        </p:nvGraphicFramePr>
        <p:xfrm>
          <a:off x="2505456" y="3218688"/>
          <a:ext cx="1901800" cy="1175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7" name="グラフ 106">
            <a:extLst>
              <a:ext uri="{FF2B5EF4-FFF2-40B4-BE49-F238E27FC236}">
                <a16:creationId xmlns:a16="http://schemas.microsoft.com/office/drawing/2014/main" id="{00000000-0008-0000-0F00-000031000000}"/>
              </a:ext>
            </a:extLst>
          </p:cNvPr>
          <p:cNvGraphicFramePr>
            <a:graphicFrameLocks/>
          </p:cNvGraphicFramePr>
          <p:nvPr>
            <p:extLst>
              <p:ext uri="{D42A27DB-BD31-4B8C-83A1-F6EECF244321}">
                <p14:modId xmlns:p14="http://schemas.microsoft.com/office/powerpoint/2010/main" val="2928879041"/>
              </p:ext>
            </p:extLst>
          </p:nvPr>
        </p:nvGraphicFramePr>
        <p:xfrm>
          <a:off x="5303520" y="1627632"/>
          <a:ext cx="1687800" cy="31553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8" name="グラフ 107">
            <a:extLst>
              <a:ext uri="{FF2B5EF4-FFF2-40B4-BE49-F238E27FC236}">
                <a16:creationId xmlns:a16="http://schemas.microsoft.com/office/drawing/2014/main" id="{00000000-0008-0000-0F00-000047000000}"/>
              </a:ext>
            </a:extLst>
          </p:cNvPr>
          <p:cNvGraphicFramePr>
            <a:graphicFrameLocks/>
          </p:cNvGraphicFramePr>
          <p:nvPr>
            <p:extLst>
              <p:ext uri="{D42A27DB-BD31-4B8C-83A1-F6EECF244321}">
                <p14:modId xmlns:p14="http://schemas.microsoft.com/office/powerpoint/2010/main" val="690265391"/>
              </p:ext>
            </p:extLst>
          </p:nvPr>
        </p:nvGraphicFramePr>
        <p:xfrm>
          <a:off x="2350008" y="4855464"/>
          <a:ext cx="2069100" cy="13210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9" name="グラフ 108">
            <a:extLst>
              <a:ext uri="{FF2B5EF4-FFF2-40B4-BE49-F238E27FC236}">
                <a16:creationId xmlns:a16="http://schemas.microsoft.com/office/drawing/2014/main" id="{00000000-0008-0000-0F00-000046000000}"/>
              </a:ext>
            </a:extLst>
          </p:cNvPr>
          <p:cNvGraphicFramePr>
            <a:graphicFrameLocks/>
          </p:cNvGraphicFramePr>
          <p:nvPr>
            <p:extLst>
              <p:ext uri="{D42A27DB-BD31-4B8C-83A1-F6EECF244321}">
                <p14:modId xmlns:p14="http://schemas.microsoft.com/office/powerpoint/2010/main" val="1071527971"/>
              </p:ext>
            </p:extLst>
          </p:nvPr>
        </p:nvGraphicFramePr>
        <p:xfrm>
          <a:off x="4690872" y="5038344"/>
          <a:ext cx="2105875" cy="1130228"/>
        </p:xfrm>
        <a:graphic>
          <a:graphicData uri="http://schemas.openxmlformats.org/drawingml/2006/chart">
            <c:chart xmlns:c="http://schemas.openxmlformats.org/drawingml/2006/chart" xmlns:r="http://schemas.openxmlformats.org/officeDocument/2006/relationships" r:id="rId8"/>
          </a:graphicData>
        </a:graphic>
      </p:graphicFrame>
      <p:sp>
        <p:nvSpPr>
          <p:cNvPr id="75" name="民間消費流入矢印"/>
          <p:cNvSpPr/>
          <p:nvPr/>
        </p:nvSpPr>
        <p:spPr bwMode="auto">
          <a:xfrm rot="16200000" flipH="1">
            <a:off x="5847230" y="320002"/>
            <a:ext cx="502094" cy="2148096"/>
          </a:xfrm>
          <a:prstGeom prst="bentArrow">
            <a:avLst>
              <a:gd name="adj1" fmla="val 27563"/>
              <a:gd name="adj2" fmla="val 32642"/>
              <a:gd name="adj3" fmla="val 47935"/>
              <a:gd name="adj4" fmla="val 26350"/>
            </a:avLst>
          </a:prstGeom>
          <a:solidFill>
            <a:srgbClr val="F79646"/>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kern="1200">
              <a:solidFill>
                <a:schemeClr val="tx1"/>
              </a:solidFill>
              <a:latin typeface="HGPｺﾞｼｯｸE" pitchFamily="50" charset="-128"/>
              <a:ea typeface="HGPｺﾞｼｯｸE" pitchFamily="50" charset="-128"/>
              <a:cs typeface="+mn-cs"/>
            </a:endParaRPr>
          </a:p>
        </p:txBody>
      </p:sp>
      <p:sp>
        <p:nvSpPr>
          <p:cNvPr id="74" name="所得流入矢印"/>
          <p:cNvSpPr/>
          <p:nvPr/>
        </p:nvSpPr>
        <p:spPr bwMode="auto">
          <a:xfrm>
            <a:off x="6625655" y="1952473"/>
            <a:ext cx="540000" cy="360000"/>
          </a:xfrm>
          <a:prstGeom prst="leftArrow">
            <a:avLst>
              <a:gd name="adj1" fmla="val 56451"/>
              <a:gd name="adj2" fmla="val 70989"/>
            </a:avLst>
          </a:prstGeom>
          <a:solidFill>
            <a:srgbClr val="FF9966"/>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73" name="民間投資流出矢印"/>
          <p:cNvSpPr/>
          <p:nvPr/>
        </p:nvSpPr>
        <p:spPr bwMode="auto">
          <a:xfrm flipV="1">
            <a:off x="4887638" y="6113919"/>
            <a:ext cx="2300562" cy="534175"/>
          </a:xfrm>
          <a:prstGeom prst="bentArrow">
            <a:avLst>
              <a:gd name="adj1" fmla="val 27138"/>
              <a:gd name="adj2" fmla="val 42805"/>
              <a:gd name="adj3" fmla="val 45506"/>
              <a:gd name="adj4" fmla="val 26594"/>
            </a:avLst>
          </a:prstGeom>
          <a:solidFill>
            <a:schemeClr val="bg1">
              <a:lumMod val="65000"/>
            </a:schemeClr>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kern="1200">
              <a:solidFill>
                <a:schemeClr val="tx1"/>
              </a:solidFill>
              <a:latin typeface="HGPｺﾞｼｯｸE" pitchFamily="50" charset="-128"/>
              <a:ea typeface="HGPｺﾞｼｯｸE" pitchFamily="50" charset="-128"/>
              <a:cs typeface="+mn-cs"/>
            </a:endParaRPr>
          </a:p>
        </p:txBody>
      </p:sp>
      <p:sp>
        <p:nvSpPr>
          <p:cNvPr id="78" name="エネルギー流出矢印"/>
          <p:cNvSpPr/>
          <p:nvPr/>
        </p:nvSpPr>
        <p:spPr bwMode="auto">
          <a:xfrm>
            <a:off x="6629400" y="3591356"/>
            <a:ext cx="540000" cy="360000"/>
          </a:xfrm>
          <a:prstGeom prst="rightArrow">
            <a:avLst>
              <a:gd name="adj1" fmla="val 50000"/>
              <a:gd name="adj2" fmla="val 71182"/>
            </a:avLst>
          </a:prstGeom>
          <a:solidFill>
            <a:schemeClr val="bg1">
              <a:lumMod val="65000"/>
            </a:schemeClr>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50" name="右矢印 49"/>
          <p:cNvSpPr/>
          <p:nvPr/>
        </p:nvSpPr>
        <p:spPr bwMode="auto">
          <a:xfrm>
            <a:off x="2298963" y="3274475"/>
            <a:ext cx="245687" cy="732558"/>
          </a:xfrm>
          <a:prstGeom prst="rightArrow">
            <a:avLst>
              <a:gd name="adj1" fmla="val 50000"/>
              <a:gd name="adj2" fmla="val 60160"/>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48" name="右矢印 47"/>
          <p:cNvSpPr/>
          <p:nvPr/>
        </p:nvSpPr>
        <p:spPr bwMode="auto">
          <a:xfrm>
            <a:off x="4621340" y="3274475"/>
            <a:ext cx="252718" cy="732558"/>
          </a:xfrm>
          <a:prstGeom prst="rightArrow">
            <a:avLst>
              <a:gd name="adj1" fmla="val 50000"/>
              <a:gd name="adj2" fmla="val 60160"/>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77" name="エネルギーTB1"/>
          <p:cNvSpPr txBox="1"/>
          <p:nvPr/>
        </p:nvSpPr>
        <p:spPr>
          <a:xfrm>
            <a:off x="7198416" y="3526839"/>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200" smtClean="0">
                <a:solidFill>
                  <a:schemeClr val="bg1"/>
                </a:solidFill>
                <a:latin typeface="HGPｺﾞｼｯｸE" pitchFamily="50" charset="-128"/>
                <a:ea typeface="HGPｺﾞｼｯｸE" pitchFamily="50" charset="-128"/>
              </a:rPr>
              <a:t>エネルギー代金の流出：</a:t>
            </a:r>
            <a:endParaRPr lang="en-US" altLang="ja-JP" sz="1200" dirty="0">
              <a:solidFill>
                <a:schemeClr val="bg1"/>
              </a:solidFill>
              <a:latin typeface="HGPｺﾞｼｯｸE" pitchFamily="50" charset="-128"/>
              <a:ea typeface="HGPｺﾞｼｯｸE" pitchFamily="50" charset="-128"/>
            </a:endParaRPr>
          </a:p>
        </p:txBody>
      </p:sp>
      <p:sp>
        <p:nvSpPr>
          <p:cNvPr id="79" name="エネルギーTB2"/>
          <p:cNvSpPr txBox="1"/>
          <p:nvPr/>
        </p:nvSpPr>
        <p:spPr>
          <a:xfrm>
            <a:off x="7198416" y="3781386"/>
            <a:ext cx="799455" cy="325730"/>
          </a:xfrm>
          <a:prstGeom prst="rect">
            <a:avLst/>
          </a:prstGeom>
          <a:solidFill>
            <a:srgbClr val="A6A6A6"/>
          </a:solidFill>
        </p:spPr>
        <p:txBody>
          <a:bodyPr wrap="square" lIns="36000" rIns="0" rtlCol="0" anchor="ctr" anchorCtr="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200" kern="1200" smtClean="0">
                <a:solidFill>
                  <a:schemeClr val="bg1"/>
                </a:solidFill>
                <a:latin typeface="HGPｺﾞｼｯｸE" pitchFamily="50" charset="-128"/>
                <a:ea typeface="HGPｺﾞｼｯｸE" pitchFamily="50" charset="-128"/>
                <a:cs typeface="+mn-cs"/>
              </a:rPr>
              <a:t>約</a:t>
            </a:r>
            <a:r>
              <a:rPr kumimoji="1" lang="en-US" altLang="ja-JP" sz="1200" kern="1200" smtClean="0">
                <a:solidFill>
                  <a:schemeClr val="bg1"/>
                </a:solidFill>
                <a:latin typeface="HGPｺﾞｼｯｸE" pitchFamily="50" charset="-128"/>
                <a:ea typeface="HGPｺﾞｼｯｸE" pitchFamily="50" charset="-128"/>
                <a:cs typeface="+mn-cs"/>
              </a:rPr>
              <a:t>82</a:t>
            </a:r>
            <a:r>
              <a:rPr kumimoji="1" lang="ja-JP" altLang="en-US" sz="1200" kern="1200" smtClean="0">
                <a:solidFill>
                  <a:schemeClr val="bg1"/>
                </a:solidFill>
                <a:latin typeface="HGPｺﾞｼｯｸE" pitchFamily="50" charset="-128"/>
                <a:ea typeface="HGPｺﾞｼｯｸE" pitchFamily="50" charset="-128"/>
                <a:cs typeface="+mn-cs"/>
              </a:rPr>
              <a:t>億円</a:t>
            </a:r>
            <a:endParaRPr kumimoji="1" lang="en-US" altLang="ja-JP" sz="1200" kern="1200" dirty="0">
              <a:solidFill>
                <a:schemeClr val="bg1"/>
              </a:solidFill>
              <a:latin typeface="HGPｺﾞｼｯｸE" pitchFamily="50" charset="-128"/>
              <a:ea typeface="HGPｺﾞｼｯｸE" pitchFamily="50" charset="-128"/>
              <a:cs typeface="+mn-cs"/>
            </a:endParaRPr>
          </a:p>
        </p:txBody>
      </p:sp>
      <p:sp>
        <p:nvSpPr>
          <p:cNvPr id="91" name="エネルギーTB3"/>
          <p:cNvSpPr txBox="1"/>
          <p:nvPr/>
        </p:nvSpPr>
        <p:spPr>
          <a:xfrm>
            <a:off x="7990416" y="3777932"/>
            <a:ext cx="1008000" cy="329184"/>
          </a:xfrm>
          <a:prstGeom prst="rect">
            <a:avLst/>
          </a:prstGeom>
          <a:solidFill>
            <a:srgbClr val="A6A6A6"/>
          </a:solidFill>
        </p:spPr>
        <p:txBody>
          <a:bodyPr wrap="square" lIns="36000" rIns="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r"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a:t>
            </a:r>
            <a:r>
              <a:rPr kumimoji="1" lang="en-US" altLang="ja-JP" sz="1000" kern="1200" smtClean="0">
                <a:solidFill>
                  <a:schemeClr val="bg1"/>
                </a:solidFill>
                <a:latin typeface="HGPｺﾞｼｯｸE" pitchFamily="50" charset="-128"/>
                <a:ea typeface="HGPｺﾞｼｯｸE" pitchFamily="50" charset="-128"/>
                <a:cs typeface="+mn-cs"/>
              </a:rPr>
              <a:t>GRP</a:t>
            </a:r>
            <a:r>
              <a:rPr kumimoji="1" lang="ja-JP" altLang="en-US" sz="1000" kern="1200" smtClean="0">
                <a:solidFill>
                  <a:schemeClr val="bg1"/>
                </a:solidFill>
                <a:latin typeface="HGPｺﾞｼｯｸE" pitchFamily="50" charset="-128"/>
                <a:ea typeface="HGPｺﾞｼｯｸE" pitchFamily="50" charset="-128"/>
                <a:cs typeface="+mn-cs"/>
              </a:rPr>
              <a:t>の約</a:t>
            </a:r>
            <a:r>
              <a:rPr kumimoji="1" lang="en-US" altLang="ja-JP" sz="1000" kern="1200" smtClean="0">
                <a:solidFill>
                  <a:schemeClr val="bg1"/>
                </a:solidFill>
                <a:latin typeface="HGPｺﾞｼｯｸE" pitchFamily="50" charset="-128"/>
                <a:ea typeface="HGPｺﾞｼｯｸE" pitchFamily="50" charset="-128"/>
                <a:cs typeface="+mn-cs"/>
              </a:rPr>
              <a:t>6.5</a:t>
            </a:r>
            <a:r>
              <a:rPr kumimoji="1" lang="ja-JP" altLang="en-US" sz="1000" kern="1200" smtClean="0">
                <a:solidFill>
                  <a:schemeClr val="bg1"/>
                </a:solidFill>
                <a:latin typeface="HGPｺﾞｼｯｸE" pitchFamily="50" charset="-128"/>
                <a:ea typeface="HGPｺﾞｼｯｸE" pitchFamily="50" charset="-128"/>
                <a:cs typeface="+mn-cs"/>
              </a:rPr>
              <a:t>％）</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0" name="エネルギーTB4"/>
          <p:cNvSpPr txBox="1"/>
          <p:nvPr/>
        </p:nvSpPr>
        <p:spPr>
          <a:xfrm>
            <a:off x="7198416" y="4087172"/>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石炭・原油・天然ガス：約</a:t>
            </a:r>
            <a:r>
              <a:rPr kumimoji="1" lang="en-US" altLang="ja-JP" sz="1000" kern="1200" smtClean="0">
                <a:solidFill>
                  <a:schemeClr val="bg1"/>
                </a:solidFill>
                <a:latin typeface="HGPｺﾞｼｯｸE" pitchFamily="50" charset="-128"/>
                <a:ea typeface="HGPｺﾞｼｯｸE" pitchFamily="50" charset="-128"/>
                <a:cs typeface="+mn-cs"/>
              </a:rPr>
              <a:t>6</a:t>
            </a:r>
            <a:r>
              <a:rPr kumimoji="1" lang="ja-JP"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1" name="エネルギーTB5"/>
          <p:cNvSpPr txBox="1"/>
          <p:nvPr/>
        </p:nvSpPr>
        <p:spPr>
          <a:xfrm>
            <a:off x="7198416" y="4304602"/>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石油・石炭製品：約</a:t>
            </a:r>
            <a:r>
              <a:rPr kumimoji="1" lang="en-US" altLang="ja-JP" sz="1000" kern="1200" smtClean="0">
                <a:solidFill>
                  <a:schemeClr val="bg1"/>
                </a:solidFill>
                <a:latin typeface="HGPｺﾞｼｯｸE" pitchFamily="50" charset="-128"/>
                <a:ea typeface="HGPｺﾞｼｯｸE" pitchFamily="50" charset="-128"/>
                <a:cs typeface="+mn-cs"/>
              </a:rPr>
              <a:t>46</a:t>
            </a:r>
            <a:r>
              <a:rPr kumimoji="1" lang="ja-JP"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2" name="エネルギーTB6"/>
          <p:cNvSpPr txBox="1"/>
          <p:nvPr/>
        </p:nvSpPr>
        <p:spPr>
          <a:xfrm>
            <a:off x="7198416" y="4536134"/>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zh-TW" altLang="en-US" sz="1000" kern="1200" smtClean="0">
                <a:solidFill>
                  <a:schemeClr val="bg1"/>
                </a:solidFill>
                <a:latin typeface="HGPｺﾞｼｯｸE" pitchFamily="50" charset="-128"/>
                <a:ea typeface="HGPｺﾞｼｯｸE" pitchFamily="50" charset="-128"/>
                <a:cs typeface="+mn-cs"/>
              </a:rPr>
              <a:t>電気：約</a:t>
            </a:r>
            <a:r>
              <a:rPr kumimoji="1" lang="en-US" altLang="zh-TW" sz="1000" kern="1200" smtClean="0">
                <a:solidFill>
                  <a:schemeClr val="bg1"/>
                </a:solidFill>
                <a:latin typeface="HGPｺﾞｼｯｸE" pitchFamily="50" charset="-128"/>
                <a:ea typeface="HGPｺﾞｼｯｸE" pitchFamily="50" charset="-128"/>
                <a:cs typeface="+mn-cs"/>
              </a:rPr>
              <a:t>25</a:t>
            </a:r>
            <a:r>
              <a:rPr kumimoji="1" lang="zh-TW"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3" name="エネルギーTB7"/>
          <p:cNvSpPr txBox="1"/>
          <p:nvPr/>
        </p:nvSpPr>
        <p:spPr>
          <a:xfrm>
            <a:off x="7198416" y="4767499"/>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b="0" i="0" u="none" strike="noStrike" kern="1200" smtClean="0">
                <a:solidFill>
                  <a:schemeClr val="bg1"/>
                </a:solidFill>
                <a:latin typeface="HGPｺﾞｼｯｸE" pitchFamily="50" charset="-128"/>
                <a:ea typeface="HGPｺﾞｼｯｸE" pitchFamily="50" charset="-128"/>
                <a:cs typeface="+mn-cs"/>
              </a:rPr>
              <a:t>ガス・熱供給：約</a:t>
            </a:r>
            <a:r>
              <a:rPr kumimoji="1" lang="en-US" altLang="ja-JP" sz="1000" b="0" i="0" u="none" strike="noStrike" kern="1200" smtClean="0">
                <a:solidFill>
                  <a:schemeClr val="bg1"/>
                </a:solidFill>
                <a:latin typeface="HGPｺﾞｼｯｸE" pitchFamily="50" charset="-128"/>
                <a:ea typeface="HGPｺﾞｼｯｸE" pitchFamily="50" charset="-128"/>
                <a:cs typeface="+mn-cs"/>
              </a:rPr>
              <a:t>4</a:t>
            </a:r>
            <a:r>
              <a:rPr kumimoji="1" lang="ja-JP" altLang="en-US" sz="1000" b="0" i="0" u="none" strike="noStrike" kern="1200" smtClean="0">
                <a:solidFill>
                  <a:schemeClr val="bg1"/>
                </a:solidFill>
                <a:latin typeface="HGPｺﾞｼｯｸE" pitchFamily="50" charset="-128"/>
                <a:ea typeface="HGPｺﾞｼｯｸE" pitchFamily="50" charset="-128"/>
                <a:cs typeface="+mn-cs"/>
              </a:rPr>
              <a:t>億円</a:t>
            </a:r>
            <a:endParaRPr kumimoji="1" lang="en-US" altLang="ja-JP" sz="1000" b="0" i="0" u="none" strike="noStrike" kern="1200" dirty="0">
              <a:solidFill>
                <a:schemeClr val="bg1"/>
              </a:solidFill>
              <a:latin typeface="HGPｺﾞｼｯｸE" pitchFamily="50" charset="-128"/>
              <a:ea typeface="HGPｺﾞｼｯｸE" pitchFamily="50" charset="-128"/>
              <a:cs typeface="+mn-cs"/>
            </a:endParaRPr>
          </a:p>
        </p:txBody>
      </p:sp>
      <p:sp>
        <p:nvSpPr>
          <p:cNvPr id="7" name="TB1"/>
          <p:cNvSpPr txBox="1"/>
          <p:nvPr/>
        </p:nvSpPr>
        <p:spPr>
          <a:xfrm>
            <a:off x="1811971" y="1840106"/>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①</a:t>
            </a:r>
          </a:p>
        </p:txBody>
      </p:sp>
      <p:sp>
        <p:nvSpPr>
          <p:cNvPr id="8" name="TB2"/>
          <p:cNvSpPr txBox="1"/>
          <p:nvPr/>
        </p:nvSpPr>
        <p:spPr>
          <a:xfrm>
            <a:off x="1985457" y="408546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②</a:t>
            </a:r>
            <a:endParaRPr kumimoji="1" lang="ja-JP" altLang="en-US" b="1" dirty="0">
              <a:solidFill>
                <a:schemeClr val="accent6">
                  <a:lumMod val="75000"/>
                </a:schemeClr>
              </a:solidFill>
              <a:latin typeface="Meiryo UI" pitchFamily="50" charset="-128"/>
              <a:ea typeface="Meiryo UI" pitchFamily="50" charset="-128"/>
            </a:endParaRPr>
          </a:p>
        </p:txBody>
      </p:sp>
      <p:sp>
        <p:nvSpPr>
          <p:cNvPr id="12" name="TB3"/>
          <p:cNvSpPr txBox="1"/>
          <p:nvPr/>
        </p:nvSpPr>
        <p:spPr>
          <a:xfrm>
            <a:off x="1713117" y="472696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③</a:t>
            </a:r>
            <a:endParaRPr kumimoji="1" lang="ja-JP" altLang="en-US" b="1" dirty="0">
              <a:solidFill>
                <a:schemeClr val="accent6">
                  <a:lumMod val="75000"/>
                </a:schemeClr>
              </a:solidFill>
              <a:latin typeface="Meiryo UI" pitchFamily="50" charset="-128"/>
              <a:ea typeface="Meiryo UI" pitchFamily="50" charset="-128"/>
            </a:endParaRPr>
          </a:p>
        </p:txBody>
      </p:sp>
      <p:sp>
        <p:nvSpPr>
          <p:cNvPr id="60" name="TB4"/>
          <p:cNvSpPr txBox="1"/>
          <p:nvPr/>
        </p:nvSpPr>
        <p:spPr>
          <a:xfrm>
            <a:off x="3994107" y="2168261"/>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④</a:t>
            </a:r>
          </a:p>
        </p:txBody>
      </p:sp>
      <p:sp>
        <p:nvSpPr>
          <p:cNvPr id="100" name="TB5"/>
          <p:cNvSpPr txBox="1"/>
          <p:nvPr/>
        </p:nvSpPr>
        <p:spPr>
          <a:xfrm>
            <a:off x="2867834" y="5238960"/>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⑤</a:t>
            </a:r>
          </a:p>
        </p:txBody>
      </p:sp>
      <p:sp>
        <p:nvSpPr>
          <p:cNvPr id="16" name="TB6"/>
          <p:cNvSpPr txBox="1"/>
          <p:nvPr/>
        </p:nvSpPr>
        <p:spPr>
          <a:xfrm>
            <a:off x="8595360" y="1788147"/>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⑥</a:t>
            </a:r>
            <a:endParaRPr kumimoji="1" lang="ja-JP" altLang="en-US" b="1" dirty="0">
              <a:solidFill>
                <a:schemeClr val="accent6">
                  <a:lumMod val="75000"/>
                </a:schemeClr>
              </a:solidFill>
              <a:latin typeface="Meiryo UI" pitchFamily="50" charset="-128"/>
              <a:ea typeface="Meiryo UI" pitchFamily="50" charset="-128"/>
            </a:endParaRPr>
          </a:p>
        </p:txBody>
      </p:sp>
      <p:sp>
        <p:nvSpPr>
          <p:cNvPr id="17" name="TB7"/>
          <p:cNvSpPr txBox="1"/>
          <p:nvPr/>
        </p:nvSpPr>
        <p:spPr>
          <a:xfrm>
            <a:off x="8595360" y="77283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⑦</a:t>
            </a:r>
            <a:endParaRPr kumimoji="1" lang="ja-JP" altLang="en-US" b="1" dirty="0">
              <a:solidFill>
                <a:schemeClr val="accent6">
                  <a:lumMod val="75000"/>
                </a:schemeClr>
              </a:solidFill>
              <a:latin typeface="Meiryo UI" pitchFamily="50" charset="-128"/>
              <a:ea typeface="Meiryo UI" pitchFamily="50" charset="-128"/>
            </a:endParaRPr>
          </a:p>
        </p:txBody>
      </p:sp>
      <p:sp>
        <p:nvSpPr>
          <p:cNvPr id="18" name="TB8"/>
          <p:cNvSpPr txBox="1"/>
          <p:nvPr/>
        </p:nvSpPr>
        <p:spPr>
          <a:xfrm>
            <a:off x="8595360" y="543901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⑧</a:t>
            </a:r>
            <a:endParaRPr kumimoji="1" lang="ja-JP" altLang="en-US" b="1" dirty="0">
              <a:solidFill>
                <a:schemeClr val="accent6">
                  <a:lumMod val="75000"/>
                </a:schemeClr>
              </a:solidFill>
              <a:latin typeface="Meiryo UI" pitchFamily="50" charset="-128"/>
              <a:ea typeface="Meiryo UI" pitchFamily="50" charset="-128"/>
            </a:endParaRPr>
          </a:p>
        </p:txBody>
      </p:sp>
      <p:sp>
        <p:nvSpPr>
          <p:cNvPr id="19" name="TB9"/>
          <p:cNvSpPr txBox="1"/>
          <p:nvPr/>
        </p:nvSpPr>
        <p:spPr>
          <a:xfrm>
            <a:off x="8506580" y="323093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⑨</a:t>
            </a:r>
            <a:endParaRPr kumimoji="1" lang="ja-JP" altLang="en-US" b="1" dirty="0">
              <a:solidFill>
                <a:schemeClr val="accent6">
                  <a:lumMod val="75000"/>
                </a:schemeClr>
              </a:solidFill>
              <a:latin typeface="Meiryo UI" pitchFamily="50" charset="-128"/>
              <a:ea typeface="Meiryo UI" pitchFamily="50" charset="-128"/>
            </a:endParaRPr>
          </a:p>
        </p:txBody>
      </p:sp>
      <p:sp>
        <p:nvSpPr>
          <p:cNvPr id="94" name="TB10"/>
          <p:cNvSpPr txBox="1"/>
          <p:nvPr/>
        </p:nvSpPr>
        <p:spPr>
          <a:xfrm>
            <a:off x="8792870" y="3903560"/>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⑩</a:t>
            </a:r>
            <a:endParaRPr kumimoji="1" lang="ja-JP" altLang="en-US" b="1" dirty="0">
              <a:solidFill>
                <a:schemeClr val="accent6">
                  <a:lumMod val="75000"/>
                </a:schemeClr>
              </a:solidFill>
              <a:latin typeface="Meiryo UI" pitchFamily="50" charset="-128"/>
              <a:ea typeface="Meiryo UI" pitchFamily="50" charset="-128"/>
            </a:endParaRPr>
          </a:p>
        </p:txBody>
      </p:sp>
      <p:sp>
        <p:nvSpPr>
          <p:cNvPr id="95" name="TB11"/>
          <p:cNvSpPr txBox="1"/>
          <p:nvPr/>
        </p:nvSpPr>
        <p:spPr>
          <a:xfrm>
            <a:off x="8747760" y="3232407"/>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⑪</a:t>
            </a:r>
          </a:p>
        </p:txBody>
      </p:sp>
      <p:sp>
        <p:nvSpPr>
          <p:cNvPr id="101" name="TB12"/>
          <p:cNvSpPr txBox="1"/>
          <p:nvPr/>
        </p:nvSpPr>
        <p:spPr>
          <a:xfrm>
            <a:off x="5099834" y="5250661"/>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⑫</a:t>
            </a:r>
            <a:endParaRPr kumimoji="1" lang="ja-JP" altLang="en-US" b="1" dirty="0">
              <a:solidFill>
                <a:schemeClr val="accent6">
                  <a:lumMod val="75000"/>
                </a:schemeClr>
              </a:solidFill>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itchFamily="50" charset="-128"/>
                <a:ea typeface="Meiryo UI" pitchFamily="50" charset="-128"/>
              </a:rPr>
              <a:t>地域の</a:t>
            </a:r>
            <a:r>
              <a:rPr lang="ja-JP" altLang="en-US" dirty="0"/>
              <a:t>所得</a:t>
            </a:r>
            <a:r>
              <a:rPr lang="ja-JP" altLang="en-US" dirty="0">
                <a:latin typeface="Meiryo UI" pitchFamily="50" charset="-128"/>
                <a:ea typeface="Meiryo UI" pitchFamily="50" charset="-128"/>
              </a:rPr>
              <a:t>循環構造①</a:t>
            </a:r>
            <a:endParaRPr kumimoji="1" lang="ja-JP" altLang="en-US" dirty="0">
              <a:latin typeface="Meiryo UI" pitchFamily="50" charset="-128"/>
              <a:ea typeface="Meiryo UI" pitchFamily="50" charset="-128"/>
            </a:endParaRPr>
          </a:p>
        </p:txBody>
      </p:sp>
      <p:sp>
        <p:nvSpPr>
          <p:cNvPr id="18" name="スライド番号プレースホルダ 2"/>
          <p:cNvSpPr>
            <a:spLocks noGrp="1"/>
          </p:cNvSpPr>
          <p:nvPr>
            <p:ph type="sldNum" sz="quarter" idx="4"/>
          </p:nvPr>
        </p:nvSpPr>
        <p:spPr/>
        <p:txBody>
          <a:bodyPr/>
          <a:lstStyle/>
          <a:p>
            <a:pPr>
              <a:defRPr/>
            </a:pPr>
            <a:fld id="{3C72A9EE-503C-4A34-81E5-ED5C603B789E}" type="slidenum">
              <a:rPr lang="en-US" altLang="ja-JP" b="1" smtClean="0">
                <a:latin typeface="Meiryo UI" pitchFamily="50" charset="-128"/>
                <a:ea typeface="Meiryo UI" pitchFamily="50" charset="-128"/>
              </a:rPr>
              <a:pPr>
                <a:defRPr/>
              </a:pPr>
              <a:t>14</a:t>
            </a:fld>
            <a:endParaRPr lang="en-US" altLang="ja-JP" b="1" dirty="0">
              <a:latin typeface="Meiryo UI" pitchFamily="50" charset="-128"/>
              <a:ea typeface="Meiryo UI" pitchFamily="50" charset="-128"/>
            </a:endParaRPr>
          </a:p>
        </p:txBody>
      </p:sp>
      <p:sp>
        <p:nvSpPr>
          <p:cNvPr id="4" name="テキスト ボックス 3"/>
          <p:cNvSpPr txBox="1"/>
          <p:nvPr/>
        </p:nvSpPr>
        <p:spPr>
          <a:xfrm>
            <a:off x="51620" y="1042268"/>
            <a:ext cx="648000" cy="1368000"/>
          </a:xfrm>
          <a:prstGeom prst="rect">
            <a:avLst/>
          </a:prstGeom>
          <a:solidFill>
            <a:srgbClr val="008080"/>
          </a:solidFill>
        </p:spPr>
        <p:txBody>
          <a:bodyPr wrap="square" rtlCol="0" anchor="ctr" anchorCtr="1">
            <a:normAutofit/>
          </a:bodyPr>
          <a:lstStyle/>
          <a:p>
            <a:pPr algn="ctr"/>
            <a:r>
              <a:rPr kumimoji="1" lang="ja-JP" altLang="en-US" sz="1800" b="1" dirty="0">
                <a:solidFill>
                  <a:schemeClr val="bg1"/>
                </a:solidFill>
                <a:latin typeface="Meiryo UI" pitchFamily="50" charset="-128"/>
                <a:ea typeface="Meiryo UI" pitchFamily="50" charset="-128"/>
              </a:rPr>
              <a:t>生</a:t>
            </a:r>
            <a:endParaRPr kumimoji="1" lang="en-US" altLang="ja-JP" sz="1800" b="1" dirty="0">
              <a:solidFill>
                <a:schemeClr val="bg1"/>
              </a:solidFill>
              <a:latin typeface="Meiryo UI" pitchFamily="50" charset="-128"/>
              <a:ea typeface="Meiryo UI" pitchFamily="50" charset="-128"/>
            </a:endParaRPr>
          </a:p>
          <a:p>
            <a:pPr algn="ctr"/>
            <a:r>
              <a:rPr kumimoji="1" lang="ja-JP" altLang="en-US" sz="1800" b="1" dirty="0">
                <a:solidFill>
                  <a:schemeClr val="bg1"/>
                </a:solidFill>
                <a:latin typeface="Meiryo UI" pitchFamily="50" charset="-128"/>
                <a:ea typeface="Meiryo UI" pitchFamily="50" charset="-128"/>
              </a:rPr>
              <a:t>産</a:t>
            </a:r>
          </a:p>
        </p:txBody>
      </p:sp>
      <p:sp>
        <p:nvSpPr>
          <p:cNvPr id="5" name="テキスト ボックス 4"/>
          <p:cNvSpPr txBox="1"/>
          <p:nvPr/>
        </p:nvSpPr>
        <p:spPr>
          <a:xfrm>
            <a:off x="745521" y="1042268"/>
            <a:ext cx="6300000" cy="1368000"/>
          </a:xfrm>
          <a:prstGeom prst="rect">
            <a:avLst/>
          </a:prstGeom>
          <a:noFill/>
          <a:ln w="12700">
            <a:solidFill>
              <a:schemeClr val="tx1"/>
            </a:solidFill>
          </a:ln>
        </p:spPr>
        <p:txBody>
          <a:bodyPr wrap="square" rtlCol="0" anchor="ctr">
            <a:noAutofit/>
          </a:bodyPr>
          <a:lstStyle>
            <a:defPPr>
              <a:defRPr lang="ja-JP"/>
            </a:defPPr>
            <a:lvl1pPr marL="180000" indent="-180000">
              <a:spcAft>
                <a:spcPts val="600"/>
              </a:spcAft>
              <a:buFont typeface="+mj-ea"/>
              <a:buAutoNum type="circleNumDbPlain" startAt="4"/>
              <a:defRPr sz="1400" b="1">
                <a:latin typeface="Meiryo UI" pitchFamily="50" charset="-128"/>
                <a:ea typeface="Meiryo UI" pitchFamily="50" charset="-128"/>
              </a:defRPr>
            </a:lvl1pPr>
          </a:lstStyle>
          <a:p>
            <a:pPr>
              <a:buFont typeface="+mj-ea"/>
              <a:buAutoNum type="circleNumDbPlain"/>
            </a:pPr>
            <a:r>
              <a:rPr lang="ja-JP" altLang="en-US" smtClean="0"/>
              <a:t>久慈市では、建設業が最も付加価値を稼いでいる産業である。</a:t>
            </a:r>
          </a:p>
          <a:p>
            <a:pPr>
              <a:buFont typeface="+mj-ea"/>
              <a:buAutoNum type="circleNumDbPlain"/>
            </a:pPr>
            <a:r>
              <a:rPr lang="ja-JP" altLang="en-US" smtClean="0"/>
              <a:t>第２次産業では、建設業が最も付加価値を稼いでおり、次いで食料品、窯業・土石製品が付加価値を稼いでいる産業である。</a:t>
            </a:r>
          </a:p>
          <a:p>
            <a:pPr>
              <a:buFont typeface="+mj-ea"/>
              <a:buAutoNum type="circleNumDbPlain"/>
            </a:pPr>
            <a:r>
              <a:rPr lang="ja-JP" altLang="en-US" smtClean="0"/>
              <a:t>第３次産業では、住宅賃貸業が最も付加価値を稼いでおり、次いで保健衛生・社会事業、公務が付加価値を稼いでいる産業である。</a:t>
            </a:r>
            <a:endParaRPr lang="en-US" altLang="ja-JP" dirty="0"/>
          </a:p>
        </p:txBody>
      </p:sp>
      <p:sp>
        <p:nvSpPr>
          <p:cNvPr id="11" name="テキスト ボックス 10"/>
          <p:cNvSpPr txBox="1"/>
          <p:nvPr/>
        </p:nvSpPr>
        <p:spPr>
          <a:xfrm>
            <a:off x="51620" y="3272262"/>
            <a:ext cx="648000" cy="1260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支</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出</a:t>
            </a:r>
            <a:endParaRPr lang="en-US" altLang="ja-JP" sz="1800" b="1" dirty="0">
              <a:solidFill>
                <a:schemeClr val="bg1"/>
              </a:solidFill>
              <a:latin typeface="Meiryo UI" pitchFamily="50" charset="-128"/>
              <a:ea typeface="Meiryo UI" pitchFamily="50" charset="-128"/>
            </a:endParaRPr>
          </a:p>
        </p:txBody>
      </p:sp>
      <p:sp>
        <p:nvSpPr>
          <p:cNvPr id="12" name="テキスト ボックス 11"/>
          <p:cNvSpPr txBox="1"/>
          <p:nvPr/>
        </p:nvSpPr>
        <p:spPr>
          <a:xfrm>
            <a:off x="745521" y="3272262"/>
            <a:ext cx="6300000" cy="1260000"/>
          </a:xfrm>
          <a:prstGeom prst="rect">
            <a:avLst/>
          </a:prstGeom>
          <a:noFill/>
          <a:ln w="12700">
            <a:solidFill>
              <a:schemeClr val="tx1"/>
            </a:solidFill>
          </a:ln>
        </p:spPr>
        <p:txBody>
          <a:bodyPr wrap="square" rtlCol="0" anchor="ctr" anchorCtr="1">
            <a:normAutofit/>
          </a:bodyPr>
          <a:lstStyle/>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久慈市では、建設業、食料品、小売業が域外から所得を稼いでいる。</a:t>
            </a:r>
          </a:p>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消費は域内に流入しており、その規模は地域住民の消費額の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割未満である。</a:t>
            </a:r>
          </a:p>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投資は域外に流出しており、その規模は地域住民・事業所の投資額の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割程度である。</a:t>
            </a:r>
            <a:endParaRPr lang="en-US" altLang="ja-JP" sz="1400" b="1" dirty="0">
              <a:latin typeface="Meiryo UI" pitchFamily="50" charset="-128"/>
              <a:ea typeface="Meiryo UI" pitchFamily="50" charset="-128"/>
            </a:endParaRPr>
          </a:p>
        </p:txBody>
      </p:sp>
      <p:sp>
        <p:nvSpPr>
          <p:cNvPr id="14" name="テキスト ボックス 13"/>
          <p:cNvSpPr txBox="1"/>
          <p:nvPr/>
        </p:nvSpPr>
        <p:spPr>
          <a:xfrm>
            <a:off x="51620" y="4590336"/>
            <a:ext cx="648000" cy="1917361"/>
          </a:xfrm>
          <a:prstGeom prst="rect">
            <a:avLst/>
          </a:prstGeom>
          <a:solidFill>
            <a:srgbClr val="008080"/>
          </a:solidFill>
        </p:spPr>
        <p:txBody>
          <a:bodyPr vert="eaVert" wrap="square" rtlCol="0" anchor="ctr" anchorCtr="1">
            <a:normAutofit fontScale="92500" lnSpcReduction="20000"/>
          </a:bodyPr>
          <a:lstStyle/>
          <a:p>
            <a:pPr algn="ctr"/>
            <a:r>
              <a:rPr lang="ja-JP" altLang="en-US" sz="1800" b="1" dirty="0">
                <a:solidFill>
                  <a:schemeClr val="bg1"/>
                </a:solidFill>
                <a:latin typeface="Meiryo UI" pitchFamily="50" charset="-128"/>
                <a:ea typeface="Meiryo UI" pitchFamily="50" charset="-128"/>
              </a:rPr>
              <a:t>エネルギー</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a:t>
            </a:r>
            <a:r>
              <a:rPr lang="en-US" altLang="ja-JP" sz="1800" b="1" dirty="0">
                <a:solidFill>
                  <a:schemeClr val="bg1"/>
                </a:solidFill>
                <a:latin typeface="Meiryo UI" pitchFamily="50" charset="-128"/>
                <a:ea typeface="Meiryo UI" pitchFamily="50" charset="-128"/>
              </a:rPr>
              <a:t>CO</a:t>
            </a:r>
            <a:r>
              <a:rPr lang="en-US" altLang="ja-JP" sz="1800" b="1" dirty="0">
                <a:solidFill>
                  <a:srgbClr val="008080"/>
                </a:solidFill>
                <a:latin typeface="Meiryo UI" pitchFamily="50" charset="-128"/>
                <a:ea typeface="Meiryo UI" pitchFamily="50" charset="-128"/>
              </a:rPr>
              <a:t>2</a:t>
            </a:r>
          </a:p>
        </p:txBody>
      </p:sp>
      <p:sp>
        <p:nvSpPr>
          <p:cNvPr id="15" name="テキスト ボックス 14"/>
          <p:cNvSpPr txBox="1"/>
          <p:nvPr/>
        </p:nvSpPr>
        <p:spPr>
          <a:xfrm>
            <a:off x="745521" y="4589616"/>
            <a:ext cx="6300000" cy="1918800"/>
          </a:xfrm>
          <a:prstGeom prst="rect">
            <a:avLst/>
          </a:prstGeom>
          <a:noFill/>
          <a:ln w="12700">
            <a:solidFill>
              <a:schemeClr val="tx1"/>
            </a:solidFill>
          </a:ln>
        </p:spPr>
        <p:txBody>
          <a:bodyPr wrap="square" rtlCol="0" anchor="ctr" anchorCtr="1">
            <a:normAutofit/>
          </a:bodyPr>
          <a:lstStyle/>
          <a:p>
            <a:pPr marL="177800" indent="-177800" algn="just">
              <a:spcAft>
                <a:spcPts val="300"/>
              </a:spcAft>
              <a:buFont typeface="+mj-ea"/>
              <a:buAutoNum type="circleNumDbPlain" startAt="9"/>
            </a:pPr>
            <a:r>
              <a:rPr lang="ja-JP" altLang="en-US" sz="1400" b="1" smtClean="0">
                <a:latin typeface="Meiryo UI" pitchFamily="50" charset="-128"/>
                <a:ea typeface="Meiryo UI" pitchFamily="50" charset="-128"/>
              </a:rPr>
              <a:t>久慈市では、エネルギー代金が</a:t>
            </a:r>
            <a:r>
              <a:rPr lang="en-US" altLang="ja-JP" sz="1400" b="1" smtClean="0">
                <a:latin typeface="Meiryo UI" pitchFamily="50" charset="-128"/>
                <a:ea typeface="Meiryo UI" pitchFamily="50" charset="-128"/>
              </a:rPr>
              <a:t>82</a:t>
            </a:r>
            <a:r>
              <a:rPr lang="ja-JP" altLang="en-US" sz="1400" b="1" smtClean="0">
                <a:latin typeface="Meiryo UI" pitchFamily="50" charset="-128"/>
                <a:ea typeface="Meiryo UI" pitchFamily="50" charset="-128"/>
              </a:rPr>
              <a:t>億円域外に流出しており、その規模は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の約</a:t>
            </a:r>
            <a:r>
              <a:rPr lang="en-US" altLang="ja-JP" sz="1400" b="1" smtClean="0">
                <a:latin typeface="Meiryo UI" pitchFamily="50" charset="-128"/>
                <a:ea typeface="Meiryo UI" pitchFamily="50" charset="-128"/>
              </a:rPr>
              <a:t>6.5</a:t>
            </a:r>
            <a:r>
              <a:rPr lang="ja-JP" altLang="en-US" sz="1400" b="1" smtClean="0">
                <a:latin typeface="Meiryo UI" pitchFamily="50" charset="-128"/>
                <a:ea typeface="Meiryo UI" pitchFamily="50" charset="-128"/>
              </a:rPr>
              <a:t>％である。</a:t>
            </a:r>
          </a:p>
          <a:p>
            <a:pPr marL="177800" indent="-177800" algn="just">
              <a:spcAft>
                <a:spcPts val="300"/>
              </a:spcAft>
              <a:buFont typeface="+mj-ea"/>
              <a:buAutoNum type="circleNumDbPlain" startAt="9"/>
            </a:pPr>
            <a:r>
              <a:rPr lang="ja-JP" altLang="en-US" sz="1400" b="1" smtClean="0">
                <a:latin typeface="Meiryo UI" pitchFamily="50" charset="-128"/>
                <a:ea typeface="Meiryo UI" pitchFamily="50" charset="-128"/>
              </a:rPr>
              <a:t>エネルギー代金の流出では、石油・石炭製品の流出額が最も多い。</a:t>
            </a:r>
          </a:p>
          <a:p>
            <a:pPr marL="177800" indent="-177800" algn="just">
              <a:spcAft>
                <a:spcPts val="300"/>
              </a:spcAft>
              <a:buFont typeface="+mj-ea"/>
              <a:buAutoNum type="circleNumDbPlain" startAt="9"/>
            </a:pPr>
            <a:r>
              <a:rPr lang="ja-JP" altLang="en-US" sz="1400" b="1" smtClean="0">
                <a:latin typeface="Meiryo UI" pitchFamily="50" charset="-128"/>
                <a:ea typeface="Meiryo UI" pitchFamily="50" charset="-128"/>
              </a:rPr>
              <a:t>久慈市の再生可能エネルギーのポテンシャルは、地域で使用しているエネルギーの約</a:t>
            </a:r>
            <a:r>
              <a:rPr lang="en-US" altLang="ja-JP" sz="1400" b="1" smtClean="0">
                <a:latin typeface="Meiryo UI" pitchFamily="50" charset="-128"/>
                <a:ea typeface="Meiryo UI" pitchFamily="50" charset="-128"/>
              </a:rPr>
              <a:t>19.42</a:t>
            </a:r>
            <a:r>
              <a:rPr lang="ja-JP" altLang="en-US" sz="1400" b="1" smtClean="0">
                <a:latin typeface="Meiryo UI" pitchFamily="50" charset="-128"/>
                <a:ea typeface="Meiryo UI" pitchFamily="50" charset="-128"/>
              </a:rPr>
              <a:t>倍である。</a:t>
            </a:r>
          </a:p>
          <a:p>
            <a:pPr marL="177800" indent="-177800" algn="just">
              <a:spcAft>
                <a:spcPts val="300"/>
              </a:spcAft>
              <a:buFont typeface="+mj-ea"/>
              <a:buAutoNum type="circleNumDbPlain" startAt="9"/>
            </a:pPr>
            <a:r>
              <a:rPr lang="ja-JP" altLang="en-US" sz="1400" b="1" smtClean="0">
                <a:latin typeface="Meiryo UI" pitchFamily="50" charset="-128"/>
                <a:ea typeface="Meiryo UI" pitchFamily="50" charset="-128"/>
              </a:rPr>
              <a:t>久慈市の</a:t>
            </a:r>
            <a:r>
              <a:rPr lang="en-US" altLang="ja-JP" sz="1400" b="1" smtClean="0">
                <a:latin typeface="Meiryo UI" pitchFamily="50" charset="-128"/>
                <a:ea typeface="Meiryo UI" pitchFamily="50" charset="-128"/>
              </a:rPr>
              <a:t>CO2</a:t>
            </a:r>
            <a:r>
              <a:rPr lang="ja-JP" altLang="en-US" sz="1400" b="1" smtClean="0">
                <a:latin typeface="Meiryo UI" pitchFamily="50" charset="-128"/>
                <a:ea typeface="Meiryo UI" pitchFamily="50" charset="-128"/>
              </a:rPr>
              <a:t>排出量は、産業、民生、運輸部門のうち民生部門が最も多く、</a:t>
            </a:r>
            <a:r>
              <a:rPr lang="en-US" altLang="ja-JP" sz="1400" b="1" smtClean="0">
                <a:latin typeface="Meiryo UI" pitchFamily="50" charset="-128"/>
                <a:ea typeface="Meiryo UI" pitchFamily="50" charset="-128"/>
              </a:rPr>
              <a:t>117</a:t>
            </a:r>
            <a:r>
              <a:rPr lang="ja-JP" altLang="en-US" sz="1400" b="1" smtClean="0">
                <a:latin typeface="Meiryo UI" pitchFamily="50" charset="-128"/>
                <a:ea typeface="Meiryo UI" pitchFamily="50" charset="-128"/>
              </a:rPr>
              <a:t>千</a:t>
            </a:r>
            <a:r>
              <a:rPr lang="en-US" altLang="ja-JP" sz="1400" b="1" smtClean="0">
                <a:latin typeface="Meiryo UI" pitchFamily="50" charset="-128"/>
                <a:ea typeface="Meiryo UI" pitchFamily="50" charset="-128"/>
              </a:rPr>
              <a:t>tCO2</a:t>
            </a:r>
            <a:r>
              <a:rPr lang="ja-JP" altLang="en-US" sz="1400" b="1" smtClean="0">
                <a:latin typeface="Meiryo UI" pitchFamily="50" charset="-128"/>
                <a:ea typeface="Meiryo UI" pitchFamily="50" charset="-128"/>
              </a:rPr>
              <a:t>である。夜間人口</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人当たりの</a:t>
            </a:r>
            <a:r>
              <a:rPr lang="en-US" altLang="ja-JP" sz="1400" b="1" smtClean="0">
                <a:latin typeface="Meiryo UI" pitchFamily="50" charset="-128"/>
                <a:ea typeface="Meiryo UI" pitchFamily="50" charset="-128"/>
              </a:rPr>
              <a:t>CO2</a:t>
            </a:r>
            <a:r>
              <a:rPr lang="ja-JP" altLang="en-US" sz="1400" b="1" smtClean="0">
                <a:latin typeface="Meiryo UI" pitchFamily="50" charset="-128"/>
                <a:ea typeface="Meiryo UI" pitchFamily="50" charset="-128"/>
              </a:rPr>
              <a:t>排出量は</a:t>
            </a:r>
            <a:r>
              <a:rPr lang="en-US" altLang="ja-JP" sz="1400" b="1" smtClean="0">
                <a:latin typeface="Meiryo UI" pitchFamily="50" charset="-128"/>
                <a:ea typeface="Meiryo UI" pitchFamily="50" charset="-128"/>
              </a:rPr>
              <a:t>8.08tCO2/</a:t>
            </a:r>
            <a:r>
              <a:rPr lang="ja-JP" altLang="en-US" sz="1400" b="1" smtClean="0">
                <a:latin typeface="Meiryo UI" pitchFamily="50" charset="-128"/>
                <a:ea typeface="Meiryo UI" pitchFamily="50" charset="-128"/>
              </a:rPr>
              <a:t>人であり、全国平均と比較して高い水準である。</a:t>
            </a:r>
            <a:endParaRPr lang="en-US" altLang="ja-JP" sz="1400" b="1" dirty="0">
              <a:latin typeface="Meiryo UI" pitchFamily="50" charset="-128"/>
              <a:ea typeface="Meiryo UI" pitchFamily="50" charset="-128"/>
            </a:endParaRPr>
          </a:p>
        </p:txBody>
      </p:sp>
      <p:sp>
        <p:nvSpPr>
          <p:cNvPr id="17" name="テキスト ボックス 16"/>
          <p:cNvSpPr txBox="1"/>
          <p:nvPr/>
        </p:nvSpPr>
        <p:spPr>
          <a:xfrm>
            <a:off x="745520" y="642132"/>
            <a:ext cx="6300000" cy="360000"/>
          </a:xfrm>
          <a:prstGeom prst="rect">
            <a:avLst/>
          </a:prstGeom>
          <a:solidFill>
            <a:srgbClr val="008080"/>
          </a:solidFill>
        </p:spPr>
        <p:txBody>
          <a:bodyPr wrap="square" rtlCol="0" anchor="ctr">
            <a:noAutofit/>
          </a:bodyPr>
          <a:lstStyle/>
          <a:p>
            <a:pPr algn="ctr"/>
            <a:r>
              <a:rPr kumimoji="1" lang="ja-JP" altLang="en-US" b="1" dirty="0">
                <a:solidFill>
                  <a:schemeClr val="bg1"/>
                </a:solidFill>
                <a:latin typeface="Meiryo UI" pitchFamily="50" charset="-128"/>
                <a:ea typeface="Meiryo UI" pitchFamily="50" charset="-128"/>
              </a:rPr>
              <a:t>地域の特徴</a:t>
            </a:r>
          </a:p>
        </p:txBody>
      </p:sp>
      <p:sp>
        <p:nvSpPr>
          <p:cNvPr id="8" name="テキスト ボックス 7"/>
          <p:cNvSpPr txBox="1"/>
          <p:nvPr/>
        </p:nvSpPr>
        <p:spPr>
          <a:xfrm>
            <a:off x="51620" y="2451506"/>
            <a:ext cx="648000" cy="756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分</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配</a:t>
            </a:r>
            <a:endParaRPr kumimoji="1" lang="en-US" altLang="ja-JP" sz="1800" b="1" dirty="0">
              <a:solidFill>
                <a:schemeClr val="bg1"/>
              </a:solidFill>
              <a:latin typeface="Meiryo UI" pitchFamily="50" charset="-128"/>
              <a:ea typeface="Meiryo UI" pitchFamily="50" charset="-128"/>
            </a:endParaRPr>
          </a:p>
        </p:txBody>
      </p:sp>
      <p:sp>
        <p:nvSpPr>
          <p:cNvPr id="44" name="テキスト ボックス 43"/>
          <p:cNvSpPr txBox="1"/>
          <p:nvPr/>
        </p:nvSpPr>
        <p:spPr>
          <a:xfrm>
            <a:off x="745521" y="2451506"/>
            <a:ext cx="6300000" cy="756000"/>
          </a:xfrm>
          <a:prstGeom prst="rect">
            <a:avLst/>
          </a:prstGeom>
          <a:noFill/>
          <a:ln w="12700">
            <a:solidFill>
              <a:schemeClr val="tx1"/>
            </a:solidFill>
          </a:ln>
        </p:spPr>
        <p:txBody>
          <a:bodyPr wrap="square" rtlCol="0" anchor="ctr">
            <a:noAutofit/>
          </a:bodyPr>
          <a:lstStyle/>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久慈市では、第</a:t>
            </a:r>
            <a:r>
              <a:rPr lang="en-US" altLang="ja-JP" sz="1400" b="1" smtClean="0">
                <a:latin typeface="Meiryo UI" pitchFamily="50" charset="-128"/>
                <a:ea typeface="Meiryo UI" pitchFamily="50" charset="-128"/>
              </a:rPr>
              <a:t>3</a:t>
            </a:r>
            <a:r>
              <a:rPr lang="ja-JP" altLang="en-US" sz="1400" b="1" smtClean="0">
                <a:latin typeface="Meiryo UI" pitchFamily="50" charset="-128"/>
                <a:ea typeface="Meiryo UI" pitchFamily="50" charset="-128"/>
              </a:rPr>
              <a:t>次産業の雇用者所得への分配が最も大きい。</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久慈市の夜間人口</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人当たりの所得は</a:t>
            </a:r>
            <a:r>
              <a:rPr lang="en-US" altLang="ja-JP" sz="1400" b="1" smtClean="0">
                <a:latin typeface="Meiryo UI" pitchFamily="50" charset="-128"/>
                <a:ea typeface="Meiryo UI" pitchFamily="50" charset="-128"/>
              </a:rPr>
              <a:t>4.80</a:t>
            </a:r>
            <a:r>
              <a:rPr lang="ja-JP" altLang="en-US" sz="1400" b="1" smtClean="0">
                <a:latin typeface="Meiryo UI" pitchFamily="50" charset="-128"/>
                <a:ea typeface="Meiryo UI" pitchFamily="50" charset="-128"/>
              </a:rPr>
              <a:t>百万円</a:t>
            </a:r>
            <a:r>
              <a:rPr lang="en-US" altLang="ja-JP" sz="1400" b="1" smtClean="0">
                <a:latin typeface="Meiryo UI" pitchFamily="50" charset="-128"/>
                <a:ea typeface="Meiryo UI" pitchFamily="50" charset="-128"/>
              </a:rPr>
              <a:t>/</a:t>
            </a:r>
            <a:r>
              <a:rPr lang="ja-JP" altLang="en-US" sz="1400" b="1" smtClean="0">
                <a:latin typeface="Meiryo UI" pitchFamily="50" charset="-128"/>
                <a:ea typeface="Meiryo UI" pitchFamily="50" charset="-128"/>
              </a:rPr>
              <a:t>人であり、全国平均と比較して高い水準である。</a:t>
            </a:r>
            <a:endParaRPr lang="ja-JP" altLang="en-US" sz="1400" b="1" dirty="0">
              <a:latin typeface="Meiryo UI" pitchFamily="50" charset="-128"/>
              <a:ea typeface="Meiryo UI" pitchFamily="50" charset="-128"/>
            </a:endParaRPr>
          </a:p>
        </p:txBody>
      </p:sp>
      <p:sp>
        <p:nvSpPr>
          <p:cNvPr id="19" name="角丸四角形 18"/>
          <p:cNvSpPr/>
          <p:nvPr/>
        </p:nvSpPr>
        <p:spPr bwMode="auto">
          <a:xfrm>
            <a:off x="7130845" y="1060268"/>
            <a:ext cx="1956230" cy="1296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域内の事業所が</a:t>
            </a:r>
            <a:r>
              <a:rPr lang="en-US" altLang="ja-JP" sz="1200" b="1" dirty="0">
                <a:latin typeface="Meiryo UI" pitchFamily="50" charset="-128"/>
                <a:ea typeface="Meiryo UI" pitchFamily="50" charset="-128"/>
              </a:rPr>
              <a:t>1</a:t>
            </a:r>
            <a:r>
              <a:rPr lang="ja-JP" altLang="en-US" sz="1200" b="1" dirty="0" smtClean="0">
                <a:latin typeface="Meiryo UI" pitchFamily="50" charset="-128"/>
                <a:ea typeface="Meiryo UI" pitchFamily="50" charset="-128"/>
              </a:rPr>
              <a:t>年間に域内</a:t>
            </a:r>
            <a:r>
              <a:rPr lang="ja-JP" altLang="en-US" sz="1200" b="1" dirty="0">
                <a:latin typeface="Meiryo UI" pitchFamily="50" charset="-128"/>
                <a:ea typeface="Meiryo UI" pitchFamily="50" charset="-128"/>
              </a:rPr>
              <a:t>でどれだけ付加価値を稼いだか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付加価値とは、売上から原材料を除いた売上総利益である</a:t>
            </a:r>
            <a:endParaRPr kumimoji="1" lang="ja-JP" altLang="en-US" sz="1200" b="1" dirty="0">
              <a:latin typeface="Meiryo UI" pitchFamily="50" charset="-128"/>
              <a:ea typeface="Meiryo UI" pitchFamily="50" charset="-128"/>
            </a:endParaRPr>
          </a:p>
        </p:txBody>
      </p:sp>
      <p:sp>
        <p:nvSpPr>
          <p:cNvPr id="20" name="角丸四角形 19"/>
          <p:cNvSpPr/>
          <p:nvPr/>
        </p:nvSpPr>
        <p:spPr bwMode="auto">
          <a:xfrm>
            <a:off x="7130845" y="2379506"/>
            <a:ext cx="1956230" cy="900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生産面で稼いだ付加価値が賃金・人件費として分配され、地域住民の所得</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人当たり所得</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に繋がっているか否か</a:t>
            </a:r>
            <a:endParaRPr kumimoji="1" lang="ja-JP" altLang="en-US" sz="1200" b="1" dirty="0">
              <a:latin typeface="Meiryo UI" pitchFamily="50" charset="-128"/>
              <a:ea typeface="Meiryo UI" pitchFamily="50" charset="-128"/>
            </a:endParaRPr>
          </a:p>
        </p:txBody>
      </p:sp>
      <p:sp>
        <p:nvSpPr>
          <p:cNvPr id="21" name="角丸四角形 20"/>
          <p:cNvSpPr/>
          <p:nvPr/>
        </p:nvSpPr>
        <p:spPr bwMode="auto">
          <a:xfrm>
            <a:off x="7130845" y="3308262"/>
            <a:ext cx="1956230" cy="1188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域内の産業で、域外から所得を稼いでいる産業は何か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地域内で稼いだ所得が地域内の消費や投資に回っているか否か</a:t>
            </a:r>
            <a:endParaRPr kumimoji="1" lang="ja-JP" altLang="en-US" sz="1200" b="1" dirty="0">
              <a:latin typeface="Meiryo UI" pitchFamily="50" charset="-128"/>
              <a:ea typeface="Meiryo UI" pitchFamily="50" charset="-128"/>
            </a:endParaRPr>
          </a:p>
        </p:txBody>
      </p:sp>
      <p:sp>
        <p:nvSpPr>
          <p:cNvPr id="22" name="角丸四角形 21"/>
          <p:cNvSpPr/>
          <p:nvPr/>
        </p:nvSpPr>
        <p:spPr bwMode="auto">
          <a:xfrm>
            <a:off x="7130845" y="4591385"/>
            <a:ext cx="1956230" cy="1915262"/>
          </a:xfrm>
          <a:prstGeom prst="roundRect">
            <a:avLst>
              <a:gd name="adj" fmla="val 9551"/>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エネルギー代金の支払いによって、住民の所得がどれだけ域外に流出しているか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域内に再生可能エネルギーの導入ポテンシャルがどれぐらい存在するか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がどの部門からどれだけ排出されているか</a:t>
            </a:r>
            <a:endParaRPr kumimoji="1" lang="ja-JP" altLang="en-US" sz="1200" b="1" dirty="0">
              <a:latin typeface="Meiryo UI" pitchFamily="50" charset="-128"/>
              <a:ea typeface="Meiryo UI" pitchFamily="50" charset="-128"/>
            </a:endParaRPr>
          </a:p>
        </p:txBody>
      </p:sp>
      <p:sp>
        <p:nvSpPr>
          <p:cNvPr id="23" name="テキスト ボックス 22"/>
          <p:cNvSpPr txBox="1"/>
          <p:nvPr/>
        </p:nvSpPr>
        <p:spPr>
          <a:xfrm>
            <a:off x="7130845" y="642132"/>
            <a:ext cx="1956230" cy="359386"/>
          </a:xfrm>
          <a:prstGeom prst="rect">
            <a:avLst/>
          </a:prstGeom>
          <a:solidFill>
            <a:srgbClr val="008080"/>
          </a:solidFill>
        </p:spPr>
        <p:txBody>
          <a:bodyPr wrap="square" rtlCol="0" anchor="ctr">
            <a:noAutofit/>
          </a:bodyPr>
          <a:lstStyle/>
          <a:p>
            <a:pPr algn="ctr"/>
            <a:r>
              <a:rPr kumimoji="1" lang="ja-JP" altLang="en-US" b="1" dirty="0">
                <a:solidFill>
                  <a:schemeClr val="bg1"/>
                </a:solidFill>
                <a:latin typeface="Meiryo UI" pitchFamily="50" charset="-128"/>
                <a:ea typeface="Meiryo UI" pitchFamily="50" charset="-128"/>
              </a:rPr>
              <a:t>分析内容</a:t>
            </a:r>
          </a:p>
        </p:txBody>
      </p:sp>
      <p:sp>
        <p:nvSpPr>
          <p:cNvPr id="24" name="テキスト ボックス 23"/>
          <p:cNvSpPr txBox="1"/>
          <p:nvPr/>
        </p:nvSpPr>
        <p:spPr>
          <a:xfrm>
            <a:off x="163193" y="5696859"/>
            <a:ext cx="261610" cy="216000"/>
          </a:xfrm>
          <a:prstGeom prst="rect">
            <a:avLst/>
          </a:prstGeom>
          <a:noFill/>
        </p:spPr>
        <p:txBody>
          <a:bodyPr vert="vert" wrap="square" lIns="0" tIns="0" rIns="0" bIns="0" rtlCol="0">
            <a:spAutoFit/>
          </a:bodyPr>
          <a:lstStyle/>
          <a:p>
            <a:r>
              <a:rPr kumimoji="1" lang="en-US" altLang="ja-JP" sz="1700" b="1" dirty="0">
                <a:solidFill>
                  <a:schemeClr val="bg1"/>
                </a:solidFill>
                <a:latin typeface="Meiryo UI" panose="020B0604030504040204" pitchFamily="50" charset="-128"/>
                <a:ea typeface="Meiryo UI" panose="020B0604030504040204" pitchFamily="50" charset="-128"/>
              </a:rPr>
              <a:t>2</a:t>
            </a:r>
            <a:endParaRPr kumimoji="1" lang="ja-JP" altLang="en-US" sz="17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08636" y="6519266"/>
            <a:ext cx="6192000"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dirty="0">
                <a:latin typeface="Meiryo UI" pitchFamily="50" charset="-128"/>
                <a:ea typeface="Meiryo UI" pitchFamily="50" charset="-128"/>
              </a:rPr>
              <a:t>注）</a:t>
            </a:r>
            <a:r>
              <a:rPr lang="en-US" altLang="ja-JP" sz="700" dirty="0">
                <a:latin typeface="Meiryo UI" pitchFamily="50" charset="-128"/>
                <a:ea typeface="Meiryo UI" pitchFamily="50" charset="-128"/>
              </a:rPr>
              <a:t>	</a:t>
            </a:r>
            <a:r>
              <a:rPr lang="ja-JP" altLang="en-US" sz="700" dirty="0">
                <a:latin typeface="Meiryo UI" pitchFamily="50" charset="-128"/>
                <a:ea typeface="Meiryo UI" pitchFamily="50" charset="-128"/>
              </a:rPr>
              <a:t>再生可能エネルギーのポテンシャルには、環境省「再生可能エネルギー情報提供システム</a:t>
            </a:r>
            <a:r>
              <a:rPr lang="en-US" altLang="ja-JP" sz="700" dirty="0">
                <a:latin typeface="Meiryo UI" pitchFamily="50" charset="-128"/>
                <a:ea typeface="Meiryo UI" pitchFamily="50" charset="-128"/>
              </a:rPr>
              <a:t>[REPOS(</a:t>
            </a:r>
            <a:r>
              <a:rPr lang="ja-JP" altLang="en-US" sz="700" dirty="0">
                <a:latin typeface="Meiryo UI" pitchFamily="50" charset="-128"/>
                <a:ea typeface="Meiryo UI" pitchFamily="50" charset="-128"/>
              </a:rPr>
              <a:t>リーポス</a:t>
            </a:r>
            <a:r>
              <a:rPr lang="en-US" altLang="ja-JP" sz="700" dirty="0">
                <a:latin typeface="Meiryo UI" pitchFamily="50" charset="-128"/>
                <a:ea typeface="Meiryo UI" pitchFamily="50" charset="-128"/>
              </a:rPr>
              <a:t>)]</a:t>
            </a:r>
            <a:r>
              <a:rPr lang="ja-JP" altLang="en-US" sz="700" dirty="0">
                <a:latin typeface="Meiryo UI" pitchFamily="50" charset="-128"/>
                <a:ea typeface="Meiryo UI" pitchFamily="50" charset="-128"/>
              </a:rPr>
              <a:t>」における住宅用等太陽光、公共系等太陽光、陸上風力、洋上風力、中小水力</a:t>
            </a:r>
            <a:r>
              <a:rPr lang="en-US" altLang="ja-JP" sz="700" dirty="0">
                <a:latin typeface="Meiryo UI" pitchFamily="50" charset="-128"/>
                <a:ea typeface="Meiryo UI" pitchFamily="50" charset="-128"/>
              </a:rPr>
              <a:t>(</a:t>
            </a:r>
            <a:r>
              <a:rPr lang="ja-JP" altLang="en-US" sz="700" dirty="0">
                <a:latin typeface="Meiryo UI" pitchFamily="50" charset="-128"/>
                <a:ea typeface="Meiryo UI" pitchFamily="50" charset="-128"/>
              </a:rPr>
              <a:t>河川部</a:t>
            </a:r>
            <a:r>
              <a:rPr lang="en-US" altLang="ja-JP" sz="700" dirty="0">
                <a:latin typeface="Meiryo UI" pitchFamily="50" charset="-128"/>
                <a:ea typeface="Meiryo UI" pitchFamily="50" charset="-128"/>
              </a:rPr>
              <a:t>)</a:t>
            </a:r>
            <a:r>
              <a:rPr lang="ja-JP" altLang="en-US" sz="700" dirty="0" err="1">
                <a:latin typeface="Meiryo UI" pitchFamily="50" charset="-128"/>
                <a:ea typeface="Meiryo UI" pitchFamily="50" charset="-128"/>
              </a:rPr>
              <a:t>、</a:t>
            </a:r>
            <a:r>
              <a:rPr lang="ja-JP" altLang="en-US" sz="700">
                <a:latin typeface="Meiryo UI" pitchFamily="50" charset="-128"/>
                <a:ea typeface="Meiryo UI" pitchFamily="50" charset="-128"/>
              </a:rPr>
              <a:t>地熱のデータを用いており、市町村単位のデータがない公共系等太陽光、洋上風力は市町村単位に按分した結果を用いている。</a:t>
            </a:r>
            <a:endParaRPr lang="ja-JP" altLang="en-US" sz="700"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bwMode="auto">
          <a:xfrm>
            <a:off x="5333149" y="394038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支出</a:t>
            </a:r>
          </a:p>
        </p:txBody>
      </p:sp>
      <p:sp>
        <p:nvSpPr>
          <p:cNvPr id="97" name="四角形吹き出し 96"/>
          <p:cNvSpPr/>
          <p:nvPr/>
        </p:nvSpPr>
        <p:spPr bwMode="auto">
          <a:xfrm>
            <a:off x="4279803" y="5224748"/>
            <a:ext cx="1726302" cy="1116000"/>
          </a:xfrm>
          <a:prstGeom prst="wedgeRectCallout">
            <a:avLst>
              <a:gd name="adj1" fmla="val 64998"/>
              <a:gd name="adj2" fmla="val -15431"/>
            </a:avLst>
          </a:prstGeom>
          <a:noFill/>
          <a:ln w="19050" cap="flat" cmpd="sng" algn="ctr">
            <a:solidFill>
              <a:srgbClr val="BDDEFF"/>
            </a:solidFill>
            <a:prstDash val="sysDash"/>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smtClean="0"/>
          </a:p>
        </p:txBody>
      </p:sp>
      <p:sp>
        <p:nvSpPr>
          <p:cNvPr id="2" name="タイトル 1"/>
          <p:cNvSpPr>
            <a:spLocks noGrp="1"/>
          </p:cNvSpPr>
          <p:nvPr>
            <p:ph type="ctrTitle"/>
          </p:nvPr>
        </p:nvSpPr>
        <p:spPr/>
        <p:txBody>
          <a:bodyPr/>
          <a:lstStyle/>
          <a:p>
            <a:r>
              <a:rPr kumimoji="1" lang="ja-JP" altLang="en-US" dirty="0"/>
              <a:t>地域の</a:t>
            </a:r>
            <a:r>
              <a:rPr lang="ja-JP" altLang="en-US" dirty="0"/>
              <a:t>所得</a:t>
            </a:r>
            <a:r>
              <a:rPr kumimoji="1" lang="ja-JP" altLang="en-US" dirty="0"/>
              <a:t>循環構造②</a:t>
            </a:r>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15</a:t>
            </a:fld>
            <a:endParaRPr lang="en-US" altLang="ja-JP" dirty="0"/>
          </a:p>
        </p:txBody>
      </p:sp>
      <p:sp>
        <p:nvSpPr>
          <p:cNvPr id="4" name="曲折矢印 3"/>
          <p:cNvSpPr/>
          <p:nvPr/>
        </p:nvSpPr>
        <p:spPr bwMode="auto">
          <a:xfrm rot="5400000">
            <a:off x="5251514" y="2298851"/>
            <a:ext cx="1661910" cy="1498640"/>
          </a:xfrm>
          <a:prstGeom prst="bentArrow">
            <a:avLst>
              <a:gd name="adj1" fmla="val 2407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左矢印 4"/>
          <p:cNvSpPr/>
          <p:nvPr/>
        </p:nvSpPr>
        <p:spPr bwMode="auto">
          <a:xfrm>
            <a:off x="2983830" y="4416101"/>
            <a:ext cx="2286386" cy="683551"/>
          </a:xfrm>
          <a:prstGeom prst="leftArrow">
            <a:avLst>
              <a:gd name="adj1" fmla="val 50000"/>
              <a:gd name="adj2" fmla="val 48734"/>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曲折矢印 5"/>
          <p:cNvSpPr/>
          <p:nvPr/>
        </p:nvSpPr>
        <p:spPr bwMode="auto">
          <a:xfrm>
            <a:off x="1722386" y="2040164"/>
            <a:ext cx="1429604" cy="1799928"/>
          </a:xfrm>
          <a:prstGeom prst="bentArrow">
            <a:avLst>
              <a:gd name="adj1" fmla="val 2615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bwMode="auto">
          <a:xfrm>
            <a:off x="990383" y="394038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生産・販売</a:t>
            </a:r>
          </a:p>
        </p:txBody>
      </p:sp>
      <p:sp>
        <p:nvSpPr>
          <p:cNvPr id="8" name="円/楕円 7"/>
          <p:cNvSpPr/>
          <p:nvPr/>
        </p:nvSpPr>
        <p:spPr bwMode="auto">
          <a:xfrm>
            <a:off x="3205622" y="1692382"/>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分配</a:t>
            </a:r>
          </a:p>
        </p:txBody>
      </p:sp>
      <p:sp>
        <p:nvSpPr>
          <p:cNvPr id="10" name="投資矢印"/>
          <p:cNvSpPr/>
          <p:nvPr/>
        </p:nvSpPr>
        <p:spPr bwMode="auto">
          <a:xfrm rot="5400000" flipH="1">
            <a:off x="7276875" y="4319130"/>
            <a:ext cx="576000" cy="864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消費矢印"/>
          <p:cNvSpPr/>
          <p:nvPr/>
        </p:nvSpPr>
        <p:spPr bwMode="auto">
          <a:xfrm rot="13472663">
            <a:off x="7013825" y="3365979"/>
            <a:ext cx="576000" cy="864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経常収支矢印"/>
          <p:cNvSpPr/>
          <p:nvPr/>
        </p:nvSpPr>
        <p:spPr bwMode="auto">
          <a:xfrm rot="10800000">
            <a:off x="6241780" y="5214055"/>
            <a:ext cx="576000" cy="828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本社等矢印"/>
          <p:cNvSpPr/>
          <p:nvPr/>
        </p:nvSpPr>
        <p:spPr bwMode="auto">
          <a:xfrm rot="7491485">
            <a:off x="2685030" y="1247323"/>
            <a:ext cx="576000" cy="864000"/>
          </a:xfrm>
          <a:prstGeom prst="down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3"/>
          <p:cNvSpPr/>
          <p:nvPr/>
        </p:nvSpPr>
        <p:spPr bwMode="auto">
          <a:xfrm>
            <a:off x="2850960" y="1510257"/>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2354" y="693266"/>
            <a:ext cx="1720343" cy="246221"/>
          </a:xfrm>
          <a:prstGeom prst="rect">
            <a:avLst/>
          </a:prstGeom>
          <a:solidFill>
            <a:srgbClr val="C9E8FF"/>
          </a:solidFill>
        </p:spPr>
        <p:txBody>
          <a:bodyPr wrap="none" rtlCol="0">
            <a:spAutoFit/>
          </a:bodyPr>
          <a:lstStyle/>
          <a:p>
            <a:pPr algn="just"/>
            <a:r>
              <a:rPr kumimoji="1" lang="ja-JP" altLang="en-US" sz="1000" b="1" dirty="0">
                <a:latin typeface="Meiryo UI" pitchFamily="50" charset="-128"/>
                <a:ea typeface="Meiryo UI" pitchFamily="50" charset="-128"/>
                <a:cs typeface="Meiryo UI" panose="020B0604030504040204" pitchFamily="50" charset="-128"/>
              </a:rPr>
              <a:t>財政移転</a:t>
            </a:r>
            <a:r>
              <a:rPr kumimoji="1" lang="en-US" altLang="ja-JP" sz="1000" b="1" dirty="0">
                <a:latin typeface="Meiryo UI" pitchFamily="50" charset="-128"/>
                <a:ea typeface="Meiryo UI" pitchFamily="50" charset="-128"/>
                <a:cs typeface="Meiryo UI" panose="020B0604030504040204" pitchFamily="50" charset="-128"/>
              </a:rPr>
              <a:t>(</a:t>
            </a:r>
            <a:r>
              <a:rPr kumimoji="1" lang="ja-JP" altLang="en-US" sz="1000" b="1" dirty="0">
                <a:latin typeface="Meiryo UI" pitchFamily="50" charset="-128"/>
                <a:ea typeface="Meiryo UI" pitchFamily="50" charset="-128"/>
                <a:cs typeface="Meiryo UI" panose="020B0604030504040204" pitchFamily="50" charset="-128"/>
              </a:rPr>
              <a:t>政府支出－税金</a:t>
            </a:r>
            <a:r>
              <a:rPr kumimoji="1" lang="en-US" altLang="ja-JP" sz="1000" b="1" dirty="0">
                <a:latin typeface="Meiryo UI" pitchFamily="50" charset="-128"/>
                <a:ea typeface="Meiryo UI" pitchFamily="50" charset="-128"/>
                <a:cs typeface="Meiryo UI" panose="020B0604030504040204" pitchFamily="50" charset="-128"/>
              </a:rPr>
              <a:t>)</a:t>
            </a:r>
          </a:p>
        </p:txBody>
      </p:sp>
      <p:sp>
        <p:nvSpPr>
          <p:cNvPr id="16" name="テキスト ボックス 15"/>
          <p:cNvSpPr txBox="1"/>
          <p:nvPr/>
        </p:nvSpPr>
        <p:spPr>
          <a:xfrm>
            <a:off x="7101031" y="648125"/>
            <a:ext cx="1707023" cy="3693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財政移転は補助金、交付税などの国・都道府県からの所得移転</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bwMode="auto">
          <a:xfrm>
            <a:off x="6067235" y="269092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bwMode="auto">
          <a:xfrm>
            <a:off x="4011967" y="452973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財政移転矢印"/>
          <p:cNvSpPr/>
          <p:nvPr/>
        </p:nvSpPr>
        <p:spPr bwMode="auto">
          <a:xfrm rot="13472663">
            <a:off x="4870374" y="1199345"/>
            <a:ext cx="576000" cy="828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498082" y="4778551"/>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1,273</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26" name="テキスト ボックス 25"/>
          <p:cNvSpPr txBox="1"/>
          <p:nvPr/>
        </p:nvSpPr>
        <p:spPr>
          <a:xfrm>
            <a:off x="3716842" y="2548329"/>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1,637</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27" name="テキスト ボックス 26"/>
          <p:cNvSpPr txBox="1"/>
          <p:nvPr/>
        </p:nvSpPr>
        <p:spPr>
          <a:xfrm>
            <a:off x="1788084" y="1323703"/>
            <a:ext cx="614271" cy="246221"/>
          </a:xfrm>
          <a:prstGeom prst="rect">
            <a:avLst/>
          </a:prstGeom>
          <a:solidFill>
            <a:srgbClr val="FFFF00"/>
          </a:solidFill>
        </p:spPr>
        <p:txBody>
          <a:bodyPr wrap="none" rtlCol="0">
            <a:spAutoFit/>
          </a:bodyPr>
          <a:lstStyle/>
          <a:p>
            <a:r>
              <a:rPr lang="en-US" altLang="ja-JP" sz="1000" b="1" smtClean="0">
                <a:solidFill>
                  <a:srgbClr val="FF0000"/>
                </a:solidFill>
                <a:latin typeface="Meiryo UI" pitchFamily="50" charset="-128"/>
                <a:ea typeface="Meiryo UI" pitchFamily="50" charset="-128"/>
                <a:cs typeface="Meiryo UI" panose="020B0604030504040204" pitchFamily="50" charset="-128"/>
              </a:rPr>
              <a:t>64</a:t>
            </a:r>
            <a:r>
              <a:rPr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28" name="テキスト ボックス 27"/>
          <p:cNvSpPr txBox="1"/>
          <p:nvPr/>
        </p:nvSpPr>
        <p:spPr>
          <a:xfrm>
            <a:off x="7815607" y="3480912"/>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49</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dirty="0">
              <a:solidFill>
                <a:srgbClr val="FF0000"/>
              </a:solidFill>
              <a:latin typeface="Meiryo UI" pitchFamily="50" charset="-128"/>
              <a:ea typeface="Meiryo UI" pitchFamily="50" charset="-128"/>
              <a:cs typeface="Meiryo UI" panose="020B0604030504040204" pitchFamily="50" charset="-128"/>
            </a:endParaRPr>
          </a:p>
        </p:txBody>
      </p:sp>
      <p:sp>
        <p:nvSpPr>
          <p:cNvPr id="32" name="円/楕円 31"/>
          <p:cNvSpPr/>
          <p:nvPr/>
        </p:nvSpPr>
        <p:spPr bwMode="auto">
          <a:xfrm>
            <a:off x="7185900" y="363938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422185" y="975820"/>
            <a:ext cx="697627" cy="246221"/>
          </a:xfrm>
          <a:prstGeom prst="rect">
            <a:avLst/>
          </a:prstGeom>
          <a:solidFill>
            <a:srgbClr val="FFFF00"/>
          </a:solidFill>
        </p:spPr>
        <p:txBody>
          <a:bodyPr wrap="none" rtlCol="0">
            <a:spAutoFit/>
          </a:bodyPr>
          <a:lstStyle/>
          <a:p>
            <a:r>
              <a:rPr kumimoji="1" lang="en-US" altLang="ja-JP" sz="1000" b="1" smtClean="0">
                <a:solidFill>
                  <a:srgbClr val="FF0000"/>
                </a:solidFill>
                <a:latin typeface="Meiryo UI" pitchFamily="50" charset="-128"/>
                <a:ea typeface="Meiryo UI" pitchFamily="50" charset="-128"/>
                <a:cs typeface="Meiryo UI" panose="020B0604030504040204" pitchFamily="50" charset="-128"/>
              </a:rPr>
              <a:t>429</a:t>
            </a:r>
            <a:r>
              <a:rPr kumimoji="1"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34" name="テキスト ボックス 33"/>
          <p:cNvSpPr txBox="1"/>
          <p:nvPr/>
        </p:nvSpPr>
        <p:spPr>
          <a:xfrm>
            <a:off x="8069041" y="4771519"/>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57</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dirty="0">
              <a:solidFill>
                <a:srgbClr val="FF0000"/>
              </a:solidFill>
              <a:latin typeface="Meiryo UI" pitchFamily="50" charset="-128"/>
              <a:ea typeface="Meiryo UI" pitchFamily="50" charset="-128"/>
              <a:cs typeface="Meiryo UI" panose="020B0604030504040204" pitchFamily="50" charset="-128"/>
            </a:endParaRPr>
          </a:p>
        </p:txBody>
      </p:sp>
      <p:sp>
        <p:nvSpPr>
          <p:cNvPr id="35" name="テキスト ボックス 34"/>
          <p:cNvSpPr txBox="1"/>
          <p:nvPr/>
        </p:nvSpPr>
        <p:spPr>
          <a:xfrm>
            <a:off x="4043770" y="1348424"/>
            <a:ext cx="527709" cy="246221"/>
          </a:xfrm>
          <a:prstGeom prst="rect">
            <a:avLst/>
          </a:prstGeom>
          <a:solidFill>
            <a:srgbClr val="FFFF00"/>
          </a:solidFill>
        </p:spPr>
        <p:txBody>
          <a:bodyPr wrap="none" rtlCol="0">
            <a:spAutoFit/>
          </a:bodyPr>
          <a:lstStyle/>
          <a:p>
            <a:r>
              <a:rPr lang="en-US" altLang="ja-JP" sz="1000" b="1" smtClean="0">
                <a:solidFill>
                  <a:srgbClr val="FF0000"/>
                </a:solidFill>
                <a:latin typeface="Meiryo UI" pitchFamily="50" charset="-128"/>
                <a:ea typeface="Meiryo UI" pitchFamily="50" charset="-128"/>
                <a:cs typeface="Meiryo UI" panose="020B0604030504040204" pitchFamily="50" charset="-128"/>
              </a:rPr>
              <a:t>1</a:t>
            </a:r>
            <a:r>
              <a:rPr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36" name="テキスト ボックス 35"/>
          <p:cNvSpPr txBox="1"/>
          <p:nvPr/>
        </p:nvSpPr>
        <p:spPr>
          <a:xfrm>
            <a:off x="6686076" y="1190831"/>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37" name="テキスト ボックス 36"/>
          <p:cNvSpPr txBox="1"/>
          <p:nvPr/>
        </p:nvSpPr>
        <p:spPr>
          <a:xfrm>
            <a:off x="3257587" y="5236674"/>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38" name="テキスト ボックス 37"/>
          <p:cNvSpPr txBox="1"/>
          <p:nvPr/>
        </p:nvSpPr>
        <p:spPr>
          <a:xfrm>
            <a:off x="72224" y="5641210"/>
            <a:ext cx="1980000" cy="430887"/>
          </a:xfrm>
          <a:prstGeom prst="rect">
            <a:avLst/>
          </a:prstGeom>
          <a:noFill/>
          <a:ln w="19050">
            <a:solidFill>
              <a:srgbClr val="0070C0"/>
            </a:solidFill>
            <a:prstDash val="sysDash"/>
          </a:ln>
        </p:spPr>
        <p:txBody>
          <a:bodyPr wrap="square" rtlCol="0">
            <a:normAutofit/>
          </a:bodyPr>
          <a:lstStyle/>
          <a:p>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775.8</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a:p>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962.3</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35" y="6058464"/>
            <a:ext cx="1693092" cy="261610"/>
          </a:xfrm>
          <a:prstGeom prst="rect">
            <a:avLst/>
          </a:prstGeom>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(825</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ja-JP" altLang="en-US" sz="1100" b="1" dirty="0">
              <a:solidFill>
                <a:srgbClr val="FF0000"/>
              </a:solidFill>
              <a:latin typeface="Meiryo UI" pitchFamily="50" charset="-128"/>
              <a:ea typeface="Meiryo UI" pitchFamily="50" charset="-128"/>
              <a:cs typeface="Meiryo UI" panose="020B0604030504040204" pitchFamily="50" charset="-128"/>
            </a:endParaRPr>
          </a:p>
        </p:txBody>
      </p:sp>
      <p:sp>
        <p:nvSpPr>
          <p:cNvPr id="40" name="正方形/長方形 39"/>
          <p:cNvSpPr/>
          <p:nvPr/>
        </p:nvSpPr>
        <p:spPr>
          <a:xfrm>
            <a:off x="5610103" y="1990887"/>
            <a:ext cx="1693092" cy="261610"/>
          </a:xfrm>
          <a:prstGeom prst="rect">
            <a:avLst/>
          </a:prstGeom>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(568</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ja-JP" altLang="en-US" sz="1100" b="1" dirty="0">
              <a:solidFill>
                <a:srgbClr val="FF0000"/>
              </a:solidFill>
              <a:latin typeface="Meiryo UI" pitchFamily="50" charset="-128"/>
              <a:ea typeface="Meiryo UI" pitchFamily="50" charset="-128"/>
              <a:cs typeface="Meiryo UI" panose="020B0604030504040204" pitchFamily="50" charset="-128"/>
            </a:endParaRPr>
          </a:p>
        </p:txBody>
      </p:sp>
      <p:sp>
        <p:nvSpPr>
          <p:cNvPr id="41" name="テキスト ボックス 40"/>
          <p:cNvSpPr txBox="1"/>
          <p:nvPr/>
        </p:nvSpPr>
        <p:spPr>
          <a:xfrm>
            <a:off x="6911800" y="5600664"/>
            <a:ext cx="756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経常収支</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bwMode="auto">
          <a:xfrm>
            <a:off x="1838951" y="269092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auto">
          <a:xfrm>
            <a:off x="4044190" y="874633"/>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通勤</a:t>
            </a:r>
          </a:p>
        </p:txBody>
      </p:sp>
      <p:sp>
        <p:nvSpPr>
          <p:cNvPr id="45" name="テキスト ボックス 44"/>
          <p:cNvSpPr txBox="1"/>
          <p:nvPr/>
        </p:nvSpPr>
        <p:spPr>
          <a:xfrm>
            <a:off x="3959477" y="1102203"/>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mtClean="0"/>
              <a:t>GRP</a:t>
            </a:r>
            <a:r>
              <a:rPr lang="ja-JP" altLang="en-US" smtClean="0"/>
              <a:t>の</a:t>
            </a:r>
            <a:r>
              <a:rPr lang="en-US" altLang="ja-JP" smtClean="0"/>
              <a:t>0.1%</a:t>
            </a:r>
            <a:endParaRPr lang="en-US" altLang="ja-JP" dirty="0"/>
          </a:p>
        </p:txBody>
      </p:sp>
      <p:sp>
        <p:nvSpPr>
          <p:cNvPr id="46" name="テキスト ボックス 45"/>
          <p:cNvSpPr txBox="1"/>
          <p:nvPr/>
        </p:nvSpPr>
        <p:spPr>
          <a:xfrm>
            <a:off x="1749141" y="1099772"/>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5.0%</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366634" y="749036"/>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48" name="テキスト ボックス 47"/>
          <p:cNvSpPr txBox="1"/>
          <p:nvPr/>
        </p:nvSpPr>
        <p:spPr>
          <a:xfrm>
            <a:off x="5689605" y="1589655"/>
            <a:ext cx="2016000" cy="430887"/>
          </a:xfrm>
          <a:prstGeom prst="rect">
            <a:avLst/>
          </a:prstGeom>
          <a:noFill/>
          <a:ln w="19050">
            <a:solidFill>
              <a:srgbClr val="0070C0"/>
            </a:solidFill>
            <a:prstDash val="sysDash"/>
          </a:ln>
        </p:spPr>
        <p:txBody>
          <a:bodyPr wrap="square" rtlCol="0">
            <a:normAutofit/>
          </a:bodyPr>
          <a:lstStyle/>
          <a:p>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人当たり所得</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480.3</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439.6</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059767" y="979645"/>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pPr algn="r"/>
            <a:r>
              <a:rPr lang="en-US" altLang="ja-JP" smtClean="0"/>
              <a:t>GRP</a:t>
            </a:r>
            <a:r>
              <a:rPr lang="ja-JP" altLang="en-US" smtClean="0"/>
              <a:t>の</a:t>
            </a:r>
            <a:r>
              <a:rPr lang="en-US" altLang="ja-JP" smtClean="0"/>
              <a:t>33.7%</a:t>
            </a:r>
            <a:endParaRPr lang="en-US" altLang="ja-JP" dirty="0"/>
          </a:p>
        </p:txBody>
      </p:sp>
      <p:sp>
        <p:nvSpPr>
          <p:cNvPr id="50" name="円/楕円 49"/>
          <p:cNvSpPr/>
          <p:nvPr/>
        </p:nvSpPr>
        <p:spPr bwMode="auto">
          <a:xfrm>
            <a:off x="6304713" y="5347403"/>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911800" y="6051590"/>
            <a:ext cx="800219" cy="276999"/>
          </a:xfrm>
          <a:prstGeom prst="rect">
            <a:avLst/>
          </a:prstGeom>
          <a:solidFill>
            <a:srgbClr val="FFFF00"/>
          </a:solidFill>
        </p:spPr>
        <p:txBody>
          <a:bodyPr wrap="none" rtlCol="0">
            <a:spAutoFit/>
          </a:bodyPr>
          <a:lstStyle>
            <a:defPPr>
              <a:defRPr lang="ja-JP"/>
            </a:defPPr>
            <a:lvl1pPr>
              <a:defRPr sz="1200" b="1">
                <a:solidFill>
                  <a:srgbClr val="FF0000"/>
                </a:solidFill>
                <a:latin typeface="Meiryo UI" pitchFamily="50" charset="-128"/>
                <a:ea typeface="Meiryo UI" pitchFamily="50" charset="-128"/>
                <a:cs typeface="Meiryo UI" panose="020B0604030504040204" pitchFamily="50" charset="-128"/>
              </a:defRPr>
            </a:lvl1pPr>
          </a:lstStyle>
          <a:p>
            <a:r>
              <a:rPr lang="en-US" altLang="ja-JP" smtClean="0"/>
              <a:t>355</a:t>
            </a:r>
            <a:r>
              <a:rPr lang="ja-JP" altLang="en-US" smtClean="0"/>
              <a:t>億円</a:t>
            </a:r>
            <a:endParaRPr lang="ja-JP" altLang="en-US" dirty="0"/>
          </a:p>
        </p:txBody>
      </p:sp>
      <p:sp>
        <p:nvSpPr>
          <p:cNvPr id="52" name="円/楕円 51"/>
          <p:cNvSpPr/>
          <p:nvPr/>
        </p:nvSpPr>
        <p:spPr bwMode="auto">
          <a:xfrm>
            <a:off x="7341690" y="4671391"/>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892218" y="4768277"/>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1,273</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54" name="テキスト ボックス 53"/>
          <p:cNvSpPr txBox="1"/>
          <p:nvPr/>
        </p:nvSpPr>
        <p:spPr>
          <a:xfrm>
            <a:off x="6502116" y="5942693"/>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55" name="テキスト ボックス 54"/>
          <p:cNvSpPr txBox="1"/>
          <p:nvPr/>
        </p:nvSpPr>
        <p:spPr>
          <a:xfrm>
            <a:off x="4500221" y="753907"/>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56" name="テキスト ボックス 55"/>
          <p:cNvSpPr txBox="1"/>
          <p:nvPr/>
        </p:nvSpPr>
        <p:spPr>
          <a:xfrm>
            <a:off x="5704995" y="1294343"/>
            <a:ext cx="1031051" cy="261610"/>
          </a:xfrm>
          <a:prstGeom prst="rect">
            <a:avLst/>
          </a:prstGeom>
          <a:solidFill>
            <a:srgbClr val="002060"/>
          </a:solidFill>
        </p:spPr>
        <p:txBody>
          <a:bodyPr wrap="none" rtlCol="0">
            <a:spAutoFit/>
          </a:bodyPr>
          <a:lstStyle/>
          <a:p>
            <a:r>
              <a:rPr lang="ja-JP" altLang="en-US" sz="1100" b="1" dirty="0">
                <a:solidFill>
                  <a:schemeClr val="bg1"/>
                </a:solidFill>
                <a:latin typeface="Meiryo UI" pitchFamily="50" charset="-128"/>
                <a:ea typeface="Meiryo UI" pitchFamily="50" charset="-128"/>
                <a:cs typeface="Meiryo UI" panose="020B0604030504040204" pitchFamily="50" charset="-128"/>
              </a:rPr>
              <a:t>地域住民所得</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57" name="テキスト ボックス 56"/>
          <p:cNvSpPr txBox="1"/>
          <p:nvPr/>
        </p:nvSpPr>
        <p:spPr>
          <a:xfrm>
            <a:off x="72225" y="5326953"/>
            <a:ext cx="889987" cy="261610"/>
          </a:xfrm>
          <a:prstGeom prst="rect">
            <a:avLst/>
          </a:prstGeom>
          <a:solidFill>
            <a:srgbClr val="002060"/>
          </a:solidFill>
        </p:spPr>
        <p:txBody>
          <a:bodyPr wrap="none" rtlCol="0">
            <a:spAutoFit/>
          </a:bodyPr>
          <a:lstStyle/>
          <a:p>
            <a:r>
              <a:rPr lang="ja-JP" altLang="en-US" sz="1100" b="1" dirty="0">
                <a:solidFill>
                  <a:schemeClr val="bg1"/>
                </a:solidFill>
                <a:latin typeface="Meiryo UI" pitchFamily="50" charset="-128"/>
                <a:ea typeface="Meiryo UI" pitchFamily="50" charset="-128"/>
                <a:cs typeface="Meiryo UI" panose="020B0604030504040204" pitchFamily="50" charset="-128"/>
              </a:rPr>
              <a:t>労働生産性</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58" name="テキスト ボックス 57"/>
          <p:cNvSpPr txBox="1"/>
          <p:nvPr/>
        </p:nvSpPr>
        <p:spPr>
          <a:xfrm>
            <a:off x="2097724" y="5643876"/>
            <a:ext cx="2052000" cy="430887"/>
          </a:xfrm>
          <a:prstGeom prst="rect">
            <a:avLst/>
          </a:prstGeom>
          <a:noFill/>
          <a:ln w="19050">
            <a:solidFill>
              <a:srgbClr val="0070C0"/>
            </a:solidFill>
            <a:prstDash val="sysDash"/>
          </a:ln>
        </p:spPr>
        <p:txBody>
          <a:bodyPr wrap="square" rtlCol="0">
            <a:normAutofit/>
          </a:bodyPr>
          <a:lstStyle/>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82.7</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p>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82.4</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endParaRPr kumimoji="1"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2037994" y="6058464"/>
            <a:ext cx="1693092" cy="261610"/>
          </a:xfrm>
          <a:prstGeom prst="rect">
            <a:avLst/>
          </a:prstGeom>
          <a:noFill/>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(947</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en-US" altLang="ja-JP" sz="1100" b="1" dirty="0">
              <a:solidFill>
                <a:srgbClr val="FF0000"/>
              </a:solidFill>
              <a:latin typeface="Meiryo UI" pitchFamily="50" charset="-128"/>
              <a:ea typeface="Meiryo UI" pitchFamily="50" charset="-128"/>
              <a:cs typeface="Meiryo UI" panose="020B0604030504040204" pitchFamily="50" charset="-128"/>
            </a:endParaRPr>
          </a:p>
        </p:txBody>
      </p:sp>
      <p:sp>
        <p:nvSpPr>
          <p:cNvPr id="60" name="テキスト ボックス 59"/>
          <p:cNvSpPr txBox="1"/>
          <p:nvPr/>
        </p:nvSpPr>
        <p:spPr>
          <a:xfrm>
            <a:off x="2097725" y="5322263"/>
            <a:ext cx="1207382" cy="261610"/>
          </a:xfrm>
          <a:prstGeom prst="rect">
            <a:avLst/>
          </a:prstGeom>
          <a:solidFill>
            <a:srgbClr val="002060"/>
          </a:solidFill>
        </p:spPr>
        <p:txBody>
          <a:bodyPr wrap="none" rtlCol="0">
            <a:spAutoFit/>
          </a:bodyPr>
          <a:lstStyle/>
          <a:p>
            <a:r>
              <a:rPr lang="ja-JP" altLang="en-US" sz="1100" b="1" dirty="0">
                <a:solidFill>
                  <a:schemeClr val="bg1"/>
                </a:solidFill>
                <a:latin typeface="Meiryo UI" pitchFamily="50" charset="-128"/>
                <a:ea typeface="Meiryo UI" pitchFamily="50" charset="-128"/>
                <a:cs typeface="Meiryo UI" panose="020B0604030504040204" pitchFamily="50" charset="-128"/>
              </a:rPr>
              <a:t>エネルギー生産性</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65" name="通勤矢印"/>
          <p:cNvSpPr/>
          <p:nvPr/>
        </p:nvSpPr>
        <p:spPr bwMode="auto">
          <a:xfrm rot="10800000" flipV="1">
            <a:off x="3480590" y="978319"/>
            <a:ext cx="576000" cy="828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8533708" y="4201726"/>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67" name="テキスト ボックス 66"/>
          <p:cNvSpPr txBox="1"/>
          <p:nvPr/>
        </p:nvSpPr>
        <p:spPr>
          <a:xfrm>
            <a:off x="8294831" y="2929025"/>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68" name="テキスト ボックス 67"/>
          <p:cNvSpPr txBox="1"/>
          <p:nvPr/>
        </p:nvSpPr>
        <p:spPr>
          <a:xfrm>
            <a:off x="902926" y="5238265"/>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69" name="テキスト ボックス 68"/>
          <p:cNvSpPr txBox="1"/>
          <p:nvPr/>
        </p:nvSpPr>
        <p:spPr>
          <a:xfrm>
            <a:off x="7771378" y="3261502"/>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3.8%</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8001949" y="4547641"/>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4.5%</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902093" y="5822767"/>
            <a:ext cx="1152000" cy="253916"/>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27.9%</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TB11"/>
          <p:cNvSpPr txBox="1"/>
          <p:nvPr/>
        </p:nvSpPr>
        <p:spPr>
          <a:xfrm>
            <a:off x="7681544" y="5506489"/>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⑪</a:t>
            </a:r>
          </a:p>
        </p:txBody>
      </p:sp>
      <p:sp>
        <p:nvSpPr>
          <p:cNvPr id="75" name="TB10"/>
          <p:cNvSpPr txBox="1"/>
          <p:nvPr/>
        </p:nvSpPr>
        <p:spPr>
          <a:xfrm>
            <a:off x="7693854" y="4164069"/>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⑩</a:t>
            </a:r>
            <a:endParaRPr kumimoji="1" lang="ja-JP" altLang="en-US" b="1" dirty="0">
              <a:solidFill>
                <a:schemeClr val="accent6">
                  <a:lumMod val="75000"/>
                </a:schemeClr>
              </a:solidFill>
              <a:latin typeface="Meiryo UI" pitchFamily="50" charset="-128"/>
              <a:ea typeface="Meiryo UI" pitchFamily="50" charset="-128"/>
            </a:endParaRPr>
          </a:p>
        </p:txBody>
      </p:sp>
      <p:sp>
        <p:nvSpPr>
          <p:cNvPr id="76" name="TB9"/>
          <p:cNvSpPr txBox="1"/>
          <p:nvPr/>
        </p:nvSpPr>
        <p:spPr>
          <a:xfrm>
            <a:off x="7448678" y="293249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⑨</a:t>
            </a:r>
            <a:endParaRPr kumimoji="1" lang="ja-JP" altLang="en-US" b="1" dirty="0">
              <a:solidFill>
                <a:schemeClr val="accent6">
                  <a:lumMod val="75000"/>
                </a:schemeClr>
              </a:solidFill>
              <a:latin typeface="Meiryo UI" pitchFamily="50" charset="-128"/>
              <a:ea typeface="Meiryo UI" pitchFamily="50" charset="-128"/>
            </a:endParaRPr>
          </a:p>
        </p:txBody>
      </p:sp>
      <p:sp>
        <p:nvSpPr>
          <p:cNvPr id="77" name="TB8"/>
          <p:cNvSpPr txBox="1"/>
          <p:nvPr/>
        </p:nvSpPr>
        <p:spPr>
          <a:xfrm>
            <a:off x="6997129" y="118738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⑧</a:t>
            </a:r>
            <a:endParaRPr kumimoji="1" lang="ja-JP" altLang="en-US" b="1" dirty="0">
              <a:solidFill>
                <a:schemeClr val="accent6">
                  <a:lumMod val="75000"/>
                </a:schemeClr>
              </a:solidFill>
              <a:latin typeface="Meiryo UI" pitchFamily="50" charset="-128"/>
              <a:ea typeface="Meiryo UI" pitchFamily="50" charset="-128"/>
            </a:endParaRPr>
          </a:p>
        </p:txBody>
      </p:sp>
      <p:sp>
        <p:nvSpPr>
          <p:cNvPr id="78" name="TB7"/>
          <p:cNvSpPr txBox="1"/>
          <p:nvPr/>
        </p:nvSpPr>
        <p:spPr>
          <a:xfrm>
            <a:off x="5021864" y="775140"/>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⑦</a:t>
            </a:r>
            <a:endParaRPr kumimoji="1" lang="ja-JP" altLang="en-US" b="1" dirty="0">
              <a:solidFill>
                <a:schemeClr val="accent6">
                  <a:lumMod val="75000"/>
                </a:schemeClr>
              </a:solidFill>
              <a:latin typeface="Meiryo UI" pitchFamily="50" charset="-128"/>
              <a:ea typeface="Meiryo UI" pitchFamily="50" charset="-128"/>
            </a:endParaRPr>
          </a:p>
        </p:txBody>
      </p:sp>
      <p:sp>
        <p:nvSpPr>
          <p:cNvPr id="79" name="TB6"/>
          <p:cNvSpPr txBox="1"/>
          <p:nvPr/>
        </p:nvSpPr>
        <p:spPr>
          <a:xfrm>
            <a:off x="3675083" y="56089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⑥</a:t>
            </a:r>
            <a:endParaRPr kumimoji="1" lang="ja-JP" altLang="en-US" b="1" dirty="0">
              <a:solidFill>
                <a:schemeClr val="accent6">
                  <a:lumMod val="75000"/>
                </a:schemeClr>
              </a:solidFill>
              <a:latin typeface="Meiryo UI" pitchFamily="50" charset="-128"/>
              <a:ea typeface="Meiryo UI" pitchFamily="50" charset="-128"/>
            </a:endParaRPr>
          </a:p>
        </p:txBody>
      </p:sp>
      <p:sp>
        <p:nvSpPr>
          <p:cNvPr id="80" name="TB5"/>
          <p:cNvSpPr txBox="1"/>
          <p:nvPr/>
        </p:nvSpPr>
        <p:spPr>
          <a:xfrm>
            <a:off x="1360169" y="836961"/>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⑤</a:t>
            </a:r>
          </a:p>
        </p:txBody>
      </p:sp>
      <p:sp>
        <p:nvSpPr>
          <p:cNvPr id="81" name="TB4"/>
          <p:cNvSpPr txBox="1"/>
          <p:nvPr/>
        </p:nvSpPr>
        <p:spPr>
          <a:xfrm>
            <a:off x="3433021" y="2086841"/>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④</a:t>
            </a:r>
          </a:p>
        </p:txBody>
      </p:sp>
      <p:sp>
        <p:nvSpPr>
          <p:cNvPr id="82" name="TB3"/>
          <p:cNvSpPr txBox="1"/>
          <p:nvPr/>
        </p:nvSpPr>
        <p:spPr>
          <a:xfrm>
            <a:off x="3615465" y="525301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③</a:t>
            </a:r>
            <a:endParaRPr kumimoji="1" lang="ja-JP" altLang="en-US" b="1" dirty="0">
              <a:solidFill>
                <a:schemeClr val="accent6">
                  <a:lumMod val="75000"/>
                </a:schemeClr>
              </a:solidFill>
              <a:latin typeface="Meiryo UI" pitchFamily="50" charset="-128"/>
              <a:ea typeface="Meiryo UI" pitchFamily="50" charset="-128"/>
            </a:endParaRPr>
          </a:p>
        </p:txBody>
      </p:sp>
      <p:sp>
        <p:nvSpPr>
          <p:cNvPr id="83" name="TB2"/>
          <p:cNvSpPr txBox="1"/>
          <p:nvPr/>
        </p:nvSpPr>
        <p:spPr>
          <a:xfrm>
            <a:off x="1242058" y="524461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②</a:t>
            </a:r>
            <a:endParaRPr kumimoji="1" lang="ja-JP" altLang="en-US" b="1" dirty="0">
              <a:solidFill>
                <a:schemeClr val="accent6">
                  <a:lumMod val="75000"/>
                </a:schemeClr>
              </a:solidFill>
              <a:latin typeface="Meiryo UI" pitchFamily="50" charset="-128"/>
              <a:ea typeface="Meiryo UI" pitchFamily="50" charset="-128"/>
            </a:endParaRPr>
          </a:p>
        </p:txBody>
      </p:sp>
      <p:sp>
        <p:nvSpPr>
          <p:cNvPr id="84" name="TB1"/>
          <p:cNvSpPr txBox="1"/>
          <p:nvPr/>
        </p:nvSpPr>
        <p:spPr>
          <a:xfrm>
            <a:off x="955271" y="4340897"/>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①</a:t>
            </a:r>
          </a:p>
        </p:txBody>
      </p:sp>
      <p:sp>
        <p:nvSpPr>
          <p:cNvPr id="85" name="テキスト ボックス 60"/>
          <p:cNvSpPr txBox="1"/>
          <p:nvPr/>
        </p:nvSpPr>
        <p:spPr>
          <a:xfrm>
            <a:off x="4443650" y="5763749"/>
            <a:ext cx="1152000" cy="253916"/>
          </a:xfrm>
          <a:prstGeom prst="rect">
            <a:avLst/>
          </a:prstGeom>
          <a:noFill/>
        </p:spPr>
        <p:txBody>
          <a:bodyPr wrap="square" rtlCol="0">
            <a:spAutoFit/>
          </a:bodyPr>
          <a:lstStyle/>
          <a:p>
            <a:pPr algn="ctr"/>
            <a:r>
              <a:rPr kumimoji="1" lang="en-US" altLang="ja-JP" sz="1000" b="1" smtClean="0">
                <a:latin typeface="Meiryo UI" pitchFamily="50" charset="-128"/>
                <a:ea typeface="Meiryo UI" pitchFamily="50" charset="-128"/>
                <a:cs typeface="Meiryo UI" panose="020B0604030504040204" pitchFamily="50" charset="-128"/>
              </a:rPr>
              <a:t>GRP</a:t>
            </a:r>
            <a:r>
              <a:rPr kumimoji="1" lang="ja-JP" altLang="en-US" sz="1000" b="1" smtClean="0">
                <a:latin typeface="Meiryo UI" pitchFamily="50" charset="-128"/>
                <a:ea typeface="Meiryo UI" pitchFamily="50" charset="-128"/>
                <a:cs typeface="Meiryo UI" panose="020B0604030504040204" pitchFamily="50" charset="-128"/>
              </a:rPr>
              <a:t>の</a:t>
            </a:r>
            <a:r>
              <a:rPr kumimoji="1" lang="en-US" altLang="ja-JP" sz="1000" b="1" smtClean="0">
                <a:latin typeface="Meiryo UI" pitchFamily="50" charset="-128"/>
                <a:ea typeface="Meiryo UI" pitchFamily="50" charset="-128"/>
                <a:cs typeface="Meiryo UI" panose="020B0604030504040204" pitchFamily="50" charset="-128"/>
              </a:rPr>
              <a:t>6.5%</a:t>
            </a:r>
            <a:endParaRPr kumimoji="1" lang="ja-JP" altLang="en-US" sz="1000" b="1" dirty="0">
              <a:latin typeface="Meiryo UI" pitchFamily="50" charset="-128"/>
              <a:ea typeface="Meiryo UI" pitchFamily="50" charset="-128"/>
              <a:cs typeface="Meiryo UI" panose="020B0604030504040204" pitchFamily="50" charset="-128"/>
            </a:endParaRPr>
          </a:p>
        </p:txBody>
      </p:sp>
      <p:sp>
        <p:nvSpPr>
          <p:cNvPr id="86" name="テキスト ボックス 61"/>
          <p:cNvSpPr txBox="1"/>
          <p:nvPr/>
        </p:nvSpPr>
        <p:spPr>
          <a:xfrm>
            <a:off x="4380328" y="5529672"/>
            <a:ext cx="982961" cy="246221"/>
          </a:xfrm>
          <a:prstGeom prst="rect">
            <a:avLst/>
          </a:prstGeom>
          <a:solidFill>
            <a:srgbClr val="C9E8FF"/>
          </a:solidFill>
        </p:spPr>
        <p:txBody>
          <a:bodyPr wrap="square" rtlCol="0">
            <a:spAutoFit/>
          </a:bodyPr>
          <a:lstStyle>
            <a:defPPr>
              <a:defRPr lang="ja-JP"/>
            </a:defPPr>
            <a:lvl1pPr algn="just">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エネルギー代金</a:t>
            </a:r>
          </a:p>
        </p:txBody>
      </p:sp>
      <p:sp>
        <p:nvSpPr>
          <p:cNvPr id="87" name="テキスト ボックス 62"/>
          <p:cNvSpPr txBox="1"/>
          <p:nvPr/>
        </p:nvSpPr>
        <p:spPr>
          <a:xfrm>
            <a:off x="4609869" y="5984335"/>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82</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88" name="エネルギー矢印"/>
          <p:cNvSpPr/>
          <p:nvPr/>
        </p:nvSpPr>
        <p:spPr bwMode="auto">
          <a:xfrm flipV="1">
            <a:off x="5423689" y="5321997"/>
            <a:ext cx="576000" cy="792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72"/>
          <p:cNvSpPr txBox="1"/>
          <p:nvPr/>
        </p:nvSpPr>
        <p:spPr>
          <a:xfrm>
            <a:off x="4238125" y="5947983"/>
            <a:ext cx="441146"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90" name="TB11"/>
          <p:cNvSpPr txBox="1"/>
          <p:nvPr/>
        </p:nvSpPr>
        <p:spPr>
          <a:xfrm>
            <a:off x="4405330" y="517481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⑫</a:t>
            </a:r>
            <a:endParaRPr kumimoji="1" lang="ja-JP" altLang="en-US" b="1" dirty="0">
              <a:solidFill>
                <a:schemeClr val="accent6">
                  <a:lumMod val="75000"/>
                </a:schemeClr>
              </a:solidFill>
              <a:latin typeface="Meiryo UI" pitchFamily="50" charset="-128"/>
              <a:ea typeface="Meiryo UI" pitchFamily="50" charset="-128"/>
            </a:endParaRPr>
          </a:p>
        </p:txBody>
      </p:sp>
      <p:sp>
        <p:nvSpPr>
          <p:cNvPr id="92" name="正方形/長方形 91"/>
          <p:cNvSpPr/>
          <p:nvPr/>
        </p:nvSpPr>
        <p:spPr bwMode="auto">
          <a:xfrm>
            <a:off x="1749141" y="872467"/>
            <a:ext cx="648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本社等</a:t>
            </a:r>
          </a:p>
        </p:txBody>
      </p:sp>
      <p:sp>
        <p:nvSpPr>
          <p:cNvPr id="93" name="正方形/長方形 92"/>
          <p:cNvSpPr/>
          <p:nvPr/>
        </p:nvSpPr>
        <p:spPr bwMode="auto">
          <a:xfrm>
            <a:off x="7815607" y="3043800"/>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消費</a:t>
            </a:r>
          </a:p>
        </p:txBody>
      </p:sp>
      <p:sp>
        <p:nvSpPr>
          <p:cNvPr id="94" name="正方形/長方形 93"/>
          <p:cNvSpPr/>
          <p:nvPr/>
        </p:nvSpPr>
        <p:spPr bwMode="auto">
          <a:xfrm>
            <a:off x="8069041" y="4322049"/>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投資</a:t>
            </a:r>
          </a:p>
        </p:txBody>
      </p:sp>
      <p:sp>
        <p:nvSpPr>
          <p:cNvPr id="91" name="円/楕円 90"/>
          <p:cNvSpPr/>
          <p:nvPr/>
        </p:nvSpPr>
        <p:spPr bwMode="auto">
          <a:xfrm>
            <a:off x="3399288" y="111590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円/楕円 94"/>
          <p:cNvSpPr/>
          <p:nvPr/>
        </p:nvSpPr>
        <p:spPr bwMode="auto">
          <a:xfrm>
            <a:off x="5107106" y="143798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bwMode="auto">
          <a:xfrm>
            <a:off x="5465607" y="5625519"/>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287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16</a:t>
            </a:fld>
            <a:endParaRPr lang="en-US" altLang="ja-JP" dirty="0"/>
          </a:p>
        </p:txBody>
      </p:sp>
      <p:sp>
        <p:nvSpPr>
          <p:cNvPr id="17" name="テキスト ボックス 16"/>
          <p:cNvSpPr txBox="1"/>
          <p:nvPr/>
        </p:nvSpPr>
        <p:spPr>
          <a:xfrm>
            <a:off x="7281226" y="642008"/>
            <a:ext cx="1836000" cy="349702"/>
          </a:xfrm>
          <a:prstGeom prst="rect">
            <a:avLst/>
          </a:prstGeom>
          <a:solidFill>
            <a:srgbClr val="008080"/>
          </a:solidFill>
        </p:spPr>
        <p:txBody>
          <a:bodyPr wrap="square" tIns="36000" bIns="36000" rtlCol="0" anchor="ctr">
            <a:noAutofit/>
          </a:bodyPr>
          <a:lstStyle/>
          <a:p>
            <a:pPr algn="ctr"/>
            <a:r>
              <a:rPr kumimoji="1" lang="ja-JP" altLang="en-US" sz="1800" b="1" dirty="0">
                <a:solidFill>
                  <a:schemeClr val="bg1"/>
                </a:solidFill>
                <a:latin typeface="Meiryo UI" pitchFamily="50" charset="-128"/>
                <a:ea typeface="Meiryo UI" pitchFamily="50" charset="-128"/>
              </a:rPr>
              <a:t>分析内容</a:t>
            </a:r>
          </a:p>
        </p:txBody>
      </p:sp>
      <p:sp>
        <p:nvSpPr>
          <p:cNvPr id="11" name="テキスト ボックス 10"/>
          <p:cNvSpPr txBox="1"/>
          <p:nvPr/>
        </p:nvSpPr>
        <p:spPr>
          <a:xfrm>
            <a:off x="30001" y="2149391"/>
            <a:ext cx="648000" cy="2304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分</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配</a:t>
            </a:r>
            <a:endParaRPr kumimoji="1" lang="en-US" altLang="ja-JP" sz="1800" b="1" dirty="0">
              <a:solidFill>
                <a:schemeClr val="bg1"/>
              </a:solidFill>
              <a:latin typeface="Meiryo UI" pitchFamily="50" charset="-128"/>
              <a:ea typeface="Meiryo UI" pitchFamily="50" charset="-128"/>
            </a:endParaRPr>
          </a:p>
        </p:txBody>
      </p:sp>
      <p:sp>
        <p:nvSpPr>
          <p:cNvPr id="10" name="テキスト ボックス 9"/>
          <p:cNvSpPr txBox="1"/>
          <p:nvPr/>
        </p:nvSpPr>
        <p:spPr>
          <a:xfrm>
            <a:off x="695531" y="642008"/>
            <a:ext cx="6552000" cy="349702"/>
          </a:xfrm>
          <a:prstGeom prst="rect">
            <a:avLst/>
          </a:prstGeom>
          <a:solidFill>
            <a:srgbClr val="008080"/>
          </a:solidFill>
        </p:spPr>
        <p:txBody>
          <a:bodyPr wrap="square" tIns="36000" bIns="36000" rtlCol="0" anchor="ctr">
            <a:noAutofit/>
          </a:bodyPr>
          <a:lstStyle/>
          <a:p>
            <a:pPr algn="ctr"/>
            <a:r>
              <a:rPr kumimoji="1" lang="ja-JP" altLang="en-US" sz="1800" b="1" dirty="0">
                <a:solidFill>
                  <a:schemeClr val="bg1"/>
                </a:solidFill>
                <a:latin typeface="Meiryo UI" pitchFamily="50" charset="-128"/>
                <a:ea typeface="Meiryo UI" pitchFamily="50" charset="-128"/>
              </a:rPr>
              <a:t>地域の特徴</a:t>
            </a:r>
          </a:p>
        </p:txBody>
      </p:sp>
      <p:sp>
        <p:nvSpPr>
          <p:cNvPr id="19" name="テキスト ボックス 7"/>
          <p:cNvSpPr txBox="1"/>
          <p:nvPr/>
        </p:nvSpPr>
        <p:spPr>
          <a:xfrm>
            <a:off x="30001" y="5840872"/>
            <a:ext cx="648000" cy="684000"/>
          </a:xfrm>
          <a:prstGeom prst="rect">
            <a:avLst/>
          </a:prstGeom>
          <a:solidFill>
            <a:srgbClr val="008080"/>
          </a:solidFill>
        </p:spPr>
        <p:txBody>
          <a:bodyPr vert="eaVert" wrap="square" rtlCol="0" anchor="ctr" anchorCtr="1">
            <a:normAutofit/>
          </a:bodyPr>
          <a:lstStyle/>
          <a:p>
            <a:pPr algn="ctr"/>
            <a:r>
              <a:rPr lang="ja-JP" altLang="en-US" sz="1400" b="1" dirty="0">
                <a:solidFill>
                  <a:schemeClr val="bg1"/>
                </a:solidFill>
                <a:latin typeface="Meiryo UI" pitchFamily="50" charset="-128"/>
                <a:ea typeface="Meiryo UI" pitchFamily="50" charset="-128"/>
              </a:rPr>
              <a:t>エネルギー</a:t>
            </a:r>
            <a:endParaRPr lang="en-US" altLang="ja-JP" sz="1400" b="1" dirty="0">
              <a:solidFill>
                <a:srgbClr val="008080"/>
              </a:solidFill>
              <a:latin typeface="Meiryo UI" pitchFamily="50" charset="-128"/>
              <a:ea typeface="Meiryo UI" pitchFamily="50" charset="-128"/>
            </a:endParaRPr>
          </a:p>
        </p:txBody>
      </p:sp>
      <p:sp>
        <p:nvSpPr>
          <p:cNvPr id="6" name="テキスト ボックス 5"/>
          <p:cNvSpPr txBox="1"/>
          <p:nvPr/>
        </p:nvSpPr>
        <p:spPr>
          <a:xfrm>
            <a:off x="30001" y="4480528"/>
            <a:ext cx="648000" cy="1332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支</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出</a:t>
            </a:r>
            <a:endParaRPr lang="en-US" altLang="ja-JP" sz="1800" b="1" dirty="0">
              <a:solidFill>
                <a:schemeClr val="bg1"/>
              </a:solidFill>
              <a:latin typeface="Meiryo UI" pitchFamily="50" charset="-128"/>
              <a:ea typeface="Meiryo UI" pitchFamily="50" charset="-128"/>
            </a:endParaRPr>
          </a:p>
        </p:txBody>
      </p:sp>
      <p:sp>
        <p:nvSpPr>
          <p:cNvPr id="4" name="テキスト ボックス 3"/>
          <p:cNvSpPr txBox="1"/>
          <p:nvPr/>
        </p:nvSpPr>
        <p:spPr>
          <a:xfrm>
            <a:off x="30001" y="1008956"/>
            <a:ext cx="648000" cy="1116000"/>
          </a:xfrm>
          <a:prstGeom prst="rect">
            <a:avLst/>
          </a:prstGeom>
          <a:solidFill>
            <a:srgbClr val="008080"/>
          </a:solidFill>
        </p:spPr>
        <p:txBody>
          <a:bodyPr wrap="square" rtlCol="0" anchor="ctr" anchorCtr="1">
            <a:normAutofit/>
          </a:bodyPr>
          <a:lstStyle/>
          <a:p>
            <a:pPr algn="ctr"/>
            <a:r>
              <a:rPr kumimoji="1" lang="ja-JP" altLang="en-US" sz="1800" b="1" dirty="0">
                <a:solidFill>
                  <a:schemeClr val="bg1"/>
                </a:solidFill>
                <a:latin typeface="Meiryo UI" pitchFamily="50" charset="-128"/>
                <a:ea typeface="Meiryo UI" pitchFamily="50" charset="-128"/>
              </a:rPr>
              <a:t>生産</a:t>
            </a:r>
            <a:endParaRPr kumimoji="1" lang="en-US" altLang="ja-JP" sz="1800" b="1" dirty="0">
              <a:solidFill>
                <a:schemeClr val="bg1"/>
              </a:solidFill>
              <a:latin typeface="Meiryo UI" pitchFamily="50" charset="-128"/>
              <a:ea typeface="Meiryo UI" pitchFamily="50" charset="-128"/>
            </a:endParaRPr>
          </a:p>
          <a:p>
            <a:pPr algn="ctr"/>
            <a:r>
              <a:rPr kumimoji="1" lang="ja-JP" altLang="en-US" sz="1800" b="1" dirty="0">
                <a:solidFill>
                  <a:schemeClr val="bg1"/>
                </a:solidFill>
                <a:latin typeface="Meiryo UI" pitchFamily="50" charset="-128"/>
                <a:ea typeface="Meiryo UI" pitchFamily="50" charset="-128"/>
              </a:rPr>
              <a:t>販売</a:t>
            </a:r>
          </a:p>
        </p:txBody>
      </p:sp>
      <p:sp>
        <p:nvSpPr>
          <p:cNvPr id="20" name="角丸四角形 15"/>
          <p:cNvSpPr/>
          <p:nvPr/>
        </p:nvSpPr>
        <p:spPr bwMode="auto">
          <a:xfrm>
            <a:off x="7281226" y="5834341"/>
            <a:ext cx="1836000" cy="684000"/>
          </a:xfrm>
          <a:prstGeom prst="roundRect">
            <a:avLst>
              <a:gd name="adj" fmla="val 15435"/>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エネルギー代金の支払いによって、住民の所得がどれだけ域外に流出しているか</a:t>
            </a:r>
            <a:endParaRPr lang="en-US" altLang="ja-JP" sz="1100" b="1" dirty="0">
              <a:latin typeface="Meiryo UI" pitchFamily="50" charset="-128"/>
              <a:ea typeface="Meiryo UI" pitchFamily="50" charset="-128"/>
            </a:endParaRPr>
          </a:p>
        </p:txBody>
      </p:sp>
      <p:sp>
        <p:nvSpPr>
          <p:cNvPr id="15" name="角丸四角形 14"/>
          <p:cNvSpPr/>
          <p:nvPr/>
        </p:nvSpPr>
        <p:spPr bwMode="auto">
          <a:xfrm>
            <a:off x="7281226" y="4473997"/>
            <a:ext cx="1836000" cy="1332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地域内で稼いだ所得が地域内の消費や投資に回っているか否か</a:t>
            </a:r>
          </a:p>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消費や投資が域内に流入しているか否か</a:t>
            </a:r>
            <a:endParaRPr lang="en-US" altLang="ja-JP" sz="11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移出入で所得を稼いでいるか否か</a:t>
            </a:r>
            <a:endParaRPr lang="en-US" altLang="ja-JP" sz="1100" b="1" dirty="0">
              <a:latin typeface="Meiryo UI" pitchFamily="50" charset="-128"/>
              <a:ea typeface="Meiryo UI" pitchFamily="50" charset="-128"/>
            </a:endParaRPr>
          </a:p>
        </p:txBody>
      </p:sp>
      <p:sp>
        <p:nvSpPr>
          <p:cNvPr id="14" name="角丸四角形 13"/>
          <p:cNvSpPr/>
          <p:nvPr/>
        </p:nvSpPr>
        <p:spPr bwMode="auto">
          <a:xfrm>
            <a:off x="7281226" y="2185391"/>
            <a:ext cx="1836000" cy="2232000"/>
          </a:xfrm>
          <a:prstGeom prst="roundRect">
            <a:avLst>
              <a:gd name="adj" fmla="val 8461"/>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spcAft>
                <a:spcPts val="600"/>
              </a:spcAft>
              <a:buFont typeface="Wingdings" panose="05000000000000000000" pitchFamily="2" charset="2"/>
              <a:buChar char="n"/>
            </a:pPr>
            <a:r>
              <a:rPr lang="ja-JP" altLang="en-US" sz="1100" b="1" dirty="0">
                <a:latin typeface="Meiryo UI" pitchFamily="50" charset="-128"/>
                <a:ea typeface="Meiryo UI" pitchFamily="50" charset="-128"/>
              </a:rPr>
              <a:t>生産面で稼いだ付加価値が賃金・人件費として分配され、地域住民の所得</a:t>
            </a:r>
            <a:r>
              <a:rPr lang="en-US" altLang="ja-JP" sz="1100" b="1" dirty="0">
                <a:latin typeface="Meiryo UI" pitchFamily="50" charset="-128"/>
                <a:ea typeface="Meiryo UI" pitchFamily="50" charset="-128"/>
              </a:rPr>
              <a:t>(</a:t>
            </a:r>
            <a:r>
              <a:rPr lang="ja-JP" altLang="en-US" sz="1100" b="1" dirty="0">
                <a:latin typeface="Meiryo UI" pitchFamily="50" charset="-128"/>
                <a:ea typeface="Meiryo UI" pitchFamily="50" charset="-128"/>
              </a:rPr>
              <a:t>夜間人口</a:t>
            </a:r>
            <a:r>
              <a:rPr lang="en-US" altLang="ja-JP" sz="1100" b="1" dirty="0">
                <a:latin typeface="Meiryo UI" pitchFamily="50" charset="-128"/>
                <a:ea typeface="Meiryo UI" pitchFamily="50" charset="-128"/>
              </a:rPr>
              <a:t>1</a:t>
            </a:r>
            <a:r>
              <a:rPr lang="ja-JP" altLang="en-US" sz="1100" b="1" dirty="0">
                <a:latin typeface="Meiryo UI" pitchFamily="50" charset="-128"/>
                <a:ea typeface="Meiryo UI" pitchFamily="50" charset="-128"/>
              </a:rPr>
              <a:t>人当たり所得</a:t>
            </a:r>
            <a:r>
              <a:rPr lang="en-US" altLang="ja-JP" sz="1100" b="1" dirty="0">
                <a:latin typeface="Meiryo UI" pitchFamily="50" charset="-128"/>
                <a:ea typeface="Meiryo UI" pitchFamily="50" charset="-128"/>
              </a:rPr>
              <a:t>)</a:t>
            </a:r>
            <a:r>
              <a:rPr lang="ja-JP" altLang="en-US" sz="1100" b="1" dirty="0">
                <a:latin typeface="Meiryo UI" pitchFamily="50" charset="-128"/>
                <a:ea typeface="Meiryo UI" pitchFamily="50" charset="-128"/>
              </a:rPr>
              <a:t>に繋がっているか否か</a:t>
            </a:r>
            <a:endParaRPr lang="en-US" altLang="ja-JP" sz="1100" b="1" dirty="0">
              <a:latin typeface="Meiryo UI" pitchFamily="50" charset="-128"/>
              <a:ea typeface="Meiryo UI" pitchFamily="50" charset="-128"/>
            </a:endParaRPr>
          </a:p>
          <a:p>
            <a:pPr marL="171450" indent="-171450" algn="just">
              <a:spcAft>
                <a:spcPts val="600"/>
              </a:spcAft>
              <a:buFont typeface="Wingdings" panose="05000000000000000000" pitchFamily="2" charset="2"/>
              <a:buChar char="n"/>
            </a:pPr>
            <a:r>
              <a:rPr kumimoji="1" lang="ja-JP" altLang="en-US" sz="1100" b="1" dirty="0">
                <a:latin typeface="Meiryo UI" pitchFamily="50" charset="-128"/>
                <a:ea typeface="Meiryo UI" pitchFamily="50" charset="-128"/>
              </a:rPr>
              <a:t>本社等や域外からの通勤者に所得が流出していないか</a:t>
            </a:r>
            <a:endParaRPr kumimoji="1" lang="en-US" altLang="ja-JP" sz="1100" b="1" dirty="0">
              <a:latin typeface="Meiryo UI" pitchFamily="50" charset="-128"/>
              <a:ea typeface="Meiryo UI" pitchFamily="50" charset="-128"/>
            </a:endParaRPr>
          </a:p>
          <a:p>
            <a:pPr marL="171450" indent="-171450" algn="just">
              <a:spcAft>
                <a:spcPts val="600"/>
              </a:spcAft>
              <a:buFont typeface="Wingdings" panose="05000000000000000000" pitchFamily="2" charset="2"/>
              <a:buChar char="n"/>
            </a:pPr>
            <a:r>
              <a:rPr kumimoji="1" lang="ja-JP" altLang="en-US" sz="1100" b="1" dirty="0">
                <a:latin typeface="Meiryo UI" pitchFamily="50" charset="-128"/>
                <a:ea typeface="Meiryo UI" pitchFamily="50" charset="-128"/>
              </a:rPr>
              <a:t>財政移転はどの程度か</a:t>
            </a:r>
          </a:p>
        </p:txBody>
      </p:sp>
      <p:sp>
        <p:nvSpPr>
          <p:cNvPr id="13" name="角丸四角形 12"/>
          <p:cNvSpPr/>
          <p:nvPr/>
        </p:nvSpPr>
        <p:spPr bwMode="auto">
          <a:xfrm>
            <a:off x="7281226" y="1008956"/>
            <a:ext cx="1836000" cy="1116000"/>
          </a:xfrm>
          <a:prstGeom prst="roundRect">
            <a:avLst>
              <a:gd name="adj" fmla="val 11808"/>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域内で労働生産性とエネルギー生産性が両立できているか</a:t>
            </a:r>
            <a:endParaRPr lang="en-US" altLang="ja-JP" sz="1100" b="1" dirty="0">
              <a:latin typeface="Meiryo UI" pitchFamily="50" charset="-128"/>
              <a:ea typeface="Meiryo UI" pitchFamily="50" charset="-128"/>
            </a:endParaRPr>
          </a:p>
          <a:p>
            <a:pPr marL="171450" indent="-171450" algn="just">
              <a:buFont typeface="Wingdings" panose="05000000000000000000" pitchFamily="2" charset="2"/>
              <a:buChar char="n"/>
            </a:pPr>
            <a:r>
              <a:rPr kumimoji="1" lang="ja-JP" altLang="en-US" sz="1100" b="1" dirty="0">
                <a:latin typeface="Meiryo UI" pitchFamily="50" charset="-128"/>
                <a:ea typeface="Meiryo UI" pitchFamily="50" charset="-128"/>
              </a:rPr>
              <a:t>エネルギー生産性は、エネルギー消費１単位あたりの付加価値である</a:t>
            </a:r>
          </a:p>
        </p:txBody>
      </p:sp>
      <p:sp>
        <p:nvSpPr>
          <p:cNvPr id="21" name="TB4エネルギー"/>
          <p:cNvSpPr txBox="1"/>
          <p:nvPr/>
        </p:nvSpPr>
        <p:spPr>
          <a:xfrm>
            <a:off x="695532" y="5840872"/>
            <a:ext cx="6552000" cy="684000"/>
          </a:xfrm>
          <a:prstGeom prst="rect">
            <a:avLst/>
          </a:prstGeom>
          <a:noFill/>
          <a:ln w="12700">
            <a:solidFill>
              <a:schemeClr val="tx1"/>
            </a:solidFill>
          </a:ln>
        </p:spPr>
        <p:txBody>
          <a:bodyPr wrap="square" rtlCol="0" anchor="ctr" anchorCtr="1">
            <a:normAutofit/>
          </a:bodyPr>
          <a:lstStyle/>
          <a:p>
            <a:pPr marL="179388" indent="-179388" algn="just">
              <a:spcAft>
                <a:spcPts val="600"/>
              </a:spcAft>
              <a:buFont typeface="+mj-ea"/>
              <a:buAutoNum type="circleNumDbPlain" startAt="12"/>
            </a:pPr>
            <a:r>
              <a:rPr lang="ja-JP" altLang="en-US" sz="1400" b="1" smtClean="0">
                <a:latin typeface="Meiryo UI" pitchFamily="50" charset="-128"/>
                <a:ea typeface="Meiryo UI" pitchFamily="50" charset="-128"/>
              </a:rPr>
              <a:t>久慈市では、エネルギー代金が域外へ</a:t>
            </a:r>
            <a:r>
              <a:rPr lang="en-US" altLang="ja-JP" sz="1400" b="1" smtClean="0">
                <a:latin typeface="Meiryo UI" pitchFamily="50" charset="-128"/>
                <a:ea typeface="Meiryo UI" pitchFamily="50" charset="-128"/>
              </a:rPr>
              <a:t>82</a:t>
            </a:r>
            <a:r>
              <a:rPr lang="ja-JP" altLang="en-US" sz="1400" b="1" smtClean="0">
                <a:latin typeface="Meiryo UI" pitchFamily="50" charset="-128"/>
                <a:ea typeface="Meiryo UI" pitchFamily="50" charset="-128"/>
              </a:rPr>
              <a:t>億円の流出となっており、その規模は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6.5%</a:t>
            </a:r>
            <a:r>
              <a:rPr lang="ja-JP" altLang="en-US" sz="1400" b="1" smtClean="0">
                <a:latin typeface="Meiryo UI" pitchFamily="50" charset="-128"/>
                <a:ea typeface="Meiryo UI" pitchFamily="50" charset="-128"/>
              </a:rPr>
              <a:t>を占めている。</a:t>
            </a:r>
            <a:endParaRPr lang="en-US" altLang="ja-JP" sz="1400" b="1" dirty="0">
              <a:latin typeface="Meiryo UI" pitchFamily="50" charset="-128"/>
              <a:ea typeface="Meiryo UI" pitchFamily="50" charset="-128"/>
            </a:endParaRPr>
          </a:p>
        </p:txBody>
      </p:sp>
      <p:sp>
        <p:nvSpPr>
          <p:cNvPr id="7" name="TB3支出"/>
          <p:cNvSpPr txBox="1"/>
          <p:nvPr/>
        </p:nvSpPr>
        <p:spPr>
          <a:xfrm>
            <a:off x="695532" y="4480528"/>
            <a:ext cx="6552000" cy="1332000"/>
          </a:xfrm>
          <a:prstGeom prst="rect">
            <a:avLst/>
          </a:prstGeom>
          <a:noFill/>
          <a:ln w="12700">
            <a:solidFill>
              <a:schemeClr val="tx1"/>
            </a:solidFill>
          </a:ln>
        </p:spPr>
        <p:txBody>
          <a:bodyPr wrap="square" rtlCol="0" anchor="ctr" anchorCtr="0">
            <a:normAutofit/>
          </a:bodyPr>
          <a:lstStyle/>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久慈市では買物や観光等で消費が</a:t>
            </a:r>
            <a:r>
              <a:rPr lang="en-US" altLang="ja-JP" sz="1400" b="1" smtClean="0">
                <a:latin typeface="Meiryo UI" pitchFamily="50" charset="-128"/>
                <a:ea typeface="Meiryo UI" pitchFamily="50" charset="-128"/>
              </a:rPr>
              <a:t>49</a:t>
            </a:r>
            <a:r>
              <a:rPr lang="ja-JP" altLang="en-US" sz="1400" b="1" smtClean="0">
                <a:latin typeface="Meiryo UI" pitchFamily="50" charset="-128"/>
                <a:ea typeface="Meiryo UI" pitchFamily="50" charset="-128"/>
              </a:rPr>
              <a:t>億円流入しており、その規模は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3.8%</a:t>
            </a:r>
            <a:r>
              <a:rPr lang="ja-JP" altLang="en-US" sz="1400" b="1" smtClean="0">
                <a:latin typeface="Meiryo UI" pitchFamily="50" charset="-128"/>
                <a:ea typeface="Meiryo UI" pitchFamily="50" charset="-128"/>
              </a:rPr>
              <a:t>を占めている。</a:t>
            </a:r>
          </a:p>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投資は</a:t>
            </a:r>
            <a:r>
              <a:rPr lang="en-US" altLang="ja-JP" sz="1400" b="1" smtClean="0">
                <a:latin typeface="Meiryo UI" pitchFamily="50" charset="-128"/>
                <a:ea typeface="Meiryo UI" pitchFamily="50" charset="-128"/>
              </a:rPr>
              <a:t>57</a:t>
            </a:r>
            <a:r>
              <a:rPr lang="ja-JP" altLang="en-US" sz="1400" b="1" smtClean="0">
                <a:latin typeface="Meiryo UI" pitchFamily="50" charset="-128"/>
                <a:ea typeface="Meiryo UI" pitchFamily="50" charset="-128"/>
              </a:rPr>
              <a:t>億円流出しており、その規模は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4.5%</a:t>
            </a:r>
            <a:r>
              <a:rPr lang="ja-JP" altLang="en-US" sz="1400" b="1" smtClean="0">
                <a:latin typeface="Meiryo UI" pitchFamily="50" charset="-128"/>
                <a:ea typeface="Meiryo UI" pitchFamily="50" charset="-128"/>
              </a:rPr>
              <a:t>を占めている。</a:t>
            </a:r>
          </a:p>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移出入では</a:t>
            </a:r>
            <a:r>
              <a:rPr lang="en-US" altLang="ja-JP" sz="1400" b="1" smtClean="0">
                <a:latin typeface="Meiryo UI" pitchFamily="50" charset="-128"/>
                <a:ea typeface="Meiryo UI" pitchFamily="50" charset="-128"/>
              </a:rPr>
              <a:t>355</a:t>
            </a:r>
            <a:r>
              <a:rPr lang="ja-JP" altLang="en-US" sz="1400" b="1" smtClean="0">
                <a:latin typeface="Meiryo UI" pitchFamily="50" charset="-128"/>
                <a:ea typeface="Meiryo UI" pitchFamily="50" charset="-128"/>
              </a:rPr>
              <a:t>億円の流出となっており、その規模は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27.9%</a:t>
            </a:r>
            <a:r>
              <a:rPr lang="ja-JP" altLang="en-US" sz="1400" b="1" smtClean="0">
                <a:latin typeface="Meiryo UI" pitchFamily="50" charset="-128"/>
                <a:ea typeface="Meiryo UI" pitchFamily="50" charset="-128"/>
              </a:rPr>
              <a:t>を占めている。</a:t>
            </a:r>
            <a:endParaRPr lang="en-US" altLang="ja-JP" sz="1400" b="1" dirty="0">
              <a:latin typeface="Meiryo UI" pitchFamily="50" charset="-128"/>
              <a:ea typeface="Meiryo UI" pitchFamily="50" charset="-128"/>
            </a:endParaRPr>
          </a:p>
        </p:txBody>
      </p:sp>
      <p:sp>
        <p:nvSpPr>
          <p:cNvPr id="12" name="TB2分配"/>
          <p:cNvSpPr txBox="1"/>
          <p:nvPr/>
        </p:nvSpPr>
        <p:spPr>
          <a:xfrm>
            <a:off x="695532" y="2149391"/>
            <a:ext cx="6552000" cy="2304000"/>
          </a:xfrm>
          <a:prstGeom prst="rect">
            <a:avLst/>
          </a:prstGeom>
          <a:noFill/>
          <a:ln w="12700">
            <a:solidFill>
              <a:schemeClr val="tx1"/>
            </a:solidFill>
          </a:ln>
        </p:spPr>
        <p:txBody>
          <a:bodyPr wrap="square" rtlCol="0" anchor="ctr">
            <a:noAutofit/>
          </a:bodyPr>
          <a:lstStyle/>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久慈市の分配は</a:t>
            </a:r>
            <a:r>
              <a:rPr lang="en-US" altLang="ja-JP" sz="1400" b="1" smtClean="0">
                <a:latin typeface="Meiryo UI" pitchFamily="50" charset="-128"/>
                <a:ea typeface="Meiryo UI" pitchFamily="50" charset="-128"/>
              </a:rPr>
              <a:t>1,637</a:t>
            </a:r>
            <a:r>
              <a:rPr lang="ja-JP" altLang="en-US" sz="1400" b="1" smtClean="0">
                <a:latin typeface="Meiryo UI" pitchFamily="50" charset="-128"/>
                <a:ea typeface="Meiryo UI" pitchFamily="50" charset="-128"/>
              </a:rPr>
              <a:t>億円であり、①の生産・販売</a:t>
            </a:r>
            <a:r>
              <a:rPr lang="en-US" altLang="ja-JP" sz="1400" b="1" smtClean="0">
                <a:latin typeface="Meiryo UI" pitchFamily="50" charset="-128"/>
                <a:ea typeface="Meiryo UI" pitchFamily="50" charset="-128"/>
              </a:rPr>
              <a:t>1,273</a:t>
            </a:r>
            <a:r>
              <a:rPr lang="ja-JP" altLang="en-US" sz="1400" b="1" smtClean="0">
                <a:latin typeface="Meiryo UI" pitchFamily="50" charset="-128"/>
                <a:ea typeface="Meiryo UI" pitchFamily="50" charset="-128"/>
              </a:rPr>
              <a:t>億円よりも大きい。</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また、本社等への資金として</a:t>
            </a:r>
            <a:r>
              <a:rPr lang="en-US" altLang="ja-JP" sz="1400" b="1" smtClean="0">
                <a:latin typeface="Meiryo UI" pitchFamily="50" charset="-128"/>
                <a:ea typeface="Meiryo UI" pitchFamily="50" charset="-128"/>
              </a:rPr>
              <a:t>64</a:t>
            </a:r>
            <a:r>
              <a:rPr lang="ja-JP" altLang="en-US" sz="1400" b="1" smtClean="0">
                <a:latin typeface="Meiryo UI" pitchFamily="50" charset="-128"/>
                <a:ea typeface="Meiryo UI" pitchFamily="50" charset="-128"/>
              </a:rPr>
              <a:t>億円が流出しており、その規模は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5.0%</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さらに、通勤に伴う所得として</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億円が流出しており、その規模は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0.1%</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財政移転は</a:t>
            </a:r>
            <a:r>
              <a:rPr lang="en-US" altLang="ja-JP" sz="1400" b="1" smtClean="0">
                <a:latin typeface="Meiryo UI" pitchFamily="50" charset="-128"/>
                <a:ea typeface="Meiryo UI" pitchFamily="50" charset="-128"/>
              </a:rPr>
              <a:t>429</a:t>
            </a:r>
            <a:r>
              <a:rPr lang="ja-JP" altLang="en-US" sz="1400" b="1" smtClean="0">
                <a:latin typeface="Meiryo UI" pitchFamily="50" charset="-128"/>
                <a:ea typeface="Meiryo UI" pitchFamily="50" charset="-128"/>
              </a:rPr>
              <a:t>億円が流入しており、その規模は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33.7%</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その結果、久慈市の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人当たり所得は</a:t>
            </a:r>
            <a:r>
              <a:rPr lang="en-US" altLang="ja-JP" sz="1400" b="1" smtClean="0">
                <a:latin typeface="Meiryo UI" pitchFamily="50" charset="-128"/>
                <a:ea typeface="Meiryo UI" pitchFamily="50" charset="-128"/>
              </a:rPr>
              <a:t>480.3</a:t>
            </a:r>
            <a:r>
              <a:rPr lang="ja-JP" altLang="en-US" sz="1400" b="1" smtClean="0">
                <a:latin typeface="Meiryo UI" pitchFamily="50" charset="-128"/>
                <a:ea typeface="Meiryo UI" pitchFamily="50" charset="-128"/>
              </a:rPr>
              <a:t>万円</a:t>
            </a:r>
            <a:r>
              <a:rPr lang="en-US" altLang="ja-JP" sz="1400" b="1" smtClean="0">
                <a:latin typeface="Meiryo UI" pitchFamily="50" charset="-128"/>
                <a:ea typeface="Meiryo UI" pitchFamily="50" charset="-128"/>
              </a:rPr>
              <a:t>/</a:t>
            </a:r>
            <a:r>
              <a:rPr lang="ja-JP" altLang="en-US" sz="1400" b="1" smtClean="0">
                <a:latin typeface="Meiryo UI" pitchFamily="50" charset="-128"/>
                <a:ea typeface="Meiryo UI" pitchFamily="50" charset="-128"/>
              </a:rPr>
              <a:t>人と全国平均よりも高く、全国で</a:t>
            </a:r>
            <a:r>
              <a:rPr lang="en-US" altLang="ja-JP" sz="1400" b="1" smtClean="0">
                <a:latin typeface="Meiryo UI" pitchFamily="50" charset="-128"/>
                <a:ea typeface="Meiryo UI" pitchFamily="50" charset="-128"/>
              </a:rPr>
              <a:t>568</a:t>
            </a:r>
            <a:r>
              <a:rPr lang="ja-JP" altLang="en-US" sz="1400" b="1" smtClean="0">
                <a:latin typeface="Meiryo UI" pitchFamily="50" charset="-128"/>
                <a:ea typeface="Meiryo UI" pitchFamily="50" charset="-128"/>
              </a:rPr>
              <a:t>位である。</a:t>
            </a:r>
            <a:endParaRPr lang="en-US" altLang="ja-JP" sz="1400" b="1" dirty="0">
              <a:latin typeface="Meiryo UI" pitchFamily="50" charset="-128"/>
              <a:ea typeface="Meiryo UI" pitchFamily="50" charset="-128"/>
            </a:endParaRPr>
          </a:p>
        </p:txBody>
      </p:sp>
      <p:sp>
        <p:nvSpPr>
          <p:cNvPr id="5" name="TB1生産"/>
          <p:cNvSpPr txBox="1"/>
          <p:nvPr/>
        </p:nvSpPr>
        <p:spPr>
          <a:xfrm>
            <a:off x="695532" y="1008956"/>
            <a:ext cx="6552000" cy="1116000"/>
          </a:xfrm>
          <a:prstGeom prst="rect">
            <a:avLst/>
          </a:prstGeom>
          <a:noFill/>
          <a:ln w="12700">
            <a:solidFill>
              <a:schemeClr val="tx1"/>
            </a:solidFill>
          </a:ln>
        </p:spPr>
        <p:txBody>
          <a:bodyPr wrap="square" rtlCol="0" anchor="ctr" anchorCtr="0">
            <a:normAutofit/>
          </a:bodyPr>
          <a:lstStyle/>
          <a:p>
            <a:pPr marL="176213" indent="-176213">
              <a:spcAft>
                <a:spcPts val="600"/>
              </a:spcAft>
              <a:buFont typeface="+mj-ea"/>
              <a:buAutoNum type="circleNumDbPlain"/>
            </a:pPr>
            <a:r>
              <a:rPr lang="ja-JP" altLang="en-US" sz="1400" b="1" smtClean="0">
                <a:latin typeface="Meiryo UI" pitchFamily="50" charset="-128"/>
                <a:ea typeface="Meiryo UI" pitchFamily="50" charset="-128"/>
              </a:rPr>
              <a:t>久慈市では、</a:t>
            </a:r>
            <a:r>
              <a:rPr lang="en-US" altLang="ja-JP" sz="1400" b="1" smtClean="0">
                <a:latin typeface="Meiryo UI" pitchFamily="50" charset="-128"/>
                <a:ea typeface="Meiryo UI" pitchFamily="50" charset="-128"/>
              </a:rPr>
              <a:t>1,273</a:t>
            </a:r>
            <a:r>
              <a:rPr lang="ja-JP" altLang="en-US" sz="1400" b="1" smtClean="0">
                <a:latin typeface="Meiryo UI" pitchFamily="50" charset="-128"/>
                <a:ea typeface="Meiryo UI" pitchFamily="50" charset="-128"/>
              </a:rPr>
              <a:t>億円の付加価値を稼いでいる。</a:t>
            </a:r>
          </a:p>
          <a:p>
            <a:pPr marL="176213" indent="-176213">
              <a:spcAft>
                <a:spcPts val="600"/>
              </a:spcAft>
              <a:buFont typeface="+mj-ea"/>
              <a:buAutoNum type="circleNumDbPlain"/>
            </a:pPr>
            <a:r>
              <a:rPr lang="ja-JP" altLang="en-US" sz="1400" b="1" smtClean="0">
                <a:latin typeface="Meiryo UI" pitchFamily="50" charset="-128"/>
                <a:ea typeface="Meiryo UI" pitchFamily="50" charset="-128"/>
              </a:rPr>
              <a:t>労働生産性は</a:t>
            </a:r>
            <a:r>
              <a:rPr lang="en-US" altLang="ja-JP" sz="1400" b="1" smtClean="0">
                <a:latin typeface="Meiryo UI" pitchFamily="50" charset="-128"/>
                <a:ea typeface="Meiryo UI" pitchFamily="50" charset="-128"/>
              </a:rPr>
              <a:t>775.8</a:t>
            </a:r>
            <a:r>
              <a:rPr lang="ja-JP" altLang="en-US" sz="1400" b="1" smtClean="0">
                <a:latin typeface="Meiryo UI" pitchFamily="50" charset="-128"/>
                <a:ea typeface="Meiryo UI" pitchFamily="50" charset="-128"/>
              </a:rPr>
              <a:t>万円</a:t>
            </a:r>
            <a:r>
              <a:rPr lang="en-US" altLang="ja-JP" sz="1400" b="1" smtClean="0">
                <a:latin typeface="Meiryo UI" pitchFamily="50" charset="-128"/>
                <a:ea typeface="Meiryo UI" pitchFamily="50" charset="-128"/>
              </a:rPr>
              <a:t>/</a:t>
            </a:r>
            <a:r>
              <a:rPr lang="ja-JP" altLang="en-US" sz="1400" b="1" smtClean="0">
                <a:latin typeface="Meiryo UI" pitchFamily="50" charset="-128"/>
                <a:ea typeface="Meiryo UI" pitchFamily="50" charset="-128"/>
              </a:rPr>
              <a:t>人と全国平均よりも低く、全国では</a:t>
            </a:r>
            <a:r>
              <a:rPr lang="en-US" altLang="ja-JP" sz="1400" b="1" smtClean="0">
                <a:latin typeface="Meiryo UI" pitchFamily="50" charset="-128"/>
                <a:ea typeface="Meiryo UI" pitchFamily="50" charset="-128"/>
              </a:rPr>
              <a:t>825</a:t>
            </a:r>
            <a:r>
              <a:rPr lang="ja-JP" altLang="en-US" sz="1400" b="1" smtClean="0">
                <a:latin typeface="Meiryo UI" pitchFamily="50" charset="-128"/>
                <a:ea typeface="Meiryo UI" pitchFamily="50" charset="-128"/>
              </a:rPr>
              <a:t>位である。</a:t>
            </a:r>
          </a:p>
          <a:p>
            <a:pPr marL="176213" indent="-176213">
              <a:spcAft>
                <a:spcPts val="600"/>
              </a:spcAft>
              <a:buFont typeface="+mj-ea"/>
              <a:buAutoNum type="circleNumDbPlain"/>
            </a:pPr>
            <a:r>
              <a:rPr lang="ja-JP" altLang="en-US" sz="1400" b="1" smtClean="0">
                <a:latin typeface="Meiryo UI" pitchFamily="50" charset="-128"/>
                <a:ea typeface="Meiryo UI" pitchFamily="50" charset="-128"/>
              </a:rPr>
              <a:t>エネルギー生産性は</a:t>
            </a:r>
            <a:r>
              <a:rPr lang="en-US" altLang="ja-JP" sz="1400" b="1" smtClean="0">
                <a:latin typeface="Meiryo UI" pitchFamily="50" charset="-128"/>
                <a:ea typeface="Meiryo UI" pitchFamily="50" charset="-128"/>
              </a:rPr>
              <a:t>82.7</a:t>
            </a:r>
            <a:r>
              <a:rPr lang="ja-JP" altLang="en-US" sz="1400" b="1" smtClean="0">
                <a:latin typeface="Meiryo UI" pitchFamily="50" charset="-128"/>
                <a:ea typeface="Meiryo UI" pitchFamily="50" charset="-128"/>
              </a:rPr>
              <a:t>百万円</a:t>
            </a:r>
            <a:r>
              <a:rPr lang="en-US" altLang="ja-JP" sz="1400" b="1" smtClean="0">
                <a:latin typeface="Meiryo UI" pitchFamily="50" charset="-128"/>
                <a:ea typeface="Meiryo UI" pitchFamily="50" charset="-128"/>
              </a:rPr>
              <a:t>/TJ</a:t>
            </a:r>
            <a:r>
              <a:rPr lang="ja-JP" altLang="en-US" sz="1400" b="1" smtClean="0">
                <a:latin typeface="Meiryo UI" pitchFamily="50" charset="-128"/>
                <a:ea typeface="Meiryo UI" pitchFamily="50" charset="-128"/>
              </a:rPr>
              <a:t>と全国平均よりも高く、全国では</a:t>
            </a:r>
            <a:r>
              <a:rPr lang="en-US" altLang="ja-JP" sz="1400" b="1" smtClean="0">
                <a:latin typeface="Meiryo UI" pitchFamily="50" charset="-128"/>
                <a:ea typeface="Meiryo UI" pitchFamily="50" charset="-128"/>
              </a:rPr>
              <a:t>947</a:t>
            </a:r>
            <a:r>
              <a:rPr lang="ja-JP" altLang="en-US" sz="1400" b="1" smtClean="0">
                <a:latin typeface="Meiryo UI" pitchFamily="50" charset="-128"/>
                <a:ea typeface="Meiryo UI" pitchFamily="50" charset="-128"/>
              </a:rPr>
              <a:t>位である。</a:t>
            </a:r>
            <a:endParaRPr lang="en-US" altLang="ja-JP" sz="1400" b="1" dirty="0">
              <a:latin typeface="Meiryo UI" pitchFamily="50" charset="-128"/>
              <a:ea typeface="Meiryo UI" pitchFamily="50" charset="-128"/>
            </a:endParaRPr>
          </a:p>
        </p:txBody>
      </p:sp>
      <p:sp>
        <p:nvSpPr>
          <p:cNvPr id="2" name="タイトル 1"/>
          <p:cNvSpPr>
            <a:spLocks noGrp="1"/>
          </p:cNvSpPr>
          <p:nvPr>
            <p:ph type="ctrTitle"/>
          </p:nvPr>
        </p:nvSpPr>
        <p:spPr/>
        <p:txBody>
          <a:bodyPr/>
          <a:lstStyle/>
          <a:p>
            <a:r>
              <a:rPr kumimoji="1" lang="ja-JP" altLang="en-US" dirty="0"/>
              <a:t>地域の</a:t>
            </a:r>
            <a:r>
              <a:rPr lang="ja-JP" altLang="en-US" dirty="0"/>
              <a:t>所得</a:t>
            </a:r>
            <a:r>
              <a:rPr kumimoji="1" lang="ja-JP" altLang="en-US" dirty="0"/>
              <a:t>循環構造②</a:t>
            </a:r>
          </a:p>
        </p:txBody>
      </p:sp>
    </p:spTree>
    <p:extLst>
      <p:ext uri="{BB962C8B-B14F-4D97-AF65-F5344CB8AC3E}">
        <p14:creationId xmlns:p14="http://schemas.microsoft.com/office/powerpoint/2010/main" val="3294062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３</a:t>
            </a:r>
            <a:r>
              <a:rPr lang="ja-JP" altLang="en-US" sz="4000" dirty="0" smtClean="0">
                <a:solidFill>
                  <a:schemeClr val="bg1"/>
                </a:solidFill>
                <a:latin typeface="Meiryo UI" pitchFamily="50" charset="-128"/>
                <a:ea typeface="Meiryo UI" pitchFamily="50" charset="-128"/>
              </a:rPr>
              <a:t>．</a:t>
            </a:r>
            <a:r>
              <a:rPr lang="ja-JP" altLang="en-US" sz="4000" dirty="0">
                <a:solidFill>
                  <a:schemeClr val="bg1"/>
                </a:solidFill>
                <a:latin typeface="Meiryo UI" pitchFamily="50" charset="-128"/>
                <a:ea typeface="Meiryo UI" pitchFamily="50" charset="-128"/>
              </a:rPr>
              <a:t>地域の</a:t>
            </a:r>
            <a:r>
              <a:rPr lang="ja-JP" altLang="en-US" sz="4000" dirty="0" smtClean="0">
                <a:solidFill>
                  <a:schemeClr val="bg1"/>
                </a:solidFill>
                <a:latin typeface="Meiryo UI" pitchFamily="50" charset="-128"/>
                <a:ea typeface="Meiryo UI" pitchFamily="50" charset="-128"/>
              </a:rPr>
              <a:t>経済①：生産・販売</a:t>
            </a:r>
            <a:endParaRPr lang="en-US" altLang="ja-JP" sz="4000" dirty="0">
              <a:solidFill>
                <a:schemeClr val="bg1"/>
              </a:solidFill>
              <a:latin typeface="Meiryo UI" pitchFamily="50" charset="-128"/>
              <a:ea typeface="Meiryo UI" pitchFamily="50" charset="-128"/>
            </a:endParaRPr>
          </a:p>
        </p:txBody>
      </p:sp>
      <p:sp>
        <p:nvSpPr>
          <p:cNvPr id="8" name="テキスト プレースホルダ 7"/>
          <p:cNvSpPr>
            <a:spLocks noGrp="1"/>
          </p:cNvSpPr>
          <p:nvPr>
            <p:ph type="body" idx="4294967295"/>
          </p:nvPr>
        </p:nvSpPr>
        <p:spPr>
          <a:xfrm>
            <a:off x="1645482" y="3233386"/>
            <a:ext cx="6840000" cy="2031325"/>
          </a:xfrm>
          <a:prstGeom prst="rect">
            <a:avLst/>
          </a:prstGeom>
          <a:noFill/>
        </p:spPr>
        <p:txBody>
          <a:bodyPr wrap="square" rtlCol="0" anchor="ctr">
            <a:spAutoFit/>
          </a:bodyPr>
          <a:lstStyle/>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３</a:t>
            </a:r>
            <a:r>
              <a:rPr lang="ja-JP" altLang="en-US" sz="2400" b="1" kern="1200" dirty="0" smtClean="0">
                <a:solidFill>
                  <a:schemeClr val="tx1">
                    <a:lumMod val="75000"/>
                    <a:lumOff val="25000"/>
                  </a:schemeClr>
                </a:solidFill>
                <a:latin typeface="Meiryo UI" pitchFamily="50" charset="-128"/>
                <a:ea typeface="Meiryo UI" pitchFamily="50" charset="-128"/>
              </a:rPr>
              <a:t>－１</a:t>
            </a:r>
            <a:r>
              <a:rPr lang="ja-JP" altLang="en-US" sz="2400" b="1" kern="1200" dirty="0">
                <a:solidFill>
                  <a:schemeClr val="tx1">
                    <a:lumMod val="75000"/>
                    <a:lumOff val="25000"/>
                  </a:schemeClr>
                </a:solidFill>
                <a:latin typeface="Meiryo UI" pitchFamily="50" charset="-128"/>
                <a:ea typeface="Meiryo UI" pitchFamily="50" charset="-128"/>
              </a:rPr>
              <a:t>．売上（生産額）の分析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３</a:t>
            </a:r>
            <a:r>
              <a:rPr lang="ja-JP" altLang="en-US" sz="2400" b="1" kern="1200" dirty="0" smtClean="0">
                <a:solidFill>
                  <a:schemeClr val="tx1">
                    <a:lumMod val="75000"/>
                    <a:lumOff val="25000"/>
                  </a:schemeClr>
                </a:solidFill>
                <a:latin typeface="Meiryo UI" pitchFamily="50" charset="-128"/>
                <a:ea typeface="Meiryo UI" pitchFamily="50" charset="-128"/>
              </a:rPr>
              <a:t>－２</a:t>
            </a:r>
            <a:r>
              <a:rPr lang="ja-JP" altLang="en-US" sz="2400" b="1" kern="1200" dirty="0">
                <a:solidFill>
                  <a:schemeClr val="tx1">
                    <a:lumMod val="75000"/>
                    <a:lumOff val="25000"/>
                  </a:schemeClr>
                </a:solidFill>
                <a:latin typeface="Meiryo UI" pitchFamily="50" charset="-128"/>
                <a:ea typeface="Meiryo UI" pitchFamily="50" charset="-128"/>
              </a:rPr>
              <a:t>．粗利益（付加価値）の分析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３</a:t>
            </a:r>
            <a:r>
              <a:rPr lang="ja-JP" altLang="en-US" sz="2400" b="1" kern="1200" dirty="0" smtClean="0">
                <a:solidFill>
                  <a:schemeClr val="tx1">
                    <a:lumMod val="75000"/>
                    <a:lumOff val="25000"/>
                  </a:schemeClr>
                </a:solidFill>
                <a:latin typeface="Meiryo UI" pitchFamily="50" charset="-128"/>
                <a:ea typeface="Meiryo UI" pitchFamily="50" charset="-128"/>
              </a:rPr>
              <a:t>－３</a:t>
            </a:r>
            <a:r>
              <a:rPr lang="ja-JP" altLang="en-US" sz="2400" b="1" kern="1200" dirty="0">
                <a:solidFill>
                  <a:schemeClr val="tx1">
                    <a:lumMod val="75000"/>
                    <a:lumOff val="25000"/>
                  </a:schemeClr>
                </a:solidFill>
                <a:latin typeface="Meiryo UI" pitchFamily="50" charset="-128"/>
                <a:ea typeface="Meiryo UI" pitchFamily="50" charset="-128"/>
              </a:rPr>
              <a:t>．産業構造の分析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３</a:t>
            </a:r>
            <a:r>
              <a:rPr lang="ja-JP" altLang="en-US" sz="2400" b="1" kern="1200" dirty="0" smtClean="0">
                <a:solidFill>
                  <a:schemeClr val="tx1">
                    <a:lumMod val="75000"/>
                    <a:lumOff val="25000"/>
                  </a:schemeClr>
                </a:solidFill>
                <a:latin typeface="Meiryo UI" pitchFamily="50" charset="-128"/>
                <a:ea typeface="Meiryo UI" pitchFamily="50" charset="-128"/>
              </a:rPr>
              <a:t>－４</a:t>
            </a:r>
            <a:r>
              <a:rPr lang="ja-JP" altLang="en-US" sz="2400" b="1" kern="1200" dirty="0">
                <a:solidFill>
                  <a:schemeClr val="tx1">
                    <a:lumMod val="75000"/>
                    <a:lumOff val="25000"/>
                  </a:schemeClr>
                </a:solidFill>
                <a:latin typeface="Meiryo UI" pitchFamily="50" charset="-128"/>
                <a:ea typeface="Meiryo UI" pitchFamily="50" charset="-128"/>
              </a:rPr>
              <a:t>．賃金・人件費（雇用者所得）</a:t>
            </a:r>
            <a:r>
              <a:rPr lang="ja-JP" altLang="en-US" sz="2400" b="1" kern="1200">
                <a:solidFill>
                  <a:schemeClr val="tx1">
                    <a:lumMod val="75000"/>
                    <a:lumOff val="25000"/>
                  </a:schemeClr>
                </a:solidFill>
                <a:latin typeface="Meiryo UI" pitchFamily="50" charset="-128"/>
                <a:ea typeface="Meiryo UI" pitchFamily="50" charset="-128"/>
              </a:rPr>
              <a:t>の</a:t>
            </a:r>
            <a:r>
              <a:rPr lang="ja-JP" altLang="en-US" sz="2400" b="1" kern="1200" smtClean="0">
                <a:solidFill>
                  <a:schemeClr val="tx1">
                    <a:lumMod val="75000"/>
                    <a:lumOff val="25000"/>
                  </a:schemeClr>
                </a:solidFill>
                <a:latin typeface="Meiryo UI" pitchFamily="50" charset="-128"/>
                <a:ea typeface="Meiryo UI" pitchFamily="50" charset="-128"/>
              </a:rPr>
              <a:t>分析</a:t>
            </a:r>
            <a:endParaRPr lang="en-US" altLang="ja-JP" sz="2400" b="1" kern="1200" dirty="0">
              <a:solidFill>
                <a:schemeClr val="tx1">
                  <a:lumMod val="75000"/>
                  <a:lumOff val="25000"/>
                </a:schemeClr>
              </a:solidFill>
              <a:latin typeface="Meiryo UI" pitchFamily="50" charset="-128"/>
              <a:ea typeface="Meiryo UI" pitchFamily="50" charset="-128"/>
            </a:endParaRPr>
          </a:p>
        </p:txBody>
      </p:sp>
      <p:sp>
        <p:nvSpPr>
          <p:cNvPr id="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17</a:t>
            </a:fld>
            <a:endParaRPr lang="en-US" altLang="ja-JP" b="1"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dirty="0"/>
              <a:t>生産面の分析の考え方</a:t>
            </a:r>
            <a:endParaRPr kumimoji="1" lang="ja-JP" altLang="en-US" dirty="0"/>
          </a:p>
        </p:txBody>
      </p:sp>
      <p:sp>
        <p:nvSpPr>
          <p:cNvPr id="4" name="スライド番号プレースホルダー 3"/>
          <p:cNvSpPr>
            <a:spLocks noGrp="1"/>
          </p:cNvSpPr>
          <p:nvPr>
            <p:ph type="sldNum" sz="quarter" idx="4"/>
          </p:nvPr>
        </p:nvSpPr>
        <p:spPr>
          <a:xfrm>
            <a:off x="8496000" y="6606000"/>
            <a:ext cx="648000" cy="252000"/>
          </a:xfrm>
        </p:spPr>
        <p:txBody>
          <a:bodyPr/>
          <a:lstStyle/>
          <a:p>
            <a:pPr>
              <a:defRPr/>
            </a:pPr>
            <a:fld id="{5AC316A2-ED79-4A4C-BB2E-71F78B36301B}" type="slidenum">
              <a:rPr lang="en-US" altLang="ja-JP" smtClean="0"/>
              <a:pPr>
                <a:defRPr/>
              </a:pPr>
              <a:t>18</a:t>
            </a:fld>
            <a:endParaRPr lang="ja-JP" altLang="en-US" dirty="0"/>
          </a:p>
        </p:txBody>
      </p:sp>
      <p:sp>
        <p:nvSpPr>
          <p:cNvPr id="22" name="テキスト ボックス 21">
            <a:extLst>
              <a:ext uri="{FF2B5EF4-FFF2-40B4-BE49-F238E27FC236}">
                <a16:creationId xmlns:a16="http://schemas.microsoft.com/office/drawing/2014/main" id="{7F3BE3A7-2DAA-47CB-9913-16201A891F26}"/>
              </a:ext>
            </a:extLst>
          </p:cNvPr>
          <p:cNvSpPr txBox="1"/>
          <p:nvPr/>
        </p:nvSpPr>
        <p:spPr>
          <a:xfrm>
            <a:off x="72000" y="668338"/>
            <a:ext cx="9000000" cy="820583"/>
          </a:xfrm>
          <a:prstGeom prst="rect">
            <a:avLst/>
          </a:prstGeom>
          <a:noFill/>
          <a:ln w="28575">
            <a:solidFill>
              <a:srgbClr val="CC0066"/>
            </a:solidFill>
            <a:prstDash val="sysDash"/>
          </a:ln>
        </p:spPr>
        <p:txBody>
          <a:bodyPr wrap="square">
            <a:noAutofit/>
          </a:bodyPr>
          <a:lstStyle/>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solidFill>
                  <a:schemeClr val="tx1"/>
                </a:solidFill>
                <a:effectLst/>
                <a:latin typeface="Meiryo UI" panose="020B0604030504040204" pitchFamily="50" charset="-128"/>
                <a:ea typeface="Meiryo UI" panose="020B0604030504040204" pitchFamily="50" charset="-128"/>
              </a:rPr>
              <a:t>地域の生産面の指標として、生産額、付加価値額、中間投入、雇用者所得、資本がある。</a:t>
            </a:r>
            <a:endParaRPr lang="en-US" altLang="ja-JP" sz="1400" kern="100" dirty="0">
              <a:solidFill>
                <a:schemeClr val="tx1"/>
              </a:solidFill>
              <a:effectLst/>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solidFill>
                  <a:schemeClr val="tx1"/>
                </a:solidFill>
                <a:effectLst/>
                <a:latin typeface="Meiryo UI" panose="020B0604030504040204" pitchFamily="50" charset="-128"/>
                <a:ea typeface="Meiryo UI" panose="020B0604030504040204" pitchFamily="50" charset="-128"/>
              </a:rPr>
              <a:t>生産額（売上）から中間投入（原材料・サービス購入費等）を除いたものが付加価値額（粗利益）である。</a:t>
            </a:r>
            <a:endParaRPr lang="en-US" altLang="ja-JP" sz="1400" kern="100" dirty="0">
              <a:solidFill>
                <a:schemeClr val="tx1"/>
              </a:solidFill>
              <a:effectLst/>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latin typeface="Meiryo UI" panose="020B0604030504040204" pitchFamily="50" charset="-128"/>
                <a:ea typeface="Meiryo UI" panose="020B0604030504040204" pitchFamily="50" charset="-128"/>
              </a:rPr>
              <a:t>また、付加価値額（粗利益）は雇用者所得（賃金・人件費）と資本（設備費等）に分けられる。</a:t>
            </a:r>
            <a:endParaRPr lang="en-US" altLang="ja-JP" sz="1400" kern="100" dirty="0">
              <a:latin typeface="Meiryo UI" panose="020B0604030504040204" pitchFamily="50" charset="-128"/>
              <a:ea typeface="Meiryo UI" panose="020B0604030504040204" pitchFamily="50" charset="-128"/>
            </a:endParaRPr>
          </a:p>
        </p:txBody>
      </p:sp>
      <p:sp>
        <p:nvSpPr>
          <p:cNvPr id="118" name="正方形/長方形 117">
            <a:extLst>
              <a:ext uri="{FF2B5EF4-FFF2-40B4-BE49-F238E27FC236}">
                <a16:creationId xmlns:a16="http://schemas.microsoft.com/office/drawing/2014/main" id="{B4E888C9-FE9B-4E1A-856C-09267F9E04EC}"/>
              </a:ext>
            </a:extLst>
          </p:cNvPr>
          <p:cNvSpPr>
            <a:spLocks/>
          </p:cNvSpPr>
          <p:nvPr/>
        </p:nvSpPr>
        <p:spPr bwMode="auto">
          <a:xfrm>
            <a:off x="189052" y="2796119"/>
            <a:ext cx="1224000" cy="252000"/>
          </a:xfrm>
          <a:prstGeom prst="rect">
            <a:avLst/>
          </a:prstGeom>
          <a:solidFill>
            <a:srgbClr val="CC00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en-US" altLang="ja-JP" sz="1400" b="1" i="0" u="none" strike="noStrike" cap="none" normalizeH="0" baseline="0" dirty="0">
                <a:ln>
                  <a:noFill/>
                </a:ln>
                <a:solidFill>
                  <a:schemeClr val="bg1"/>
                </a:solidFill>
                <a:effectLst/>
                <a:latin typeface="Meiryo UI" pitchFamily="50" charset="-128"/>
                <a:ea typeface="Meiryo UI" pitchFamily="50" charset="-128"/>
              </a:rPr>
              <a:t>(1) </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rPr>
              <a:t>生産額</a:t>
            </a:r>
          </a:p>
        </p:txBody>
      </p:sp>
      <p:sp>
        <p:nvSpPr>
          <p:cNvPr id="122" name="正方形/長方形 121">
            <a:extLst>
              <a:ext uri="{FF2B5EF4-FFF2-40B4-BE49-F238E27FC236}">
                <a16:creationId xmlns:a16="http://schemas.microsoft.com/office/drawing/2014/main" id="{D0BDC3D0-006D-4DAE-8F29-F581EFC1D657}"/>
              </a:ext>
            </a:extLst>
          </p:cNvPr>
          <p:cNvSpPr>
            <a:spLocks/>
          </p:cNvSpPr>
          <p:nvPr/>
        </p:nvSpPr>
        <p:spPr bwMode="auto">
          <a:xfrm>
            <a:off x="3608746" y="1642536"/>
            <a:ext cx="1271069" cy="252000"/>
          </a:xfrm>
          <a:prstGeom prst="rect">
            <a:avLst/>
          </a:prstGeom>
          <a:solidFill>
            <a:srgbClr val="CC00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５</a:t>
            </a:r>
            <a:r>
              <a:rPr lang="en-US" altLang="ja-JP" sz="1400" b="1" dirty="0">
                <a:solidFill>
                  <a:schemeClr val="bg1"/>
                </a:solidFill>
                <a:latin typeface="Meiryo UI" pitchFamily="50" charset="-128"/>
                <a:ea typeface="Meiryo UI" pitchFamily="50" charset="-128"/>
              </a:rPr>
              <a:t>) </a:t>
            </a:r>
            <a:r>
              <a:rPr lang="ja-JP" altLang="en-US" sz="1400" b="1" dirty="0">
                <a:solidFill>
                  <a:schemeClr val="bg1"/>
                </a:solidFill>
                <a:latin typeface="Meiryo UI" pitchFamily="50" charset="-128"/>
                <a:ea typeface="Meiryo UI" pitchFamily="50" charset="-128"/>
              </a:rPr>
              <a:t>中間投入</a:t>
            </a: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24" name="正方形/長方形 123">
            <a:extLst>
              <a:ext uri="{FF2B5EF4-FFF2-40B4-BE49-F238E27FC236}">
                <a16:creationId xmlns:a16="http://schemas.microsoft.com/office/drawing/2014/main" id="{BA371CE2-0752-47FD-A95B-B9780741AD46}"/>
              </a:ext>
            </a:extLst>
          </p:cNvPr>
          <p:cNvSpPr>
            <a:spLocks/>
          </p:cNvSpPr>
          <p:nvPr/>
        </p:nvSpPr>
        <p:spPr bwMode="auto">
          <a:xfrm>
            <a:off x="3536273" y="3990207"/>
            <a:ext cx="1416879" cy="252000"/>
          </a:xfrm>
          <a:prstGeom prst="rect">
            <a:avLst/>
          </a:prstGeom>
          <a:solidFill>
            <a:srgbClr val="CC00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en-US" altLang="ja-JP" sz="1400" b="1" dirty="0">
                <a:solidFill>
                  <a:schemeClr val="bg1"/>
                </a:solidFill>
                <a:latin typeface="Meiryo UI" pitchFamily="50" charset="-128"/>
                <a:ea typeface="Meiryo UI" pitchFamily="50" charset="-128"/>
              </a:rPr>
              <a:t>(2) </a:t>
            </a:r>
            <a:r>
              <a:rPr lang="ja-JP" altLang="en-US" sz="1400" b="1" dirty="0">
                <a:solidFill>
                  <a:schemeClr val="bg1"/>
                </a:solidFill>
                <a:latin typeface="Meiryo UI" pitchFamily="50" charset="-128"/>
                <a:ea typeface="Meiryo UI" pitchFamily="50" charset="-128"/>
              </a:rPr>
              <a:t>付加価値</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rPr>
              <a:t>額</a:t>
            </a:r>
          </a:p>
        </p:txBody>
      </p:sp>
      <p:sp>
        <p:nvSpPr>
          <p:cNvPr id="59404" name="正方形/長方形 59403">
            <a:extLst>
              <a:ext uri="{FF2B5EF4-FFF2-40B4-BE49-F238E27FC236}">
                <a16:creationId xmlns:a16="http://schemas.microsoft.com/office/drawing/2014/main" id="{E037B3C9-3E4F-46D5-A368-EA9D07B7D9B5}"/>
              </a:ext>
            </a:extLst>
          </p:cNvPr>
          <p:cNvSpPr>
            <a:spLocks/>
          </p:cNvSpPr>
          <p:nvPr/>
        </p:nvSpPr>
        <p:spPr bwMode="auto">
          <a:xfrm>
            <a:off x="5555120" y="5082364"/>
            <a:ext cx="1512000" cy="252000"/>
          </a:xfrm>
          <a:prstGeom prst="rect">
            <a:avLst/>
          </a:prstGeom>
          <a:solidFill>
            <a:srgbClr val="CC00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４</a:t>
            </a: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 雇用者所得</a:t>
            </a: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59405" name="正方形/長方形 59404">
            <a:extLst>
              <a:ext uri="{FF2B5EF4-FFF2-40B4-BE49-F238E27FC236}">
                <a16:creationId xmlns:a16="http://schemas.microsoft.com/office/drawing/2014/main" id="{6A67D31B-E7A4-4027-91DB-58E7F6F5C959}"/>
              </a:ext>
            </a:extLst>
          </p:cNvPr>
          <p:cNvSpPr>
            <a:spLocks/>
          </p:cNvSpPr>
          <p:nvPr/>
        </p:nvSpPr>
        <p:spPr bwMode="auto">
          <a:xfrm>
            <a:off x="5517758" y="3560454"/>
            <a:ext cx="1130618" cy="252000"/>
          </a:xfrm>
          <a:prstGeom prst="rect">
            <a:avLst/>
          </a:prstGeom>
          <a:solidFill>
            <a:srgbClr val="CC00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３</a:t>
            </a:r>
            <a:r>
              <a:rPr lang="en-US" altLang="ja-JP" sz="1400" b="1" dirty="0">
                <a:solidFill>
                  <a:schemeClr val="bg1"/>
                </a:solidFill>
                <a:latin typeface="Meiryo UI" pitchFamily="50" charset="-128"/>
                <a:ea typeface="Meiryo UI" pitchFamily="50" charset="-128"/>
              </a:rPr>
              <a:t>) </a:t>
            </a:r>
            <a:r>
              <a:rPr lang="ja-JP" altLang="en-US" sz="1400" b="1" dirty="0">
                <a:solidFill>
                  <a:schemeClr val="bg1"/>
                </a:solidFill>
                <a:latin typeface="Meiryo UI" pitchFamily="50" charset="-128"/>
                <a:ea typeface="Meiryo UI" pitchFamily="50" charset="-128"/>
              </a:rPr>
              <a:t>資本</a:t>
            </a: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59413" name="正方形/長方形 59412">
            <a:extLst>
              <a:ext uri="{FF2B5EF4-FFF2-40B4-BE49-F238E27FC236}">
                <a16:creationId xmlns:a16="http://schemas.microsoft.com/office/drawing/2014/main" id="{A51B2D52-FC91-4B3E-9490-335C3FD280A4}"/>
              </a:ext>
            </a:extLst>
          </p:cNvPr>
          <p:cNvSpPr>
            <a:spLocks/>
          </p:cNvSpPr>
          <p:nvPr/>
        </p:nvSpPr>
        <p:spPr bwMode="auto">
          <a:xfrm>
            <a:off x="550726" y="4463729"/>
            <a:ext cx="1692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①地域の稼ぎ頭の産業</a:t>
            </a:r>
          </a:p>
        </p:txBody>
      </p:sp>
      <p:sp>
        <p:nvSpPr>
          <p:cNvPr id="59414" name="正方形/長方形 59413">
            <a:extLst>
              <a:ext uri="{FF2B5EF4-FFF2-40B4-BE49-F238E27FC236}">
                <a16:creationId xmlns:a16="http://schemas.microsoft.com/office/drawing/2014/main" id="{7A53FF88-B38E-4B6D-AEC6-BA45776AA538}"/>
              </a:ext>
            </a:extLst>
          </p:cNvPr>
          <p:cNvSpPr>
            <a:spLocks/>
          </p:cNvSpPr>
          <p:nvPr/>
        </p:nvSpPr>
        <p:spPr bwMode="auto">
          <a:xfrm>
            <a:off x="550726" y="4779031"/>
            <a:ext cx="1692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②地域の得意な産業</a:t>
            </a:r>
          </a:p>
        </p:txBody>
      </p:sp>
      <p:sp>
        <p:nvSpPr>
          <p:cNvPr id="59415" name="正方形/長方形 59414">
            <a:extLst>
              <a:ext uri="{FF2B5EF4-FFF2-40B4-BE49-F238E27FC236}">
                <a16:creationId xmlns:a16="http://schemas.microsoft.com/office/drawing/2014/main" id="{DC7C5118-0AC9-4745-AB0D-E02FCEFC68B1}"/>
              </a:ext>
            </a:extLst>
          </p:cNvPr>
          <p:cNvSpPr>
            <a:spLocks/>
          </p:cNvSpPr>
          <p:nvPr/>
        </p:nvSpPr>
        <p:spPr bwMode="auto">
          <a:xfrm>
            <a:off x="3186843" y="5487865"/>
            <a:ext cx="1908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④地域の稼ぐ力のある産業</a:t>
            </a:r>
          </a:p>
        </p:txBody>
      </p:sp>
      <p:sp>
        <p:nvSpPr>
          <p:cNvPr id="59416" name="正方形/長方形 59415">
            <a:extLst>
              <a:ext uri="{FF2B5EF4-FFF2-40B4-BE49-F238E27FC236}">
                <a16:creationId xmlns:a16="http://schemas.microsoft.com/office/drawing/2014/main" id="{C1F6777A-9B09-4D4F-97A0-134A55665640}"/>
              </a:ext>
            </a:extLst>
          </p:cNvPr>
          <p:cNvSpPr>
            <a:spLocks/>
          </p:cNvSpPr>
          <p:nvPr/>
        </p:nvSpPr>
        <p:spPr bwMode="auto">
          <a:xfrm>
            <a:off x="5611590" y="6450582"/>
            <a:ext cx="1980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⑤賃金で地域を支える産業</a:t>
            </a:r>
          </a:p>
        </p:txBody>
      </p:sp>
      <p:sp>
        <p:nvSpPr>
          <p:cNvPr id="59421" name="正方形/長方形 59420">
            <a:extLst>
              <a:ext uri="{FF2B5EF4-FFF2-40B4-BE49-F238E27FC236}">
                <a16:creationId xmlns:a16="http://schemas.microsoft.com/office/drawing/2014/main" id="{B04C040D-9AFE-41F5-AE21-2D5909A51245}"/>
              </a:ext>
            </a:extLst>
          </p:cNvPr>
          <p:cNvSpPr>
            <a:spLocks/>
          </p:cNvSpPr>
          <p:nvPr/>
        </p:nvSpPr>
        <p:spPr bwMode="auto">
          <a:xfrm>
            <a:off x="3233045" y="2876699"/>
            <a:ext cx="1620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⑥取引の核となる産業</a:t>
            </a:r>
          </a:p>
        </p:txBody>
      </p:sp>
      <p:sp>
        <p:nvSpPr>
          <p:cNvPr id="59422" name="正方形/長方形 59421">
            <a:extLst>
              <a:ext uri="{FF2B5EF4-FFF2-40B4-BE49-F238E27FC236}">
                <a16:creationId xmlns:a16="http://schemas.microsoft.com/office/drawing/2014/main" id="{50D41A48-69C5-4139-805C-98217A6878E6}"/>
              </a:ext>
            </a:extLst>
          </p:cNvPr>
          <p:cNvSpPr>
            <a:spLocks/>
          </p:cNvSpPr>
          <p:nvPr/>
        </p:nvSpPr>
        <p:spPr bwMode="auto">
          <a:xfrm>
            <a:off x="550726" y="5094333"/>
            <a:ext cx="1692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③域外から稼ぐ産業</a:t>
            </a:r>
          </a:p>
        </p:txBody>
      </p:sp>
      <p:sp>
        <p:nvSpPr>
          <p:cNvPr id="59423" name="正方形/長方形 59422">
            <a:extLst>
              <a:ext uri="{FF2B5EF4-FFF2-40B4-BE49-F238E27FC236}">
                <a16:creationId xmlns:a16="http://schemas.microsoft.com/office/drawing/2014/main" id="{DA477BBF-C7FB-437B-8A2A-83D6EED94EDD}"/>
              </a:ext>
            </a:extLst>
          </p:cNvPr>
          <p:cNvSpPr>
            <a:spLocks/>
          </p:cNvSpPr>
          <p:nvPr/>
        </p:nvSpPr>
        <p:spPr bwMode="auto">
          <a:xfrm>
            <a:off x="3233045" y="3188246"/>
            <a:ext cx="1620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⑦地域の取引構造</a:t>
            </a:r>
          </a:p>
        </p:txBody>
      </p:sp>
      <p:sp>
        <p:nvSpPr>
          <p:cNvPr id="40" name="テキスト プレースホルダ 7">
            <a:extLst>
              <a:ext uri="{FF2B5EF4-FFF2-40B4-BE49-F238E27FC236}">
                <a16:creationId xmlns:a16="http://schemas.microsoft.com/office/drawing/2014/main" id="{7CEC36B5-C588-4B04-9691-AB83376AF0FA}"/>
              </a:ext>
            </a:extLst>
          </p:cNvPr>
          <p:cNvSpPr txBox="1">
            <a:spLocks/>
          </p:cNvSpPr>
          <p:nvPr/>
        </p:nvSpPr>
        <p:spPr>
          <a:xfrm>
            <a:off x="3341763" y="5824073"/>
            <a:ext cx="1609977" cy="495847"/>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地域の産業別付加価値額の合計</a:t>
            </a:r>
            <a:r>
              <a:rPr lang="en-US" altLang="ja-JP" sz="1100" b="0" dirty="0">
                <a:solidFill>
                  <a:schemeClr val="tx1"/>
                </a:solidFill>
              </a:rPr>
              <a:t>=GRP</a:t>
            </a:r>
          </a:p>
        </p:txBody>
      </p:sp>
      <p:sp>
        <p:nvSpPr>
          <p:cNvPr id="46" name="テキスト プレースホルダ 7">
            <a:extLst>
              <a:ext uri="{FF2B5EF4-FFF2-40B4-BE49-F238E27FC236}">
                <a16:creationId xmlns:a16="http://schemas.microsoft.com/office/drawing/2014/main" id="{CC5E0FAE-A4D8-4A42-B7F2-558EB0DEF39E}"/>
              </a:ext>
            </a:extLst>
          </p:cNvPr>
          <p:cNvSpPr txBox="1">
            <a:spLocks/>
          </p:cNvSpPr>
          <p:nvPr/>
        </p:nvSpPr>
        <p:spPr>
          <a:xfrm>
            <a:off x="7194517" y="1829670"/>
            <a:ext cx="1855860" cy="810046"/>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生産の過程において使用される</a:t>
            </a:r>
            <a:endParaRPr lang="en-US" altLang="ja-JP" sz="1100" b="0" dirty="0">
              <a:solidFill>
                <a:schemeClr val="tx1"/>
              </a:solidFill>
            </a:endParaRPr>
          </a:p>
          <a:p>
            <a:r>
              <a:rPr lang="ja-JP" altLang="en-US" sz="1100" b="0" dirty="0">
                <a:solidFill>
                  <a:schemeClr val="tx1"/>
                </a:solidFill>
              </a:rPr>
              <a:t>原材料、サービス等の企業間の取引</a:t>
            </a:r>
            <a:endParaRPr lang="en-US" altLang="ja-JP" sz="1100" b="0" dirty="0">
              <a:solidFill>
                <a:schemeClr val="tx1"/>
              </a:solidFill>
            </a:endParaRPr>
          </a:p>
        </p:txBody>
      </p:sp>
      <p:sp>
        <p:nvSpPr>
          <p:cNvPr id="48" name="テキスト プレースホルダ 7">
            <a:extLst>
              <a:ext uri="{FF2B5EF4-FFF2-40B4-BE49-F238E27FC236}">
                <a16:creationId xmlns:a16="http://schemas.microsoft.com/office/drawing/2014/main" id="{9406DC6B-5D05-47E0-BF40-61096E926953}"/>
              </a:ext>
            </a:extLst>
          </p:cNvPr>
          <p:cNvSpPr txBox="1">
            <a:spLocks/>
          </p:cNvSpPr>
          <p:nvPr/>
        </p:nvSpPr>
        <p:spPr>
          <a:xfrm>
            <a:off x="7169218" y="5394422"/>
            <a:ext cx="1906459" cy="461665"/>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雇用者の給与所得</a:t>
            </a:r>
            <a:endParaRPr lang="en-US" altLang="ja-JP" sz="1100" b="0" dirty="0">
              <a:solidFill>
                <a:schemeClr val="tx1"/>
              </a:solidFill>
            </a:endParaRPr>
          </a:p>
        </p:txBody>
      </p:sp>
      <p:sp>
        <p:nvSpPr>
          <p:cNvPr id="6" name="テキスト プレースホルダ 7">
            <a:extLst>
              <a:ext uri="{FF2B5EF4-FFF2-40B4-BE49-F238E27FC236}">
                <a16:creationId xmlns:a16="http://schemas.microsoft.com/office/drawing/2014/main" id="{DCBFAAB0-6AEE-4E58-9B73-37B857F11F48}"/>
              </a:ext>
            </a:extLst>
          </p:cNvPr>
          <p:cNvSpPr txBox="1">
            <a:spLocks/>
          </p:cNvSpPr>
          <p:nvPr/>
        </p:nvSpPr>
        <p:spPr>
          <a:xfrm>
            <a:off x="7194517" y="3885058"/>
            <a:ext cx="1855860" cy="582824"/>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生産設備への支払いや利益、配当等</a:t>
            </a:r>
            <a:endParaRPr lang="en-US" altLang="ja-JP" sz="1100" b="0" dirty="0">
              <a:solidFill>
                <a:schemeClr val="tx1"/>
              </a:solidFill>
            </a:endParaRPr>
          </a:p>
        </p:txBody>
      </p:sp>
      <p:pic>
        <p:nvPicPr>
          <p:cNvPr id="2" name="図 1"/>
          <p:cNvPicPr>
            <a:picLocks noChangeAspect="1"/>
          </p:cNvPicPr>
          <p:nvPr/>
        </p:nvPicPr>
        <p:blipFill>
          <a:blip r:embed="rId3"/>
          <a:stretch>
            <a:fillRect/>
          </a:stretch>
        </p:blipFill>
        <p:spPr>
          <a:xfrm>
            <a:off x="55042" y="1520594"/>
            <a:ext cx="7107407" cy="5085406"/>
          </a:xfrm>
          <a:prstGeom prst="rect">
            <a:avLst/>
          </a:prstGeom>
        </p:spPr>
      </p:pic>
    </p:spTree>
    <p:extLst>
      <p:ext uri="{BB962C8B-B14F-4D97-AF65-F5344CB8AC3E}">
        <p14:creationId xmlns:p14="http://schemas.microsoft.com/office/powerpoint/2010/main" val="732678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二等辺三角形 637">
            <a:extLst>
              <a:ext uri="{FF2B5EF4-FFF2-40B4-BE49-F238E27FC236}">
                <a16:creationId xmlns:a16="http://schemas.microsoft.com/office/drawing/2014/main" id="{ABF95E89-ED38-4387-9648-4D1C53590DC6}"/>
              </a:ext>
            </a:extLst>
          </p:cNvPr>
          <p:cNvSpPr/>
          <p:nvPr/>
        </p:nvSpPr>
        <p:spPr bwMode="auto">
          <a:xfrm rot="15752905">
            <a:off x="4684810" y="544052"/>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44" name="二等辺三角形 643">
            <a:extLst>
              <a:ext uri="{FF2B5EF4-FFF2-40B4-BE49-F238E27FC236}">
                <a16:creationId xmlns:a16="http://schemas.microsoft.com/office/drawing/2014/main" id="{7E32B34C-4900-4876-8BCE-58C8CE616C88}"/>
              </a:ext>
            </a:extLst>
          </p:cNvPr>
          <p:cNvSpPr/>
          <p:nvPr/>
        </p:nvSpPr>
        <p:spPr bwMode="auto">
          <a:xfrm rot="15752905">
            <a:off x="4684810" y="1876943"/>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42" name="正方形/長方形 641">
            <a:extLst>
              <a:ext uri="{FF2B5EF4-FFF2-40B4-BE49-F238E27FC236}">
                <a16:creationId xmlns:a16="http://schemas.microsoft.com/office/drawing/2014/main" id="{BA8ED40D-AF32-4887-B416-21EAC60625D3}"/>
              </a:ext>
            </a:extLst>
          </p:cNvPr>
          <p:cNvSpPr/>
          <p:nvPr/>
        </p:nvSpPr>
        <p:spPr bwMode="auto">
          <a:xfrm>
            <a:off x="5186730" y="1777506"/>
            <a:ext cx="3924352" cy="1424798"/>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34" name="正方形/長方形 633">
            <a:extLst>
              <a:ext uri="{FF2B5EF4-FFF2-40B4-BE49-F238E27FC236}">
                <a16:creationId xmlns:a16="http://schemas.microsoft.com/office/drawing/2014/main" id="{9DFC8A66-DC34-41A1-91C1-BBF93C6F8707}"/>
              </a:ext>
            </a:extLst>
          </p:cNvPr>
          <p:cNvSpPr/>
          <p:nvPr/>
        </p:nvSpPr>
        <p:spPr bwMode="auto">
          <a:xfrm>
            <a:off x="5186730" y="4887514"/>
            <a:ext cx="3924352" cy="1620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33" name="正方形/長方形 632">
            <a:extLst>
              <a:ext uri="{FF2B5EF4-FFF2-40B4-BE49-F238E27FC236}">
                <a16:creationId xmlns:a16="http://schemas.microsoft.com/office/drawing/2014/main" id="{69C535EA-0EAD-4B03-BD8D-BF72CEFF6D49}"/>
              </a:ext>
            </a:extLst>
          </p:cNvPr>
          <p:cNvSpPr/>
          <p:nvPr/>
        </p:nvSpPr>
        <p:spPr bwMode="auto">
          <a:xfrm>
            <a:off x="5186730" y="3223105"/>
            <a:ext cx="3924352" cy="1620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32" name="正方形/長方形 631">
            <a:extLst>
              <a:ext uri="{FF2B5EF4-FFF2-40B4-BE49-F238E27FC236}">
                <a16:creationId xmlns:a16="http://schemas.microsoft.com/office/drawing/2014/main" id="{DDCCB429-FC78-41D2-BD15-5A7DC5A6CBC2}"/>
              </a:ext>
            </a:extLst>
          </p:cNvPr>
          <p:cNvSpPr/>
          <p:nvPr/>
        </p:nvSpPr>
        <p:spPr bwMode="auto">
          <a:xfrm>
            <a:off x="5186730" y="528930"/>
            <a:ext cx="3924352" cy="1212705"/>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7" name="タイトル 6"/>
          <p:cNvSpPr>
            <a:spLocks noGrp="1"/>
          </p:cNvSpPr>
          <p:nvPr>
            <p:ph type="ctrTitle"/>
          </p:nvPr>
        </p:nvSpPr>
        <p:spPr/>
        <p:txBody>
          <a:bodyPr/>
          <a:lstStyle/>
          <a:p>
            <a:r>
              <a:rPr lang="ja-JP" altLang="en-US" dirty="0"/>
              <a:t>生産面の分析</a:t>
            </a:r>
            <a:r>
              <a:rPr lang="ja-JP" altLang="en-US" dirty="0" smtClean="0"/>
              <a:t>項目①</a:t>
            </a:r>
            <a:endParaRPr kumimoji="1" lang="ja-JP" altLang="en-US" dirty="0"/>
          </a:p>
        </p:txBody>
      </p:sp>
      <p:sp>
        <p:nvSpPr>
          <p:cNvPr id="4" name="スライド番号プレースホルダー 3"/>
          <p:cNvSpPr>
            <a:spLocks noGrp="1"/>
          </p:cNvSpPr>
          <p:nvPr>
            <p:ph type="sldNum" sz="quarter" idx="4"/>
          </p:nvPr>
        </p:nvSpPr>
        <p:spPr>
          <a:xfrm>
            <a:off x="8438850" y="6582147"/>
            <a:ext cx="648000" cy="252000"/>
          </a:xfrm>
        </p:spPr>
        <p:txBody>
          <a:bodyPr/>
          <a:lstStyle/>
          <a:p>
            <a:pPr>
              <a:defRPr/>
            </a:pPr>
            <a:fld id="{5AC316A2-ED79-4A4C-BB2E-71F78B36301B}" type="slidenum">
              <a:rPr lang="en-US" altLang="ja-JP" smtClean="0"/>
              <a:pPr>
                <a:defRPr/>
              </a:pPr>
              <a:t>19</a:t>
            </a:fld>
            <a:endParaRPr lang="ja-JP" altLang="en-US" dirty="0"/>
          </a:p>
        </p:txBody>
      </p:sp>
      <p:sp>
        <p:nvSpPr>
          <p:cNvPr id="180" name="テキスト ボックス 179">
            <a:extLst>
              <a:ext uri="{FF2B5EF4-FFF2-40B4-BE49-F238E27FC236}">
                <a16:creationId xmlns:a16="http://schemas.microsoft.com/office/drawing/2014/main" id="{00BC4CFF-47F4-4100-8E66-5D7688E5DC9F}"/>
              </a:ext>
            </a:extLst>
          </p:cNvPr>
          <p:cNvSpPr txBox="1"/>
          <p:nvPr/>
        </p:nvSpPr>
        <p:spPr>
          <a:xfrm>
            <a:off x="0" y="1102391"/>
            <a:ext cx="5134621" cy="630693"/>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地域の稼ぎ頭の産業は、産業別生産額や産業別シェアで把握できる。</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solidFill>
                  <a:schemeClr val="tx1"/>
                </a:solidFill>
                <a:effectLst/>
                <a:latin typeface="Meiryo UI" panose="020B0604030504040204" pitchFamily="50" charset="-128"/>
                <a:ea typeface="Meiryo UI" panose="020B0604030504040204" pitchFamily="50" charset="-128"/>
              </a:rPr>
              <a:t>また、産業別生産額の合計値が地域全体の生産額となる。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8063A4E-329E-441D-96B6-FC4F514A51F8}"/>
              </a:ext>
            </a:extLst>
          </p:cNvPr>
          <p:cNvSpPr>
            <a:spLocks/>
          </p:cNvSpPr>
          <p:nvPr/>
        </p:nvSpPr>
        <p:spPr bwMode="auto">
          <a:xfrm>
            <a:off x="40822" y="693250"/>
            <a:ext cx="396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①地域の稼ぎ頭の産業～産業別生産額～</a:t>
            </a:r>
          </a:p>
        </p:txBody>
      </p:sp>
      <p:sp>
        <p:nvSpPr>
          <p:cNvPr id="192" name="正方形/長方形 191">
            <a:extLst>
              <a:ext uri="{FF2B5EF4-FFF2-40B4-BE49-F238E27FC236}">
                <a16:creationId xmlns:a16="http://schemas.microsoft.com/office/drawing/2014/main" id="{598FD5F2-9B47-4D98-A9A1-7644D6F46A8E}"/>
              </a:ext>
            </a:extLst>
          </p:cNvPr>
          <p:cNvSpPr>
            <a:spLocks/>
          </p:cNvSpPr>
          <p:nvPr/>
        </p:nvSpPr>
        <p:spPr bwMode="auto">
          <a:xfrm>
            <a:off x="29534" y="3636765"/>
            <a:ext cx="396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③地域の得意な産業～修正特化係数～</a:t>
            </a:r>
          </a:p>
        </p:txBody>
      </p:sp>
      <p:sp>
        <p:nvSpPr>
          <p:cNvPr id="194" name="テキスト ボックス 193">
            <a:extLst>
              <a:ext uri="{FF2B5EF4-FFF2-40B4-BE49-F238E27FC236}">
                <a16:creationId xmlns:a16="http://schemas.microsoft.com/office/drawing/2014/main" id="{A3ECA888-E1FE-4DBF-9305-E31EC90BA99D}"/>
              </a:ext>
            </a:extLst>
          </p:cNvPr>
          <p:cNvSpPr txBox="1"/>
          <p:nvPr/>
        </p:nvSpPr>
        <p:spPr>
          <a:xfrm>
            <a:off x="0" y="4092100"/>
            <a:ext cx="5134621" cy="994774"/>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地域の得意な産業（比較優位）は、修正特化係数により把握できる。</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修正特化係数とは当該産業の生産額シェアを全国と地域で比較した指標。</a:t>
            </a: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solidFill>
                  <a:schemeClr val="tx1"/>
                </a:solidFill>
                <a:effectLst/>
                <a:latin typeface="Meiryo UI" panose="020B0604030504040204" pitchFamily="50" charset="-128"/>
                <a:ea typeface="Meiryo UI" panose="020B0604030504040204" pitchFamily="50" charset="-128"/>
              </a:rPr>
              <a:t>地域内では生産額シェアが小さくても、全国との比較で得意な産業となる場合もある。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cxnSp>
        <p:nvCxnSpPr>
          <p:cNvPr id="59399" name="直線コネクタ 59398">
            <a:extLst>
              <a:ext uri="{FF2B5EF4-FFF2-40B4-BE49-F238E27FC236}">
                <a16:creationId xmlns:a16="http://schemas.microsoft.com/office/drawing/2014/main" id="{34220182-1316-445A-9332-DCC73B064C66}"/>
              </a:ext>
            </a:extLst>
          </p:cNvPr>
          <p:cNvCxnSpPr>
            <a:cxnSpLocks/>
          </p:cNvCxnSpPr>
          <p:nvPr/>
        </p:nvCxnSpPr>
        <p:spPr bwMode="auto">
          <a:xfrm>
            <a:off x="5801325" y="4532314"/>
            <a:ext cx="3018474" cy="0"/>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59400" name="正方形/長方形 59399">
            <a:extLst>
              <a:ext uri="{FF2B5EF4-FFF2-40B4-BE49-F238E27FC236}">
                <a16:creationId xmlns:a16="http://schemas.microsoft.com/office/drawing/2014/main" id="{FB1D384A-F6C7-433B-95B8-C269D5D51D9C}"/>
              </a:ext>
            </a:extLst>
          </p:cNvPr>
          <p:cNvSpPr/>
          <p:nvPr/>
        </p:nvSpPr>
        <p:spPr bwMode="auto">
          <a:xfrm>
            <a:off x="6016596" y="3976732"/>
            <a:ext cx="288000" cy="555582"/>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1" name="正方形/長方形 59400">
            <a:extLst>
              <a:ext uri="{FF2B5EF4-FFF2-40B4-BE49-F238E27FC236}">
                <a16:creationId xmlns:a16="http://schemas.microsoft.com/office/drawing/2014/main" id="{875EA111-6F13-4683-A39C-1F6DDA0A9DA2}"/>
              </a:ext>
            </a:extLst>
          </p:cNvPr>
          <p:cNvSpPr/>
          <p:nvPr/>
        </p:nvSpPr>
        <p:spPr bwMode="auto">
          <a:xfrm>
            <a:off x="6334795" y="3724619"/>
            <a:ext cx="288000" cy="807695"/>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3" name="正方形/長方形 59402">
            <a:extLst>
              <a:ext uri="{FF2B5EF4-FFF2-40B4-BE49-F238E27FC236}">
                <a16:creationId xmlns:a16="http://schemas.microsoft.com/office/drawing/2014/main" id="{EC70AE2E-3E10-437F-81D0-8159C37084EA}"/>
              </a:ext>
            </a:extLst>
          </p:cNvPr>
          <p:cNvSpPr/>
          <p:nvPr/>
        </p:nvSpPr>
        <p:spPr bwMode="auto">
          <a:xfrm>
            <a:off x="7371100" y="4047490"/>
            <a:ext cx="288000" cy="484824"/>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6" name="正方形/長方形 59405">
            <a:extLst>
              <a:ext uri="{FF2B5EF4-FFF2-40B4-BE49-F238E27FC236}">
                <a16:creationId xmlns:a16="http://schemas.microsoft.com/office/drawing/2014/main" id="{8A76AD03-504A-4B20-B6F1-4DB1561EBD9B}"/>
              </a:ext>
            </a:extLst>
          </p:cNvPr>
          <p:cNvSpPr/>
          <p:nvPr/>
        </p:nvSpPr>
        <p:spPr bwMode="auto">
          <a:xfrm>
            <a:off x="7042833" y="3706002"/>
            <a:ext cx="288000" cy="826312"/>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7" name="正方形/長方形 59406">
            <a:extLst>
              <a:ext uri="{FF2B5EF4-FFF2-40B4-BE49-F238E27FC236}">
                <a16:creationId xmlns:a16="http://schemas.microsoft.com/office/drawing/2014/main" id="{01E3DFE1-8AAB-48BD-9F3A-72C8467439EA}"/>
              </a:ext>
            </a:extLst>
          </p:cNvPr>
          <p:cNvSpPr/>
          <p:nvPr/>
        </p:nvSpPr>
        <p:spPr bwMode="auto">
          <a:xfrm>
            <a:off x="8069938" y="4110909"/>
            <a:ext cx="288000" cy="421405"/>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8" name="正方形/長方形 59407">
            <a:extLst>
              <a:ext uri="{FF2B5EF4-FFF2-40B4-BE49-F238E27FC236}">
                <a16:creationId xmlns:a16="http://schemas.microsoft.com/office/drawing/2014/main" id="{148525AF-FDC4-4FBC-947D-4E4530267E43}"/>
              </a:ext>
            </a:extLst>
          </p:cNvPr>
          <p:cNvSpPr/>
          <p:nvPr/>
        </p:nvSpPr>
        <p:spPr bwMode="auto">
          <a:xfrm>
            <a:off x="8391142" y="4240343"/>
            <a:ext cx="288000" cy="291971"/>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409" name="正方形/長方形 59408">
            <a:extLst>
              <a:ext uri="{FF2B5EF4-FFF2-40B4-BE49-F238E27FC236}">
                <a16:creationId xmlns:a16="http://schemas.microsoft.com/office/drawing/2014/main" id="{2AF28991-4452-4257-BF0C-D9A4DDEDBD0B}"/>
              </a:ext>
            </a:extLst>
          </p:cNvPr>
          <p:cNvSpPr>
            <a:spLocks/>
          </p:cNvSpPr>
          <p:nvPr/>
        </p:nvSpPr>
        <p:spPr bwMode="auto">
          <a:xfrm>
            <a:off x="5991000" y="4567259"/>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A</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59410" name="正方形/長方形 59409">
            <a:extLst>
              <a:ext uri="{FF2B5EF4-FFF2-40B4-BE49-F238E27FC236}">
                <a16:creationId xmlns:a16="http://schemas.microsoft.com/office/drawing/2014/main" id="{EFB22C08-E9EE-4815-9F58-D75E24CCF2BB}"/>
              </a:ext>
            </a:extLst>
          </p:cNvPr>
          <p:cNvSpPr>
            <a:spLocks/>
          </p:cNvSpPr>
          <p:nvPr/>
        </p:nvSpPr>
        <p:spPr bwMode="auto">
          <a:xfrm>
            <a:off x="7042834" y="4567259"/>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B</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59415" name="正方形/長方形 59414">
            <a:extLst>
              <a:ext uri="{FF2B5EF4-FFF2-40B4-BE49-F238E27FC236}">
                <a16:creationId xmlns:a16="http://schemas.microsoft.com/office/drawing/2014/main" id="{DD092797-5E46-434C-8A07-49932CE5CC8B}"/>
              </a:ext>
            </a:extLst>
          </p:cNvPr>
          <p:cNvSpPr>
            <a:spLocks/>
          </p:cNvSpPr>
          <p:nvPr/>
        </p:nvSpPr>
        <p:spPr bwMode="auto">
          <a:xfrm>
            <a:off x="40822" y="5131228"/>
            <a:ext cx="396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④地域の稼ぐ力のある産業～労働生産性～</a:t>
            </a:r>
          </a:p>
        </p:txBody>
      </p:sp>
      <p:sp>
        <p:nvSpPr>
          <p:cNvPr id="59416" name="テキスト ボックス 59415">
            <a:extLst>
              <a:ext uri="{FF2B5EF4-FFF2-40B4-BE49-F238E27FC236}">
                <a16:creationId xmlns:a16="http://schemas.microsoft.com/office/drawing/2014/main" id="{AF5795AD-156D-4F15-B08F-DC2E8CF8442F}"/>
              </a:ext>
            </a:extLst>
          </p:cNvPr>
          <p:cNvSpPr txBox="1"/>
          <p:nvPr/>
        </p:nvSpPr>
        <p:spPr>
          <a:xfrm>
            <a:off x="0" y="5536400"/>
            <a:ext cx="5134621" cy="922298"/>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地域の稼ぐ力のある産業（絶対優位）は、産業別労働生産性で把握する。</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労働生産性とは、従業者１人当たりの付加価値額として算出した指標。</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全国平均値等との比較で、自地域で稼ぐ力のある産業が分かる。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357" name="テキスト プレースホルダ 7">
            <a:extLst>
              <a:ext uri="{FF2B5EF4-FFF2-40B4-BE49-F238E27FC236}">
                <a16:creationId xmlns:a16="http://schemas.microsoft.com/office/drawing/2014/main" id="{D2C6537B-EA4D-46FE-A804-0FB90C051A28}"/>
              </a:ext>
            </a:extLst>
          </p:cNvPr>
          <p:cNvSpPr txBox="1">
            <a:spLocks/>
          </p:cNvSpPr>
          <p:nvPr/>
        </p:nvSpPr>
        <p:spPr>
          <a:xfrm>
            <a:off x="5769711" y="5342945"/>
            <a:ext cx="540000" cy="288000"/>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稼ぐ力がある</a:t>
            </a:r>
            <a:endParaRPr lang="en-US" altLang="ja-JP" sz="1000" dirty="0"/>
          </a:p>
        </p:txBody>
      </p:sp>
      <p:sp>
        <p:nvSpPr>
          <p:cNvPr id="59448" name="正方形/長方形 59447">
            <a:extLst>
              <a:ext uri="{FF2B5EF4-FFF2-40B4-BE49-F238E27FC236}">
                <a16:creationId xmlns:a16="http://schemas.microsoft.com/office/drawing/2014/main" id="{CA256ACE-8EC4-4116-96D4-20E985845096}"/>
              </a:ext>
            </a:extLst>
          </p:cNvPr>
          <p:cNvSpPr>
            <a:spLocks/>
          </p:cNvSpPr>
          <p:nvPr/>
        </p:nvSpPr>
        <p:spPr bwMode="auto">
          <a:xfrm>
            <a:off x="6235379" y="4323534"/>
            <a:ext cx="468000" cy="160416"/>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全国</a:t>
            </a:r>
          </a:p>
        </p:txBody>
      </p:sp>
      <p:sp>
        <p:nvSpPr>
          <p:cNvPr id="234" name="正方形/長方形 233">
            <a:extLst>
              <a:ext uri="{FF2B5EF4-FFF2-40B4-BE49-F238E27FC236}">
                <a16:creationId xmlns:a16="http://schemas.microsoft.com/office/drawing/2014/main" id="{4FD4F607-EA0C-4EEF-AFF8-BB5F3416A65C}"/>
              </a:ext>
            </a:extLst>
          </p:cNvPr>
          <p:cNvSpPr>
            <a:spLocks/>
          </p:cNvSpPr>
          <p:nvPr/>
        </p:nvSpPr>
        <p:spPr bwMode="auto">
          <a:xfrm>
            <a:off x="5879824" y="4323534"/>
            <a:ext cx="468000" cy="160416"/>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ｉ市</a:t>
            </a:r>
          </a:p>
        </p:txBody>
      </p:sp>
      <p:sp>
        <p:nvSpPr>
          <p:cNvPr id="319" name="正方形/長方形 318">
            <a:extLst>
              <a:ext uri="{FF2B5EF4-FFF2-40B4-BE49-F238E27FC236}">
                <a16:creationId xmlns:a16="http://schemas.microsoft.com/office/drawing/2014/main" id="{BB179A4B-6B1F-4FEF-A06D-1F0437E59DF1}"/>
              </a:ext>
            </a:extLst>
          </p:cNvPr>
          <p:cNvSpPr>
            <a:spLocks/>
          </p:cNvSpPr>
          <p:nvPr/>
        </p:nvSpPr>
        <p:spPr bwMode="auto">
          <a:xfrm>
            <a:off x="52108" y="1817080"/>
            <a:ext cx="396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②域外から稼ぐ産業～産業別純移輸出額～</a:t>
            </a:r>
          </a:p>
        </p:txBody>
      </p:sp>
      <p:sp>
        <p:nvSpPr>
          <p:cNvPr id="35" name="正方形/長方形 34">
            <a:extLst>
              <a:ext uri="{FF2B5EF4-FFF2-40B4-BE49-F238E27FC236}">
                <a16:creationId xmlns:a16="http://schemas.microsoft.com/office/drawing/2014/main" id="{E0169560-5FA1-4215-95B9-260EBB5164AD}"/>
              </a:ext>
            </a:extLst>
          </p:cNvPr>
          <p:cNvSpPr>
            <a:spLocks/>
          </p:cNvSpPr>
          <p:nvPr/>
        </p:nvSpPr>
        <p:spPr bwMode="auto">
          <a:xfrm>
            <a:off x="7571979" y="1453978"/>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企業</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571" name="テキスト ボックス 570">
            <a:extLst>
              <a:ext uri="{FF2B5EF4-FFF2-40B4-BE49-F238E27FC236}">
                <a16:creationId xmlns:a16="http://schemas.microsoft.com/office/drawing/2014/main" id="{D7D66641-510B-4585-97E3-EF2AD2708AB9}"/>
              </a:ext>
            </a:extLst>
          </p:cNvPr>
          <p:cNvSpPr txBox="1"/>
          <p:nvPr/>
        </p:nvSpPr>
        <p:spPr>
          <a:xfrm>
            <a:off x="-1" y="2199198"/>
            <a:ext cx="5134621" cy="1298208"/>
          </a:xfrm>
          <a:prstGeom prst="rect">
            <a:avLst/>
          </a:prstGeom>
          <a:noFill/>
        </p:spPr>
        <p:txBody>
          <a:bodyPr wrap="square">
            <a:noAutofit/>
          </a:bodyPr>
          <a:lstStyle>
            <a:defPPr>
              <a:defRPr lang="ja-JP"/>
            </a:defPPr>
            <a:lvl1pPr marL="108000" indent="-108000" algn="just">
              <a:spcBef>
                <a:spcPts val="0"/>
              </a:spcBef>
              <a:spcAft>
                <a:spcPts val="600"/>
              </a:spcAft>
              <a:buClr>
                <a:srgbClr val="008080"/>
              </a:buClr>
              <a:buFont typeface="Wingdings" panose="05000000000000000000" pitchFamily="2" charset="2"/>
              <a:buChar char="n"/>
              <a:defRPr sz="1400" b="1" kern="100">
                <a:latin typeface="Meiryo UI" panose="020B0604030504040204" pitchFamily="50" charset="-128"/>
                <a:ea typeface="Meiryo UI" panose="020B0604030504040204" pitchFamily="50" charset="-128"/>
              </a:defRPr>
            </a:lvl1pPr>
          </a:lstStyle>
          <a:p>
            <a:r>
              <a:rPr lang="ja-JP" altLang="en-US" sz="1200" b="0" dirty="0"/>
              <a:t>域外から稼ぐ産業は、</a:t>
            </a:r>
            <a:r>
              <a:rPr lang="ja-JP" altLang="ja-JP" sz="1200" b="0" dirty="0"/>
              <a:t>産業別純移輸出</a:t>
            </a:r>
            <a:r>
              <a:rPr lang="ja-JP" altLang="en-US" sz="1200" b="0" dirty="0"/>
              <a:t>額で把握できる。</a:t>
            </a:r>
            <a:endParaRPr lang="en-US" altLang="ja-JP" sz="1200" b="0" dirty="0"/>
          </a:p>
          <a:p>
            <a:r>
              <a:rPr lang="ja-JP" altLang="ja-JP" sz="1200" b="0" dirty="0"/>
              <a:t>産業別純移輸出</a:t>
            </a:r>
            <a:r>
              <a:rPr lang="ja-JP" altLang="en-US" sz="1200" b="0" dirty="0"/>
              <a:t>額がプラスの産業は、域外から外貨を稼ぎ、地域内にお金を呼び込んでいる。</a:t>
            </a:r>
            <a:endParaRPr lang="en-US" altLang="ja-JP" sz="1200" b="0" dirty="0"/>
          </a:p>
          <a:p>
            <a:r>
              <a:rPr lang="ja-JP" altLang="en-US" sz="1200" b="0" dirty="0"/>
              <a:t>逆に、</a:t>
            </a:r>
            <a:r>
              <a:rPr lang="ja-JP" altLang="ja-JP" sz="1200" b="0" dirty="0"/>
              <a:t>産業別純移輸出</a:t>
            </a:r>
            <a:r>
              <a:rPr lang="ja-JP" altLang="en-US" sz="1200" b="0" dirty="0"/>
              <a:t>額がマイナスの産業は、域外にお金を支払い、財・サービスを購入している産業である。</a:t>
            </a:r>
            <a:endParaRPr lang="ja-JP" altLang="ja-JP" sz="1200" b="0" dirty="0"/>
          </a:p>
        </p:txBody>
      </p:sp>
      <p:sp>
        <p:nvSpPr>
          <p:cNvPr id="584" name="テキスト プレースホルダ 7">
            <a:extLst>
              <a:ext uri="{FF2B5EF4-FFF2-40B4-BE49-F238E27FC236}">
                <a16:creationId xmlns:a16="http://schemas.microsoft.com/office/drawing/2014/main" id="{52FD58AB-9722-413A-9D08-2724170B84B5}"/>
              </a:ext>
            </a:extLst>
          </p:cNvPr>
          <p:cNvSpPr txBox="1">
            <a:spLocks/>
          </p:cNvSpPr>
          <p:nvPr/>
        </p:nvSpPr>
        <p:spPr>
          <a:xfrm>
            <a:off x="5289162" y="1863096"/>
            <a:ext cx="82800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純移輸出額</a:t>
            </a:r>
            <a:endParaRPr lang="en-US" altLang="ja-JP" sz="1100" dirty="0">
              <a:solidFill>
                <a:schemeClr val="tx1"/>
              </a:solidFill>
            </a:endParaRPr>
          </a:p>
        </p:txBody>
      </p:sp>
      <p:sp>
        <p:nvSpPr>
          <p:cNvPr id="585" name="テキスト プレースホルダ 7">
            <a:extLst>
              <a:ext uri="{FF2B5EF4-FFF2-40B4-BE49-F238E27FC236}">
                <a16:creationId xmlns:a16="http://schemas.microsoft.com/office/drawing/2014/main" id="{709521CF-9BAD-4234-80B8-49673640130B}"/>
              </a:ext>
            </a:extLst>
          </p:cNvPr>
          <p:cNvSpPr txBox="1">
            <a:spLocks/>
          </p:cNvSpPr>
          <p:nvPr/>
        </p:nvSpPr>
        <p:spPr>
          <a:xfrm>
            <a:off x="5336787" y="574167"/>
            <a:ext cx="62933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生産額</a:t>
            </a:r>
            <a:endParaRPr lang="en-US" altLang="ja-JP" sz="1100" dirty="0">
              <a:solidFill>
                <a:schemeClr val="tx1"/>
              </a:solidFill>
            </a:endParaRPr>
          </a:p>
        </p:txBody>
      </p:sp>
      <p:sp>
        <p:nvSpPr>
          <p:cNvPr id="591" name="テキスト プレースホルダ 7">
            <a:extLst>
              <a:ext uri="{FF2B5EF4-FFF2-40B4-BE49-F238E27FC236}">
                <a16:creationId xmlns:a16="http://schemas.microsoft.com/office/drawing/2014/main" id="{F091ECE8-2D14-497F-B232-BB3093C82FCD}"/>
              </a:ext>
            </a:extLst>
          </p:cNvPr>
          <p:cNvSpPr txBox="1">
            <a:spLocks/>
          </p:cNvSpPr>
          <p:nvPr/>
        </p:nvSpPr>
        <p:spPr>
          <a:xfrm>
            <a:off x="5289162" y="3311548"/>
            <a:ext cx="82800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生産額シェア</a:t>
            </a:r>
            <a:endParaRPr lang="en-US" altLang="ja-JP" sz="1100" dirty="0">
              <a:solidFill>
                <a:schemeClr val="tx1"/>
              </a:solidFill>
            </a:endParaRPr>
          </a:p>
        </p:txBody>
      </p:sp>
      <p:sp>
        <p:nvSpPr>
          <p:cNvPr id="598" name="テキスト プレースホルダ 7">
            <a:extLst>
              <a:ext uri="{FF2B5EF4-FFF2-40B4-BE49-F238E27FC236}">
                <a16:creationId xmlns:a16="http://schemas.microsoft.com/office/drawing/2014/main" id="{639C31A4-2F71-4BE0-BAE4-45F9C7705AE0}"/>
              </a:ext>
            </a:extLst>
          </p:cNvPr>
          <p:cNvSpPr txBox="1">
            <a:spLocks/>
          </p:cNvSpPr>
          <p:nvPr/>
        </p:nvSpPr>
        <p:spPr>
          <a:xfrm>
            <a:off x="8006198" y="3882768"/>
            <a:ext cx="400621" cy="166247"/>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得意</a:t>
            </a:r>
            <a:endParaRPr lang="en-US" altLang="ja-JP" sz="1000" dirty="0"/>
          </a:p>
        </p:txBody>
      </p:sp>
      <p:sp>
        <p:nvSpPr>
          <p:cNvPr id="609" name="テキスト プレースホルダ 7">
            <a:extLst>
              <a:ext uri="{FF2B5EF4-FFF2-40B4-BE49-F238E27FC236}">
                <a16:creationId xmlns:a16="http://schemas.microsoft.com/office/drawing/2014/main" id="{646835AA-885F-4E15-B6B8-2C1A8C26EBE4}"/>
              </a:ext>
            </a:extLst>
          </p:cNvPr>
          <p:cNvSpPr txBox="1">
            <a:spLocks/>
          </p:cNvSpPr>
          <p:nvPr/>
        </p:nvSpPr>
        <p:spPr>
          <a:xfrm>
            <a:off x="5747487" y="3755327"/>
            <a:ext cx="540000" cy="166247"/>
          </a:xfrm>
          <a:prstGeom prst="roundRect">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不得意</a:t>
            </a:r>
            <a:endParaRPr lang="en-US" altLang="ja-JP" sz="1000" dirty="0"/>
          </a:p>
        </p:txBody>
      </p:sp>
      <p:sp>
        <p:nvSpPr>
          <p:cNvPr id="620" name="正方形/長方形 619">
            <a:extLst>
              <a:ext uri="{FF2B5EF4-FFF2-40B4-BE49-F238E27FC236}">
                <a16:creationId xmlns:a16="http://schemas.microsoft.com/office/drawing/2014/main" id="{C58DA0C3-1616-4E30-8EC4-ACE72861C9E8}"/>
              </a:ext>
            </a:extLst>
          </p:cNvPr>
          <p:cNvSpPr>
            <a:spLocks/>
          </p:cNvSpPr>
          <p:nvPr/>
        </p:nvSpPr>
        <p:spPr bwMode="auto">
          <a:xfrm>
            <a:off x="8094668" y="4567259"/>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C</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636" name="二等辺三角形 635">
            <a:extLst>
              <a:ext uri="{FF2B5EF4-FFF2-40B4-BE49-F238E27FC236}">
                <a16:creationId xmlns:a16="http://schemas.microsoft.com/office/drawing/2014/main" id="{F08A68DB-7B68-422A-82A1-316E3A2449B2}"/>
              </a:ext>
            </a:extLst>
          </p:cNvPr>
          <p:cNvSpPr/>
          <p:nvPr/>
        </p:nvSpPr>
        <p:spPr bwMode="auto">
          <a:xfrm rot="15752905">
            <a:off x="4684810" y="3460372"/>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640" name="二等辺三角形 639">
            <a:extLst>
              <a:ext uri="{FF2B5EF4-FFF2-40B4-BE49-F238E27FC236}">
                <a16:creationId xmlns:a16="http://schemas.microsoft.com/office/drawing/2014/main" id="{8283FC2E-C5FC-4079-99A2-CEB4CB862EAC}"/>
              </a:ext>
            </a:extLst>
          </p:cNvPr>
          <p:cNvSpPr/>
          <p:nvPr/>
        </p:nvSpPr>
        <p:spPr bwMode="auto">
          <a:xfrm rot="15456465">
            <a:off x="4697610" y="4910884"/>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21" name="テキスト プレースホルダ 7">
            <a:extLst>
              <a:ext uri="{FF2B5EF4-FFF2-40B4-BE49-F238E27FC236}">
                <a16:creationId xmlns:a16="http://schemas.microsoft.com/office/drawing/2014/main" id="{B7898295-9809-450F-A8D8-1560FA5C333E}"/>
              </a:ext>
            </a:extLst>
          </p:cNvPr>
          <p:cNvSpPr txBox="1">
            <a:spLocks/>
          </p:cNvSpPr>
          <p:nvPr/>
        </p:nvSpPr>
        <p:spPr>
          <a:xfrm>
            <a:off x="6941924" y="1919074"/>
            <a:ext cx="1890554" cy="1208612"/>
          </a:xfrm>
          <a:prstGeom prst="roundRect">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59395" name="テキスト プレースホルダ 7">
            <a:extLst>
              <a:ext uri="{FF2B5EF4-FFF2-40B4-BE49-F238E27FC236}">
                <a16:creationId xmlns:a16="http://schemas.microsoft.com/office/drawing/2014/main" id="{15F9EA86-494B-4C67-BC40-C713EC0AA62C}"/>
              </a:ext>
            </a:extLst>
          </p:cNvPr>
          <p:cNvSpPr txBox="1">
            <a:spLocks/>
          </p:cNvSpPr>
          <p:nvPr/>
        </p:nvSpPr>
        <p:spPr>
          <a:xfrm>
            <a:off x="6986522" y="3458860"/>
            <a:ext cx="400621" cy="166247"/>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得意</a:t>
            </a:r>
            <a:endParaRPr lang="en-US" altLang="ja-JP" sz="1000" dirty="0"/>
          </a:p>
        </p:txBody>
      </p:sp>
      <p:sp>
        <p:nvSpPr>
          <p:cNvPr id="25" name="正方形/長方形 24">
            <a:extLst>
              <a:ext uri="{FF2B5EF4-FFF2-40B4-BE49-F238E27FC236}">
                <a16:creationId xmlns:a16="http://schemas.microsoft.com/office/drawing/2014/main" id="{2DC820A8-AAA8-4123-99F1-EF5C8D64917F}"/>
              </a:ext>
            </a:extLst>
          </p:cNvPr>
          <p:cNvSpPr>
            <a:spLocks/>
          </p:cNvSpPr>
          <p:nvPr/>
        </p:nvSpPr>
        <p:spPr bwMode="auto">
          <a:xfrm>
            <a:off x="7024833" y="1970421"/>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地域内</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30" name="正方形/長方形 29">
            <a:extLst>
              <a:ext uri="{FF2B5EF4-FFF2-40B4-BE49-F238E27FC236}">
                <a16:creationId xmlns:a16="http://schemas.microsoft.com/office/drawing/2014/main" id="{197AE0F2-A35F-41CE-B378-47488E2ACB9D}"/>
              </a:ext>
            </a:extLst>
          </p:cNvPr>
          <p:cNvSpPr>
            <a:spLocks/>
          </p:cNvSpPr>
          <p:nvPr/>
        </p:nvSpPr>
        <p:spPr bwMode="auto">
          <a:xfrm>
            <a:off x="6288837" y="1970421"/>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地域外</a:t>
            </a:r>
          </a:p>
        </p:txBody>
      </p:sp>
      <p:cxnSp>
        <p:nvCxnSpPr>
          <p:cNvPr id="167" name="直線コネクタ 166">
            <a:extLst>
              <a:ext uri="{FF2B5EF4-FFF2-40B4-BE49-F238E27FC236}">
                <a16:creationId xmlns:a16="http://schemas.microsoft.com/office/drawing/2014/main" id="{8D6C9B53-F82F-48DC-BC6A-FFEC288E4654}"/>
              </a:ext>
            </a:extLst>
          </p:cNvPr>
          <p:cNvCxnSpPr>
            <a:cxnSpLocks/>
          </p:cNvCxnSpPr>
          <p:nvPr/>
        </p:nvCxnSpPr>
        <p:spPr bwMode="auto">
          <a:xfrm>
            <a:off x="5836093" y="6237130"/>
            <a:ext cx="3018474" cy="0"/>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168" name="正方形/長方形 167">
            <a:extLst>
              <a:ext uri="{FF2B5EF4-FFF2-40B4-BE49-F238E27FC236}">
                <a16:creationId xmlns:a16="http://schemas.microsoft.com/office/drawing/2014/main" id="{94E0B6FA-F7E2-461C-A0B0-AABF03415B74}"/>
              </a:ext>
            </a:extLst>
          </p:cNvPr>
          <p:cNvSpPr/>
          <p:nvPr/>
        </p:nvSpPr>
        <p:spPr bwMode="auto">
          <a:xfrm>
            <a:off x="6051364" y="5690396"/>
            <a:ext cx="288000" cy="546734"/>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69" name="正方形/長方形 168">
            <a:extLst>
              <a:ext uri="{FF2B5EF4-FFF2-40B4-BE49-F238E27FC236}">
                <a16:creationId xmlns:a16="http://schemas.microsoft.com/office/drawing/2014/main" id="{4575798B-2F3E-46FF-9E14-8718B7BCF253}"/>
              </a:ext>
            </a:extLst>
          </p:cNvPr>
          <p:cNvSpPr/>
          <p:nvPr/>
        </p:nvSpPr>
        <p:spPr bwMode="auto">
          <a:xfrm>
            <a:off x="6369563" y="5840771"/>
            <a:ext cx="288000" cy="396359"/>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70" name="正方形/長方形 169">
            <a:extLst>
              <a:ext uri="{FF2B5EF4-FFF2-40B4-BE49-F238E27FC236}">
                <a16:creationId xmlns:a16="http://schemas.microsoft.com/office/drawing/2014/main" id="{29F3B700-8DA9-4DEC-9E03-C5F24CDDCF26}"/>
              </a:ext>
            </a:extLst>
          </p:cNvPr>
          <p:cNvSpPr/>
          <p:nvPr/>
        </p:nvSpPr>
        <p:spPr bwMode="auto">
          <a:xfrm>
            <a:off x="7405868" y="5534937"/>
            <a:ext cx="288000" cy="702193"/>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71" name="正方形/長方形 170">
            <a:extLst>
              <a:ext uri="{FF2B5EF4-FFF2-40B4-BE49-F238E27FC236}">
                <a16:creationId xmlns:a16="http://schemas.microsoft.com/office/drawing/2014/main" id="{77F3282B-A65B-448D-98CA-75878496A5EE}"/>
              </a:ext>
            </a:extLst>
          </p:cNvPr>
          <p:cNvSpPr/>
          <p:nvPr/>
        </p:nvSpPr>
        <p:spPr bwMode="auto">
          <a:xfrm>
            <a:off x="7077601" y="5255797"/>
            <a:ext cx="288000" cy="981333"/>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72" name="正方形/長方形 171">
            <a:extLst>
              <a:ext uri="{FF2B5EF4-FFF2-40B4-BE49-F238E27FC236}">
                <a16:creationId xmlns:a16="http://schemas.microsoft.com/office/drawing/2014/main" id="{16C73681-D7AD-4310-9252-2955597024B4}"/>
              </a:ext>
            </a:extLst>
          </p:cNvPr>
          <p:cNvSpPr/>
          <p:nvPr/>
        </p:nvSpPr>
        <p:spPr bwMode="auto">
          <a:xfrm>
            <a:off x="8104706" y="5815725"/>
            <a:ext cx="288000" cy="421405"/>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73" name="正方形/長方形 172">
            <a:extLst>
              <a:ext uri="{FF2B5EF4-FFF2-40B4-BE49-F238E27FC236}">
                <a16:creationId xmlns:a16="http://schemas.microsoft.com/office/drawing/2014/main" id="{1F04EC6C-C387-4B4B-9D15-88CC787B8F0B}"/>
              </a:ext>
            </a:extLst>
          </p:cNvPr>
          <p:cNvSpPr/>
          <p:nvPr/>
        </p:nvSpPr>
        <p:spPr bwMode="auto">
          <a:xfrm>
            <a:off x="8425910" y="5495703"/>
            <a:ext cx="288000" cy="741428"/>
          </a:xfrm>
          <a:prstGeom prst="rect">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74" name="正方形/長方形 173">
            <a:extLst>
              <a:ext uri="{FF2B5EF4-FFF2-40B4-BE49-F238E27FC236}">
                <a16:creationId xmlns:a16="http://schemas.microsoft.com/office/drawing/2014/main" id="{50DAF46C-3FF8-4270-8C4B-0CDBB54A0931}"/>
              </a:ext>
            </a:extLst>
          </p:cNvPr>
          <p:cNvSpPr>
            <a:spLocks/>
          </p:cNvSpPr>
          <p:nvPr/>
        </p:nvSpPr>
        <p:spPr bwMode="auto">
          <a:xfrm>
            <a:off x="6025768" y="6272075"/>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A</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175" name="正方形/長方形 174">
            <a:extLst>
              <a:ext uri="{FF2B5EF4-FFF2-40B4-BE49-F238E27FC236}">
                <a16:creationId xmlns:a16="http://schemas.microsoft.com/office/drawing/2014/main" id="{BCFB4938-66BE-4163-959E-8E9CC0AF07E8}"/>
              </a:ext>
            </a:extLst>
          </p:cNvPr>
          <p:cNvSpPr>
            <a:spLocks/>
          </p:cNvSpPr>
          <p:nvPr/>
        </p:nvSpPr>
        <p:spPr bwMode="auto">
          <a:xfrm>
            <a:off x="7077602" y="6272075"/>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B</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177" name="正方形/長方形 176">
            <a:extLst>
              <a:ext uri="{FF2B5EF4-FFF2-40B4-BE49-F238E27FC236}">
                <a16:creationId xmlns:a16="http://schemas.microsoft.com/office/drawing/2014/main" id="{22CA3F8A-B65E-4A9E-BDC0-8925F3A20852}"/>
              </a:ext>
            </a:extLst>
          </p:cNvPr>
          <p:cNvSpPr>
            <a:spLocks/>
          </p:cNvSpPr>
          <p:nvPr/>
        </p:nvSpPr>
        <p:spPr bwMode="auto">
          <a:xfrm>
            <a:off x="6280500" y="6031912"/>
            <a:ext cx="468000" cy="160416"/>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全国</a:t>
            </a:r>
          </a:p>
        </p:txBody>
      </p:sp>
      <p:sp>
        <p:nvSpPr>
          <p:cNvPr id="179" name="正方形/長方形 178">
            <a:extLst>
              <a:ext uri="{FF2B5EF4-FFF2-40B4-BE49-F238E27FC236}">
                <a16:creationId xmlns:a16="http://schemas.microsoft.com/office/drawing/2014/main" id="{04F3BD0E-BE00-40C1-8D62-FEB5CD70DD6C}"/>
              </a:ext>
            </a:extLst>
          </p:cNvPr>
          <p:cNvSpPr>
            <a:spLocks/>
          </p:cNvSpPr>
          <p:nvPr/>
        </p:nvSpPr>
        <p:spPr bwMode="auto">
          <a:xfrm>
            <a:off x="5924945" y="6031912"/>
            <a:ext cx="468000" cy="160416"/>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ｉ市</a:t>
            </a:r>
          </a:p>
        </p:txBody>
      </p:sp>
      <p:sp>
        <p:nvSpPr>
          <p:cNvPr id="181" name="テキスト プレースホルダ 7">
            <a:extLst>
              <a:ext uri="{FF2B5EF4-FFF2-40B4-BE49-F238E27FC236}">
                <a16:creationId xmlns:a16="http://schemas.microsoft.com/office/drawing/2014/main" id="{B1B35F31-0E2F-447B-B429-DCEB7584C043}"/>
              </a:ext>
            </a:extLst>
          </p:cNvPr>
          <p:cNvSpPr txBox="1">
            <a:spLocks/>
          </p:cNvSpPr>
          <p:nvPr/>
        </p:nvSpPr>
        <p:spPr>
          <a:xfrm>
            <a:off x="5289162" y="4953649"/>
            <a:ext cx="82800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労働生産性</a:t>
            </a:r>
            <a:endParaRPr lang="en-US" altLang="ja-JP" sz="1100" dirty="0">
              <a:solidFill>
                <a:schemeClr val="tx1"/>
              </a:solidFill>
            </a:endParaRPr>
          </a:p>
        </p:txBody>
      </p:sp>
      <p:sp>
        <p:nvSpPr>
          <p:cNvPr id="185" name="正方形/長方形 184">
            <a:extLst>
              <a:ext uri="{FF2B5EF4-FFF2-40B4-BE49-F238E27FC236}">
                <a16:creationId xmlns:a16="http://schemas.microsoft.com/office/drawing/2014/main" id="{03E177D1-04B2-4C50-9B11-0C2F152606D6}"/>
              </a:ext>
            </a:extLst>
          </p:cNvPr>
          <p:cNvSpPr>
            <a:spLocks/>
          </p:cNvSpPr>
          <p:nvPr/>
        </p:nvSpPr>
        <p:spPr bwMode="auto">
          <a:xfrm>
            <a:off x="8129436" y="6272075"/>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C</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34" name="テキスト プレースホルダ 7">
            <a:extLst>
              <a:ext uri="{FF2B5EF4-FFF2-40B4-BE49-F238E27FC236}">
                <a16:creationId xmlns:a16="http://schemas.microsoft.com/office/drawing/2014/main" id="{D368BC4A-8E4F-464C-A184-68D353B06787}"/>
              </a:ext>
            </a:extLst>
          </p:cNvPr>
          <p:cNvSpPr txBox="1">
            <a:spLocks/>
          </p:cNvSpPr>
          <p:nvPr/>
        </p:nvSpPr>
        <p:spPr>
          <a:xfrm>
            <a:off x="7841770" y="5398630"/>
            <a:ext cx="540000" cy="288000"/>
          </a:xfrm>
          <a:prstGeom prst="roundRect">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1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r>
              <a:rPr lang="ja-JP" altLang="en-US" sz="1000" dirty="0"/>
              <a:t>稼ぐ力が低い</a:t>
            </a:r>
            <a:endParaRPr lang="en-US" altLang="ja-JP" sz="1000" dirty="0"/>
          </a:p>
        </p:txBody>
      </p:sp>
      <p:sp>
        <p:nvSpPr>
          <p:cNvPr id="36" name="テキスト プレースホルダ 7">
            <a:extLst>
              <a:ext uri="{FF2B5EF4-FFF2-40B4-BE49-F238E27FC236}">
                <a16:creationId xmlns:a16="http://schemas.microsoft.com/office/drawing/2014/main" id="{1C5664FF-639F-4C34-9DDE-50E0832762D8}"/>
              </a:ext>
            </a:extLst>
          </p:cNvPr>
          <p:cNvSpPr txBox="1">
            <a:spLocks/>
          </p:cNvSpPr>
          <p:nvPr/>
        </p:nvSpPr>
        <p:spPr>
          <a:xfrm>
            <a:off x="6943428" y="3667214"/>
            <a:ext cx="501971" cy="2884706"/>
          </a:xfrm>
          <a:prstGeom prst="roundRect">
            <a:avLst/>
          </a:prstGeom>
          <a:noFill/>
          <a:ln w="19050" cap="flat" cmpd="sng" algn="ctr">
            <a:solidFill>
              <a:srgbClr val="CC0066"/>
            </a:solidFill>
            <a:prstDash val="sysDot"/>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000" dirty="0"/>
          </a:p>
        </p:txBody>
      </p:sp>
      <p:sp>
        <p:nvSpPr>
          <p:cNvPr id="33" name="テキスト プレースホルダ 7">
            <a:extLst>
              <a:ext uri="{FF2B5EF4-FFF2-40B4-BE49-F238E27FC236}">
                <a16:creationId xmlns:a16="http://schemas.microsoft.com/office/drawing/2014/main" id="{5A281BF9-C9A0-48E3-9275-A472E11BDF25}"/>
              </a:ext>
            </a:extLst>
          </p:cNvPr>
          <p:cNvSpPr txBox="1">
            <a:spLocks/>
          </p:cNvSpPr>
          <p:nvPr/>
        </p:nvSpPr>
        <p:spPr>
          <a:xfrm>
            <a:off x="6769377" y="4921750"/>
            <a:ext cx="540000" cy="288000"/>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稼ぐ力がある</a:t>
            </a:r>
            <a:endParaRPr lang="en-US" altLang="ja-JP" sz="1000" dirty="0"/>
          </a:p>
        </p:txBody>
      </p:sp>
      <p:sp>
        <p:nvSpPr>
          <p:cNvPr id="37" name="テキスト プレースホルダ 7">
            <a:extLst>
              <a:ext uri="{FF2B5EF4-FFF2-40B4-BE49-F238E27FC236}">
                <a16:creationId xmlns:a16="http://schemas.microsoft.com/office/drawing/2014/main" id="{6874C05A-88BF-4C8F-9C08-3515D5DCE044}"/>
              </a:ext>
            </a:extLst>
          </p:cNvPr>
          <p:cNvSpPr txBox="1">
            <a:spLocks/>
          </p:cNvSpPr>
          <p:nvPr/>
        </p:nvSpPr>
        <p:spPr>
          <a:xfrm>
            <a:off x="7587571" y="4803343"/>
            <a:ext cx="1160309" cy="441468"/>
          </a:xfrm>
          <a:prstGeom prst="roundRect">
            <a:avLst/>
          </a:prstGeom>
          <a:solidFill>
            <a:srgbClr val="FFFF99"/>
          </a:solidFill>
          <a:ln w="28575" cap="flat" cmpd="sng" algn="ctr">
            <a:solidFill>
              <a:srgbClr val="CC006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rgbClr val="CC0066"/>
                </a:solidFill>
              </a:rPr>
              <a:t>主力産業</a:t>
            </a:r>
            <a:r>
              <a:rPr lang="ja-JP" altLang="en-US" sz="1100">
                <a:solidFill>
                  <a:srgbClr val="CC0066"/>
                </a:solidFill>
              </a:rPr>
              <a:t>＝得意</a:t>
            </a:r>
            <a:r>
              <a:rPr lang="en-US" altLang="ja-JP" sz="1100">
                <a:solidFill>
                  <a:srgbClr val="CC0066"/>
                </a:solidFill>
              </a:rPr>
              <a:t/>
            </a:r>
            <a:br>
              <a:rPr lang="en-US" altLang="ja-JP" sz="1100">
                <a:solidFill>
                  <a:srgbClr val="CC0066"/>
                </a:solidFill>
              </a:rPr>
            </a:br>
            <a:r>
              <a:rPr lang="ja-JP" altLang="en-US" sz="1100">
                <a:solidFill>
                  <a:srgbClr val="CC0066"/>
                </a:solidFill>
              </a:rPr>
              <a:t>かつ稼ぐ</a:t>
            </a:r>
            <a:r>
              <a:rPr lang="ja-JP" altLang="en-US" sz="1100" dirty="0">
                <a:solidFill>
                  <a:srgbClr val="CC0066"/>
                </a:solidFill>
              </a:rPr>
              <a:t>力がある</a:t>
            </a:r>
            <a:endParaRPr lang="en-US" altLang="ja-JP" sz="1100" dirty="0">
              <a:solidFill>
                <a:srgbClr val="CC0066"/>
              </a:solidFill>
            </a:endParaRPr>
          </a:p>
        </p:txBody>
      </p:sp>
      <p:cxnSp>
        <p:nvCxnSpPr>
          <p:cNvPr id="39" name="直線コネクタ 38">
            <a:extLst>
              <a:ext uri="{FF2B5EF4-FFF2-40B4-BE49-F238E27FC236}">
                <a16:creationId xmlns:a16="http://schemas.microsoft.com/office/drawing/2014/main" id="{74B34BE3-2895-4493-AA57-EAFFD65AB925}"/>
              </a:ext>
            </a:extLst>
          </p:cNvPr>
          <p:cNvCxnSpPr>
            <a:cxnSpLocks/>
            <a:stCxn id="37" idx="1"/>
          </p:cNvCxnSpPr>
          <p:nvPr/>
        </p:nvCxnSpPr>
        <p:spPr bwMode="auto">
          <a:xfrm flipH="1" flipV="1">
            <a:off x="7435863" y="5011419"/>
            <a:ext cx="151708" cy="12658"/>
          </a:xfrm>
          <a:prstGeom prst="line">
            <a:avLst/>
          </a:prstGeom>
          <a:noFill/>
          <a:ln w="38100" cap="flat" cmpd="sng" algn="ctr">
            <a:solidFill>
              <a:srgbClr val="CC0066"/>
            </a:solidFill>
            <a:prstDash val="solid"/>
            <a:round/>
            <a:headEnd type="none" w="med" len="med"/>
            <a:tailEnd type="none" w="med" len="med"/>
          </a:ln>
          <a:effectLst/>
        </p:spPr>
      </p:cxnSp>
      <p:pic>
        <p:nvPicPr>
          <p:cNvPr id="5" name="図 4"/>
          <p:cNvPicPr>
            <a:picLocks noChangeAspect="1"/>
          </p:cNvPicPr>
          <p:nvPr/>
        </p:nvPicPr>
        <p:blipFill>
          <a:blip r:embed="rId3"/>
          <a:stretch>
            <a:fillRect/>
          </a:stretch>
        </p:blipFill>
        <p:spPr>
          <a:xfrm>
            <a:off x="6415458" y="587950"/>
            <a:ext cx="1900286" cy="914367"/>
          </a:xfrm>
          <a:prstGeom prst="rect">
            <a:avLst/>
          </a:prstGeom>
        </p:spPr>
      </p:pic>
      <p:pic>
        <p:nvPicPr>
          <p:cNvPr id="6" name="図 5"/>
          <p:cNvPicPr>
            <a:picLocks noChangeAspect="1"/>
          </p:cNvPicPr>
          <p:nvPr/>
        </p:nvPicPr>
        <p:blipFill>
          <a:blip r:embed="rId4"/>
          <a:stretch>
            <a:fillRect/>
          </a:stretch>
        </p:blipFill>
        <p:spPr>
          <a:xfrm>
            <a:off x="5825850" y="1908349"/>
            <a:ext cx="3006628" cy="1213061"/>
          </a:xfrm>
          <a:prstGeom prst="rect">
            <a:avLst/>
          </a:prstGeom>
        </p:spPr>
      </p:pic>
      <p:sp>
        <p:nvSpPr>
          <p:cNvPr id="67" name="テキスト プレースホルダ 7">
            <a:extLst>
              <a:ext uri="{FF2B5EF4-FFF2-40B4-BE49-F238E27FC236}">
                <a16:creationId xmlns:a16="http://schemas.microsoft.com/office/drawing/2014/main" id="{31BDB50D-7C1F-4ACF-8FAE-F55A2B51F08A}"/>
              </a:ext>
            </a:extLst>
          </p:cNvPr>
          <p:cNvSpPr txBox="1">
            <a:spLocks/>
          </p:cNvSpPr>
          <p:nvPr/>
        </p:nvSpPr>
        <p:spPr>
          <a:xfrm>
            <a:off x="5288621" y="1069315"/>
            <a:ext cx="1154345" cy="450552"/>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生産・販売で得る売上額に相当</a:t>
            </a:r>
            <a:endParaRPr lang="en-US" altLang="ja-JP" sz="1100" b="0" dirty="0">
              <a:solidFill>
                <a:schemeClr val="tx1"/>
              </a:solidFill>
            </a:endParaRPr>
          </a:p>
        </p:txBody>
      </p:sp>
      <p:sp>
        <p:nvSpPr>
          <p:cNvPr id="68" name="テキスト プレースホルダ 7">
            <a:extLst>
              <a:ext uri="{FF2B5EF4-FFF2-40B4-BE49-F238E27FC236}">
                <a16:creationId xmlns:a16="http://schemas.microsoft.com/office/drawing/2014/main" id="{8C6318E6-227C-428C-B9EC-D8518134CFF2}"/>
              </a:ext>
            </a:extLst>
          </p:cNvPr>
          <p:cNvSpPr txBox="1">
            <a:spLocks/>
          </p:cNvSpPr>
          <p:nvPr/>
        </p:nvSpPr>
        <p:spPr>
          <a:xfrm>
            <a:off x="5183319" y="2617742"/>
            <a:ext cx="1368000" cy="370252"/>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売上額のうち、地域外への移出で得た分</a:t>
            </a:r>
            <a:endParaRPr lang="en-US" altLang="ja-JP" sz="1100" b="0" dirty="0">
              <a:solidFill>
                <a:schemeClr val="tx1"/>
              </a:solidFill>
            </a:endParaRPr>
          </a:p>
        </p:txBody>
      </p:sp>
      <p:sp>
        <p:nvSpPr>
          <p:cNvPr id="69" name="テキスト プレースホルダ 7">
            <a:extLst>
              <a:ext uri="{FF2B5EF4-FFF2-40B4-BE49-F238E27FC236}">
                <a16:creationId xmlns:a16="http://schemas.microsoft.com/office/drawing/2014/main" id="{90F70269-9384-43ED-976E-296CCEAB1959}"/>
              </a:ext>
            </a:extLst>
          </p:cNvPr>
          <p:cNvSpPr txBox="1">
            <a:spLocks/>
          </p:cNvSpPr>
          <p:nvPr/>
        </p:nvSpPr>
        <p:spPr>
          <a:xfrm>
            <a:off x="7522263" y="3239291"/>
            <a:ext cx="1292541" cy="554614"/>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生産額シェアが全国平均より高い＝</a:t>
            </a:r>
            <a:r>
              <a:rPr lang="ja-JP" altLang="en-US" sz="1100" b="0" dirty="0" smtClean="0">
                <a:solidFill>
                  <a:schemeClr val="tx1"/>
                </a:solidFill>
              </a:rPr>
              <a:t>得意</a:t>
            </a:r>
            <a:r>
              <a:rPr lang="en-US" altLang="ja-JP" sz="1100" b="0" dirty="0" smtClean="0">
                <a:solidFill>
                  <a:schemeClr val="tx1"/>
                </a:solidFill>
              </a:rPr>
              <a:t>(</a:t>
            </a:r>
            <a:r>
              <a:rPr lang="ja-JP" altLang="en-US" sz="1100" b="0" dirty="0" smtClean="0">
                <a:solidFill>
                  <a:schemeClr val="tx1"/>
                </a:solidFill>
              </a:rPr>
              <a:t>比較優位</a:t>
            </a:r>
            <a:r>
              <a:rPr lang="en-US" altLang="ja-JP" sz="1100" b="0" dirty="0" smtClean="0">
                <a:solidFill>
                  <a:schemeClr val="tx1"/>
                </a:solidFill>
              </a:rPr>
              <a:t>)</a:t>
            </a:r>
            <a:endParaRPr lang="en-US" altLang="ja-JP" sz="1100" b="0" dirty="0">
              <a:solidFill>
                <a:schemeClr val="tx1"/>
              </a:solidFill>
            </a:endParaRPr>
          </a:p>
        </p:txBody>
      </p:sp>
      <p:sp>
        <p:nvSpPr>
          <p:cNvPr id="70" name="テキスト プレースホルダ 7">
            <a:extLst>
              <a:ext uri="{FF2B5EF4-FFF2-40B4-BE49-F238E27FC236}">
                <a16:creationId xmlns:a16="http://schemas.microsoft.com/office/drawing/2014/main" id="{A92781CE-71FC-4696-8929-4E5C52C6CECA}"/>
              </a:ext>
            </a:extLst>
          </p:cNvPr>
          <p:cNvSpPr txBox="1">
            <a:spLocks/>
          </p:cNvSpPr>
          <p:nvPr/>
        </p:nvSpPr>
        <p:spPr>
          <a:xfrm>
            <a:off x="4286790" y="6267524"/>
            <a:ext cx="1512000" cy="554614"/>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just"/>
            <a:r>
              <a:rPr lang="ja-JP" altLang="en-US" sz="1100" b="0" dirty="0">
                <a:solidFill>
                  <a:schemeClr val="tx1"/>
                </a:solidFill>
              </a:rPr>
              <a:t>労働</a:t>
            </a:r>
            <a:r>
              <a:rPr lang="ja-JP" altLang="en-US" sz="1100" b="0" dirty="0" smtClean="0">
                <a:solidFill>
                  <a:schemeClr val="tx1"/>
                </a:solidFill>
              </a:rPr>
              <a:t>生産性が</a:t>
            </a:r>
            <a:r>
              <a:rPr lang="ja-JP" altLang="en-US" sz="1100" b="0" dirty="0">
                <a:solidFill>
                  <a:schemeClr val="tx1"/>
                </a:solidFill>
              </a:rPr>
              <a:t>全国</a:t>
            </a:r>
            <a:r>
              <a:rPr lang="ja-JP" altLang="en-US" sz="1100" b="0" dirty="0" smtClean="0">
                <a:solidFill>
                  <a:schemeClr val="tx1"/>
                </a:solidFill>
              </a:rPr>
              <a:t>平均</a:t>
            </a:r>
            <a:endParaRPr lang="en-US" altLang="ja-JP" sz="1100" b="0" dirty="0" smtClean="0">
              <a:solidFill>
                <a:schemeClr val="tx1"/>
              </a:solidFill>
            </a:endParaRPr>
          </a:p>
          <a:p>
            <a:pPr algn="just"/>
            <a:r>
              <a:rPr lang="ja-JP" altLang="en-US" sz="1100" b="0" dirty="0" smtClean="0">
                <a:solidFill>
                  <a:schemeClr val="tx1"/>
                </a:solidFill>
              </a:rPr>
              <a:t>より</a:t>
            </a:r>
            <a:r>
              <a:rPr lang="ja-JP" altLang="en-US" sz="1100" b="0" dirty="0">
                <a:solidFill>
                  <a:schemeClr val="tx1"/>
                </a:solidFill>
              </a:rPr>
              <a:t>高い＝稼ぐ力が</a:t>
            </a:r>
            <a:r>
              <a:rPr lang="ja-JP" altLang="en-US" sz="1100" b="0" dirty="0" smtClean="0">
                <a:solidFill>
                  <a:schemeClr val="tx1"/>
                </a:solidFill>
              </a:rPr>
              <a:t>ある</a:t>
            </a:r>
            <a:endParaRPr lang="en-US" altLang="ja-JP" sz="1100" b="0" dirty="0" smtClean="0">
              <a:solidFill>
                <a:schemeClr val="tx1"/>
              </a:solidFill>
            </a:endParaRPr>
          </a:p>
          <a:p>
            <a:pPr algn="just"/>
            <a:r>
              <a:rPr lang="en-US" altLang="ja-JP" sz="1100" b="0" dirty="0" smtClean="0">
                <a:solidFill>
                  <a:schemeClr val="tx1"/>
                </a:solidFill>
              </a:rPr>
              <a:t>(</a:t>
            </a:r>
            <a:r>
              <a:rPr lang="ja-JP" altLang="en-US" sz="1100" b="0" dirty="0" smtClean="0">
                <a:solidFill>
                  <a:schemeClr val="tx1"/>
                </a:solidFill>
              </a:rPr>
              <a:t>絶対優位</a:t>
            </a:r>
            <a:r>
              <a:rPr lang="en-US" altLang="ja-JP" sz="1100" b="0" dirty="0" smtClean="0">
                <a:solidFill>
                  <a:schemeClr val="tx1"/>
                </a:solidFill>
              </a:rPr>
              <a:t>)</a:t>
            </a:r>
            <a:endParaRPr lang="en-US" altLang="ja-JP" sz="1100" b="0" dirty="0">
              <a:solidFill>
                <a:schemeClr val="tx1"/>
              </a:solidFill>
            </a:endParaRPr>
          </a:p>
        </p:txBody>
      </p:sp>
    </p:spTree>
    <p:extLst>
      <p:ext uri="{BB962C8B-B14F-4D97-AF65-F5344CB8AC3E}">
        <p14:creationId xmlns:p14="http://schemas.microsoft.com/office/powerpoint/2010/main" val="2838830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977" y="0"/>
            <a:ext cx="8836269" cy="619125"/>
          </a:xfrm>
        </p:spPr>
        <p:txBody>
          <a:bodyPr/>
          <a:lstStyle/>
          <a:p>
            <a:r>
              <a:rPr lang="ja-JP" altLang="en-US" sz="3200" dirty="0">
                <a:latin typeface="Meiryo UI" pitchFamily="50" charset="-128"/>
                <a:ea typeface="Meiryo UI" pitchFamily="50" charset="-128"/>
              </a:rPr>
              <a:t>目次</a:t>
            </a:r>
            <a:endParaRPr kumimoji="1" lang="ja-JP" altLang="en-US" sz="3200" dirty="0">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a:t>
            </a:fld>
            <a:endParaRPr lang="en-US" altLang="ja-JP" b="1" dirty="0">
              <a:latin typeface="Meiryo UI" pitchFamily="50" charset="-128"/>
              <a:ea typeface="Meiryo UI" pitchFamily="50" charset="-128"/>
            </a:endParaRPr>
          </a:p>
        </p:txBody>
      </p:sp>
      <p:sp>
        <p:nvSpPr>
          <p:cNvPr id="6" name="テキスト ボックス 5"/>
          <p:cNvSpPr txBox="1"/>
          <p:nvPr/>
        </p:nvSpPr>
        <p:spPr>
          <a:xfrm>
            <a:off x="282498" y="630279"/>
            <a:ext cx="4392000" cy="5745163"/>
          </a:xfrm>
          <a:prstGeom prst="rect">
            <a:avLst/>
          </a:prstGeom>
          <a:noFill/>
        </p:spPr>
        <p:txBody>
          <a:bodyPr wrap="square" rtlCol="0">
            <a:spAutoFit/>
          </a:bodyPr>
          <a:lstStyle/>
          <a:p>
            <a:pPr>
              <a:spcAft>
                <a:spcPts val="200"/>
              </a:spcAft>
            </a:pPr>
            <a:r>
              <a:rPr lang="ja-JP" altLang="en-US" sz="1800" b="1" dirty="0">
                <a:solidFill>
                  <a:srgbClr val="44546A"/>
                </a:solidFill>
                <a:latin typeface="Meiryo UI" pitchFamily="50" charset="-128"/>
                <a:ea typeface="Meiryo UI" pitchFamily="50" charset="-128"/>
              </a:rPr>
              <a:t>１．地域経済循環分析について</a:t>
            </a:r>
            <a:endParaRPr lang="en-US" altLang="ja-JP" sz="1800" b="1" dirty="0">
              <a:solidFill>
                <a:srgbClr val="44546A"/>
              </a:solidFill>
              <a:latin typeface="Meiryo UI" pitchFamily="50" charset="-128"/>
              <a:ea typeface="Meiryo UI" pitchFamily="50" charset="-128"/>
            </a:endParaRPr>
          </a:p>
          <a:p>
            <a:pPr>
              <a:spcAft>
                <a:spcPts val="200"/>
              </a:spcAft>
            </a:pPr>
            <a:r>
              <a:rPr lang="ja-JP" altLang="en-US" sz="1800" b="1" dirty="0" smtClean="0">
                <a:solidFill>
                  <a:srgbClr val="44546A"/>
                </a:solidFill>
                <a:latin typeface="Meiryo UI" pitchFamily="50" charset="-128"/>
                <a:ea typeface="Meiryo UI" pitchFamily="50" charset="-128"/>
              </a:rPr>
              <a:t>２．</a:t>
            </a:r>
            <a:r>
              <a:rPr lang="ja-JP" altLang="en-US" sz="1800" b="1" dirty="0">
                <a:solidFill>
                  <a:srgbClr val="44546A"/>
                </a:solidFill>
                <a:latin typeface="Meiryo UI" pitchFamily="50" charset="-128"/>
                <a:ea typeface="Meiryo UI" pitchFamily="50" charset="-128"/>
              </a:rPr>
              <a:t>地域の所得循環</a:t>
            </a:r>
            <a:r>
              <a:rPr lang="ja-JP" altLang="en-US" sz="1800" b="1" dirty="0" smtClean="0">
                <a:solidFill>
                  <a:srgbClr val="44546A"/>
                </a:solidFill>
                <a:latin typeface="Meiryo UI" pitchFamily="50" charset="-128"/>
                <a:ea typeface="Meiryo UI" pitchFamily="50" charset="-128"/>
              </a:rPr>
              <a:t>構造</a:t>
            </a:r>
            <a:endParaRPr lang="en-US" altLang="ja-JP" sz="900" b="1" dirty="0">
              <a:solidFill>
                <a:srgbClr val="44546A"/>
              </a:solidFill>
              <a:latin typeface="Meiryo UI" pitchFamily="50" charset="-128"/>
              <a:ea typeface="Meiryo UI" pitchFamily="50" charset="-128"/>
            </a:endParaRPr>
          </a:p>
          <a:p>
            <a:pPr>
              <a:spcAft>
                <a:spcPts val="200"/>
              </a:spcAft>
            </a:pPr>
            <a:r>
              <a:rPr lang="ja-JP" altLang="en-US" sz="1800" b="1" dirty="0">
                <a:solidFill>
                  <a:srgbClr val="44546A"/>
                </a:solidFill>
                <a:latin typeface="Meiryo UI" pitchFamily="50" charset="-128"/>
                <a:ea typeface="Meiryo UI" pitchFamily="50" charset="-128"/>
              </a:rPr>
              <a:t>３</a:t>
            </a:r>
            <a:r>
              <a:rPr lang="ja-JP" altLang="en-US" sz="1800" b="1" dirty="0" smtClean="0">
                <a:solidFill>
                  <a:srgbClr val="44546A"/>
                </a:solidFill>
                <a:latin typeface="Meiryo UI" pitchFamily="50" charset="-128"/>
                <a:ea typeface="Meiryo UI" pitchFamily="50" charset="-128"/>
              </a:rPr>
              <a:t>．</a:t>
            </a:r>
            <a:r>
              <a:rPr lang="ja-JP" altLang="en-US" sz="1800" b="1" dirty="0">
                <a:solidFill>
                  <a:srgbClr val="44546A"/>
                </a:solidFill>
                <a:latin typeface="Meiryo UI" pitchFamily="50" charset="-128"/>
                <a:ea typeface="Meiryo UI" pitchFamily="50" charset="-128"/>
              </a:rPr>
              <a:t>地域の</a:t>
            </a:r>
            <a:r>
              <a:rPr lang="ja-JP" altLang="en-US" sz="1800" b="1" dirty="0" smtClean="0">
                <a:solidFill>
                  <a:srgbClr val="44546A"/>
                </a:solidFill>
                <a:latin typeface="Meiryo UI" pitchFamily="50" charset="-128"/>
                <a:ea typeface="Meiryo UI" pitchFamily="50" charset="-128"/>
              </a:rPr>
              <a:t>経済①：生産・販売</a:t>
            </a:r>
            <a:endParaRPr lang="en-US" altLang="ja-JP" sz="18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３</a:t>
            </a:r>
            <a:r>
              <a:rPr lang="ja-JP" altLang="en-US" sz="1400" b="1" dirty="0" smtClean="0">
                <a:solidFill>
                  <a:srgbClr val="44546A"/>
                </a:solidFill>
                <a:latin typeface="Meiryo UI" pitchFamily="50" charset="-128"/>
                <a:ea typeface="Meiryo UI" pitchFamily="50" charset="-128"/>
              </a:rPr>
              <a:t>－１</a:t>
            </a:r>
            <a:r>
              <a:rPr lang="ja-JP" altLang="en-US" sz="1400" b="1" dirty="0">
                <a:solidFill>
                  <a:srgbClr val="44546A"/>
                </a:solidFill>
                <a:latin typeface="Meiryo UI" pitchFamily="50" charset="-128"/>
                <a:ea typeface="Meiryo UI" pitchFamily="50" charset="-128"/>
              </a:rPr>
              <a:t>．</a:t>
            </a:r>
            <a:r>
              <a:rPr lang="ja-JP" altLang="en-US" sz="1400" b="1" dirty="0" smtClean="0">
                <a:solidFill>
                  <a:srgbClr val="44546A"/>
                </a:solidFill>
                <a:latin typeface="Meiryo UI" pitchFamily="50" charset="-128"/>
                <a:ea typeface="Meiryo UI" pitchFamily="50" charset="-128"/>
              </a:rPr>
              <a:t>売上</a:t>
            </a:r>
            <a:r>
              <a:rPr lang="en-US" altLang="ja-JP" sz="1400" b="1" dirty="0" smtClean="0">
                <a:solidFill>
                  <a:srgbClr val="44546A"/>
                </a:solidFill>
                <a:latin typeface="Meiryo UI" pitchFamily="50" charset="-128"/>
                <a:ea typeface="Meiryo UI" pitchFamily="50" charset="-128"/>
              </a:rPr>
              <a:t>(</a:t>
            </a:r>
            <a:r>
              <a:rPr lang="ja-JP" altLang="en-US" sz="1400" b="1" dirty="0" smtClean="0">
                <a:solidFill>
                  <a:srgbClr val="44546A"/>
                </a:solidFill>
                <a:latin typeface="Meiryo UI" pitchFamily="50" charset="-128"/>
                <a:ea typeface="Meiryo UI" pitchFamily="50" charset="-128"/>
              </a:rPr>
              <a:t>生産額</a:t>
            </a:r>
            <a:r>
              <a:rPr lang="en-US" altLang="ja-JP" sz="1400" b="1" dirty="0" smtClean="0">
                <a:solidFill>
                  <a:srgbClr val="44546A"/>
                </a:solidFill>
                <a:latin typeface="Meiryo UI" pitchFamily="50" charset="-128"/>
                <a:ea typeface="Meiryo UI" pitchFamily="50" charset="-128"/>
              </a:rPr>
              <a:t>)</a:t>
            </a:r>
            <a:r>
              <a:rPr lang="ja-JP" altLang="en-US" sz="1400" b="1" dirty="0" smtClean="0">
                <a:solidFill>
                  <a:srgbClr val="44546A"/>
                </a:solidFill>
                <a:latin typeface="Meiryo UI" pitchFamily="50" charset="-128"/>
                <a:ea typeface="Meiryo UI" pitchFamily="50" charset="-128"/>
              </a:rPr>
              <a:t>の</a:t>
            </a:r>
            <a:r>
              <a:rPr lang="ja-JP" altLang="en-US" sz="1400" b="1" dirty="0">
                <a:solidFill>
                  <a:srgbClr val="44546A"/>
                </a:solidFill>
                <a:latin typeface="Meiryo UI" pitchFamily="50" charset="-128"/>
                <a:ea typeface="Meiryo UI" pitchFamily="50" charset="-128"/>
              </a:rPr>
              <a:t>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（１）地域の中で規模の大きい産業は何</a:t>
            </a:r>
            <a:r>
              <a:rPr lang="ja-JP" altLang="en-US" sz="1200" b="1" dirty="0" smtClean="0">
                <a:solidFill>
                  <a:srgbClr val="44546A"/>
                </a:solidFill>
                <a:latin typeface="Meiryo UI" pitchFamily="50" charset="-128"/>
                <a:ea typeface="Meiryo UI" pitchFamily="50" charset="-128"/>
              </a:rPr>
              <a:t>か</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（２）地域の中で得意な産業は何</a:t>
            </a:r>
            <a:r>
              <a:rPr lang="ja-JP" altLang="en-US" sz="1200" b="1" dirty="0" smtClean="0">
                <a:solidFill>
                  <a:srgbClr val="44546A"/>
                </a:solidFill>
                <a:latin typeface="Meiryo UI" pitchFamily="50" charset="-128"/>
                <a:ea typeface="Meiryo UI" pitchFamily="50" charset="-128"/>
              </a:rPr>
              <a:t>か</a:t>
            </a:r>
            <a:endParaRPr lang="ja-JP" altLang="en-US"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（３）域外から所得を獲得している産業は何</a:t>
            </a:r>
            <a:r>
              <a:rPr lang="ja-JP" altLang="en-US" sz="1200" b="1" dirty="0" smtClean="0">
                <a:solidFill>
                  <a:srgbClr val="44546A"/>
                </a:solidFill>
                <a:latin typeface="Meiryo UI" pitchFamily="50" charset="-128"/>
                <a:ea typeface="Meiryo UI" pitchFamily="50" charset="-128"/>
              </a:rPr>
              <a:t>か</a:t>
            </a:r>
            <a:endParaRPr lang="ja-JP" altLang="en-US" sz="12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３</a:t>
            </a:r>
            <a:r>
              <a:rPr lang="ja-JP" altLang="en-US" sz="1400" b="1" dirty="0" smtClean="0">
                <a:solidFill>
                  <a:srgbClr val="44546A"/>
                </a:solidFill>
                <a:latin typeface="Meiryo UI" pitchFamily="50" charset="-128"/>
                <a:ea typeface="Meiryo UI" pitchFamily="50" charset="-128"/>
              </a:rPr>
              <a:t>－２</a:t>
            </a:r>
            <a:r>
              <a:rPr lang="ja-JP" altLang="en-US" sz="1400" b="1" dirty="0">
                <a:solidFill>
                  <a:srgbClr val="44546A"/>
                </a:solidFill>
                <a:latin typeface="Meiryo UI" pitchFamily="50" charset="-128"/>
                <a:ea typeface="Meiryo UI" pitchFamily="50" charset="-128"/>
              </a:rPr>
              <a:t>．粗</a:t>
            </a:r>
            <a:r>
              <a:rPr lang="ja-JP" altLang="en-US" sz="1400" b="1" dirty="0" smtClean="0">
                <a:solidFill>
                  <a:srgbClr val="44546A"/>
                </a:solidFill>
                <a:latin typeface="Meiryo UI" pitchFamily="50" charset="-128"/>
                <a:ea typeface="Meiryo UI" pitchFamily="50" charset="-128"/>
              </a:rPr>
              <a:t>利益</a:t>
            </a:r>
            <a:r>
              <a:rPr lang="en-US" altLang="ja-JP" sz="1400" b="1" dirty="0">
                <a:solidFill>
                  <a:srgbClr val="44546A"/>
                </a:solidFill>
                <a:latin typeface="Meiryo UI" pitchFamily="50" charset="-128"/>
                <a:ea typeface="Meiryo UI" pitchFamily="50" charset="-128"/>
              </a:rPr>
              <a:t>(</a:t>
            </a:r>
            <a:r>
              <a:rPr lang="ja-JP" altLang="en-US" sz="1400" b="1" dirty="0" smtClean="0">
                <a:solidFill>
                  <a:srgbClr val="44546A"/>
                </a:solidFill>
                <a:latin typeface="Meiryo UI" pitchFamily="50" charset="-128"/>
                <a:ea typeface="Meiryo UI" pitchFamily="50" charset="-128"/>
              </a:rPr>
              <a:t>付加価値</a:t>
            </a:r>
            <a:r>
              <a:rPr lang="en-US" altLang="ja-JP" sz="1400" b="1" dirty="0" smtClean="0">
                <a:solidFill>
                  <a:srgbClr val="44546A"/>
                </a:solidFill>
                <a:latin typeface="Meiryo UI" pitchFamily="50" charset="-128"/>
                <a:ea typeface="Meiryo UI" pitchFamily="50" charset="-128"/>
              </a:rPr>
              <a:t>)</a:t>
            </a:r>
            <a:r>
              <a:rPr lang="ja-JP" altLang="en-US" sz="1400" b="1" dirty="0" smtClean="0">
                <a:solidFill>
                  <a:srgbClr val="44546A"/>
                </a:solidFill>
                <a:latin typeface="Meiryo UI" pitchFamily="50" charset="-128"/>
                <a:ea typeface="Meiryo UI" pitchFamily="50" charset="-128"/>
              </a:rPr>
              <a:t>の</a:t>
            </a:r>
            <a:r>
              <a:rPr lang="ja-JP" altLang="en-US" sz="1400" b="1" dirty="0">
                <a:solidFill>
                  <a:srgbClr val="44546A"/>
                </a:solidFill>
                <a:latin typeface="Meiryo UI" pitchFamily="50" charset="-128"/>
                <a:ea typeface="Meiryo UI" pitchFamily="50" charset="-128"/>
              </a:rPr>
              <a:t>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（１）地域で</a:t>
            </a:r>
            <a:r>
              <a:rPr lang="ja-JP" altLang="en-US" sz="1200" b="1" dirty="0" smtClean="0">
                <a:solidFill>
                  <a:srgbClr val="44546A"/>
                </a:solidFill>
                <a:latin typeface="Meiryo UI" pitchFamily="50" charset="-128"/>
                <a:ea typeface="Meiryo UI" pitchFamily="50" charset="-128"/>
              </a:rPr>
              <a:t>所得</a:t>
            </a:r>
            <a:r>
              <a:rPr lang="en-US" altLang="ja-JP" sz="1200" b="1" dirty="0" smtClean="0">
                <a:solidFill>
                  <a:srgbClr val="44546A"/>
                </a:solidFill>
                <a:latin typeface="Meiryo UI" pitchFamily="50" charset="-128"/>
                <a:ea typeface="Meiryo UI" pitchFamily="50" charset="-128"/>
              </a:rPr>
              <a:t>(</a:t>
            </a:r>
            <a:r>
              <a:rPr lang="ja-JP" altLang="en-US" sz="1200" b="1" dirty="0" smtClean="0">
                <a:solidFill>
                  <a:srgbClr val="44546A"/>
                </a:solidFill>
                <a:latin typeface="Meiryo UI" pitchFamily="50" charset="-128"/>
                <a:ea typeface="Meiryo UI" pitchFamily="50" charset="-128"/>
              </a:rPr>
              <a:t>付加価値</a:t>
            </a:r>
            <a:r>
              <a:rPr lang="en-US" altLang="ja-JP" sz="1200" b="1" dirty="0" smtClean="0">
                <a:solidFill>
                  <a:srgbClr val="44546A"/>
                </a:solidFill>
                <a:latin typeface="Meiryo UI" pitchFamily="50" charset="-128"/>
                <a:ea typeface="Meiryo UI" pitchFamily="50" charset="-128"/>
              </a:rPr>
              <a:t>)</a:t>
            </a:r>
            <a:r>
              <a:rPr lang="ja-JP" altLang="en-US" sz="1200" b="1" dirty="0" smtClean="0">
                <a:solidFill>
                  <a:srgbClr val="44546A"/>
                </a:solidFill>
                <a:latin typeface="Meiryo UI" pitchFamily="50" charset="-128"/>
                <a:ea typeface="Meiryo UI" pitchFamily="50" charset="-128"/>
              </a:rPr>
              <a:t>を</a:t>
            </a:r>
            <a:r>
              <a:rPr lang="ja-JP" altLang="en-US" sz="1200" b="1" dirty="0">
                <a:solidFill>
                  <a:srgbClr val="44546A"/>
                </a:solidFill>
                <a:latin typeface="Meiryo UI" pitchFamily="50" charset="-128"/>
                <a:ea typeface="Meiryo UI" pitchFamily="50" charset="-128"/>
              </a:rPr>
              <a:t>稼いでいる産業は何</a:t>
            </a:r>
            <a:r>
              <a:rPr lang="ja-JP" altLang="en-US" sz="1200" b="1" dirty="0" smtClean="0">
                <a:solidFill>
                  <a:srgbClr val="44546A"/>
                </a:solidFill>
                <a:latin typeface="Meiryo UI" pitchFamily="50" charset="-128"/>
                <a:ea typeface="Meiryo UI" pitchFamily="50" charset="-128"/>
              </a:rPr>
              <a:t>か</a:t>
            </a:r>
            <a:endParaRPr lang="ja-JP" altLang="en-US"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（２）地域の産業の稼ぐ</a:t>
            </a:r>
            <a:r>
              <a:rPr lang="ja-JP" altLang="en-US" sz="1200" b="1" dirty="0" smtClean="0">
                <a:solidFill>
                  <a:srgbClr val="44546A"/>
                </a:solidFill>
                <a:latin typeface="Meiryo UI" pitchFamily="50" charset="-128"/>
                <a:ea typeface="Meiryo UI" pitchFamily="50" charset="-128"/>
              </a:rPr>
              <a:t>力</a:t>
            </a:r>
            <a:r>
              <a:rPr lang="en-US" altLang="ja-JP" sz="1200" b="1" dirty="0" smtClean="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人当たり付加価値</a:t>
            </a:r>
            <a:r>
              <a:rPr lang="ja-JP" altLang="en-US" sz="1200" b="1" dirty="0" smtClean="0">
                <a:solidFill>
                  <a:srgbClr val="44546A"/>
                </a:solidFill>
                <a:latin typeface="Meiryo UI" pitchFamily="50" charset="-128"/>
                <a:ea typeface="Meiryo UI" pitchFamily="50" charset="-128"/>
              </a:rPr>
              <a:t>額</a:t>
            </a:r>
            <a:r>
              <a:rPr lang="en-US" altLang="ja-JP" sz="1200" b="1" dirty="0" smtClean="0">
                <a:solidFill>
                  <a:srgbClr val="44546A"/>
                </a:solidFill>
                <a:latin typeface="Meiryo UI" pitchFamily="50" charset="-128"/>
                <a:ea typeface="Meiryo UI" pitchFamily="50" charset="-128"/>
              </a:rPr>
              <a:t>)</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３</a:t>
            </a:r>
            <a:r>
              <a:rPr lang="ja-JP" altLang="en-US" sz="1400" b="1" dirty="0" smtClean="0">
                <a:solidFill>
                  <a:srgbClr val="44546A"/>
                </a:solidFill>
                <a:latin typeface="Meiryo UI" pitchFamily="50" charset="-128"/>
                <a:ea typeface="Meiryo UI" pitchFamily="50" charset="-128"/>
              </a:rPr>
              <a:t>－３</a:t>
            </a:r>
            <a:r>
              <a:rPr lang="ja-JP" altLang="en-US" sz="1400" b="1" dirty="0">
                <a:solidFill>
                  <a:srgbClr val="44546A"/>
                </a:solidFill>
                <a:latin typeface="Meiryo UI" pitchFamily="50" charset="-128"/>
                <a:ea typeface="Meiryo UI" pitchFamily="50" charset="-128"/>
              </a:rPr>
              <a:t>．産業構造の分析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（１）地域の産業構造について①：影響力係数と感応度係数</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（２）地域の産業構造について②：生産誘発額</a:t>
            </a:r>
          </a:p>
          <a:p>
            <a:pPr>
              <a:spcAft>
                <a:spcPts val="200"/>
              </a:spcAft>
            </a:pPr>
            <a:r>
              <a:rPr lang="ja-JP" altLang="en-US" sz="1200" b="1" dirty="0">
                <a:solidFill>
                  <a:srgbClr val="44546A"/>
                </a:solidFill>
                <a:latin typeface="Meiryo UI" pitchFamily="50" charset="-128"/>
                <a:ea typeface="Meiryo UI" pitchFamily="50" charset="-128"/>
              </a:rPr>
              <a:t>（３）地域の取引構造に</a:t>
            </a:r>
            <a:r>
              <a:rPr lang="ja-JP" altLang="en-US" sz="1200" b="1" dirty="0" smtClean="0">
                <a:solidFill>
                  <a:srgbClr val="44546A"/>
                </a:solidFill>
                <a:latin typeface="Meiryo UI" pitchFamily="50" charset="-128"/>
                <a:ea typeface="Meiryo UI" pitchFamily="50" charset="-128"/>
              </a:rPr>
              <a:t>ついて</a:t>
            </a:r>
            <a:endParaRPr lang="en-US" altLang="ja-JP" sz="1200" b="1" dirty="0" smtClean="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３</a:t>
            </a:r>
            <a:r>
              <a:rPr lang="ja-JP" altLang="ja-JP" sz="1400" b="1" dirty="0">
                <a:solidFill>
                  <a:srgbClr val="44546A"/>
                </a:solidFill>
                <a:latin typeface="Meiryo UI" pitchFamily="50" charset="-128"/>
                <a:ea typeface="Meiryo UI" pitchFamily="50" charset="-128"/>
              </a:rPr>
              <a:t>－４．賃金・</a:t>
            </a:r>
            <a:r>
              <a:rPr lang="ja-JP" altLang="ja-JP" sz="1400" b="1" dirty="0" smtClean="0">
                <a:solidFill>
                  <a:srgbClr val="44546A"/>
                </a:solidFill>
                <a:latin typeface="Meiryo UI" pitchFamily="50" charset="-128"/>
                <a:ea typeface="Meiryo UI" pitchFamily="50" charset="-128"/>
              </a:rPr>
              <a:t>人件費</a:t>
            </a:r>
            <a:r>
              <a:rPr lang="en-US" altLang="ja-JP" sz="1400" b="1" dirty="0" smtClean="0">
                <a:solidFill>
                  <a:srgbClr val="44546A"/>
                </a:solidFill>
                <a:latin typeface="Meiryo UI" pitchFamily="50" charset="-128"/>
                <a:ea typeface="Meiryo UI" pitchFamily="50" charset="-128"/>
              </a:rPr>
              <a:t>(</a:t>
            </a:r>
            <a:r>
              <a:rPr lang="ja-JP" altLang="ja-JP" sz="1400" b="1" dirty="0" smtClean="0">
                <a:solidFill>
                  <a:srgbClr val="44546A"/>
                </a:solidFill>
                <a:latin typeface="Meiryo UI" pitchFamily="50" charset="-128"/>
                <a:ea typeface="Meiryo UI" pitchFamily="50" charset="-128"/>
              </a:rPr>
              <a:t>雇用者所得</a:t>
            </a:r>
            <a:r>
              <a:rPr lang="en-US" altLang="ja-JP" sz="1400" b="1" dirty="0" smtClean="0">
                <a:solidFill>
                  <a:srgbClr val="44546A"/>
                </a:solidFill>
                <a:latin typeface="Meiryo UI" pitchFamily="50" charset="-128"/>
                <a:ea typeface="Meiryo UI" pitchFamily="50" charset="-128"/>
              </a:rPr>
              <a:t>)</a:t>
            </a:r>
            <a:r>
              <a:rPr lang="ja-JP" altLang="ja-JP" sz="1400" b="1" dirty="0" smtClean="0">
                <a:solidFill>
                  <a:srgbClr val="44546A"/>
                </a:solidFill>
                <a:latin typeface="Meiryo UI" pitchFamily="50" charset="-128"/>
                <a:ea typeface="Meiryo UI" pitchFamily="50" charset="-128"/>
              </a:rPr>
              <a:t>の分析</a:t>
            </a:r>
            <a:endParaRPr lang="en-US" altLang="ja-JP" sz="1400" b="1" dirty="0" smtClean="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（１）住民の生活を支えている産業は何</a:t>
            </a:r>
            <a:r>
              <a:rPr lang="ja-JP" altLang="en-US" sz="1200" b="1" dirty="0" smtClean="0">
                <a:solidFill>
                  <a:srgbClr val="44546A"/>
                </a:solidFill>
                <a:latin typeface="Meiryo UI" pitchFamily="50" charset="-128"/>
                <a:ea typeface="Meiryo UI" pitchFamily="50" charset="-128"/>
              </a:rPr>
              <a:t>か</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（２）地域の産業の</a:t>
            </a:r>
            <a:r>
              <a:rPr lang="en-US" altLang="ja-JP" sz="1200" b="1" dirty="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人当たり雇用者</a:t>
            </a:r>
            <a:r>
              <a:rPr lang="ja-JP" altLang="en-US" sz="1200" b="1" dirty="0" smtClean="0">
                <a:solidFill>
                  <a:srgbClr val="44546A"/>
                </a:solidFill>
                <a:latin typeface="Meiryo UI" pitchFamily="50" charset="-128"/>
                <a:ea typeface="Meiryo UI" pitchFamily="50" charset="-128"/>
              </a:rPr>
              <a:t>所得</a:t>
            </a:r>
          </a:p>
          <a:p>
            <a:pPr>
              <a:lnSpc>
                <a:spcPts val="400"/>
              </a:lnSpc>
              <a:spcAft>
                <a:spcPts val="200"/>
              </a:spcAft>
            </a:pPr>
            <a:endParaRPr lang="en-US" altLang="ja-JP" sz="1200" b="1" dirty="0" smtClean="0">
              <a:solidFill>
                <a:srgbClr val="44546A"/>
              </a:solidFill>
              <a:latin typeface="Meiryo UI" pitchFamily="50" charset="-128"/>
              <a:ea typeface="Meiryo UI" pitchFamily="50" charset="-128"/>
            </a:endParaRPr>
          </a:p>
          <a:p>
            <a:pPr>
              <a:spcAft>
                <a:spcPts val="200"/>
              </a:spcAft>
            </a:pPr>
            <a:r>
              <a:rPr lang="ja-JP" altLang="en-US" sz="1800" b="1" dirty="0" smtClean="0">
                <a:solidFill>
                  <a:srgbClr val="44546A"/>
                </a:solidFill>
                <a:latin typeface="Meiryo UI" pitchFamily="50" charset="-128"/>
                <a:ea typeface="Meiryo UI" pitchFamily="50" charset="-128"/>
              </a:rPr>
              <a:t>４．</a:t>
            </a:r>
            <a:r>
              <a:rPr lang="ja-JP" altLang="en-US" sz="1800" b="1" dirty="0">
                <a:solidFill>
                  <a:srgbClr val="44546A"/>
                </a:solidFill>
                <a:latin typeface="Meiryo UI" pitchFamily="50" charset="-128"/>
                <a:ea typeface="Meiryo UI" pitchFamily="50" charset="-128"/>
              </a:rPr>
              <a:t>地域の経済②：</a:t>
            </a:r>
            <a:r>
              <a:rPr lang="ja-JP" altLang="en-US" sz="1800" b="1" dirty="0" smtClean="0">
                <a:solidFill>
                  <a:srgbClr val="44546A"/>
                </a:solidFill>
                <a:latin typeface="Meiryo UI" pitchFamily="50" charset="-128"/>
                <a:ea typeface="Meiryo UI" pitchFamily="50" charset="-128"/>
              </a:rPr>
              <a:t>分配</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400" b="1" dirty="0" smtClean="0">
                <a:solidFill>
                  <a:srgbClr val="44546A"/>
                </a:solidFill>
                <a:latin typeface="Meiryo UI" pitchFamily="50" charset="-128"/>
                <a:ea typeface="Meiryo UI" pitchFamily="50" charset="-128"/>
              </a:rPr>
              <a:t>４－１．</a:t>
            </a:r>
            <a:r>
              <a:rPr lang="ja-JP" altLang="en-US" sz="1400" b="1" dirty="0">
                <a:solidFill>
                  <a:srgbClr val="44546A"/>
                </a:solidFill>
                <a:latin typeface="Meiryo UI" pitchFamily="50" charset="-128"/>
                <a:ea typeface="Meiryo UI" pitchFamily="50" charset="-128"/>
              </a:rPr>
              <a:t>所得</a:t>
            </a:r>
            <a:r>
              <a:rPr lang="ja-JP" altLang="en-US" sz="1400" b="1" dirty="0" smtClean="0">
                <a:solidFill>
                  <a:srgbClr val="44546A"/>
                </a:solidFill>
                <a:latin typeface="Meiryo UI" pitchFamily="50" charset="-128"/>
                <a:ea typeface="Meiryo UI" pitchFamily="50" charset="-128"/>
              </a:rPr>
              <a:t>の流出入の分析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a:t>
            </a:r>
            <a:r>
              <a:rPr lang="ja-JP" altLang="en-US" sz="1200" b="1" dirty="0">
                <a:solidFill>
                  <a:srgbClr val="44546A"/>
                </a:solidFill>
                <a:latin typeface="Meiryo UI" pitchFamily="50" charset="-128"/>
                <a:ea typeface="Meiryo UI" pitchFamily="50" charset="-128"/>
              </a:rPr>
              <a:t>１</a:t>
            </a:r>
            <a:r>
              <a:rPr lang="ja-JP" altLang="en-US" sz="1200" b="1" dirty="0" smtClean="0">
                <a:solidFill>
                  <a:srgbClr val="44546A"/>
                </a:solidFill>
                <a:latin typeface="Meiryo UI" pitchFamily="50" charset="-128"/>
                <a:ea typeface="Meiryo UI" pitchFamily="50" charset="-128"/>
              </a:rPr>
              <a:t>）地域</a:t>
            </a:r>
            <a:r>
              <a:rPr lang="ja-JP" altLang="en-US" sz="1200" b="1" dirty="0">
                <a:solidFill>
                  <a:srgbClr val="44546A"/>
                </a:solidFill>
                <a:latin typeface="Meiryo UI" pitchFamily="50" charset="-128"/>
                <a:ea typeface="Meiryo UI" pitchFamily="50" charset="-128"/>
              </a:rPr>
              <a:t>住民</a:t>
            </a:r>
            <a:r>
              <a:rPr lang="ja-JP" altLang="en-US" sz="1200" b="1" dirty="0" smtClean="0">
                <a:solidFill>
                  <a:srgbClr val="44546A"/>
                </a:solidFill>
                <a:latin typeface="Meiryo UI" pitchFamily="50" charset="-128"/>
                <a:ea typeface="Meiryo UI" pitchFamily="50" charset="-128"/>
              </a:rPr>
              <a:t>に</a:t>
            </a:r>
            <a:r>
              <a:rPr lang="ja-JP" altLang="en-US" sz="1200" b="1" dirty="0">
                <a:solidFill>
                  <a:srgbClr val="44546A"/>
                </a:solidFill>
                <a:latin typeface="Meiryo UI" pitchFamily="50" charset="-128"/>
                <a:ea typeface="Meiryo UI" pitchFamily="50" charset="-128"/>
              </a:rPr>
              <a:t>所得</a:t>
            </a:r>
            <a:r>
              <a:rPr lang="ja-JP" altLang="en-US" sz="1200" b="1" dirty="0" smtClean="0">
                <a:solidFill>
                  <a:srgbClr val="44546A"/>
                </a:solidFill>
                <a:latin typeface="Meiryo UI" pitchFamily="50" charset="-128"/>
                <a:ea typeface="Meiryo UI" pitchFamily="50" charset="-128"/>
              </a:rPr>
              <a:t>が</a:t>
            </a:r>
            <a:r>
              <a:rPr lang="ja-JP" altLang="en-US" sz="1200" b="1" dirty="0">
                <a:solidFill>
                  <a:srgbClr val="44546A"/>
                </a:solidFill>
                <a:latin typeface="Meiryo UI" pitchFamily="50" charset="-128"/>
                <a:ea typeface="Meiryo UI" pitchFamily="50" charset="-128"/>
              </a:rPr>
              <a:t>分配</a:t>
            </a:r>
            <a:r>
              <a:rPr lang="ja-JP" altLang="en-US" sz="1200" b="1" dirty="0" smtClean="0">
                <a:solidFill>
                  <a:srgbClr val="44546A"/>
                </a:solidFill>
                <a:latin typeface="Meiryo UI" pitchFamily="50" charset="-128"/>
                <a:ea typeface="Meiryo UI" pitchFamily="50" charset="-128"/>
              </a:rPr>
              <a:t>されている</a:t>
            </a:r>
            <a:r>
              <a:rPr lang="ja-JP" altLang="en-US" sz="1200" b="1" dirty="0">
                <a:solidFill>
                  <a:srgbClr val="44546A"/>
                </a:solidFill>
                <a:latin typeface="Meiryo UI" pitchFamily="50" charset="-128"/>
                <a:ea typeface="Meiryo UI" pitchFamily="50" charset="-128"/>
              </a:rPr>
              <a:t>か</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a:t>
            </a:r>
            <a:r>
              <a:rPr lang="ja-JP" altLang="en-US" sz="1200" b="1" dirty="0">
                <a:solidFill>
                  <a:srgbClr val="44546A"/>
                </a:solidFill>
                <a:latin typeface="Meiryo UI" pitchFamily="50" charset="-128"/>
                <a:ea typeface="Meiryo UI" pitchFamily="50" charset="-128"/>
              </a:rPr>
              <a:t>２</a:t>
            </a:r>
            <a:r>
              <a:rPr lang="ja-JP" altLang="en-US" sz="1200" b="1" dirty="0" smtClean="0">
                <a:solidFill>
                  <a:srgbClr val="44546A"/>
                </a:solidFill>
                <a:latin typeface="Meiryo UI" pitchFamily="50" charset="-128"/>
                <a:ea typeface="Meiryo UI" pitchFamily="50" charset="-128"/>
              </a:rPr>
              <a:t>）</a:t>
            </a:r>
            <a:r>
              <a:rPr lang="ja-JP" altLang="en-US" sz="1200" b="1" dirty="0">
                <a:solidFill>
                  <a:srgbClr val="44546A"/>
                </a:solidFill>
                <a:latin typeface="Meiryo UI" pitchFamily="50" charset="-128"/>
                <a:ea typeface="Meiryo UI" pitchFamily="50" charset="-128"/>
              </a:rPr>
              <a:t>所得</a:t>
            </a:r>
            <a:r>
              <a:rPr lang="ja-JP" altLang="en-US" sz="1200" b="1" dirty="0" smtClean="0">
                <a:solidFill>
                  <a:srgbClr val="44546A"/>
                </a:solidFill>
                <a:latin typeface="Meiryo UI" pitchFamily="50" charset="-128"/>
                <a:ea typeface="Meiryo UI" pitchFamily="50" charset="-128"/>
              </a:rPr>
              <a:t>の</a:t>
            </a:r>
            <a:r>
              <a:rPr lang="ja-JP" altLang="en-US" sz="1200" b="1" dirty="0">
                <a:solidFill>
                  <a:srgbClr val="44546A"/>
                </a:solidFill>
                <a:latin typeface="Meiryo UI" pitchFamily="50" charset="-128"/>
                <a:ea typeface="Meiryo UI" pitchFamily="50" charset="-128"/>
              </a:rPr>
              <a:t>流出率</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400" b="1" dirty="0" smtClean="0">
                <a:solidFill>
                  <a:srgbClr val="44546A"/>
                </a:solidFill>
                <a:latin typeface="Meiryo UI" pitchFamily="50" charset="-128"/>
                <a:ea typeface="Meiryo UI" pitchFamily="50" charset="-128"/>
              </a:rPr>
              <a:t>４－２．</a:t>
            </a:r>
            <a:r>
              <a:rPr lang="en-US" altLang="ja-JP" sz="1400" b="1" dirty="0" smtClean="0">
                <a:solidFill>
                  <a:srgbClr val="44546A"/>
                </a:solidFill>
                <a:latin typeface="Meiryo UI" pitchFamily="50" charset="-128"/>
                <a:ea typeface="Meiryo UI" pitchFamily="50" charset="-128"/>
              </a:rPr>
              <a:t>1</a:t>
            </a:r>
            <a:r>
              <a:rPr lang="ja-JP" altLang="en-US" sz="1400" b="1" dirty="0" smtClean="0">
                <a:solidFill>
                  <a:srgbClr val="44546A"/>
                </a:solidFill>
                <a:latin typeface="Meiryo UI" pitchFamily="50" charset="-128"/>
                <a:ea typeface="Meiryo UI" pitchFamily="50" charset="-128"/>
              </a:rPr>
              <a:t>人当たり所得</a:t>
            </a:r>
            <a:r>
              <a:rPr lang="ja-JP" altLang="en-US" sz="1400" b="1" dirty="0">
                <a:solidFill>
                  <a:srgbClr val="44546A"/>
                </a:solidFill>
                <a:latin typeface="Meiryo UI" pitchFamily="50" charset="-128"/>
                <a:ea typeface="Meiryo UI" pitchFamily="50" charset="-128"/>
              </a:rPr>
              <a:t>水準の分析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（１）</a:t>
            </a:r>
            <a:r>
              <a:rPr lang="en-US" altLang="ja-JP" sz="1200" b="1" dirty="0" smtClean="0">
                <a:solidFill>
                  <a:srgbClr val="44546A"/>
                </a:solidFill>
                <a:latin typeface="Meiryo UI" pitchFamily="50" charset="-128"/>
                <a:ea typeface="Meiryo UI" pitchFamily="50" charset="-128"/>
              </a:rPr>
              <a:t>1</a:t>
            </a:r>
            <a:r>
              <a:rPr lang="ja-JP" altLang="en-US" sz="1200" b="1" dirty="0" smtClean="0">
                <a:solidFill>
                  <a:srgbClr val="44546A"/>
                </a:solidFill>
                <a:latin typeface="Meiryo UI" pitchFamily="50" charset="-128"/>
                <a:ea typeface="Meiryo UI" pitchFamily="50" charset="-128"/>
              </a:rPr>
              <a:t>人当たり雇用者所得の水準</a:t>
            </a:r>
            <a:endParaRPr lang="en-US" altLang="ja-JP" sz="1200" b="1" dirty="0" smtClean="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a:t>
            </a:r>
            <a:r>
              <a:rPr lang="ja-JP" altLang="en-US" sz="1200" b="1" dirty="0">
                <a:solidFill>
                  <a:srgbClr val="44546A"/>
                </a:solidFill>
                <a:latin typeface="Meiryo UI" pitchFamily="50" charset="-128"/>
                <a:ea typeface="Meiryo UI" pitchFamily="50" charset="-128"/>
              </a:rPr>
              <a:t>２）住民</a:t>
            </a:r>
            <a:r>
              <a:rPr lang="en-US" altLang="ja-JP" sz="1200" b="1" dirty="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人当たり所得の水準</a:t>
            </a:r>
            <a:endParaRPr lang="en-US" altLang="ja-JP" sz="1200" b="1" dirty="0" smtClean="0">
              <a:solidFill>
                <a:srgbClr val="44546A"/>
              </a:solidFill>
              <a:latin typeface="Meiryo UI" pitchFamily="50" charset="-128"/>
              <a:ea typeface="Meiryo UI" pitchFamily="50" charset="-128"/>
            </a:endParaRPr>
          </a:p>
        </p:txBody>
      </p:sp>
      <p:sp>
        <p:nvSpPr>
          <p:cNvPr id="8" name="テキスト ボックス 7"/>
          <p:cNvSpPr txBox="1"/>
          <p:nvPr/>
        </p:nvSpPr>
        <p:spPr>
          <a:xfrm>
            <a:off x="5049361" y="630279"/>
            <a:ext cx="3960000" cy="6001643"/>
          </a:xfrm>
          <a:prstGeom prst="rect">
            <a:avLst/>
          </a:prstGeom>
          <a:noFill/>
        </p:spPr>
        <p:txBody>
          <a:bodyPr wrap="square" rtlCol="0">
            <a:spAutoFit/>
          </a:bodyPr>
          <a:lstStyle/>
          <a:p>
            <a:pPr>
              <a:spcAft>
                <a:spcPts val="200"/>
              </a:spcAft>
            </a:pPr>
            <a:r>
              <a:rPr lang="ja-JP" altLang="en-US" sz="1800" b="1" dirty="0">
                <a:solidFill>
                  <a:srgbClr val="44546A"/>
                </a:solidFill>
                <a:latin typeface="Meiryo UI" pitchFamily="50" charset="-128"/>
                <a:ea typeface="Meiryo UI" pitchFamily="50" charset="-128"/>
              </a:rPr>
              <a:t>５．地域の経済③：支出</a:t>
            </a:r>
            <a:endParaRPr lang="en-US" altLang="ja-JP" sz="18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５－１．消費の分析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（１</a:t>
            </a:r>
            <a:r>
              <a:rPr lang="ja-JP" altLang="en-US" sz="1200" b="1" dirty="0">
                <a:solidFill>
                  <a:srgbClr val="44546A"/>
                </a:solidFill>
                <a:latin typeface="Meiryo UI" pitchFamily="50" charset="-128"/>
                <a:ea typeface="Meiryo UI" pitchFamily="50" charset="-128"/>
              </a:rPr>
              <a:t>）住民の所得が地域内で消費されているか</a:t>
            </a:r>
            <a:endParaRPr lang="ja-JP" altLang="en-US" sz="1200" b="1" dirty="0" smtClean="0">
              <a:solidFill>
                <a:srgbClr val="44546A"/>
              </a:solidFill>
              <a:latin typeface="Meiryo UI" pitchFamily="50" charset="-128"/>
              <a:ea typeface="Meiryo UI" pitchFamily="50" charset="-128"/>
            </a:endParaRPr>
          </a:p>
          <a:p>
            <a:pPr>
              <a:spcAft>
                <a:spcPts val="200"/>
              </a:spcAft>
            </a:pPr>
            <a:r>
              <a:rPr lang="ja-JP" altLang="en-US" sz="1200" b="1" dirty="0" smtClean="0">
                <a:solidFill>
                  <a:srgbClr val="44546A"/>
                </a:solidFill>
                <a:latin typeface="Meiryo UI" pitchFamily="50" charset="-128"/>
                <a:ea typeface="Meiryo UI" pitchFamily="50" charset="-128"/>
              </a:rPr>
              <a:t>（</a:t>
            </a:r>
            <a:r>
              <a:rPr lang="ja-JP" altLang="en-US" sz="1200" b="1" dirty="0">
                <a:solidFill>
                  <a:srgbClr val="44546A"/>
                </a:solidFill>
                <a:latin typeface="Meiryo UI" pitchFamily="50" charset="-128"/>
                <a:ea typeface="Meiryo UI" pitchFamily="50" charset="-128"/>
              </a:rPr>
              <a:t>２</a:t>
            </a:r>
            <a:r>
              <a:rPr lang="ja-JP" altLang="en-US" sz="1200" b="1" dirty="0" smtClean="0">
                <a:solidFill>
                  <a:srgbClr val="44546A"/>
                </a:solidFill>
                <a:latin typeface="Meiryo UI" pitchFamily="50" charset="-128"/>
                <a:ea typeface="Meiryo UI" pitchFamily="50" charset="-128"/>
              </a:rPr>
              <a:t>）</a:t>
            </a:r>
            <a:r>
              <a:rPr lang="en-US" altLang="ja-JP" sz="1200" b="1" dirty="0" smtClean="0">
                <a:solidFill>
                  <a:srgbClr val="44546A"/>
                </a:solidFill>
                <a:latin typeface="Meiryo UI" pitchFamily="50" charset="-128"/>
                <a:ea typeface="Meiryo UI" pitchFamily="50" charset="-128"/>
              </a:rPr>
              <a:t>1</a:t>
            </a:r>
            <a:r>
              <a:rPr lang="ja-JP" altLang="en-US" sz="1200" b="1" dirty="0" smtClean="0">
                <a:solidFill>
                  <a:srgbClr val="44546A"/>
                </a:solidFill>
                <a:latin typeface="Meiryo UI" pitchFamily="50" charset="-128"/>
                <a:ea typeface="Meiryo UI" pitchFamily="50" charset="-128"/>
              </a:rPr>
              <a:t>人当たりの消費</a:t>
            </a:r>
            <a:r>
              <a:rPr lang="ja-JP" altLang="en-US" sz="1200" b="1" dirty="0">
                <a:solidFill>
                  <a:srgbClr val="44546A"/>
                </a:solidFill>
                <a:latin typeface="Meiryo UI" pitchFamily="50" charset="-128"/>
                <a:ea typeface="Meiryo UI" pitchFamily="50" charset="-128"/>
              </a:rPr>
              <a:t>水準の分析</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５－２．投資の分析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a:t>
            </a:r>
            <a:r>
              <a:rPr lang="ja-JP" altLang="en-US" sz="1200" b="1" dirty="0" smtClean="0">
                <a:solidFill>
                  <a:srgbClr val="44546A"/>
                </a:solidFill>
                <a:latin typeface="Meiryo UI" pitchFamily="50" charset="-128"/>
                <a:ea typeface="Meiryo UI" pitchFamily="50" charset="-128"/>
              </a:rPr>
              <a:t>地域内に投資需要があるか</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a:t>
            </a:r>
            <a:r>
              <a:rPr lang="en-US" altLang="ja-JP" sz="1200" b="1" dirty="0">
                <a:solidFill>
                  <a:srgbClr val="44546A"/>
                </a:solidFill>
                <a:latin typeface="Meiryo UI" pitchFamily="50" charset="-128"/>
                <a:ea typeface="Meiryo UI" pitchFamily="50" charset="-128"/>
              </a:rPr>
              <a:t>1</a:t>
            </a:r>
            <a:r>
              <a:rPr lang="ja-JP" altLang="en-US" sz="1200" b="1" dirty="0" smtClean="0">
                <a:solidFill>
                  <a:srgbClr val="44546A"/>
                </a:solidFill>
                <a:latin typeface="Meiryo UI" pitchFamily="50" charset="-128"/>
                <a:ea typeface="Meiryo UI" pitchFamily="50" charset="-128"/>
              </a:rPr>
              <a:t>人当たりの投資</a:t>
            </a:r>
            <a:r>
              <a:rPr lang="ja-JP" altLang="en-US" sz="1200" b="1" dirty="0">
                <a:solidFill>
                  <a:srgbClr val="44546A"/>
                </a:solidFill>
                <a:latin typeface="Meiryo UI" pitchFamily="50" charset="-128"/>
                <a:ea typeface="Meiryo UI" pitchFamily="50" charset="-128"/>
              </a:rPr>
              <a:t>水準の</a:t>
            </a:r>
            <a:r>
              <a:rPr lang="ja-JP" altLang="en-US" sz="1200" b="1" dirty="0" smtClean="0">
                <a:solidFill>
                  <a:srgbClr val="44546A"/>
                </a:solidFill>
                <a:latin typeface="Meiryo UI" pitchFamily="50" charset="-128"/>
                <a:ea typeface="Meiryo UI" pitchFamily="50" charset="-128"/>
              </a:rPr>
              <a:t>分析</a:t>
            </a:r>
            <a:endParaRPr lang="en-US" altLang="ja-JP" sz="1200" b="1" dirty="0" smtClean="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５</a:t>
            </a:r>
            <a:r>
              <a:rPr lang="ja-JP" altLang="en-US" sz="1400" b="1" dirty="0" smtClean="0">
                <a:solidFill>
                  <a:srgbClr val="44546A"/>
                </a:solidFill>
                <a:latin typeface="Meiryo UI" pitchFamily="50" charset="-128"/>
                <a:ea typeface="Meiryo UI" pitchFamily="50" charset="-128"/>
              </a:rPr>
              <a:t>－３．</a:t>
            </a:r>
            <a:r>
              <a:rPr lang="ja-JP" altLang="en-US" sz="1400" b="1" dirty="0">
                <a:solidFill>
                  <a:srgbClr val="44546A"/>
                </a:solidFill>
                <a:latin typeface="Meiryo UI" pitchFamily="50" charset="-128"/>
                <a:ea typeface="Meiryo UI" pitchFamily="50" charset="-128"/>
              </a:rPr>
              <a:t>エネルギー収支</a:t>
            </a:r>
            <a:r>
              <a:rPr lang="ja-JP" altLang="en-US" sz="1400" b="1" dirty="0" smtClean="0">
                <a:solidFill>
                  <a:srgbClr val="44546A"/>
                </a:solidFill>
                <a:latin typeface="Meiryo UI" pitchFamily="50" charset="-128"/>
                <a:ea typeface="Meiryo UI" pitchFamily="50" charset="-128"/>
              </a:rPr>
              <a:t>の</a:t>
            </a:r>
            <a:r>
              <a:rPr lang="ja-JP" altLang="en-US" sz="1400" b="1" dirty="0">
                <a:solidFill>
                  <a:srgbClr val="44546A"/>
                </a:solidFill>
                <a:latin typeface="Meiryo UI" pitchFamily="50" charset="-128"/>
                <a:ea typeface="Meiryo UI" pitchFamily="50" charset="-128"/>
              </a:rPr>
              <a:t>分析</a:t>
            </a:r>
            <a:endParaRPr lang="en-US" altLang="ja-JP" sz="1400" b="1" dirty="0">
              <a:solidFill>
                <a:srgbClr val="44546A"/>
              </a:solidFill>
              <a:latin typeface="Meiryo UI" pitchFamily="50" charset="-128"/>
              <a:ea typeface="Meiryo UI" pitchFamily="50" charset="-128"/>
            </a:endParaRPr>
          </a:p>
          <a:p>
            <a:pPr>
              <a:lnSpc>
                <a:spcPts val="400"/>
              </a:lnSpc>
              <a:spcAft>
                <a:spcPts val="200"/>
              </a:spcAft>
            </a:pP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800" b="1" dirty="0" smtClean="0">
                <a:solidFill>
                  <a:srgbClr val="44546A"/>
                </a:solidFill>
                <a:latin typeface="Meiryo UI" pitchFamily="50" charset="-128"/>
                <a:ea typeface="Meiryo UI" pitchFamily="50" charset="-128"/>
              </a:rPr>
              <a:t>６．</a:t>
            </a:r>
            <a:r>
              <a:rPr lang="ja-JP" altLang="en-US" sz="1800" b="1" dirty="0">
                <a:solidFill>
                  <a:srgbClr val="44546A"/>
                </a:solidFill>
                <a:latin typeface="Meiryo UI" pitchFamily="50" charset="-128"/>
                <a:ea typeface="Meiryo UI" pitchFamily="50" charset="-128"/>
              </a:rPr>
              <a:t>地域のエネルギー消費</a:t>
            </a:r>
            <a:endParaRPr lang="en-US" altLang="ja-JP" sz="18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６</a:t>
            </a:r>
            <a:r>
              <a:rPr lang="ja-JP" altLang="en-US" sz="1400" b="1" dirty="0" smtClean="0">
                <a:solidFill>
                  <a:srgbClr val="44546A"/>
                </a:solidFill>
                <a:latin typeface="Meiryo UI" pitchFamily="50" charset="-128"/>
                <a:ea typeface="Meiryo UI" pitchFamily="50" charset="-128"/>
              </a:rPr>
              <a:t>－１．エネルギー</a:t>
            </a:r>
            <a:r>
              <a:rPr lang="ja-JP" altLang="en-US" sz="1400" b="1" dirty="0">
                <a:solidFill>
                  <a:srgbClr val="44546A"/>
                </a:solidFill>
                <a:latin typeface="Meiryo UI" pitchFamily="50" charset="-128"/>
                <a:ea typeface="Meiryo UI" pitchFamily="50" charset="-128"/>
              </a:rPr>
              <a:t>消費量の分析</a:t>
            </a:r>
            <a:endParaRPr lang="en-US" altLang="ja-JP" sz="14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（１）産業別エネルギー</a:t>
            </a:r>
            <a:r>
              <a:rPr lang="ja-JP" altLang="en-US" sz="1200" b="1" dirty="0" smtClean="0">
                <a:solidFill>
                  <a:srgbClr val="44546A"/>
                </a:solidFill>
                <a:latin typeface="Meiryo UI" pitchFamily="50" charset="-128"/>
                <a:ea typeface="Meiryo UI" pitchFamily="50" charset="-128"/>
              </a:rPr>
              <a:t>消費量</a:t>
            </a:r>
            <a:endParaRPr lang="ja-JP" altLang="en-US" sz="12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（２）産業別エネルギー消費量構成比</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６</a:t>
            </a:r>
            <a:r>
              <a:rPr lang="ja-JP" altLang="en-US" sz="1400" b="1" dirty="0" smtClean="0">
                <a:solidFill>
                  <a:srgbClr val="44546A"/>
                </a:solidFill>
                <a:latin typeface="Meiryo UI" pitchFamily="50" charset="-128"/>
                <a:ea typeface="Meiryo UI" pitchFamily="50" charset="-128"/>
              </a:rPr>
              <a:t>－２．エネルギー</a:t>
            </a:r>
            <a:r>
              <a:rPr lang="ja-JP" altLang="en-US" sz="1400" b="1" dirty="0">
                <a:solidFill>
                  <a:srgbClr val="44546A"/>
                </a:solidFill>
                <a:latin typeface="Meiryo UI" pitchFamily="50" charset="-128"/>
                <a:ea typeface="Meiryo UI" pitchFamily="50" charset="-128"/>
              </a:rPr>
              <a:t>生産性の分析</a:t>
            </a:r>
          </a:p>
          <a:p>
            <a:pPr>
              <a:spcAft>
                <a:spcPts val="200"/>
              </a:spcAft>
            </a:pPr>
            <a:r>
              <a:rPr lang="ja-JP" altLang="en-US" sz="1200" b="1" dirty="0">
                <a:solidFill>
                  <a:srgbClr val="44546A"/>
                </a:solidFill>
                <a:latin typeface="Meiryo UI" pitchFamily="50" charset="-128"/>
                <a:ea typeface="Meiryo UI" pitchFamily="50" charset="-128"/>
              </a:rPr>
              <a:t>（１）エネルギー生産性①：第</a:t>
            </a:r>
            <a:r>
              <a:rPr lang="en-US" altLang="ja-JP" sz="1200" b="1" dirty="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次・</a:t>
            </a:r>
            <a:r>
              <a:rPr lang="en-US" altLang="ja-JP" sz="1200" b="1" dirty="0">
                <a:solidFill>
                  <a:srgbClr val="44546A"/>
                </a:solidFill>
                <a:latin typeface="Meiryo UI" pitchFamily="50" charset="-128"/>
                <a:ea typeface="Meiryo UI" pitchFamily="50" charset="-128"/>
              </a:rPr>
              <a:t>2</a:t>
            </a:r>
            <a:r>
              <a:rPr lang="ja-JP" altLang="en-US" sz="1200" b="1" dirty="0">
                <a:solidFill>
                  <a:srgbClr val="44546A"/>
                </a:solidFill>
                <a:latin typeface="Meiryo UI" pitchFamily="50" charset="-128"/>
                <a:ea typeface="Meiryo UI" pitchFamily="50" charset="-128"/>
              </a:rPr>
              <a:t>次・</a:t>
            </a:r>
            <a:r>
              <a:rPr lang="en-US" altLang="ja-JP" sz="1200" b="1" dirty="0">
                <a:solidFill>
                  <a:srgbClr val="44546A"/>
                </a:solidFill>
                <a:latin typeface="Meiryo UI" pitchFamily="50" charset="-128"/>
                <a:ea typeface="Meiryo UI" pitchFamily="50" charset="-128"/>
              </a:rPr>
              <a:t>3</a:t>
            </a:r>
            <a:r>
              <a:rPr lang="ja-JP" altLang="en-US" sz="1200" b="1" dirty="0">
                <a:solidFill>
                  <a:srgbClr val="44546A"/>
                </a:solidFill>
                <a:latin typeface="Meiryo UI" pitchFamily="50" charset="-128"/>
                <a:ea typeface="Meiryo UI" pitchFamily="50" charset="-128"/>
              </a:rPr>
              <a:t>次別</a:t>
            </a:r>
          </a:p>
          <a:p>
            <a:pPr>
              <a:spcAft>
                <a:spcPts val="200"/>
              </a:spcAft>
            </a:pPr>
            <a:r>
              <a:rPr lang="ja-JP" altLang="en-US" sz="1200" b="1" dirty="0">
                <a:solidFill>
                  <a:srgbClr val="44546A"/>
                </a:solidFill>
                <a:latin typeface="Meiryo UI" pitchFamily="50" charset="-128"/>
                <a:ea typeface="Meiryo UI" pitchFamily="50" charset="-128"/>
              </a:rPr>
              <a:t>（２）エネルギー生産性②：第</a:t>
            </a:r>
            <a:r>
              <a:rPr lang="en-US" altLang="ja-JP" sz="1200" b="1" dirty="0">
                <a:solidFill>
                  <a:srgbClr val="44546A"/>
                </a:solidFill>
                <a:latin typeface="Meiryo UI" pitchFamily="50" charset="-128"/>
                <a:ea typeface="Meiryo UI" pitchFamily="50" charset="-128"/>
              </a:rPr>
              <a:t>2</a:t>
            </a:r>
            <a:r>
              <a:rPr lang="ja-JP" altLang="en-US" sz="1200" b="1" dirty="0">
                <a:solidFill>
                  <a:srgbClr val="44546A"/>
                </a:solidFill>
                <a:latin typeface="Meiryo UI" pitchFamily="50" charset="-128"/>
                <a:ea typeface="Meiryo UI" pitchFamily="50" charset="-128"/>
              </a:rPr>
              <a:t>次産業</a:t>
            </a:r>
          </a:p>
          <a:p>
            <a:pPr>
              <a:spcAft>
                <a:spcPts val="200"/>
              </a:spcAft>
            </a:pPr>
            <a:r>
              <a:rPr lang="ja-JP" altLang="en-US" sz="1200" b="1" dirty="0">
                <a:solidFill>
                  <a:srgbClr val="44546A"/>
                </a:solidFill>
                <a:latin typeface="Meiryo UI" pitchFamily="50" charset="-128"/>
                <a:ea typeface="Meiryo UI" pitchFamily="50" charset="-128"/>
              </a:rPr>
              <a:t>（３）エネルギー生産性③：第</a:t>
            </a:r>
            <a:r>
              <a:rPr lang="en-US" altLang="ja-JP" sz="1200" b="1" dirty="0">
                <a:solidFill>
                  <a:srgbClr val="44546A"/>
                </a:solidFill>
                <a:latin typeface="Meiryo UI" pitchFamily="50" charset="-128"/>
                <a:ea typeface="Meiryo UI" pitchFamily="50" charset="-128"/>
              </a:rPr>
              <a:t>3</a:t>
            </a:r>
            <a:r>
              <a:rPr lang="ja-JP" altLang="en-US" sz="1200" b="1" dirty="0">
                <a:solidFill>
                  <a:srgbClr val="44546A"/>
                </a:solidFill>
                <a:latin typeface="Meiryo UI" pitchFamily="50" charset="-128"/>
                <a:ea typeface="Meiryo UI" pitchFamily="50" charset="-128"/>
              </a:rPr>
              <a:t>次産業</a:t>
            </a:r>
            <a:endParaRPr lang="en-US" altLang="ja-JP" sz="1200" b="1" dirty="0">
              <a:solidFill>
                <a:srgbClr val="44546A"/>
              </a:solidFill>
              <a:latin typeface="Meiryo UI" pitchFamily="50" charset="-128"/>
              <a:ea typeface="Meiryo UI" pitchFamily="50" charset="-128"/>
            </a:endParaRPr>
          </a:p>
          <a:p>
            <a:pPr>
              <a:spcAft>
                <a:spcPts val="200"/>
              </a:spcAft>
            </a:pPr>
            <a:r>
              <a:rPr lang="ja-JP" altLang="en-US" sz="1400" b="1" dirty="0">
                <a:solidFill>
                  <a:srgbClr val="44546A"/>
                </a:solidFill>
                <a:latin typeface="Meiryo UI" pitchFamily="50" charset="-128"/>
                <a:ea typeface="Meiryo UI" pitchFamily="50" charset="-128"/>
              </a:rPr>
              <a:t>６</a:t>
            </a:r>
            <a:r>
              <a:rPr lang="ja-JP" altLang="en-US" sz="1400" b="1" dirty="0" smtClean="0">
                <a:solidFill>
                  <a:srgbClr val="44546A"/>
                </a:solidFill>
                <a:latin typeface="Meiryo UI" pitchFamily="50" charset="-128"/>
                <a:ea typeface="Meiryo UI" pitchFamily="50" charset="-128"/>
              </a:rPr>
              <a:t>－３</a:t>
            </a:r>
            <a:r>
              <a:rPr lang="ja-JP" altLang="en-US" sz="1400" b="1" dirty="0">
                <a:solidFill>
                  <a:srgbClr val="44546A"/>
                </a:solidFill>
                <a:latin typeface="Meiryo UI" pitchFamily="50" charset="-128"/>
                <a:ea typeface="Meiryo UI" pitchFamily="50" charset="-128"/>
              </a:rPr>
              <a:t>．</a:t>
            </a:r>
            <a:r>
              <a:rPr lang="en-US" altLang="ja-JP" sz="1400" b="1" dirty="0">
                <a:solidFill>
                  <a:srgbClr val="44546A"/>
                </a:solidFill>
                <a:latin typeface="Meiryo UI" pitchFamily="50" charset="-128"/>
                <a:ea typeface="Meiryo UI" pitchFamily="50" charset="-128"/>
              </a:rPr>
              <a:t>CO2</a:t>
            </a:r>
            <a:r>
              <a:rPr lang="ja-JP" altLang="en-US" sz="1400" b="1" dirty="0">
                <a:solidFill>
                  <a:srgbClr val="44546A"/>
                </a:solidFill>
                <a:latin typeface="Meiryo UI" pitchFamily="50" charset="-128"/>
                <a:ea typeface="Meiryo UI" pitchFamily="50" charset="-128"/>
              </a:rPr>
              <a:t>排出量の分析</a:t>
            </a:r>
          </a:p>
          <a:p>
            <a:pPr>
              <a:spcAft>
                <a:spcPts val="200"/>
              </a:spcAft>
            </a:pPr>
            <a:r>
              <a:rPr lang="ja-JP" altLang="en-US" sz="1200" b="1" dirty="0">
                <a:solidFill>
                  <a:srgbClr val="44546A"/>
                </a:solidFill>
                <a:latin typeface="Meiryo UI" pitchFamily="50" charset="-128"/>
                <a:ea typeface="Meiryo UI" pitchFamily="50" charset="-128"/>
              </a:rPr>
              <a:t>（１）</a:t>
            </a:r>
            <a:r>
              <a:rPr lang="en-US" altLang="ja-JP" sz="1200" b="1" dirty="0">
                <a:solidFill>
                  <a:srgbClr val="44546A"/>
                </a:solidFill>
                <a:latin typeface="Meiryo UI" pitchFamily="50" charset="-128"/>
                <a:ea typeface="Meiryo UI" pitchFamily="50" charset="-128"/>
              </a:rPr>
              <a:t>CO2</a:t>
            </a:r>
            <a:r>
              <a:rPr lang="ja-JP" altLang="en-US" sz="1200" b="1" dirty="0">
                <a:solidFill>
                  <a:srgbClr val="44546A"/>
                </a:solidFill>
                <a:latin typeface="Meiryo UI" pitchFamily="50" charset="-128"/>
                <a:ea typeface="Meiryo UI" pitchFamily="50" charset="-128"/>
              </a:rPr>
              <a:t>排出量：部門別</a:t>
            </a:r>
          </a:p>
          <a:p>
            <a:pPr>
              <a:spcAft>
                <a:spcPts val="200"/>
              </a:spcAft>
            </a:pPr>
            <a:r>
              <a:rPr lang="ja-JP" altLang="en-US" sz="1200" b="1" dirty="0">
                <a:solidFill>
                  <a:srgbClr val="44546A"/>
                </a:solidFill>
                <a:latin typeface="Meiryo UI" pitchFamily="50" charset="-128"/>
                <a:ea typeface="Meiryo UI" pitchFamily="50" charset="-128"/>
              </a:rPr>
              <a:t>（２）</a:t>
            </a:r>
            <a:r>
              <a:rPr lang="en-US" altLang="ja-JP" sz="1200" b="1" dirty="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人当たり</a:t>
            </a:r>
            <a:r>
              <a:rPr lang="en-US" altLang="ja-JP" sz="1200" b="1" dirty="0">
                <a:solidFill>
                  <a:srgbClr val="44546A"/>
                </a:solidFill>
                <a:latin typeface="Meiryo UI" pitchFamily="50" charset="-128"/>
                <a:ea typeface="Meiryo UI" pitchFamily="50" charset="-128"/>
              </a:rPr>
              <a:t>CO2</a:t>
            </a:r>
            <a:r>
              <a:rPr lang="ja-JP" altLang="en-US" sz="1200" b="1" dirty="0">
                <a:solidFill>
                  <a:srgbClr val="44546A"/>
                </a:solidFill>
                <a:latin typeface="Meiryo UI" pitchFamily="50" charset="-128"/>
                <a:ea typeface="Meiryo UI" pitchFamily="50" charset="-128"/>
              </a:rPr>
              <a:t>排出量：部門別</a:t>
            </a:r>
          </a:p>
          <a:p>
            <a:pPr>
              <a:lnSpc>
                <a:spcPts val="400"/>
              </a:lnSpc>
              <a:spcAft>
                <a:spcPts val="200"/>
              </a:spcAft>
            </a:pPr>
            <a:endParaRPr lang="en-US" altLang="ja-JP" sz="900" b="1" dirty="0">
              <a:solidFill>
                <a:srgbClr val="44546A"/>
              </a:solidFill>
              <a:latin typeface="Meiryo UI" pitchFamily="50" charset="-128"/>
              <a:ea typeface="Meiryo UI" pitchFamily="50" charset="-128"/>
            </a:endParaRPr>
          </a:p>
          <a:p>
            <a:pPr>
              <a:spcAft>
                <a:spcPts val="200"/>
              </a:spcAft>
            </a:pPr>
            <a:r>
              <a:rPr lang="ja-JP" altLang="en-US" sz="1800" b="1" dirty="0" smtClean="0">
                <a:solidFill>
                  <a:srgbClr val="44546A"/>
                </a:solidFill>
                <a:latin typeface="Meiryo UI" pitchFamily="50" charset="-128"/>
                <a:ea typeface="Meiryo UI" pitchFamily="50" charset="-128"/>
              </a:rPr>
              <a:t>７．</a:t>
            </a:r>
            <a:r>
              <a:rPr lang="ja-JP" altLang="en-US" sz="1800" b="1" dirty="0">
                <a:solidFill>
                  <a:srgbClr val="44546A"/>
                </a:solidFill>
                <a:latin typeface="Meiryo UI" pitchFamily="50" charset="-128"/>
                <a:ea typeface="Meiryo UI" pitchFamily="50" charset="-128"/>
              </a:rPr>
              <a:t>地域の概況</a:t>
            </a:r>
            <a:endParaRPr lang="en-US" altLang="ja-JP" sz="1800" b="1" dirty="0">
              <a:solidFill>
                <a:srgbClr val="44546A"/>
              </a:solidFill>
              <a:latin typeface="Meiryo UI" pitchFamily="50" charset="-128"/>
              <a:ea typeface="Meiryo UI" pitchFamily="50" charset="-128"/>
            </a:endParaRPr>
          </a:p>
          <a:p>
            <a:pPr>
              <a:spcAft>
                <a:spcPts val="200"/>
              </a:spcAft>
            </a:pPr>
            <a:r>
              <a:rPr lang="ja-JP" altLang="en-US" sz="1200" b="1" dirty="0">
                <a:solidFill>
                  <a:srgbClr val="44546A"/>
                </a:solidFill>
                <a:latin typeface="Meiryo UI" pitchFamily="50" charset="-128"/>
                <a:ea typeface="Meiryo UI" pitchFamily="50" charset="-128"/>
              </a:rPr>
              <a:t>（１）基礎的な指標の推移</a:t>
            </a:r>
          </a:p>
          <a:p>
            <a:pPr>
              <a:spcAft>
                <a:spcPts val="200"/>
              </a:spcAft>
            </a:pPr>
            <a:r>
              <a:rPr lang="ja-JP" altLang="en-US" sz="1200" b="1" dirty="0">
                <a:solidFill>
                  <a:srgbClr val="44546A"/>
                </a:solidFill>
                <a:latin typeface="Meiryo UI" pitchFamily="50" charset="-128"/>
                <a:ea typeface="Meiryo UI" pitchFamily="50" charset="-128"/>
              </a:rPr>
              <a:t>（２）人口①現在の人口規模と将来動向</a:t>
            </a:r>
          </a:p>
          <a:p>
            <a:pPr>
              <a:spcAft>
                <a:spcPts val="200"/>
              </a:spcAft>
            </a:pPr>
            <a:r>
              <a:rPr lang="ja-JP" altLang="en-US" sz="1200" b="1" dirty="0">
                <a:solidFill>
                  <a:srgbClr val="44546A"/>
                </a:solidFill>
                <a:latin typeface="Meiryo UI" pitchFamily="50" charset="-128"/>
                <a:ea typeface="Meiryo UI" pitchFamily="50" charset="-128"/>
              </a:rPr>
              <a:t>（３）人口②現在と将来の年齢別の人口構成</a:t>
            </a:r>
          </a:p>
          <a:p>
            <a:pPr>
              <a:spcAft>
                <a:spcPts val="200"/>
              </a:spcAft>
            </a:pPr>
            <a:r>
              <a:rPr lang="ja-JP" altLang="en-US" sz="1200" b="1" dirty="0">
                <a:solidFill>
                  <a:srgbClr val="44546A"/>
                </a:solidFill>
                <a:latin typeface="Meiryo UI" pitchFamily="50" charset="-128"/>
                <a:ea typeface="Meiryo UI" pitchFamily="50" charset="-128"/>
              </a:rPr>
              <a:t>（４）就業者の規模</a:t>
            </a:r>
          </a:p>
          <a:p>
            <a:pPr>
              <a:spcAft>
                <a:spcPts val="200"/>
              </a:spcAft>
            </a:pPr>
            <a:r>
              <a:rPr lang="ja-JP" altLang="en-US" sz="1200" b="1" dirty="0">
                <a:solidFill>
                  <a:srgbClr val="44546A"/>
                </a:solidFill>
                <a:latin typeface="Meiryo UI" pitchFamily="50" charset="-128"/>
                <a:ea typeface="Meiryo UI" pitchFamily="50" charset="-128"/>
              </a:rPr>
              <a:t>（５）夜間人口</a:t>
            </a:r>
            <a:r>
              <a:rPr lang="en-US" altLang="ja-JP" sz="1200" b="1" dirty="0">
                <a:solidFill>
                  <a:srgbClr val="44546A"/>
                </a:solidFill>
                <a:latin typeface="Meiryo UI" pitchFamily="50" charset="-128"/>
                <a:ea typeface="Meiryo UI" pitchFamily="50" charset="-128"/>
              </a:rPr>
              <a:t>1</a:t>
            </a:r>
            <a:r>
              <a:rPr lang="ja-JP" altLang="en-US" sz="1200" b="1" dirty="0">
                <a:solidFill>
                  <a:srgbClr val="44546A"/>
                </a:solidFill>
                <a:latin typeface="Meiryo UI" pitchFamily="50" charset="-128"/>
                <a:ea typeface="Meiryo UI" pitchFamily="50" charset="-128"/>
              </a:rPr>
              <a:t>人当たり</a:t>
            </a:r>
            <a:r>
              <a:rPr lang="ja-JP" altLang="en-US" sz="1200" b="1" dirty="0" smtClean="0">
                <a:solidFill>
                  <a:srgbClr val="44546A"/>
                </a:solidFill>
                <a:latin typeface="Meiryo UI" pitchFamily="50" charset="-128"/>
                <a:ea typeface="Meiryo UI" pitchFamily="50" charset="-128"/>
              </a:rPr>
              <a:t>就業者数</a:t>
            </a:r>
            <a:r>
              <a:rPr lang="en-US" altLang="ja-JP" sz="1200" b="1" dirty="0">
                <a:solidFill>
                  <a:srgbClr val="44546A"/>
                </a:solidFill>
                <a:latin typeface="Meiryo UI" pitchFamily="50" charset="-128"/>
                <a:ea typeface="Meiryo UI" pitchFamily="50" charset="-128"/>
              </a:rPr>
              <a:t>(</a:t>
            </a:r>
            <a:r>
              <a:rPr lang="ja-JP" altLang="en-US" sz="1200" b="1" dirty="0" smtClean="0">
                <a:solidFill>
                  <a:srgbClr val="44546A"/>
                </a:solidFill>
                <a:latin typeface="Meiryo UI" pitchFamily="50" charset="-128"/>
                <a:ea typeface="Meiryo UI" pitchFamily="50" charset="-128"/>
              </a:rPr>
              <a:t>職住比</a:t>
            </a:r>
            <a:r>
              <a:rPr lang="en-US" altLang="ja-JP" sz="1200" b="1" dirty="0" smtClean="0">
                <a:solidFill>
                  <a:srgbClr val="44546A"/>
                </a:solidFill>
                <a:latin typeface="Meiryo UI" pitchFamily="50" charset="-128"/>
                <a:ea typeface="Meiryo UI" pitchFamily="50" charset="-128"/>
              </a:rPr>
              <a:t>)</a:t>
            </a:r>
            <a:endParaRPr lang="en-US" altLang="ja-JP" sz="1200" b="1" dirty="0">
              <a:solidFill>
                <a:srgbClr val="44546A"/>
              </a:solidFill>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正方形/長方形 257">
            <a:extLst>
              <a:ext uri="{FF2B5EF4-FFF2-40B4-BE49-F238E27FC236}">
                <a16:creationId xmlns:a16="http://schemas.microsoft.com/office/drawing/2014/main" id="{93864D3D-3E3E-477C-9E6C-E6E06FA7337B}"/>
              </a:ext>
            </a:extLst>
          </p:cNvPr>
          <p:cNvSpPr/>
          <p:nvPr/>
        </p:nvSpPr>
        <p:spPr bwMode="auto">
          <a:xfrm>
            <a:off x="5074668" y="349468"/>
            <a:ext cx="4055157" cy="2124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260" name="正方形/長方形 259">
            <a:extLst>
              <a:ext uri="{FF2B5EF4-FFF2-40B4-BE49-F238E27FC236}">
                <a16:creationId xmlns:a16="http://schemas.microsoft.com/office/drawing/2014/main" id="{FB2F01CC-AE2B-494F-94E7-A0394A477C1C}"/>
              </a:ext>
            </a:extLst>
          </p:cNvPr>
          <p:cNvSpPr/>
          <p:nvPr/>
        </p:nvSpPr>
        <p:spPr bwMode="auto">
          <a:xfrm>
            <a:off x="5074668" y="2523734"/>
            <a:ext cx="4055157" cy="2124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262" name="正方形/長方形 261">
            <a:extLst>
              <a:ext uri="{FF2B5EF4-FFF2-40B4-BE49-F238E27FC236}">
                <a16:creationId xmlns:a16="http://schemas.microsoft.com/office/drawing/2014/main" id="{0B2E81CF-6E80-4BCE-A06A-26EB6530C746}"/>
              </a:ext>
            </a:extLst>
          </p:cNvPr>
          <p:cNvSpPr/>
          <p:nvPr/>
        </p:nvSpPr>
        <p:spPr bwMode="auto">
          <a:xfrm>
            <a:off x="5074668" y="4698000"/>
            <a:ext cx="4055157" cy="2124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7" name="タイトル 6"/>
          <p:cNvSpPr>
            <a:spLocks noGrp="1"/>
          </p:cNvSpPr>
          <p:nvPr>
            <p:ph type="ctrTitle"/>
          </p:nvPr>
        </p:nvSpPr>
        <p:spPr/>
        <p:txBody>
          <a:bodyPr/>
          <a:lstStyle/>
          <a:p>
            <a:r>
              <a:rPr lang="ja-JP" altLang="en-US" dirty="0"/>
              <a:t>生産面の分析項目②</a:t>
            </a:r>
            <a:endParaRPr kumimoji="1" lang="ja-JP" altLang="en-US" dirty="0"/>
          </a:p>
        </p:txBody>
      </p:sp>
      <p:sp>
        <p:nvSpPr>
          <p:cNvPr id="4" name="スライド番号プレースホルダー 3"/>
          <p:cNvSpPr>
            <a:spLocks noGrp="1"/>
          </p:cNvSpPr>
          <p:nvPr>
            <p:ph type="sldNum" sz="quarter" idx="4"/>
          </p:nvPr>
        </p:nvSpPr>
        <p:spPr/>
        <p:txBody>
          <a:bodyPr/>
          <a:lstStyle/>
          <a:p>
            <a:pPr>
              <a:defRPr/>
            </a:pPr>
            <a:fld id="{5AC316A2-ED79-4A4C-BB2E-71F78B36301B}" type="slidenum">
              <a:rPr lang="en-US" altLang="ja-JP" smtClean="0"/>
              <a:pPr>
                <a:defRPr/>
              </a:pPr>
              <a:t>20</a:t>
            </a:fld>
            <a:endParaRPr lang="ja-JP" altLang="en-US" dirty="0"/>
          </a:p>
        </p:txBody>
      </p:sp>
      <p:sp>
        <p:nvSpPr>
          <p:cNvPr id="8" name="正方形/長方形 7">
            <a:extLst>
              <a:ext uri="{FF2B5EF4-FFF2-40B4-BE49-F238E27FC236}">
                <a16:creationId xmlns:a16="http://schemas.microsoft.com/office/drawing/2014/main" id="{47A5236D-18C4-435D-8F6E-706AAA5D5195}"/>
              </a:ext>
            </a:extLst>
          </p:cNvPr>
          <p:cNvSpPr>
            <a:spLocks/>
          </p:cNvSpPr>
          <p:nvPr/>
        </p:nvSpPr>
        <p:spPr bwMode="auto">
          <a:xfrm>
            <a:off x="40822" y="4379614"/>
            <a:ext cx="432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⑦地域の核となる産業～影響力係数、感応度係数～</a:t>
            </a:r>
          </a:p>
        </p:txBody>
      </p:sp>
      <p:sp>
        <p:nvSpPr>
          <p:cNvPr id="9" name="正方形/長方形 8">
            <a:extLst>
              <a:ext uri="{FF2B5EF4-FFF2-40B4-BE49-F238E27FC236}">
                <a16:creationId xmlns:a16="http://schemas.microsoft.com/office/drawing/2014/main" id="{2C9F2A2E-4C9A-4AB9-AE1C-592AA884DCCF}"/>
              </a:ext>
            </a:extLst>
          </p:cNvPr>
          <p:cNvSpPr>
            <a:spLocks/>
          </p:cNvSpPr>
          <p:nvPr/>
        </p:nvSpPr>
        <p:spPr bwMode="auto">
          <a:xfrm>
            <a:off x="40822" y="2416795"/>
            <a:ext cx="432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⑥地域の産業間取引構造</a:t>
            </a:r>
          </a:p>
        </p:txBody>
      </p:sp>
      <p:sp>
        <p:nvSpPr>
          <p:cNvPr id="10" name="テキスト ボックス 9">
            <a:extLst>
              <a:ext uri="{FF2B5EF4-FFF2-40B4-BE49-F238E27FC236}">
                <a16:creationId xmlns:a16="http://schemas.microsoft.com/office/drawing/2014/main" id="{6960EAE2-83CB-422F-8A01-36C461259CA1}"/>
              </a:ext>
            </a:extLst>
          </p:cNvPr>
          <p:cNvSpPr txBox="1"/>
          <p:nvPr/>
        </p:nvSpPr>
        <p:spPr>
          <a:xfrm>
            <a:off x="52109" y="4805084"/>
            <a:ext cx="4927692" cy="1338851"/>
          </a:xfrm>
          <a:prstGeom prst="rect">
            <a:avLst/>
          </a:prstGeom>
          <a:noFill/>
        </p:spPr>
        <p:txBody>
          <a:bodyPr wrap="square">
            <a:noAutofit/>
          </a:bodyPr>
          <a:lstStyle>
            <a:defPPr>
              <a:defRPr lang="ja-JP"/>
            </a:defPPr>
            <a:lvl1pPr marL="108000" indent="-108000" algn="just">
              <a:spcBef>
                <a:spcPts val="0"/>
              </a:spcBef>
              <a:spcAft>
                <a:spcPts val="600"/>
              </a:spcAft>
              <a:buClr>
                <a:srgbClr val="008080"/>
              </a:buClr>
              <a:buFont typeface="Wingdings" panose="05000000000000000000" pitchFamily="2" charset="2"/>
              <a:buChar char="n"/>
              <a:defRPr sz="1400" b="1" kern="100">
                <a:latin typeface="Meiryo UI" panose="020B0604030504040204" pitchFamily="50" charset="-128"/>
                <a:ea typeface="Meiryo UI" panose="020B0604030504040204" pitchFamily="50" charset="-128"/>
              </a:defRPr>
            </a:lvl1pPr>
          </a:lstStyle>
          <a:p>
            <a:r>
              <a:rPr lang="ja-JP" altLang="en-US" sz="1200" b="0" dirty="0"/>
              <a:t>地域の核となる産業とは、原材料の調達先、製品・サービスの販売先の双方に影響力の強い産業である。</a:t>
            </a:r>
            <a:endParaRPr lang="en-US" altLang="ja-JP" sz="1200" b="0" dirty="0"/>
          </a:p>
          <a:p>
            <a:r>
              <a:rPr lang="ja-JP" altLang="en-US" sz="1200" b="0" dirty="0"/>
              <a:t>影響力が強いとは、核となる産業の生産が増えた場合に、調達先、販売先の生産も増加することである。</a:t>
            </a:r>
            <a:endParaRPr lang="en-US" altLang="ja-JP" sz="1200" b="0" dirty="0"/>
          </a:p>
          <a:p>
            <a:r>
              <a:rPr lang="ja-JP" altLang="en-US" sz="1200" b="0" dirty="0"/>
              <a:t>これらの関係は、影響力係数、感応度係数より把握できる。</a:t>
            </a:r>
            <a:endParaRPr lang="en-US" altLang="ja-JP" sz="1200" b="0" dirty="0"/>
          </a:p>
        </p:txBody>
      </p:sp>
      <p:sp>
        <p:nvSpPr>
          <p:cNvPr id="11" name="テキスト ボックス 10">
            <a:extLst>
              <a:ext uri="{FF2B5EF4-FFF2-40B4-BE49-F238E27FC236}">
                <a16:creationId xmlns:a16="http://schemas.microsoft.com/office/drawing/2014/main" id="{544159F3-7B59-4BF6-AE3F-E8246CD0D338}"/>
              </a:ext>
            </a:extLst>
          </p:cNvPr>
          <p:cNvSpPr txBox="1"/>
          <p:nvPr/>
        </p:nvSpPr>
        <p:spPr>
          <a:xfrm>
            <a:off x="52109" y="2851791"/>
            <a:ext cx="4927692" cy="1107375"/>
          </a:xfrm>
          <a:prstGeom prst="rect">
            <a:avLst/>
          </a:prstGeom>
          <a:noFill/>
        </p:spPr>
        <p:txBody>
          <a:bodyPr wrap="square">
            <a:noAutofit/>
          </a:bodyPr>
          <a:lstStyle>
            <a:defPPr>
              <a:defRPr lang="ja-JP"/>
            </a:defPPr>
            <a:lvl1pPr marL="108000" indent="-108000" algn="just">
              <a:spcBef>
                <a:spcPts val="0"/>
              </a:spcBef>
              <a:spcAft>
                <a:spcPts val="600"/>
              </a:spcAft>
              <a:buClr>
                <a:srgbClr val="008080"/>
              </a:buClr>
              <a:buFont typeface="Wingdings" panose="05000000000000000000" pitchFamily="2" charset="2"/>
              <a:buChar char="n"/>
              <a:defRPr sz="1400" b="1" kern="100">
                <a:latin typeface="Meiryo UI" panose="020B0604030504040204" pitchFamily="50" charset="-128"/>
                <a:ea typeface="Meiryo UI" panose="020B0604030504040204" pitchFamily="50" charset="-128"/>
              </a:defRPr>
            </a:lvl1pPr>
          </a:lstStyle>
          <a:p>
            <a:r>
              <a:rPr lang="ja-JP" altLang="en-US" sz="1200" b="0" dirty="0"/>
              <a:t>本分析で用いる地域産業連関表には、</a:t>
            </a:r>
            <a:r>
              <a:rPr lang="en-US" altLang="ja-JP" sz="1200" b="0" dirty="0"/>
              <a:t>38</a:t>
            </a:r>
            <a:r>
              <a:rPr lang="ja-JP" altLang="en-US" sz="1200" b="0" dirty="0"/>
              <a:t>産業</a:t>
            </a:r>
            <a:r>
              <a:rPr lang="en-US" altLang="ja-JP" sz="1200" b="0" dirty="0"/>
              <a:t>×38</a:t>
            </a:r>
            <a:r>
              <a:rPr lang="ja-JP" altLang="en-US" sz="1200" b="0" dirty="0"/>
              <a:t>産業の取引金額が記載されている。</a:t>
            </a:r>
            <a:endParaRPr lang="en-US" altLang="ja-JP" sz="1200" b="0" dirty="0"/>
          </a:p>
          <a:p>
            <a:r>
              <a:rPr lang="ja-JP" altLang="en-US" sz="1200" b="0" dirty="0"/>
              <a:t>この産業間の取引金額が「地域の産業間取引構造」であり、これにより地域内での産業間のつながりが把握できる。</a:t>
            </a:r>
            <a:endParaRPr lang="en-US" altLang="ja-JP" sz="1200" b="0" dirty="0"/>
          </a:p>
        </p:txBody>
      </p:sp>
      <p:sp>
        <p:nvSpPr>
          <p:cNvPr id="63" name="正方形/長方形 62">
            <a:extLst>
              <a:ext uri="{FF2B5EF4-FFF2-40B4-BE49-F238E27FC236}">
                <a16:creationId xmlns:a16="http://schemas.microsoft.com/office/drawing/2014/main" id="{9D05221A-1239-4B32-81B7-40B508642FB7}"/>
              </a:ext>
            </a:extLst>
          </p:cNvPr>
          <p:cNvSpPr>
            <a:spLocks/>
          </p:cNvSpPr>
          <p:nvPr/>
        </p:nvSpPr>
        <p:spPr bwMode="auto">
          <a:xfrm>
            <a:off x="40822" y="647272"/>
            <a:ext cx="4320000" cy="396000"/>
          </a:xfrm>
          <a:prstGeom prst="rect">
            <a:avLst/>
          </a:prstGeom>
          <a:solidFill>
            <a:srgbClr val="CCFFCC"/>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500" b="1" dirty="0">
                <a:latin typeface="Meiryo UI" panose="020B0604030504040204" pitchFamily="50" charset="-128"/>
                <a:ea typeface="Meiryo UI" panose="020B0604030504040204" pitchFamily="50" charset="-128"/>
              </a:rPr>
              <a:t>⑤賃金で地域を支える産業～雇用者所得～</a:t>
            </a:r>
          </a:p>
        </p:txBody>
      </p:sp>
      <p:sp>
        <p:nvSpPr>
          <p:cNvPr id="64" name="テキスト ボックス 63">
            <a:extLst>
              <a:ext uri="{FF2B5EF4-FFF2-40B4-BE49-F238E27FC236}">
                <a16:creationId xmlns:a16="http://schemas.microsoft.com/office/drawing/2014/main" id="{6C52FAE4-4217-483E-AA48-0A26179759FB}"/>
              </a:ext>
            </a:extLst>
          </p:cNvPr>
          <p:cNvSpPr txBox="1"/>
          <p:nvPr/>
        </p:nvSpPr>
        <p:spPr>
          <a:xfrm>
            <a:off x="52109" y="999477"/>
            <a:ext cx="4927692" cy="1157978"/>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ここでの雇用者所得は地域企業から地域内での従業者に支払われる賃金であり、賃金の面で地域を支えるものといえる。</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産業別雇用者所得額や産業別シェアから、どの産業が賃金面で地域を支えているかを把握できる。</a:t>
            </a:r>
            <a:endParaRPr lang="en-US" altLang="ja-JP" sz="1200" kern="100" dirty="0">
              <a:latin typeface="Meiryo UI" panose="020B0604030504040204" pitchFamily="50" charset="-128"/>
              <a:ea typeface="Meiryo UI" panose="020B0604030504040204" pitchFamily="50" charset="-128"/>
            </a:endParaRPr>
          </a:p>
        </p:txBody>
      </p:sp>
      <p:sp>
        <p:nvSpPr>
          <p:cNvPr id="100" name="テキスト プレースホルダ 7">
            <a:extLst>
              <a:ext uri="{FF2B5EF4-FFF2-40B4-BE49-F238E27FC236}">
                <a16:creationId xmlns:a16="http://schemas.microsoft.com/office/drawing/2014/main" id="{6DC22F08-0B9D-47E3-9A72-AE78A6E977DC}"/>
              </a:ext>
            </a:extLst>
          </p:cNvPr>
          <p:cNvSpPr txBox="1">
            <a:spLocks/>
          </p:cNvSpPr>
          <p:nvPr/>
        </p:nvSpPr>
        <p:spPr>
          <a:xfrm>
            <a:off x="6746897" y="377822"/>
            <a:ext cx="756000" cy="288000"/>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t>賃金で最も</a:t>
            </a:r>
            <a:r>
              <a:rPr lang="en-US" altLang="ja-JP" sz="1000" dirty="0"/>
              <a:t/>
            </a:r>
            <a:br>
              <a:rPr lang="en-US" altLang="ja-JP" sz="1000" dirty="0"/>
            </a:br>
            <a:r>
              <a:rPr lang="ja-JP" altLang="en-US" sz="1000" dirty="0"/>
              <a:t>地域を支える</a:t>
            </a:r>
            <a:endParaRPr lang="en-US" altLang="ja-JP" sz="1000" dirty="0"/>
          </a:p>
        </p:txBody>
      </p:sp>
      <p:sp>
        <p:nvSpPr>
          <p:cNvPr id="263" name="二等辺三角形 262">
            <a:extLst>
              <a:ext uri="{FF2B5EF4-FFF2-40B4-BE49-F238E27FC236}">
                <a16:creationId xmlns:a16="http://schemas.microsoft.com/office/drawing/2014/main" id="{A56B6D8E-CAFA-4898-8CA6-5843D2CC6D94}"/>
              </a:ext>
            </a:extLst>
          </p:cNvPr>
          <p:cNvSpPr/>
          <p:nvPr/>
        </p:nvSpPr>
        <p:spPr bwMode="auto">
          <a:xfrm rot="15207960">
            <a:off x="4638566" y="609802"/>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265" name="二等辺三角形 264">
            <a:extLst>
              <a:ext uri="{FF2B5EF4-FFF2-40B4-BE49-F238E27FC236}">
                <a16:creationId xmlns:a16="http://schemas.microsoft.com/office/drawing/2014/main" id="{02CE6AA4-AAB6-4E65-A267-6C212B90742E}"/>
              </a:ext>
            </a:extLst>
          </p:cNvPr>
          <p:cNvSpPr/>
          <p:nvPr/>
        </p:nvSpPr>
        <p:spPr bwMode="auto">
          <a:xfrm rot="17492387">
            <a:off x="4666297" y="3454559"/>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267" name="二等辺三角形 266">
            <a:extLst>
              <a:ext uri="{FF2B5EF4-FFF2-40B4-BE49-F238E27FC236}">
                <a16:creationId xmlns:a16="http://schemas.microsoft.com/office/drawing/2014/main" id="{132020C1-3C02-4AA0-AD1D-07CECDF9CFE4}"/>
              </a:ext>
            </a:extLst>
          </p:cNvPr>
          <p:cNvSpPr/>
          <p:nvPr/>
        </p:nvSpPr>
        <p:spPr bwMode="auto">
          <a:xfrm rot="17654209">
            <a:off x="4648617" y="5450071"/>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29" name="テキスト プレースホルダ 7">
            <a:extLst>
              <a:ext uri="{FF2B5EF4-FFF2-40B4-BE49-F238E27FC236}">
                <a16:creationId xmlns:a16="http://schemas.microsoft.com/office/drawing/2014/main" id="{A2E9D9FA-532A-4A42-855A-78C08B55F0BC}"/>
              </a:ext>
            </a:extLst>
          </p:cNvPr>
          <p:cNvSpPr txBox="1">
            <a:spLocks/>
          </p:cNvSpPr>
          <p:nvPr/>
        </p:nvSpPr>
        <p:spPr>
          <a:xfrm>
            <a:off x="5580513" y="426681"/>
            <a:ext cx="82800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雇用者所得</a:t>
            </a:r>
            <a:endParaRPr lang="en-US" altLang="ja-JP" sz="1100" dirty="0">
              <a:solidFill>
                <a:schemeClr val="tx1"/>
              </a:solidFill>
            </a:endParaRPr>
          </a:p>
        </p:txBody>
      </p:sp>
      <p:sp>
        <p:nvSpPr>
          <p:cNvPr id="39" name="正方形/長方形 38">
            <a:extLst>
              <a:ext uri="{FF2B5EF4-FFF2-40B4-BE49-F238E27FC236}">
                <a16:creationId xmlns:a16="http://schemas.microsoft.com/office/drawing/2014/main" id="{FB39C187-E0CD-4CE6-8F30-9B721671B68E}"/>
              </a:ext>
            </a:extLst>
          </p:cNvPr>
          <p:cNvSpPr>
            <a:spLocks/>
          </p:cNvSpPr>
          <p:nvPr/>
        </p:nvSpPr>
        <p:spPr bwMode="auto">
          <a:xfrm>
            <a:off x="5499897" y="4386475"/>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A</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40" name="正方形/長方形 39">
            <a:extLst>
              <a:ext uri="{FF2B5EF4-FFF2-40B4-BE49-F238E27FC236}">
                <a16:creationId xmlns:a16="http://schemas.microsoft.com/office/drawing/2014/main" id="{6C5139A2-DA74-4D46-8DFB-6B6CF0BB3A36}"/>
              </a:ext>
            </a:extLst>
          </p:cNvPr>
          <p:cNvSpPr>
            <a:spLocks/>
          </p:cNvSpPr>
          <p:nvPr/>
        </p:nvSpPr>
        <p:spPr bwMode="auto">
          <a:xfrm>
            <a:off x="6953380" y="2565748"/>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B</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41" name="正方形/長方形 40">
            <a:extLst>
              <a:ext uri="{FF2B5EF4-FFF2-40B4-BE49-F238E27FC236}">
                <a16:creationId xmlns:a16="http://schemas.microsoft.com/office/drawing/2014/main" id="{93A6E5AA-F675-47E5-AC75-872CF1656ACB}"/>
              </a:ext>
            </a:extLst>
          </p:cNvPr>
          <p:cNvSpPr>
            <a:spLocks/>
          </p:cNvSpPr>
          <p:nvPr/>
        </p:nvSpPr>
        <p:spPr bwMode="auto">
          <a:xfrm>
            <a:off x="8291042" y="4386473"/>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産業</a:t>
            </a:r>
            <a:r>
              <a:rPr lang="en-US" altLang="ja-JP" sz="1050" b="1" dirty="0">
                <a:latin typeface="Meiryo UI" pitchFamily="50" charset="-128"/>
                <a:ea typeface="Meiryo UI" pitchFamily="50" charset="-128"/>
              </a:rPr>
              <a:t>C</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59" name="テキスト プレースホルダ 7">
            <a:extLst>
              <a:ext uri="{FF2B5EF4-FFF2-40B4-BE49-F238E27FC236}">
                <a16:creationId xmlns:a16="http://schemas.microsoft.com/office/drawing/2014/main" id="{7F330ED9-013A-47E6-8E77-E590882D9F71}"/>
              </a:ext>
            </a:extLst>
          </p:cNvPr>
          <p:cNvSpPr txBox="1">
            <a:spLocks/>
          </p:cNvSpPr>
          <p:nvPr/>
        </p:nvSpPr>
        <p:spPr>
          <a:xfrm>
            <a:off x="5580513" y="2580837"/>
            <a:ext cx="1080000" cy="216000"/>
          </a:xfrm>
          <a:prstGeom prst="roundRect">
            <a:avLst/>
          </a:prstGeom>
          <a:solidFill>
            <a:srgbClr val="A0E8A0"/>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100" dirty="0">
                <a:solidFill>
                  <a:schemeClr val="tx1"/>
                </a:solidFill>
              </a:rPr>
              <a:t>産業間取引構造</a:t>
            </a:r>
            <a:endParaRPr lang="en-US" altLang="ja-JP" sz="1100" dirty="0">
              <a:solidFill>
                <a:schemeClr val="tx1"/>
              </a:solidFill>
            </a:endParaRPr>
          </a:p>
        </p:txBody>
      </p:sp>
      <p:sp>
        <p:nvSpPr>
          <p:cNvPr id="78" name="楕円 77">
            <a:extLst>
              <a:ext uri="{FF2B5EF4-FFF2-40B4-BE49-F238E27FC236}">
                <a16:creationId xmlns:a16="http://schemas.microsoft.com/office/drawing/2014/main" id="{4AD86FF4-3C08-4B1A-AB27-7A666479ED99}"/>
              </a:ext>
            </a:extLst>
          </p:cNvPr>
          <p:cNvSpPr/>
          <p:nvPr/>
        </p:nvSpPr>
        <p:spPr bwMode="auto">
          <a:xfrm>
            <a:off x="5506451" y="5242662"/>
            <a:ext cx="587379" cy="284617"/>
          </a:xfrm>
          <a:prstGeom prst="ellipse">
            <a:avLst/>
          </a:prstGeom>
          <a:solidFill>
            <a:srgbClr val="75DD7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dirty="0">
                <a:solidFill>
                  <a:srgbClr val="006666"/>
                </a:solidFill>
                <a:latin typeface="Meiryo UI" panose="020B0604030504040204" pitchFamily="50" charset="-128"/>
                <a:ea typeface="Meiryo UI" panose="020B0604030504040204" pitchFamily="50" charset="-128"/>
              </a:rPr>
              <a:t>影響力</a:t>
            </a:r>
          </a:p>
        </p:txBody>
      </p:sp>
      <p:sp>
        <p:nvSpPr>
          <p:cNvPr id="80" name="正方形/長方形 79">
            <a:extLst>
              <a:ext uri="{FF2B5EF4-FFF2-40B4-BE49-F238E27FC236}">
                <a16:creationId xmlns:a16="http://schemas.microsoft.com/office/drawing/2014/main" id="{49FF8562-C3EC-49F1-A615-DE933D1FE1E7}"/>
              </a:ext>
            </a:extLst>
          </p:cNvPr>
          <p:cNvSpPr>
            <a:spLocks/>
          </p:cNvSpPr>
          <p:nvPr/>
        </p:nvSpPr>
        <p:spPr bwMode="auto">
          <a:xfrm>
            <a:off x="5523797" y="5542322"/>
            <a:ext cx="936000" cy="180000"/>
          </a:xfrm>
          <a:prstGeom prst="rect">
            <a:avLst/>
          </a:prstGeom>
          <a:solidFill>
            <a:srgbClr val="006666"/>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後方</a:t>
            </a:r>
            <a:r>
              <a:rPr kumimoji="1" lang="ja-JP" altLang="en-US" sz="1000" b="1" i="0" u="none" strike="noStrike" cap="none" normalizeH="0" baseline="0" dirty="0">
                <a:ln>
                  <a:noFill/>
                </a:ln>
                <a:solidFill>
                  <a:schemeClr val="bg1"/>
                </a:solidFill>
                <a:effectLst/>
                <a:latin typeface="Meiryo UI" pitchFamily="50" charset="-128"/>
                <a:ea typeface="Meiryo UI" pitchFamily="50" charset="-128"/>
              </a:rPr>
              <a:t>連関効果</a:t>
            </a:r>
          </a:p>
        </p:txBody>
      </p:sp>
      <p:sp>
        <p:nvSpPr>
          <p:cNvPr id="81" name="楕円 80">
            <a:extLst>
              <a:ext uri="{FF2B5EF4-FFF2-40B4-BE49-F238E27FC236}">
                <a16:creationId xmlns:a16="http://schemas.microsoft.com/office/drawing/2014/main" id="{49A351D5-C04F-43EC-8BF3-96D7203EB267}"/>
              </a:ext>
            </a:extLst>
          </p:cNvPr>
          <p:cNvSpPr/>
          <p:nvPr/>
        </p:nvSpPr>
        <p:spPr bwMode="auto">
          <a:xfrm>
            <a:off x="7896804" y="5242662"/>
            <a:ext cx="587379" cy="284617"/>
          </a:xfrm>
          <a:prstGeom prst="ellipse">
            <a:avLst/>
          </a:prstGeom>
          <a:solidFill>
            <a:srgbClr val="FFC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dirty="0">
                <a:solidFill>
                  <a:srgbClr val="993300"/>
                </a:solidFill>
                <a:latin typeface="Meiryo UI" panose="020B0604030504040204" pitchFamily="50" charset="-128"/>
                <a:ea typeface="Meiryo UI" panose="020B0604030504040204" pitchFamily="50" charset="-128"/>
              </a:rPr>
              <a:t>感応度</a:t>
            </a:r>
          </a:p>
        </p:txBody>
      </p:sp>
      <p:sp>
        <p:nvSpPr>
          <p:cNvPr id="83" name="正方形/長方形 82">
            <a:extLst>
              <a:ext uri="{FF2B5EF4-FFF2-40B4-BE49-F238E27FC236}">
                <a16:creationId xmlns:a16="http://schemas.microsoft.com/office/drawing/2014/main" id="{169FC965-6A70-44AA-A11E-0DA0E5C7BC90}"/>
              </a:ext>
            </a:extLst>
          </p:cNvPr>
          <p:cNvSpPr>
            <a:spLocks/>
          </p:cNvSpPr>
          <p:nvPr/>
        </p:nvSpPr>
        <p:spPr bwMode="auto">
          <a:xfrm>
            <a:off x="7896804" y="5542322"/>
            <a:ext cx="936000" cy="180000"/>
          </a:xfrm>
          <a:prstGeom prst="rect">
            <a:avLst/>
          </a:prstGeom>
          <a:solidFill>
            <a:srgbClr val="993300"/>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前方</a:t>
            </a:r>
            <a:r>
              <a:rPr kumimoji="1" lang="ja-JP" altLang="en-US" sz="1000" b="1" i="0" u="none" strike="noStrike" cap="none" normalizeH="0" baseline="0" dirty="0">
                <a:ln>
                  <a:noFill/>
                </a:ln>
                <a:solidFill>
                  <a:schemeClr val="bg1"/>
                </a:solidFill>
                <a:effectLst/>
                <a:latin typeface="Meiryo UI" pitchFamily="50" charset="-128"/>
                <a:ea typeface="Meiryo UI" pitchFamily="50" charset="-128"/>
              </a:rPr>
              <a:t>連関効果</a:t>
            </a:r>
          </a:p>
        </p:txBody>
      </p:sp>
      <p:sp>
        <p:nvSpPr>
          <p:cNvPr id="84" name="正方形/長方形 83">
            <a:extLst>
              <a:ext uri="{FF2B5EF4-FFF2-40B4-BE49-F238E27FC236}">
                <a16:creationId xmlns:a16="http://schemas.microsoft.com/office/drawing/2014/main" id="{3F3C5E96-6983-4FDE-B61C-08D6C4BA57F9}"/>
              </a:ext>
            </a:extLst>
          </p:cNvPr>
          <p:cNvSpPr>
            <a:spLocks/>
          </p:cNvSpPr>
          <p:nvPr/>
        </p:nvSpPr>
        <p:spPr bwMode="auto">
          <a:xfrm>
            <a:off x="7896804" y="5729051"/>
            <a:ext cx="1305054" cy="420849"/>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spcAft>
                <a:spcPts val="600"/>
              </a:spcAft>
            </a:pPr>
            <a:r>
              <a:rPr lang="ja-JP" altLang="en-US" sz="900" dirty="0">
                <a:solidFill>
                  <a:srgbClr val="993300"/>
                </a:solidFill>
                <a:latin typeface="Meiryo UI" pitchFamily="50" charset="-128"/>
                <a:ea typeface="Meiryo UI" pitchFamily="50" charset="-128"/>
              </a:rPr>
              <a:t>販売先の消費や投資が増加した場合に産業ｉ が受ける影響</a:t>
            </a:r>
            <a:endParaRPr kumimoji="1" lang="ja-JP" altLang="en-US" sz="900" i="0" u="none" strike="noStrike" cap="none" normalizeH="0" baseline="0" dirty="0">
              <a:ln>
                <a:noFill/>
              </a:ln>
              <a:solidFill>
                <a:srgbClr val="993300"/>
              </a:solidFill>
              <a:effectLst/>
              <a:latin typeface="Meiryo UI" pitchFamily="50" charset="-128"/>
              <a:ea typeface="Meiryo UI" pitchFamily="50" charset="-128"/>
            </a:endParaRPr>
          </a:p>
        </p:txBody>
      </p:sp>
      <p:sp>
        <p:nvSpPr>
          <p:cNvPr id="85" name="正方形/長方形 84">
            <a:extLst>
              <a:ext uri="{FF2B5EF4-FFF2-40B4-BE49-F238E27FC236}">
                <a16:creationId xmlns:a16="http://schemas.microsoft.com/office/drawing/2014/main" id="{52C366F0-58DB-4908-A66C-8494E6AF5618}"/>
              </a:ext>
            </a:extLst>
          </p:cNvPr>
          <p:cNvSpPr>
            <a:spLocks/>
          </p:cNvSpPr>
          <p:nvPr/>
        </p:nvSpPr>
        <p:spPr bwMode="auto">
          <a:xfrm>
            <a:off x="5456394" y="5729051"/>
            <a:ext cx="1305054" cy="420849"/>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spcAft>
                <a:spcPts val="600"/>
              </a:spcAft>
            </a:pPr>
            <a:r>
              <a:rPr lang="ja-JP" altLang="en-US" sz="900" dirty="0">
                <a:solidFill>
                  <a:srgbClr val="006666"/>
                </a:solidFill>
                <a:latin typeface="Meiryo UI" pitchFamily="50" charset="-128"/>
                <a:ea typeface="Meiryo UI" pitchFamily="50" charset="-128"/>
              </a:rPr>
              <a:t>産業ｉの消費や投資が増加した場合に調達先に与える影響</a:t>
            </a:r>
            <a:endParaRPr kumimoji="1" lang="ja-JP" altLang="en-US" sz="900" i="0" u="none" strike="noStrike" cap="none" normalizeH="0" baseline="0" dirty="0">
              <a:ln>
                <a:noFill/>
              </a:ln>
              <a:solidFill>
                <a:srgbClr val="006666"/>
              </a:solidFill>
              <a:effectLst/>
              <a:latin typeface="Meiryo UI" pitchFamily="50" charset="-128"/>
              <a:ea typeface="Meiryo UI" pitchFamily="50" charset="-128"/>
            </a:endParaRPr>
          </a:p>
        </p:txBody>
      </p:sp>
      <p:pic>
        <p:nvPicPr>
          <p:cNvPr id="5" name="図 4"/>
          <p:cNvPicPr>
            <a:picLocks noChangeAspect="1"/>
          </p:cNvPicPr>
          <p:nvPr/>
        </p:nvPicPr>
        <p:blipFill>
          <a:blip r:embed="rId3"/>
          <a:stretch>
            <a:fillRect/>
          </a:stretch>
        </p:blipFill>
        <p:spPr>
          <a:xfrm>
            <a:off x="5733778" y="624751"/>
            <a:ext cx="2956340" cy="6178075"/>
          </a:xfrm>
          <a:prstGeom prst="rect">
            <a:avLst/>
          </a:prstGeom>
        </p:spPr>
      </p:pic>
      <p:sp>
        <p:nvSpPr>
          <p:cNvPr id="31" name="テキスト プレースホルダ 7">
            <a:extLst>
              <a:ext uri="{FF2B5EF4-FFF2-40B4-BE49-F238E27FC236}">
                <a16:creationId xmlns:a16="http://schemas.microsoft.com/office/drawing/2014/main" id="{14FDA089-FE47-4AB5-8143-619453C41E3A}"/>
              </a:ext>
            </a:extLst>
          </p:cNvPr>
          <p:cNvSpPr txBox="1">
            <a:spLocks/>
          </p:cNvSpPr>
          <p:nvPr/>
        </p:nvSpPr>
        <p:spPr>
          <a:xfrm>
            <a:off x="4411847" y="1896027"/>
            <a:ext cx="1332000" cy="450552"/>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どの産業が何人雇用しているかに大きく関連</a:t>
            </a:r>
            <a:endParaRPr lang="en-US" altLang="ja-JP" sz="1100" b="0" dirty="0">
              <a:solidFill>
                <a:schemeClr val="tx1"/>
              </a:solidFill>
            </a:endParaRPr>
          </a:p>
        </p:txBody>
      </p:sp>
      <p:sp>
        <p:nvSpPr>
          <p:cNvPr id="32" name="テキスト プレースホルダ 7">
            <a:extLst>
              <a:ext uri="{FF2B5EF4-FFF2-40B4-BE49-F238E27FC236}">
                <a16:creationId xmlns:a16="http://schemas.microsoft.com/office/drawing/2014/main" id="{1767EE1F-BCC2-4417-8714-F64DA6D8B767}"/>
              </a:ext>
            </a:extLst>
          </p:cNvPr>
          <p:cNvSpPr txBox="1">
            <a:spLocks/>
          </p:cNvSpPr>
          <p:nvPr/>
        </p:nvSpPr>
        <p:spPr>
          <a:xfrm>
            <a:off x="4181965" y="6262583"/>
            <a:ext cx="1798444" cy="450552"/>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核となる産業＝販売先に</a:t>
            </a:r>
            <a:r>
              <a:rPr lang="ja-JP" altLang="en-US" sz="1100" b="0" dirty="0" smtClean="0">
                <a:solidFill>
                  <a:schemeClr val="tx1"/>
                </a:solidFill>
              </a:rPr>
              <a:t>も</a:t>
            </a:r>
            <a:endParaRPr lang="en-US" altLang="ja-JP" sz="1100" b="0" dirty="0" smtClean="0">
              <a:solidFill>
                <a:schemeClr val="tx1"/>
              </a:solidFill>
            </a:endParaRPr>
          </a:p>
          <a:p>
            <a:r>
              <a:rPr lang="ja-JP" altLang="en-US" sz="1100" b="0" dirty="0" smtClean="0">
                <a:solidFill>
                  <a:schemeClr val="tx1"/>
                </a:solidFill>
              </a:rPr>
              <a:t>調達先</a:t>
            </a:r>
            <a:r>
              <a:rPr lang="ja-JP" altLang="en-US" sz="1100" b="0" dirty="0">
                <a:solidFill>
                  <a:schemeClr val="tx1"/>
                </a:solidFill>
              </a:rPr>
              <a:t>にも影響力が高い産業</a:t>
            </a:r>
            <a:endParaRPr lang="en-US" altLang="ja-JP" sz="1100" b="0" dirty="0">
              <a:solidFill>
                <a:schemeClr val="tx1"/>
              </a:solidFill>
            </a:endParaRPr>
          </a:p>
        </p:txBody>
      </p:sp>
    </p:spTree>
    <p:extLst>
      <p:ext uri="{BB962C8B-B14F-4D97-AF65-F5344CB8AC3E}">
        <p14:creationId xmlns:p14="http://schemas.microsoft.com/office/powerpoint/2010/main" val="56922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itchFamily="50" charset="-128"/>
                <a:ea typeface="Meiryo UI" pitchFamily="50" charset="-128"/>
              </a:rPr>
              <a:t>本</a:t>
            </a:r>
            <a:r>
              <a:rPr kumimoji="1" lang="en-US" altLang="ja-JP" dirty="0">
                <a:latin typeface="Meiryo UI" pitchFamily="50" charset="-128"/>
                <a:ea typeface="Meiryo UI" pitchFamily="50" charset="-128"/>
              </a:rPr>
              <a:t>DB</a:t>
            </a:r>
            <a:r>
              <a:rPr kumimoji="1" lang="ja-JP" altLang="en-US" dirty="0">
                <a:latin typeface="Meiryo UI" pitchFamily="50" charset="-128"/>
                <a:ea typeface="Meiryo UI" pitchFamily="50" charset="-128"/>
              </a:rPr>
              <a:t>の</a:t>
            </a:r>
            <a:r>
              <a:rPr lang="en-US" altLang="ja-JP" dirty="0"/>
              <a:t>38</a:t>
            </a:r>
            <a:r>
              <a:rPr kumimoji="1" lang="ja-JP" altLang="en-US" dirty="0">
                <a:latin typeface="Meiryo UI" pitchFamily="50" charset="-128"/>
                <a:ea typeface="Meiryo UI" pitchFamily="50" charset="-128"/>
              </a:rPr>
              <a:t>産業について</a:t>
            </a:r>
          </a:p>
        </p:txBody>
      </p:sp>
      <p:sp>
        <p:nvSpPr>
          <p:cNvPr id="6" name="テキスト ボックス 5"/>
          <p:cNvSpPr txBox="1"/>
          <p:nvPr/>
        </p:nvSpPr>
        <p:spPr>
          <a:xfrm>
            <a:off x="162000" y="611623"/>
            <a:ext cx="8820000" cy="276999"/>
          </a:xfrm>
          <a:prstGeom prst="rect">
            <a:avLst/>
          </a:prstGeom>
          <a:noFill/>
          <a:ln w="28575">
            <a:noFill/>
            <a:prstDash val="sysDash"/>
          </a:ln>
        </p:spPr>
        <p:txBody>
          <a:bodyPr wrap="square" rtlCol="0">
            <a:spAutoFit/>
          </a:bodyPr>
          <a:lstStyle/>
          <a:p>
            <a:pPr marL="180975" indent="-180975" algn="just">
              <a:spcBef>
                <a:spcPts val="300"/>
              </a:spcBef>
              <a:spcAft>
                <a:spcPts val="400"/>
              </a:spcAft>
              <a:buClr>
                <a:srgbClr val="002060"/>
              </a:buClr>
            </a:pPr>
            <a:r>
              <a:rPr lang="ja-JP" altLang="en-US" sz="1200" b="1" dirty="0">
                <a:latin typeface="Meiryo UI" pitchFamily="50" charset="-128"/>
                <a:ea typeface="Meiryo UI" pitchFamily="50" charset="-128"/>
              </a:rPr>
              <a:t>地域経済循環分析用データの産業分類は、以下の</a:t>
            </a:r>
            <a:r>
              <a:rPr lang="en-US" altLang="ja-JP" sz="1200" b="1" dirty="0">
                <a:latin typeface="Meiryo UI" pitchFamily="50" charset="-128"/>
                <a:ea typeface="Meiryo UI" pitchFamily="50" charset="-128"/>
              </a:rPr>
              <a:t>38</a:t>
            </a:r>
            <a:r>
              <a:rPr lang="ja-JP" altLang="en-US" sz="1200" b="1" dirty="0">
                <a:latin typeface="Meiryo UI" pitchFamily="50" charset="-128"/>
                <a:ea typeface="Meiryo UI" pitchFamily="50" charset="-128"/>
              </a:rPr>
              <a:t>産業である。</a:t>
            </a:r>
            <a:endParaRPr lang="en-US" altLang="ja-JP" sz="1200" b="1" dirty="0">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21</a:t>
            </a:fld>
            <a:endParaRPr lang="en-US" altLang="ja-JP" b="1" dirty="0">
              <a:latin typeface="Meiryo UI" pitchFamily="50" charset="-128"/>
              <a:ea typeface="Meiryo UI"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32390277"/>
              </p:ext>
            </p:extLst>
          </p:nvPr>
        </p:nvGraphicFramePr>
        <p:xfrm>
          <a:off x="67275" y="884202"/>
          <a:ext cx="9009450" cy="5625569"/>
        </p:xfrm>
        <a:graphic>
          <a:graphicData uri="http://schemas.openxmlformats.org/drawingml/2006/table">
            <a:tbl>
              <a:tblPr firstRow="1" firstCol="1" bandRow="1">
                <a:tableStyleId>{5C22544A-7EE6-4342-B048-85BDC9FD1C3A}</a:tableStyleId>
              </a:tblPr>
              <a:tblGrid>
                <a:gridCol w="324000">
                  <a:extLst>
                    <a:ext uri="{9D8B030D-6E8A-4147-A177-3AD203B41FA5}">
                      <a16:colId xmlns:a16="http://schemas.microsoft.com/office/drawing/2014/main" val="20000"/>
                    </a:ext>
                  </a:extLst>
                </a:gridCol>
                <a:gridCol w="762611">
                  <a:extLst>
                    <a:ext uri="{9D8B030D-6E8A-4147-A177-3AD203B41FA5}">
                      <a16:colId xmlns:a16="http://schemas.microsoft.com/office/drawing/2014/main" val="20001"/>
                    </a:ext>
                  </a:extLst>
                </a:gridCol>
                <a:gridCol w="1328057">
                  <a:extLst>
                    <a:ext uri="{9D8B030D-6E8A-4147-A177-3AD203B41FA5}">
                      <a16:colId xmlns:a16="http://schemas.microsoft.com/office/drawing/2014/main" val="20002"/>
                    </a:ext>
                  </a:extLst>
                </a:gridCol>
                <a:gridCol w="6594782">
                  <a:extLst>
                    <a:ext uri="{9D8B030D-6E8A-4147-A177-3AD203B41FA5}">
                      <a16:colId xmlns:a16="http://schemas.microsoft.com/office/drawing/2014/main" val="20003"/>
                    </a:ext>
                  </a:extLst>
                </a:gridCol>
              </a:tblGrid>
              <a:tr h="165354">
                <a:tc>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本</a:t>
                      </a:r>
                      <a:r>
                        <a:rPr lang="en-US" sz="900" kern="100" dirty="0">
                          <a:solidFill>
                            <a:schemeClr val="tx1"/>
                          </a:solidFill>
                          <a:effectLst/>
                          <a:latin typeface="Meiryo UI" panose="020B0604030504040204" pitchFamily="50" charset="-128"/>
                          <a:ea typeface="Meiryo UI" panose="020B0604030504040204" pitchFamily="50" charset="-128"/>
                        </a:rPr>
                        <a:t>DB</a:t>
                      </a:r>
                      <a:r>
                        <a:rPr lang="ja-JP" sz="900" kern="100" dirty="0">
                          <a:solidFill>
                            <a:schemeClr val="tx1"/>
                          </a:solidFill>
                          <a:effectLst/>
                          <a:latin typeface="Meiryo UI" panose="020B0604030504040204" pitchFamily="50" charset="-128"/>
                          <a:ea typeface="Meiryo UI" panose="020B0604030504040204" pitchFamily="50" charset="-128"/>
                        </a:rPr>
                        <a:t>の産業分類（</a:t>
                      </a:r>
                      <a:r>
                        <a:rPr lang="en-US" sz="900" kern="100" dirty="0">
                          <a:solidFill>
                            <a:schemeClr val="tx1"/>
                          </a:solidFill>
                          <a:effectLst/>
                          <a:latin typeface="Meiryo UI" panose="020B0604030504040204" pitchFamily="50" charset="-128"/>
                          <a:ea typeface="Meiryo UI" panose="020B0604030504040204" pitchFamily="50" charset="-128"/>
                        </a:rPr>
                        <a:t>38</a:t>
                      </a:r>
                      <a:r>
                        <a:rPr lang="ja-JP" sz="900" kern="100" dirty="0">
                          <a:solidFill>
                            <a:schemeClr val="tx1"/>
                          </a:solidFill>
                          <a:effectLst/>
                          <a:latin typeface="Meiryo UI" panose="020B0604030504040204" pitchFamily="50" charset="-128"/>
                          <a:ea typeface="Meiryo UI" panose="020B0604030504040204" pitchFamily="50" charset="-128"/>
                        </a:rPr>
                        <a:t>分類）</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内　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row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農林水産業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米麦生産業、その他の耕種農業、畜産業、農業サービス業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1"/>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2"/>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水産業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漁業・水産養殖業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3"/>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鉱業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石炭・原油・天然ガス鉱業、金属鉱業、採石･砂利採取業、その他の鉱業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rowSpan="16">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食料品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畜産食料品製造業、水産食料品製造業、精穀･製粉業、その他の食料品製造業、飲料製造業、たばこ製造業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繊維製品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化学繊維製造業、紡績業、織物･その他の繊維製品製造業、身回品製造業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7</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パルプ・紙・紙加工品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パルプ･紙･紙加工品製造業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8</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化学</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基礎化学製品製造業、その他の化学工業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9</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石油・石炭製品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石油製品製造業、石炭製品製造業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窯業・土石製品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窯業･土石製品製造業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鉄鋼</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製鉄業、その他の鉄鋼業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12</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非鉄金属</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非鉄金属製造業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金属製品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金属製品製造業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14</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はん用・生産用・業務用機械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はん用機械器具製造業、生産用機械器具製造業、業務用機械器具製造業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15</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電子部品・デバイス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電子部品・デバイス製造業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16</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産業用電気機械器具製造業、民生用電気機械器具製造業、その他の電気機械器具製造業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17</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情報・通信機器</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通信機械・同関連機器製造業、電子計算機・同附属装置製造業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18</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輸送用機械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自動車製造業、船舶製造業、その他の輸送用機械・同修理業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19</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印刷業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印刷・製版・製本業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9"/>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その他の製造業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木材・木製品製造業、家具製造業、皮革・皮革製品・毛皮製品製造業、ゴム製品製造業、プラスチック製品製造業、その他の製造業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0"/>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4">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電気・ガス・水道・廃棄物処理業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1"/>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22</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ガス・熱供給業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ガス･熱供給業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2"/>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水道業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上水道業、工業用水道業、（政府）下水道</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3"/>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廃棄物処理業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廃棄物処理業、（政府）廃棄物</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4"/>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建設業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建設業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5"/>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卸売・小売業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卸売業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卸売業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6"/>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27</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7"/>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28</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運輸・郵便業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鉄道業、道路運送業、水運業、航空運輸業、その他の運輸業、郵便業、（政府）水運施設管理、航空施設管理（国公営）</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8"/>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29</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宿泊・飲食サービス業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飲食サービス業、旅館・その他の宿泊所</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9"/>
                  </a:ext>
                </a:extLst>
              </a:tr>
              <a:tr h="134374">
                <a:tc rowSpan="2">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情報通信業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l" fontAlgn="auto">
                        <a:lnSpc>
                          <a:spcPts val="1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rPr>
                        <a:t>通信・放送業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rPr>
                        <a:t>電信・電話業、放送業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0"/>
                  </a:ext>
                </a:extLst>
              </a:tr>
              <a:tr h="244425">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rPr>
                        <a:t>情報サービス・映像音声</a:t>
                      </a:r>
                      <a:endParaRPr lang="en-US" altLang="ja-JP" sz="800" kern="100" dirty="0" smtClean="0">
                        <a:solidFill>
                          <a:schemeClr val="tx1"/>
                        </a:solidFill>
                        <a:effectLst/>
                        <a:latin typeface="Meiryo UI" panose="020B0604030504040204" pitchFamily="50" charset="-128"/>
                        <a:ea typeface="Meiryo UI" panose="020B0604030504040204" pitchFamily="50" charset="-128"/>
                      </a:endParaRPr>
                    </a:p>
                    <a:p>
                      <a:pPr algn="l" fontAlgn="auto">
                        <a:lnSpc>
                          <a:spcPts val="1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rPr>
                        <a:t>文字情報制作業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情報サービス業、映像・音声・文字情報制作業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1"/>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31</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金融・保険業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金融業、保険業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2"/>
                  </a:ext>
                </a:extLst>
              </a:tr>
              <a:tr h="134374">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32</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不動産業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住宅賃貸業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住宅賃貸業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3"/>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その他の不動産業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不動産仲介業、不動産賃貸業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4"/>
                  </a:ext>
                </a:extLst>
              </a:tr>
              <a:tr h="234778">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専門・科学技術、業務支援サービス業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研究開発サービス、広告業、物品賃貸サービス業、その他の対事業所サービス業、獣医業、（政府）学術研究、（非営利）自然・人文科学研究機関</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5"/>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公務</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（政府）公務</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6"/>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教育</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教育、（政府）教育、（非営利）教育</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7"/>
                  </a:ext>
                </a:extLst>
              </a:tr>
              <a:tr h="13437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37</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保健衛生・社会事業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医療・保健、介護、（政府）保健衛生、社会福祉（非営利）社会福祉</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8"/>
                  </a:ext>
                </a:extLst>
              </a:tr>
              <a:tr h="133973">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38</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その他のサービス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自動車整備・機械修理業、会員制企業団体、娯楽業、洗濯･理容･美容・浴場業、その他の対個人サービス業、</a:t>
                      </a:r>
                      <a:r>
                        <a:rPr lang="en-US" altLang="ja-JP"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政府</a:t>
                      </a:r>
                      <a:r>
                        <a:rPr lang="en-US" altLang="ja-JP"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社会教育、</a:t>
                      </a:r>
                      <a:r>
                        <a:rPr lang="en-US" altLang="ja-JP"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非営利</a:t>
                      </a:r>
                      <a:r>
                        <a:rPr lang="en-US" altLang="ja-JP"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社会教育、その他</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9"/>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en-US" sz="4000" dirty="0">
                <a:solidFill>
                  <a:schemeClr val="tx1">
                    <a:lumMod val="75000"/>
                    <a:lumOff val="25000"/>
                  </a:schemeClr>
                </a:solidFill>
              </a:rPr>
              <a:t>３</a:t>
            </a:r>
            <a:r>
              <a:rPr lang="ja-JP" altLang="en-US" sz="4000" dirty="0" smtClean="0">
                <a:solidFill>
                  <a:schemeClr val="tx1">
                    <a:lumMod val="75000"/>
                    <a:lumOff val="25000"/>
                  </a:schemeClr>
                </a:solidFill>
                <a:latin typeface="Meiryo UI" pitchFamily="50" charset="-128"/>
                <a:ea typeface="Meiryo UI" pitchFamily="50" charset="-128"/>
              </a:rPr>
              <a:t>－１</a:t>
            </a:r>
            <a:r>
              <a:rPr lang="ja-JP" altLang="en-US" sz="4000" dirty="0">
                <a:solidFill>
                  <a:schemeClr val="tx1">
                    <a:lumMod val="75000"/>
                    <a:lumOff val="25000"/>
                  </a:schemeClr>
                </a:solidFill>
                <a:latin typeface="Meiryo UI" pitchFamily="50" charset="-128"/>
                <a:ea typeface="Meiryo UI" pitchFamily="50" charset="-128"/>
              </a:rPr>
              <a:t>．売上（生産額）の分析</a:t>
            </a:r>
            <a:endParaRPr lang="en-US" altLang="ja-JP" sz="4000" dirty="0">
              <a:solidFill>
                <a:schemeClr val="tx1">
                  <a:lumMod val="75000"/>
                  <a:lumOff val="25000"/>
                </a:schemeClr>
              </a:solidFill>
              <a:latin typeface="Meiryo UI" pitchFamily="50" charset="-128"/>
              <a:ea typeface="Meiryo UI" pitchFamily="50" charset="-128"/>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22</a:t>
            </a:fld>
            <a:endParaRPr lang="en-US" altLang="ja-JP" b="1"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2883688891"/>
              </p:ext>
            </p:extLst>
          </p:nvPr>
        </p:nvGraphicFramePr>
        <p:xfrm>
          <a:off x="91440" y="3035808"/>
          <a:ext cx="8009400" cy="340100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083564" cy="493058"/>
          </a:xfrm>
        </p:spPr>
        <p:txBody>
          <a:bodyPr/>
          <a:lstStyle/>
          <a:p>
            <a:r>
              <a:rPr lang="ja-JP" altLang="en-US" dirty="0"/>
              <a:t>（１）地域の中で規模の大きい産業は何か①：産業別生産額</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23</a:t>
            </a:fld>
            <a:endParaRPr lang="en-US" altLang="ja-JP" dirty="0"/>
          </a:p>
        </p:txBody>
      </p:sp>
      <p:sp>
        <p:nvSpPr>
          <p:cNvPr id="4" name="テキスト ボックス 9"/>
          <p:cNvSpPr txBox="1">
            <a:spLocks noChangeArrowheads="1"/>
          </p:cNvSpPr>
          <p:nvPr/>
        </p:nvSpPr>
        <p:spPr bwMode="auto">
          <a:xfrm>
            <a:off x="252000" y="2618077"/>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産業別生産額</a:t>
            </a:r>
          </a:p>
        </p:txBody>
      </p:sp>
      <p:sp>
        <p:nvSpPr>
          <p:cNvPr id="5" name="正方形/長方形 31"/>
          <p:cNvSpPr/>
          <p:nvPr/>
        </p:nvSpPr>
        <p:spPr bwMode="auto">
          <a:xfrm>
            <a:off x="252000" y="1850272"/>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生産額が最も大きい産業は建設業で</a:t>
            </a:r>
            <a:r>
              <a:rPr lang="en-US" altLang="ja-JP" sz="1200" b="1" smtClean="0">
                <a:latin typeface="Meiryo UI" pitchFamily="50" charset="-128"/>
                <a:ea typeface="Meiryo UI" pitchFamily="50" charset="-128"/>
              </a:rPr>
              <a:t>512</a:t>
            </a:r>
            <a:r>
              <a:rPr lang="ja-JP" altLang="en-US" sz="1200" b="1" smtClean="0">
                <a:latin typeface="Meiryo UI" pitchFamily="50" charset="-128"/>
                <a:ea typeface="Meiryo UI" pitchFamily="50" charset="-128"/>
              </a:rPr>
              <a:t>億円であり、次いで食料品、住宅賃貸業、保健衛生・社会事業の生産額が大きい。</a:t>
            </a:r>
            <a:endParaRPr lang="en-US" altLang="ja-JP" sz="1200" b="1" dirty="0">
              <a:latin typeface="Meiryo UI" pitchFamily="50" charset="-128"/>
              <a:ea typeface="Meiryo UI" pitchFamily="50" charset="-128"/>
            </a:endParaRPr>
          </a:p>
        </p:txBody>
      </p:sp>
      <p:sp>
        <p:nvSpPr>
          <p:cNvPr id="6" name="テキスト ボックス 8"/>
          <p:cNvSpPr txBox="1"/>
          <p:nvPr/>
        </p:nvSpPr>
        <p:spPr>
          <a:xfrm>
            <a:off x="803564" y="814612"/>
            <a:ext cx="8280000" cy="85217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生産額が大きい産業は、域内にとどまらず域外へも販売している可能性が高く、域外から所得を獲得できる地域にとって強みのある産業である。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ここではまず、産業別生産額より、地域の中で規模の大きい産業が何かを把握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7" name="テキスト ボックス 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3"/>
          <p:cNvSpPr txBox="1"/>
          <p:nvPr/>
        </p:nvSpPr>
        <p:spPr>
          <a:xfrm>
            <a:off x="5743212" y="3171730"/>
            <a:ext cx="2212848"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ja-JP" altLang="en-US" sz="1600" smtClean="0">
                <a:latin typeface="ＭＳ Ｐゴシック" panose="020B0600070205080204" pitchFamily="50" charset="-128"/>
                <a:ea typeface="ＭＳ Ｐゴシック" panose="020B0600070205080204" pitchFamily="50" charset="-128"/>
              </a:rPr>
              <a:t>生産額 </a:t>
            </a:r>
            <a:r>
              <a:rPr kumimoji="1" lang="en-US" altLang="ja-JP" sz="1600" smtClean="0">
                <a:latin typeface="ＭＳ Ｐゴシック" panose="020B0600070205080204" pitchFamily="50" charset="-128"/>
                <a:ea typeface="ＭＳ Ｐゴシック" panose="020B0600070205080204" pitchFamily="50" charset="-128"/>
              </a:rPr>
              <a:t>2,248 </a:t>
            </a:r>
            <a:r>
              <a:rPr kumimoji="1" lang="ja-JP"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2"/>
          <p:cNvSpPr txBox="1"/>
          <p:nvPr/>
        </p:nvSpPr>
        <p:spPr>
          <a:xfrm>
            <a:off x="4974217" y="3187118"/>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3390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3876673046"/>
              </p:ext>
            </p:extLst>
          </p:nvPr>
        </p:nvGraphicFramePr>
        <p:xfrm>
          <a:off x="91440" y="3035808"/>
          <a:ext cx="8009399" cy="340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（１）地域の中で規模の大きい産業は何か②：産業別生産額構成比</a:t>
            </a:r>
          </a:p>
        </p:txBody>
      </p:sp>
      <p:sp>
        <p:nvSpPr>
          <p:cNvPr id="25" name="テキスト ボックス 24"/>
          <p:cNvSpPr txBox="1">
            <a:spLocks noChangeArrowheads="1"/>
          </p:cNvSpPr>
          <p:nvPr/>
        </p:nvSpPr>
        <p:spPr bwMode="auto">
          <a:xfrm>
            <a:off x="252000" y="2618077"/>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産業別生産額構成比</a:t>
            </a:r>
          </a:p>
        </p:txBody>
      </p:sp>
      <p:sp>
        <p:nvSpPr>
          <p:cNvPr id="32" name="正方形/長方形 31"/>
          <p:cNvSpPr/>
          <p:nvPr/>
        </p:nvSpPr>
        <p:spPr bwMode="auto">
          <a:xfrm>
            <a:off x="252000" y="1857706"/>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生産額が最も大きい産業は建設業であり、次いで食料品、住宅賃貸業、保健衛生・社会事業が「稼ぐ力」の大きなウェイトを占めている。</a:t>
            </a:r>
            <a:endParaRPr lang="en-US" altLang="ja-JP" sz="1200" b="1" dirty="0">
              <a:latin typeface="Meiryo UI" pitchFamily="50" charset="-128"/>
              <a:ea typeface="Meiryo UI" pitchFamily="50" charset="-128"/>
            </a:endParaRPr>
          </a:p>
        </p:txBody>
      </p:sp>
      <p:sp>
        <p:nvSpPr>
          <p:cNvPr id="24" name="右矢印 23"/>
          <p:cNvSpPr/>
          <p:nvPr/>
        </p:nvSpPr>
        <p:spPr bwMode="auto">
          <a:xfrm flipH="1">
            <a:off x="1403113" y="3395160"/>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7" name="テキスト ボックス 26"/>
          <p:cNvSpPr txBox="1"/>
          <p:nvPr/>
        </p:nvSpPr>
        <p:spPr>
          <a:xfrm>
            <a:off x="1727113" y="3023290"/>
            <a:ext cx="1620000" cy="381515"/>
          </a:xfrm>
          <a:prstGeom prst="rect">
            <a:avLst/>
          </a:prstGeom>
          <a:solidFill>
            <a:srgbClr val="F79646"/>
          </a:solidFill>
        </p:spPr>
        <p:txBody>
          <a:bodyPr wrap="square" rtlCol="0">
            <a:spAutoFit/>
          </a:bodyPr>
          <a:lstStyle/>
          <a:p>
            <a:pPr algn="ctr">
              <a:lnSpc>
                <a:spcPts val="1100"/>
              </a:lnSpc>
            </a:pPr>
            <a:r>
              <a:rPr lang="ja-JP" altLang="en-US" sz="1100" b="1" dirty="0">
                <a:solidFill>
                  <a:schemeClr val="bg1"/>
                </a:solidFill>
                <a:latin typeface="Meiryo UI" pitchFamily="50" charset="-128"/>
                <a:ea typeface="Meiryo UI" pitchFamily="50" charset="-128"/>
              </a:rPr>
              <a:t>地域の中で規模が</a:t>
            </a:r>
            <a:endParaRPr lang="en-US" altLang="ja-JP" sz="1100" b="1" dirty="0">
              <a:solidFill>
                <a:schemeClr val="bg1"/>
              </a:solidFill>
              <a:latin typeface="Meiryo UI" pitchFamily="50" charset="-128"/>
              <a:ea typeface="Meiryo UI" pitchFamily="50" charset="-128"/>
            </a:endParaRPr>
          </a:p>
          <a:p>
            <a:pPr algn="ctr">
              <a:lnSpc>
                <a:spcPts val="1100"/>
              </a:lnSpc>
            </a:pPr>
            <a:r>
              <a:rPr lang="ja-JP" altLang="en-US" sz="1100" b="1" dirty="0">
                <a:solidFill>
                  <a:schemeClr val="bg1"/>
                </a:solidFill>
                <a:latin typeface="Meiryo UI" pitchFamily="50" charset="-128"/>
                <a:ea typeface="Meiryo UI" pitchFamily="50" charset="-128"/>
              </a:rPr>
              <a:t>大きい</a:t>
            </a:r>
            <a:r>
              <a:rPr kumimoji="1" lang="ja-JP" altLang="en-US" sz="1100" b="1" dirty="0">
                <a:solidFill>
                  <a:schemeClr val="bg1"/>
                </a:solidFill>
                <a:latin typeface="Meiryo UI" pitchFamily="50" charset="-128"/>
                <a:ea typeface="Meiryo UI" pitchFamily="50" charset="-128"/>
              </a:rPr>
              <a:t>産業</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24</a:t>
            </a:fld>
            <a:endParaRPr lang="en-US" altLang="ja-JP" b="1" dirty="0">
              <a:latin typeface="Meiryo UI" pitchFamily="50" charset="-128"/>
              <a:ea typeface="Meiryo UI" pitchFamily="50" charset="-128"/>
            </a:endParaRPr>
          </a:p>
        </p:txBody>
      </p:sp>
      <p:sp>
        <p:nvSpPr>
          <p:cNvPr id="12" name="テキスト ボックス 11"/>
          <p:cNvSpPr txBox="1"/>
          <p:nvPr/>
        </p:nvSpPr>
        <p:spPr>
          <a:xfrm>
            <a:off x="803564" y="814612"/>
            <a:ext cx="8280000" cy="85217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生産額が大きい産業は、域内にとどまらず域外へも販売している可能性が高く、域外から所得を獲得できる地域にとって強みのある産業である。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ここではまず、産業別生産額の構成比を全国平均と比較して、規模の大きい産業が何かを把握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7" name="テキスト ボックス 1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4" name="テキスト ボックス 3"/>
          <p:cNvSpPr txBox="1"/>
          <p:nvPr/>
        </p:nvSpPr>
        <p:spPr>
          <a:xfrm>
            <a:off x="5743211" y="3171730"/>
            <a:ext cx="2212848"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ja-JP" altLang="en-US" sz="1600" smtClean="0">
                <a:latin typeface="ＭＳ Ｐゴシック" panose="020B0600070205080204" pitchFamily="50" charset="-128"/>
                <a:ea typeface="ＭＳ Ｐゴシック" panose="020B0600070205080204" pitchFamily="50" charset="-128"/>
              </a:rPr>
              <a:t>生産額 </a:t>
            </a:r>
            <a:r>
              <a:rPr kumimoji="1" lang="en-US" altLang="ja-JP" sz="1600" smtClean="0">
                <a:latin typeface="ＭＳ Ｐゴシック" panose="020B0600070205080204" pitchFamily="50" charset="-128"/>
                <a:ea typeface="ＭＳ Ｐゴシック" panose="020B0600070205080204" pitchFamily="50" charset="-128"/>
              </a:rPr>
              <a:t>2,248 </a:t>
            </a:r>
            <a:r>
              <a:rPr kumimoji="1" lang="ja-JP"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 name="テキスト ボックス 2"/>
          <p:cNvSpPr txBox="1"/>
          <p:nvPr/>
        </p:nvSpPr>
        <p:spPr>
          <a:xfrm>
            <a:off x="4974216" y="3187118"/>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800" dirty="0">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1020583555"/>
              </p:ext>
            </p:extLst>
          </p:nvPr>
        </p:nvGraphicFramePr>
        <p:xfrm>
          <a:off x="164592" y="2834640"/>
          <a:ext cx="7943433" cy="351087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2" y="1"/>
            <a:ext cx="9072000" cy="493058"/>
          </a:xfrm>
        </p:spPr>
        <p:txBody>
          <a:bodyPr/>
          <a:lstStyle/>
          <a:p>
            <a:r>
              <a:rPr lang="ja-JP" altLang="en-US" dirty="0">
                <a:latin typeface="Meiryo UI" pitchFamily="50" charset="-128"/>
                <a:ea typeface="Meiryo UI" pitchFamily="50" charset="-128"/>
              </a:rPr>
              <a:t>（２）地域の中で得意な産業は何か</a:t>
            </a:r>
            <a:r>
              <a:rPr lang="ja-JP" altLang="en-US" dirty="0" smtClean="0">
                <a:latin typeface="Meiryo UI" pitchFamily="50" charset="-128"/>
                <a:ea typeface="Meiryo UI" pitchFamily="50" charset="-128"/>
              </a:rPr>
              <a:t>：産業別</a:t>
            </a:r>
            <a:r>
              <a:rPr lang="ja-JP" altLang="en-US" dirty="0" smtClean="0"/>
              <a:t>修正特化</a:t>
            </a:r>
            <a:r>
              <a:rPr lang="ja-JP" altLang="en-US" dirty="0"/>
              <a:t>係数</a:t>
            </a:r>
            <a:endParaRPr kumimoji="1" lang="ja-JP" altLang="en-US"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252000" y="2419861"/>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産業別修正特化係数（生産額ベース）</a:t>
            </a:r>
          </a:p>
        </p:txBody>
      </p:sp>
      <p:sp>
        <p:nvSpPr>
          <p:cNvPr id="7" name="正方形/長方形 6"/>
          <p:cNvSpPr/>
          <p:nvPr/>
        </p:nvSpPr>
        <p:spPr bwMode="auto">
          <a:xfrm>
            <a:off x="252000" y="1822063"/>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全国と比較して得意としている産業は、林業、水産業、建設業、農業、窯業・土石製品、食料品等である。</a:t>
            </a:r>
            <a:endParaRPr lang="en-US" altLang="ja-JP" sz="1200" b="1" dirty="0">
              <a:latin typeface="Meiryo UI" pitchFamily="50" charset="-128"/>
              <a:ea typeface="Meiryo UI" pitchFamily="50" charset="-128"/>
            </a:endParaRPr>
          </a:p>
        </p:txBody>
      </p:sp>
      <p:sp>
        <p:nvSpPr>
          <p:cNvPr id="1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25</a:t>
            </a:fld>
            <a:endParaRPr lang="en-US" altLang="ja-JP" b="1" dirty="0">
              <a:latin typeface="Meiryo UI" pitchFamily="50" charset="-128"/>
              <a:ea typeface="Meiryo UI" pitchFamily="50" charset="-128"/>
            </a:endParaRPr>
          </a:p>
        </p:txBody>
      </p:sp>
      <p:sp>
        <p:nvSpPr>
          <p:cNvPr id="13" name="テキスト ボックス 12"/>
          <p:cNvSpPr txBox="1"/>
          <p:nvPr/>
        </p:nvSpPr>
        <p:spPr>
          <a:xfrm>
            <a:off x="812796" y="742492"/>
            <a:ext cx="8280000" cy="937082"/>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全産業の生産額に</a:t>
            </a:r>
            <a:r>
              <a:rPr lang="ja-JP" altLang="en-US" sz="1200" b="1" dirty="0" smtClean="0">
                <a:latin typeface="Meiryo UI" pitchFamily="50" charset="-128"/>
                <a:ea typeface="Meiryo UI" pitchFamily="50" charset="-128"/>
              </a:rPr>
              <a:t>占める割合</a:t>
            </a:r>
            <a:r>
              <a:rPr lang="ja-JP" altLang="en-US" sz="1200" b="1" dirty="0">
                <a:latin typeface="Meiryo UI" pitchFamily="50" charset="-128"/>
                <a:ea typeface="Meiryo UI" pitchFamily="50" charset="-128"/>
              </a:rPr>
              <a:t>が全国平均と比較して高い産業は</a:t>
            </a:r>
            <a:r>
              <a:rPr lang="ja-JP" altLang="en-US" sz="1200" b="1" dirty="0" smtClean="0">
                <a:latin typeface="Meiryo UI" pitchFamily="50" charset="-128"/>
                <a:ea typeface="Meiryo UI" pitchFamily="50" charset="-128"/>
              </a:rPr>
              <a:t>、地域</a:t>
            </a:r>
            <a:r>
              <a:rPr lang="ja-JP" altLang="en-US" sz="1200" b="1" dirty="0">
                <a:latin typeface="Meiryo UI" pitchFamily="50" charset="-128"/>
                <a:ea typeface="Meiryo UI" pitchFamily="50" charset="-128"/>
              </a:rPr>
              <a:t>にとって比較優位な産業で</a:t>
            </a:r>
            <a:r>
              <a:rPr lang="ja-JP" altLang="en-US" sz="1200" b="1" dirty="0" smtClean="0">
                <a:latin typeface="Meiryo UI" pitchFamily="50" charset="-128"/>
                <a:ea typeface="Meiryo UI" pitchFamily="50" charset="-128"/>
              </a:rPr>
              <a:t>あり、地域の得意</a:t>
            </a:r>
            <a:r>
              <a:rPr lang="ja-JP" altLang="en-US" sz="1200" b="1" dirty="0">
                <a:latin typeface="Meiryo UI" pitchFamily="50" charset="-128"/>
                <a:ea typeface="Meiryo UI" pitchFamily="50" charset="-128"/>
              </a:rPr>
              <a:t>な産業である。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ここでは、修正特化係数を用いて、全国平均と比較して地域で得意な産業が何かを把握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14" name="テキスト ボックス 13"/>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18" name="直線コネクタ 17">
            <a:extLst>
              <a:ext uri="{FF2B5EF4-FFF2-40B4-BE49-F238E27FC236}">
                <a16:creationId xmlns:a16="http://schemas.microsoft.com/office/drawing/2014/main" id="{55DA3C53-0D57-492B-A422-0AB6179E6E34}"/>
              </a:ext>
            </a:extLst>
          </p:cNvPr>
          <p:cNvCxnSpPr/>
          <p:nvPr/>
        </p:nvCxnSpPr>
        <p:spPr>
          <a:xfrm>
            <a:off x="3668932" y="2936980"/>
            <a:ext cx="0" cy="2345164"/>
          </a:xfrm>
          <a:prstGeom prst="line">
            <a:avLst/>
          </a:prstGeom>
          <a:noFill/>
          <a:ln w="12700" cap="flat" cmpd="sng" algn="ctr">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9" name="テキスト ボックス 8">
            <a:extLst>
              <a:ext uri="{FF2B5EF4-FFF2-40B4-BE49-F238E27FC236}">
                <a16:creationId xmlns:a16="http://schemas.microsoft.com/office/drawing/2014/main" id="{AC428027-E8CE-4CDC-B76D-A3C27A1A1AB1}"/>
              </a:ext>
            </a:extLst>
          </p:cNvPr>
          <p:cNvSpPr txBox="1"/>
          <p:nvPr/>
        </p:nvSpPr>
        <p:spPr>
          <a:xfrm>
            <a:off x="3760372" y="3375892"/>
            <a:ext cx="822960" cy="402336"/>
          </a:xfrm>
          <a:prstGeom prst="rect">
            <a:avLst/>
          </a:prstGeom>
          <a:solidFill>
            <a:srgbClr val="75DD75"/>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solidFill>
                  <a:schemeClr val="bg1"/>
                </a:solidFill>
              </a:rPr>
              <a:t>全国平均より</a:t>
            </a:r>
            <a:endParaRPr kumimoji="1" lang="en-US" altLang="ja-JP" sz="1100" b="1" dirty="0">
              <a:solidFill>
                <a:schemeClr val="bg1"/>
              </a:solidFill>
            </a:endParaRPr>
          </a:p>
          <a:p>
            <a:pPr algn="ctr"/>
            <a:r>
              <a:rPr kumimoji="1" lang="ja-JP" altLang="en-US" sz="1100" b="1" dirty="0">
                <a:solidFill>
                  <a:schemeClr val="bg1"/>
                </a:solidFill>
              </a:rPr>
              <a:t>低い産業</a:t>
            </a:r>
          </a:p>
        </p:txBody>
      </p:sp>
      <p:sp>
        <p:nvSpPr>
          <p:cNvPr id="20" name="テキスト ボックス 3">
            <a:extLst>
              <a:ext uri="{FF2B5EF4-FFF2-40B4-BE49-F238E27FC236}">
                <a16:creationId xmlns:a16="http://schemas.microsoft.com/office/drawing/2014/main" id="{815AB7DA-DAC6-49C4-B257-05959AFA062F}"/>
              </a:ext>
            </a:extLst>
          </p:cNvPr>
          <p:cNvSpPr txBox="1"/>
          <p:nvPr/>
        </p:nvSpPr>
        <p:spPr>
          <a:xfrm>
            <a:off x="2754532" y="3375892"/>
            <a:ext cx="822960" cy="402336"/>
          </a:xfrm>
          <a:prstGeom prst="rect">
            <a:avLst/>
          </a:prstGeom>
          <a:solidFill>
            <a:srgbClr val="F79646"/>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solidFill>
                  <a:sysClr val="window" lastClr="FFFFFF"/>
                </a:solidFill>
              </a:rPr>
              <a:t>全国平均より</a:t>
            </a:r>
            <a:endParaRPr kumimoji="1" lang="en-US" altLang="ja-JP" sz="1100" b="1" dirty="0">
              <a:solidFill>
                <a:sysClr val="window" lastClr="FFFFFF"/>
              </a:solidFill>
            </a:endParaRPr>
          </a:p>
          <a:p>
            <a:pPr algn="ctr"/>
            <a:r>
              <a:rPr kumimoji="1" lang="ja-JP" altLang="en-US" sz="1100" b="1" dirty="0">
                <a:solidFill>
                  <a:sysClr val="window" lastClr="FFFFFF"/>
                </a:solidFill>
              </a:rPr>
              <a:t>高い産業</a:t>
            </a:r>
          </a:p>
        </p:txBody>
      </p:sp>
      <p:sp>
        <p:nvSpPr>
          <p:cNvPr id="21" name="右矢印 9">
            <a:extLst>
              <a:ext uri="{FF2B5EF4-FFF2-40B4-BE49-F238E27FC236}">
                <a16:creationId xmlns:a16="http://schemas.microsoft.com/office/drawing/2014/main" id="{683C219C-7D2C-4D51-A025-24F2B32B37B8}"/>
              </a:ext>
            </a:extLst>
          </p:cNvPr>
          <p:cNvSpPr/>
          <p:nvPr/>
        </p:nvSpPr>
        <p:spPr>
          <a:xfrm>
            <a:off x="3760372" y="2936980"/>
            <a:ext cx="950976" cy="347472"/>
          </a:xfrm>
          <a:prstGeom prst="rightArrow">
            <a:avLst>
              <a:gd name="adj1" fmla="val 50000"/>
              <a:gd name="adj2" fmla="val 86635"/>
            </a:avLst>
          </a:prstGeom>
          <a:solidFill>
            <a:srgbClr val="75DD7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 name="右矢印 10">
            <a:extLst>
              <a:ext uri="{FF2B5EF4-FFF2-40B4-BE49-F238E27FC236}">
                <a16:creationId xmlns:a16="http://schemas.microsoft.com/office/drawing/2014/main" id="{76E3962E-733E-4441-9AD7-1B554B0ED84C}"/>
              </a:ext>
            </a:extLst>
          </p:cNvPr>
          <p:cNvSpPr/>
          <p:nvPr/>
        </p:nvSpPr>
        <p:spPr>
          <a:xfrm rot="10800000">
            <a:off x="2626516" y="2936980"/>
            <a:ext cx="950976" cy="347472"/>
          </a:xfrm>
          <a:prstGeom prst="rightArrow">
            <a:avLst>
              <a:gd name="adj1" fmla="val 50000"/>
              <a:gd name="adj2" fmla="val 86635"/>
            </a:avLst>
          </a:prstGeom>
          <a:solidFill>
            <a:srgbClr val="F7964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 name="テキスト ボックス 10">
            <a:extLst>
              <a:ext uri="{FF2B5EF4-FFF2-40B4-BE49-F238E27FC236}">
                <a16:creationId xmlns:a16="http://schemas.microsoft.com/office/drawing/2014/main" id="{02BEF01E-7D3C-47EE-B8E7-59A4E9FDE8AC}"/>
              </a:ext>
            </a:extLst>
          </p:cNvPr>
          <p:cNvSpPr txBox="1"/>
          <p:nvPr/>
        </p:nvSpPr>
        <p:spPr>
          <a:xfrm>
            <a:off x="4511071" y="4840493"/>
            <a:ext cx="3348000" cy="246221"/>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000" b="1" dirty="0">
                <a:solidFill>
                  <a:srgbClr val="F79646"/>
                </a:solidFill>
              </a:rPr>
              <a:t>１以上は全国平均より高い（集積している）産業を意味する</a:t>
            </a:r>
          </a:p>
        </p:txBody>
      </p:sp>
      <p:cxnSp>
        <p:nvCxnSpPr>
          <p:cNvPr id="24" name="直線コネクタ 23">
            <a:extLst>
              <a:ext uri="{FF2B5EF4-FFF2-40B4-BE49-F238E27FC236}">
                <a16:creationId xmlns:a16="http://schemas.microsoft.com/office/drawing/2014/main" id="{B4C86DAF-776D-4D99-8B61-15497EABEEFE}"/>
              </a:ext>
            </a:extLst>
          </p:cNvPr>
          <p:cNvCxnSpPr>
            <a:cxnSpLocks/>
          </p:cNvCxnSpPr>
          <p:nvPr/>
        </p:nvCxnSpPr>
        <p:spPr>
          <a:xfrm flipV="1">
            <a:off x="591498" y="5086714"/>
            <a:ext cx="7313293" cy="0"/>
          </a:xfrm>
          <a:prstGeom prst="line">
            <a:avLst/>
          </a:prstGeom>
          <a:noFill/>
          <a:ln w="6350" cap="flat" cmpd="sng" algn="ctr">
            <a:solidFill>
              <a:srgbClr val="FFC000"/>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2334468210"/>
              </p:ext>
            </p:extLst>
          </p:nvPr>
        </p:nvGraphicFramePr>
        <p:xfrm>
          <a:off x="155448" y="3328416"/>
          <a:ext cx="7767030" cy="313941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072000" cy="493058"/>
          </a:xfrm>
        </p:spPr>
        <p:txBody>
          <a:bodyPr/>
          <a:lstStyle/>
          <a:p>
            <a:r>
              <a:rPr lang="ja-JP" altLang="en-US" dirty="0">
                <a:latin typeface="Meiryo UI" pitchFamily="50" charset="-128"/>
                <a:ea typeface="Meiryo UI" pitchFamily="50" charset="-128"/>
              </a:rPr>
              <a:t>（３）域外から所得を獲得している産業は何か</a:t>
            </a:r>
            <a:r>
              <a:rPr lang="ja-JP" altLang="en-US" dirty="0" smtClean="0">
                <a:latin typeface="Meiryo UI" pitchFamily="50" charset="-128"/>
                <a:ea typeface="Meiryo UI" pitchFamily="50" charset="-128"/>
              </a:rPr>
              <a:t>：産業別純移輸出額</a:t>
            </a:r>
            <a:endParaRPr kumimoji="1" lang="ja-JP" altLang="en-US" dirty="0">
              <a:latin typeface="Meiryo UI" pitchFamily="50" charset="-128"/>
              <a:ea typeface="Meiryo UI" pitchFamily="50" charset="-128"/>
            </a:endParaRPr>
          </a:p>
        </p:txBody>
      </p:sp>
      <p:cxnSp>
        <p:nvCxnSpPr>
          <p:cNvPr id="35" name="直線コネクタ 34"/>
          <p:cNvCxnSpPr/>
          <p:nvPr/>
        </p:nvCxnSpPr>
        <p:spPr bwMode="auto">
          <a:xfrm>
            <a:off x="2812524" y="3393091"/>
            <a:ext cx="0" cy="1586997"/>
          </a:xfrm>
          <a:prstGeom prst="line">
            <a:avLst/>
          </a:prstGeom>
          <a:noFill/>
          <a:ln w="12700" cap="flat" cmpd="sng" algn="ctr">
            <a:solidFill>
              <a:schemeClr val="bg1">
                <a:lumMod val="65000"/>
              </a:schemeClr>
            </a:solidFill>
            <a:prstDash val="solid"/>
            <a:round/>
            <a:headEnd type="none" w="med" len="med"/>
            <a:tailEnd type="none" w="med" len="med"/>
          </a:ln>
          <a:effectLst/>
        </p:spPr>
      </p:cxnSp>
      <p:sp>
        <p:nvSpPr>
          <p:cNvPr id="1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26</a:t>
            </a:fld>
            <a:endParaRPr lang="en-US" altLang="ja-JP" b="1" dirty="0">
              <a:latin typeface="Meiryo UI" pitchFamily="50" charset="-128"/>
              <a:ea typeface="Meiryo UI" pitchFamily="50" charset="-128"/>
            </a:endParaRPr>
          </a:p>
        </p:txBody>
      </p:sp>
      <p:sp>
        <p:nvSpPr>
          <p:cNvPr id="15" name="テキスト ボックス 14"/>
          <p:cNvSpPr txBox="1"/>
          <p:nvPr/>
        </p:nvSpPr>
        <p:spPr>
          <a:xfrm>
            <a:off x="774504" y="748958"/>
            <a:ext cx="8280000" cy="134068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域内の経済循環の流れを太くするためには、地域が個性や強みを生かして生産・販売を行い、域外</a:t>
            </a:r>
            <a:r>
              <a:rPr lang="ja-JP" altLang="en-US" sz="1200" b="1" dirty="0" smtClean="0">
                <a:latin typeface="Meiryo UI" pitchFamily="50" charset="-128"/>
                <a:ea typeface="Meiryo UI" pitchFamily="50" charset="-128"/>
              </a:rPr>
              <a:t>から所得</a:t>
            </a:r>
            <a:r>
              <a:rPr lang="ja-JP" altLang="en-US" sz="1200" b="1" dirty="0">
                <a:latin typeface="Meiryo UI" pitchFamily="50" charset="-128"/>
                <a:ea typeface="Meiryo UI" pitchFamily="50" charset="-128"/>
              </a:rPr>
              <a:t>を獲得することが重要である。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純移輸出額がプラスとなっている産業は、モノやサービスの購入に関して、域外への支払い額よりも域外からの受取り額の方が多く、域外から所得を獲得できる強みのある産業である。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ここでは、産業別純移輸出額を用いて、域外から所得を獲得している産業が何かを把握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252000" y="285887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産業別純移輸出額</a:t>
            </a:r>
          </a:p>
        </p:txBody>
      </p:sp>
      <p:sp>
        <p:nvSpPr>
          <p:cNvPr id="19" name="正方形/長方形 18"/>
          <p:cNvSpPr/>
          <p:nvPr/>
        </p:nvSpPr>
        <p:spPr bwMode="auto">
          <a:xfrm>
            <a:off x="252000" y="2190964"/>
            <a:ext cx="8640000" cy="592222"/>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域外から所得を獲得している産業は建設業、食料品、小売業、住宅賃貸業、水産業、電子部品・デバイス等である。これらは、域内での生産額が大きい産業であり、地域で強みのある産業といえる。</a:t>
            </a:r>
            <a:endParaRPr lang="ja-JP" altLang="en-US" sz="1200" b="1" dirty="0">
              <a:latin typeface="Meiryo UI" pitchFamily="50" charset="-128"/>
              <a:ea typeface="Meiryo UI" pitchFamily="50" charset="-128"/>
            </a:endParaRPr>
          </a:p>
        </p:txBody>
      </p:sp>
      <p:sp>
        <p:nvSpPr>
          <p:cNvPr id="22" name="テキスト ボックス 21"/>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6" name="右矢印 35"/>
          <p:cNvSpPr/>
          <p:nvPr/>
        </p:nvSpPr>
        <p:spPr bwMode="auto">
          <a:xfrm>
            <a:off x="2903964" y="3431972"/>
            <a:ext cx="648000" cy="288000"/>
          </a:xfrm>
          <a:prstGeom prst="rightArrow">
            <a:avLst>
              <a:gd name="adj1" fmla="val 50000"/>
              <a:gd name="adj2" fmla="val 81750"/>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37" name="テキスト ボックス 36"/>
          <p:cNvSpPr txBox="1"/>
          <p:nvPr/>
        </p:nvSpPr>
        <p:spPr>
          <a:xfrm>
            <a:off x="2903964" y="3111718"/>
            <a:ext cx="1116000" cy="323165"/>
          </a:xfrm>
          <a:prstGeom prst="rect">
            <a:avLst/>
          </a:prstGeom>
          <a:solidFill>
            <a:srgbClr val="75DD75"/>
          </a:solidFill>
        </p:spPr>
        <p:txBody>
          <a:bodyPr wrap="square" rtlCol="0">
            <a:spAutoFit/>
          </a:bodyPr>
          <a:lstStyle/>
          <a:p>
            <a:pPr algn="ctr">
              <a:lnSpc>
                <a:spcPts val="900"/>
              </a:lnSpc>
            </a:pPr>
            <a:r>
              <a:rPr kumimoji="1" lang="ja-JP" altLang="en-US" sz="900" b="1" dirty="0">
                <a:solidFill>
                  <a:schemeClr val="bg1"/>
                </a:solidFill>
                <a:latin typeface="Meiryo UI" pitchFamily="50" charset="-128"/>
                <a:ea typeface="Meiryo UI" pitchFamily="50" charset="-128"/>
              </a:rPr>
              <a:t>域外に所得が</a:t>
            </a:r>
            <a:endParaRPr kumimoji="1" lang="en-US" altLang="ja-JP" sz="900" b="1" dirty="0">
              <a:solidFill>
                <a:schemeClr val="bg1"/>
              </a:solidFill>
              <a:latin typeface="Meiryo UI" pitchFamily="50" charset="-128"/>
              <a:ea typeface="Meiryo UI" pitchFamily="50" charset="-128"/>
            </a:endParaRPr>
          </a:p>
          <a:p>
            <a:pPr algn="ctr">
              <a:lnSpc>
                <a:spcPts val="900"/>
              </a:lnSpc>
            </a:pPr>
            <a:r>
              <a:rPr kumimoji="1" lang="ja-JP" altLang="en-US" sz="900" b="1" dirty="0">
                <a:solidFill>
                  <a:schemeClr val="bg1"/>
                </a:solidFill>
                <a:latin typeface="Meiryo UI" pitchFamily="50" charset="-128"/>
                <a:ea typeface="Meiryo UI" pitchFamily="50" charset="-128"/>
              </a:rPr>
              <a:t>流出している産業</a:t>
            </a:r>
          </a:p>
        </p:txBody>
      </p:sp>
      <p:sp>
        <p:nvSpPr>
          <p:cNvPr id="38" name="右矢印 37"/>
          <p:cNvSpPr/>
          <p:nvPr/>
        </p:nvSpPr>
        <p:spPr bwMode="auto">
          <a:xfrm flipH="1">
            <a:off x="2073084" y="3431972"/>
            <a:ext cx="648000" cy="288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39" name="テキスト ボックス 38"/>
          <p:cNvSpPr txBox="1"/>
          <p:nvPr/>
        </p:nvSpPr>
        <p:spPr>
          <a:xfrm>
            <a:off x="1605084" y="3104344"/>
            <a:ext cx="1116000" cy="323165"/>
          </a:xfrm>
          <a:prstGeom prst="rect">
            <a:avLst/>
          </a:prstGeom>
          <a:solidFill>
            <a:srgbClr val="F79646"/>
          </a:solidFill>
        </p:spPr>
        <p:txBody>
          <a:bodyPr wrap="square" rtlCol="0">
            <a:spAutoFit/>
          </a:bodyPr>
          <a:lstStyle/>
          <a:p>
            <a:pPr algn="ctr">
              <a:lnSpc>
                <a:spcPts val="900"/>
              </a:lnSpc>
            </a:pPr>
            <a:r>
              <a:rPr kumimoji="1" lang="ja-JP" altLang="en-US" sz="900" b="1" dirty="0">
                <a:solidFill>
                  <a:schemeClr val="bg1"/>
                </a:solidFill>
                <a:latin typeface="Meiryo UI" pitchFamily="50" charset="-128"/>
                <a:ea typeface="Meiryo UI" pitchFamily="50" charset="-128"/>
              </a:rPr>
              <a:t>域外から所得</a:t>
            </a:r>
            <a:r>
              <a:rPr lang="ja-JP" altLang="en-US" sz="900" b="1" dirty="0">
                <a:solidFill>
                  <a:schemeClr val="bg1"/>
                </a:solidFill>
                <a:latin typeface="Meiryo UI" pitchFamily="50" charset="-128"/>
                <a:ea typeface="Meiryo UI" pitchFamily="50" charset="-128"/>
              </a:rPr>
              <a:t>を</a:t>
            </a:r>
            <a:endParaRPr kumimoji="1" lang="en-US" altLang="ja-JP" sz="900" b="1" dirty="0">
              <a:solidFill>
                <a:schemeClr val="bg1"/>
              </a:solidFill>
              <a:latin typeface="Meiryo UI" pitchFamily="50" charset="-128"/>
              <a:ea typeface="Meiryo UI" pitchFamily="50" charset="-128"/>
            </a:endParaRPr>
          </a:p>
          <a:p>
            <a:pPr algn="ctr">
              <a:lnSpc>
                <a:spcPts val="900"/>
              </a:lnSpc>
            </a:pPr>
            <a:r>
              <a:rPr lang="ja-JP" altLang="en-US" sz="900" b="1" dirty="0">
                <a:solidFill>
                  <a:schemeClr val="bg1"/>
                </a:solidFill>
                <a:latin typeface="Meiryo UI" pitchFamily="50" charset="-128"/>
                <a:ea typeface="Meiryo UI" pitchFamily="50" charset="-128"/>
              </a:rPr>
              <a:t>獲得</a:t>
            </a:r>
            <a:r>
              <a:rPr kumimoji="1" lang="ja-JP" altLang="en-US" sz="900" b="1" dirty="0">
                <a:solidFill>
                  <a:schemeClr val="bg1"/>
                </a:solidFill>
                <a:latin typeface="Meiryo UI" pitchFamily="50" charset="-128"/>
                <a:ea typeface="Meiryo UI" pitchFamily="50" charset="-128"/>
              </a:rPr>
              <a:t>している産業</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en-US" sz="4000" kern="1200" dirty="0">
                <a:solidFill>
                  <a:schemeClr val="tx1">
                    <a:lumMod val="75000"/>
                    <a:lumOff val="25000"/>
                  </a:schemeClr>
                </a:solidFill>
                <a:cs typeface="+mn-cs"/>
              </a:rPr>
              <a:t>３</a:t>
            </a:r>
            <a:r>
              <a:rPr lang="ja-JP" altLang="ja-JP" sz="4000" kern="1200" dirty="0" smtClean="0">
                <a:solidFill>
                  <a:schemeClr val="tx1">
                    <a:lumMod val="75000"/>
                    <a:lumOff val="25000"/>
                  </a:schemeClr>
                </a:solidFill>
                <a:latin typeface="Meiryo UI" pitchFamily="50" charset="-128"/>
                <a:ea typeface="Meiryo UI" pitchFamily="50" charset="-128"/>
                <a:cs typeface="+mn-cs"/>
              </a:rPr>
              <a:t>－２</a:t>
            </a:r>
            <a:r>
              <a:rPr lang="ja-JP" altLang="ja-JP" sz="4000" kern="1200" dirty="0">
                <a:solidFill>
                  <a:schemeClr val="tx1">
                    <a:lumMod val="75000"/>
                    <a:lumOff val="25000"/>
                  </a:schemeClr>
                </a:solidFill>
                <a:latin typeface="Meiryo UI" pitchFamily="50" charset="-128"/>
                <a:ea typeface="Meiryo UI" pitchFamily="50" charset="-128"/>
                <a:cs typeface="+mn-cs"/>
              </a:rPr>
              <a:t>．粗利益（付加価値）の分析</a:t>
            </a:r>
            <a:endParaRPr lang="en-US" altLang="ja-JP" sz="4000" kern="1200" dirty="0">
              <a:solidFill>
                <a:schemeClr val="tx1">
                  <a:lumMod val="75000"/>
                  <a:lumOff val="25000"/>
                </a:schemeClr>
              </a:solidFill>
              <a:latin typeface="Meiryo UI" pitchFamily="50" charset="-128"/>
              <a:ea typeface="Meiryo UI" pitchFamily="50" charset="-128"/>
              <a:cs typeface="+mn-cs"/>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27</a:t>
            </a:fld>
            <a:endParaRPr lang="en-US" altLang="ja-JP" b="1"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3048053071"/>
              </p:ext>
            </p:extLst>
          </p:nvPr>
        </p:nvGraphicFramePr>
        <p:xfrm>
          <a:off x="91440" y="2999232"/>
          <a:ext cx="8009400" cy="339801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sz="2100" dirty="0"/>
              <a:t>（１）地域で所得</a:t>
            </a:r>
            <a:r>
              <a:rPr lang="en-US" altLang="ja-JP" sz="2100" dirty="0"/>
              <a:t>(</a:t>
            </a:r>
            <a:r>
              <a:rPr lang="ja-JP" altLang="en-US" sz="2100" dirty="0"/>
              <a:t>付加価値</a:t>
            </a:r>
            <a:r>
              <a:rPr lang="en-US" altLang="ja-JP" sz="2100" dirty="0"/>
              <a:t>)</a:t>
            </a:r>
            <a:r>
              <a:rPr lang="ja-JP" altLang="en-US" sz="2100" dirty="0"/>
              <a:t>を稼いでいる産業は何か①：産業別付加価値額</a:t>
            </a:r>
            <a:endParaRPr kumimoji="1" lang="ja-JP" altLang="en-US" sz="2100"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28</a:t>
            </a:fld>
            <a:endParaRPr lang="en-US" altLang="ja-JP" dirty="0"/>
          </a:p>
        </p:txBody>
      </p:sp>
      <p:sp>
        <p:nvSpPr>
          <p:cNvPr id="4" name="テキスト ボックス 3"/>
          <p:cNvSpPr txBox="1">
            <a:spLocks noChangeArrowheads="1"/>
          </p:cNvSpPr>
          <p:nvPr/>
        </p:nvSpPr>
        <p:spPr bwMode="auto">
          <a:xfrm>
            <a:off x="252000" y="246298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産業別付加価値額</a:t>
            </a:r>
          </a:p>
        </p:txBody>
      </p:sp>
      <p:sp>
        <p:nvSpPr>
          <p:cNvPr id="5" name="テキスト ボックス 4"/>
          <p:cNvSpPr txBox="1"/>
          <p:nvPr/>
        </p:nvSpPr>
        <p:spPr>
          <a:xfrm>
            <a:off x="820109" y="785808"/>
            <a:ext cx="8280000" cy="763221"/>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付加価値が地域住民の所得や地方税収の源泉となることから、付加価値の大きい産業は地域において中心的な産業と言える。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ここではまず、産業別付加価値額より、地域の中で所得を稼いでいる産業が何かを把握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6" name="正方形/長方形 15"/>
          <p:cNvSpPr/>
          <p:nvPr/>
        </p:nvSpPr>
        <p:spPr bwMode="auto">
          <a:xfrm>
            <a:off x="252000" y="1756865"/>
            <a:ext cx="864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付加価値額が最も大きい産業は建設業で</a:t>
            </a:r>
            <a:r>
              <a:rPr lang="en-US" altLang="ja-JP" sz="1200" b="1" smtClean="0">
                <a:latin typeface="Meiryo UI" pitchFamily="50" charset="-128"/>
                <a:ea typeface="Meiryo UI" pitchFamily="50" charset="-128"/>
              </a:rPr>
              <a:t>245</a:t>
            </a:r>
            <a:r>
              <a:rPr lang="ja-JP" altLang="en-US" sz="1200" b="1" smtClean="0">
                <a:latin typeface="Meiryo UI" pitchFamily="50" charset="-128"/>
                <a:ea typeface="Meiryo UI" pitchFamily="50" charset="-128"/>
              </a:rPr>
              <a:t>億円であり、次いで住宅賃貸業、保健衛生・社会事業、公務の付加価値額が大きい。</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1"/>
          <p:cNvSpPr txBox="1"/>
          <p:nvPr/>
        </p:nvSpPr>
        <p:spPr>
          <a:xfrm>
            <a:off x="5267724" y="3135154"/>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zh-TW" altLang="en-US" sz="1600" smtClean="0">
                <a:latin typeface="ＭＳ ゴシック" panose="020B0609070205080204" pitchFamily="49" charset="-128"/>
                <a:ea typeface="ＭＳ ゴシック" panose="020B0609070205080204" pitchFamily="49" charset="-128"/>
              </a:rPr>
              <a:t>付加価値額 </a:t>
            </a:r>
            <a:r>
              <a:rPr kumimoji="1" lang="en-US" altLang="zh-TW" sz="1600" smtClean="0">
                <a:latin typeface="ＭＳ ゴシック" panose="020B0609070205080204" pitchFamily="49" charset="-128"/>
                <a:ea typeface="ＭＳ ゴシック" panose="020B0609070205080204" pitchFamily="49" charset="-128"/>
              </a:rPr>
              <a:t>1,273 </a:t>
            </a:r>
            <a:r>
              <a:rPr kumimoji="1" lang="zh-TW" altLang="en-US" sz="1600" smtClean="0">
                <a:latin typeface="ＭＳ ゴシック" panose="020B0609070205080204" pitchFamily="49" charset="-128"/>
                <a:ea typeface="ＭＳ ゴシック" panose="020B0609070205080204" pitchFamily="49" charset="-128"/>
              </a:rPr>
              <a:t>億円</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9" name="テキスト ボックス 2"/>
          <p:cNvSpPr txBox="1"/>
          <p:nvPr/>
        </p:nvSpPr>
        <p:spPr>
          <a:xfrm>
            <a:off x="4498729" y="3150543"/>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5810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2494563980"/>
              </p:ext>
            </p:extLst>
          </p:nvPr>
        </p:nvGraphicFramePr>
        <p:xfrm>
          <a:off x="91440" y="2999232"/>
          <a:ext cx="8009400" cy="3401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タイトル 11"/>
          <p:cNvSpPr>
            <a:spLocks noGrp="1"/>
          </p:cNvSpPr>
          <p:nvPr>
            <p:ph type="ctrTitle"/>
          </p:nvPr>
        </p:nvSpPr>
        <p:spPr>
          <a:xfrm>
            <a:off x="0" y="1"/>
            <a:ext cx="9144000" cy="493058"/>
          </a:xfrm>
        </p:spPr>
        <p:txBody>
          <a:bodyPr/>
          <a:lstStyle/>
          <a:p>
            <a:r>
              <a:rPr lang="ja-JP" altLang="en-US" sz="2000" dirty="0">
                <a:latin typeface="Meiryo UI" pitchFamily="50" charset="-128"/>
                <a:ea typeface="Meiryo UI" pitchFamily="50" charset="-128"/>
              </a:rPr>
              <a:t>（１）地域で所得</a:t>
            </a:r>
            <a:r>
              <a:rPr lang="en-US" altLang="ja-JP" sz="2000" dirty="0">
                <a:latin typeface="Meiryo UI" pitchFamily="50" charset="-128"/>
                <a:ea typeface="Meiryo UI" pitchFamily="50" charset="-128"/>
              </a:rPr>
              <a:t>(</a:t>
            </a:r>
            <a:r>
              <a:rPr lang="ja-JP" altLang="en-US" sz="2000" dirty="0">
                <a:latin typeface="Meiryo UI" pitchFamily="50" charset="-128"/>
                <a:ea typeface="Meiryo UI" pitchFamily="50" charset="-128"/>
              </a:rPr>
              <a:t>付加価値</a:t>
            </a:r>
            <a:r>
              <a:rPr lang="en-US" altLang="ja-JP" sz="2000" dirty="0">
                <a:latin typeface="Meiryo UI" pitchFamily="50" charset="-128"/>
                <a:ea typeface="Meiryo UI" pitchFamily="50" charset="-128"/>
              </a:rPr>
              <a:t>)</a:t>
            </a:r>
            <a:r>
              <a:rPr lang="ja-JP" altLang="en-US" sz="2000" dirty="0">
                <a:latin typeface="Meiryo UI" pitchFamily="50" charset="-128"/>
                <a:ea typeface="Meiryo UI" pitchFamily="50" charset="-128"/>
              </a:rPr>
              <a:t>を稼いでいる産業は何か②：産業別付加価値構成比</a:t>
            </a:r>
          </a:p>
        </p:txBody>
      </p:sp>
      <p:sp>
        <p:nvSpPr>
          <p:cNvPr id="26" name="テキスト ボックス 25"/>
          <p:cNvSpPr txBox="1">
            <a:spLocks noChangeArrowheads="1"/>
          </p:cNvSpPr>
          <p:nvPr/>
        </p:nvSpPr>
        <p:spPr bwMode="auto">
          <a:xfrm>
            <a:off x="252000" y="246298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産業別付加</a:t>
            </a:r>
            <a:r>
              <a:rPr lang="ja-JP" altLang="en-US" sz="1400" b="1">
                <a:solidFill>
                  <a:schemeClr val="bg1"/>
                </a:solidFill>
                <a:latin typeface="Meiryo UI" pitchFamily="50" charset="-128"/>
                <a:ea typeface="Meiryo UI" pitchFamily="50" charset="-128"/>
              </a:rPr>
              <a:t>価値額構成比</a:t>
            </a:r>
            <a:endParaRPr lang="ja-JP" altLang="en-US" sz="1400" b="1" dirty="0">
              <a:solidFill>
                <a:schemeClr val="bg1"/>
              </a:solidFill>
              <a:latin typeface="Meiryo UI" pitchFamily="50" charset="-128"/>
              <a:ea typeface="Meiryo UI" pitchFamily="50" charset="-128"/>
            </a:endParaRPr>
          </a:p>
        </p:txBody>
      </p:sp>
      <p:sp>
        <p:nvSpPr>
          <p:cNvPr id="20" name="テキスト ボックス 19"/>
          <p:cNvSpPr txBox="1"/>
          <p:nvPr/>
        </p:nvSpPr>
        <p:spPr>
          <a:xfrm>
            <a:off x="1410021" y="2868255"/>
            <a:ext cx="1728000" cy="460382"/>
          </a:xfrm>
          <a:prstGeom prst="rect">
            <a:avLst/>
          </a:prstGeom>
          <a:solidFill>
            <a:srgbClr val="F79646"/>
          </a:solidFill>
        </p:spPr>
        <p:txBody>
          <a:bodyPr wrap="square" rtlCol="0">
            <a:spAutoFit/>
          </a:bodyPr>
          <a:lstStyle/>
          <a:p>
            <a:pPr algn="ctr">
              <a:lnSpc>
                <a:spcPts val="1400"/>
              </a:lnSpc>
            </a:pPr>
            <a:r>
              <a:rPr lang="ja-JP" altLang="en-US" sz="1200" b="1" dirty="0">
                <a:solidFill>
                  <a:schemeClr val="bg1"/>
                </a:solidFill>
                <a:latin typeface="Meiryo UI" pitchFamily="50" charset="-128"/>
                <a:ea typeface="Meiryo UI" pitchFamily="50" charset="-128"/>
              </a:rPr>
              <a:t>地域の中で所得を</a:t>
            </a:r>
            <a:endParaRPr lang="en-US" altLang="ja-JP" sz="1200" b="1" dirty="0">
              <a:solidFill>
                <a:schemeClr val="bg1"/>
              </a:solidFill>
              <a:latin typeface="Meiryo UI" pitchFamily="50" charset="-128"/>
              <a:ea typeface="Meiryo UI" pitchFamily="50" charset="-128"/>
            </a:endParaRPr>
          </a:p>
          <a:p>
            <a:pPr algn="ctr">
              <a:lnSpc>
                <a:spcPts val="1400"/>
              </a:lnSpc>
            </a:pPr>
            <a:r>
              <a:rPr lang="ja-JP" altLang="en-US" sz="1200" b="1" dirty="0">
                <a:solidFill>
                  <a:schemeClr val="bg1"/>
                </a:solidFill>
                <a:latin typeface="Meiryo UI" pitchFamily="50" charset="-128"/>
                <a:ea typeface="Meiryo UI" pitchFamily="50" charset="-128"/>
              </a:rPr>
              <a:t>稼いでいる</a:t>
            </a:r>
            <a:r>
              <a:rPr kumimoji="1" lang="ja-JP" altLang="en-US" sz="1200" b="1" dirty="0">
                <a:solidFill>
                  <a:schemeClr val="bg1"/>
                </a:solidFill>
                <a:latin typeface="Meiryo UI" pitchFamily="50" charset="-128"/>
                <a:ea typeface="Meiryo UI" pitchFamily="50" charset="-128"/>
              </a:rPr>
              <a:t>産業</a:t>
            </a:r>
          </a:p>
        </p:txBody>
      </p:sp>
      <p:sp>
        <p:nvSpPr>
          <p:cNvPr id="21" name="右矢印 20"/>
          <p:cNvSpPr/>
          <p:nvPr/>
        </p:nvSpPr>
        <p:spPr bwMode="auto">
          <a:xfrm flipH="1">
            <a:off x="1211383" y="3365488"/>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29</a:t>
            </a:fld>
            <a:endParaRPr lang="en-US" altLang="ja-JP" b="1" dirty="0">
              <a:latin typeface="Meiryo UI" pitchFamily="50" charset="-128"/>
              <a:ea typeface="Meiryo UI" pitchFamily="50" charset="-128"/>
            </a:endParaRPr>
          </a:p>
        </p:txBody>
      </p:sp>
      <p:sp>
        <p:nvSpPr>
          <p:cNvPr id="14" name="テキスト ボックス 13"/>
          <p:cNvSpPr txBox="1"/>
          <p:nvPr/>
        </p:nvSpPr>
        <p:spPr>
          <a:xfrm>
            <a:off x="820109" y="785808"/>
            <a:ext cx="8280000" cy="83549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付加価値が地域住民の所得や地方税収の源泉となることから、付加価値の大きい産業は地域において中心的な産業と言える。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ここでは、産業別付加価値額の構成比を全国平均と比較して、地域の中で所得を稼いでいる産業が何かを把握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16" name="正方形/長方形 15"/>
          <p:cNvSpPr/>
          <p:nvPr/>
        </p:nvSpPr>
        <p:spPr bwMode="auto">
          <a:xfrm>
            <a:off x="252000" y="1801469"/>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付加価値を最も生み出しているのは建設業であり、次いで住宅賃貸業、保健衛生・社会事業、公務である。</a:t>
            </a:r>
            <a:endParaRPr lang="ja-JP" altLang="en-US" sz="1200" b="1" dirty="0">
              <a:latin typeface="Meiryo UI" pitchFamily="50" charset="-128"/>
              <a:ea typeface="Meiryo UI" pitchFamily="50" charset="-128"/>
            </a:endParaRPr>
          </a:p>
        </p:txBody>
      </p:sp>
      <p:sp>
        <p:nvSpPr>
          <p:cNvPr id="22" name="テキスト ボックス 21"/>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 name="テキスト ボックス 1"/>
          <p:cNvSpPr txBox="1"/>
          <p:nvPr/>
        </p:nvSpPr>
        <p:spPr>
          <a:xfrm>
            <a:off x="5267724" y="3133852"/>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zh-TW" altLang="en-US" sz="1600" smtClean="0">
                <a:latin typeface="ＭＳ ゴシック" panose="020B0609070205080204" pitchFamily="49" charset="-128"/>
                <a:ea typeface="ＭＳ ゴシック" panose="020B0609070205080204" pitchFamily="49" charset="-128"/>
              </a:rPr>
              <a:t>付加価値額 </a:t>
            </a:r>
            <a:r>
              <a:rPr kumimoji="1" lang="en-US" altLang="zh-TW" sz="1600" smtClean="0">
                <a:latin typeface="ＭＳ ゴシック" panose="020B0609070205080204" pitchFamily="49" charset="-128"/>
                <a:ea typeface="ＭＳ ゴシック" panose="020B0609070205080204" pitchFamily="49" charset="-128"/>
              </a:rPr>
              <a:t>1,273 </a:t>
            </a:r>
            <a:r>
              <a:rPr kumimoji="1" lang="zh-TW" altLang="en-US" sz="1600" smtClean="0">
                <a:latin typeface="ＭＳ ゴシック" panose="020B0609070205080204" pitchFamily="49" charset="-128"/>
                <a:ea typeface="ＭＳ ゴシック" panose="020B0609070205080204" pitchFamily="49" charset="-128"/>
              </a:rPr>
              <a:t>億円</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4498729" y="3149241"/>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
          </p:nvPr>
        </p:nvSpPr>
        <p:spPr/>
        <p:txBody>
          <a:bodyPr/>
          <a:lstStyle/>
          <a:p>
            <a:pPr>
              <a:defRPr/>
            </a:pPr>
            <a:fld id="{20DC7313-58E3-4F6B-88A3-0F915AD38F14}" type="slidenum">
              <a:rPr lang="en-US" altLang="ja-JP" smtClean="0"/>
              <a:pPr>
                <a:defRPr/>
              </a:pPr>
              <a:t>3</a:t>
            </a:fld>
            <a:endParaRPr lang="en-US" altLang="ja-JP" dirty="0"/>
          </a:p>
        </p:txBody>
      </p:sp>
      <p:sp>
        <p:nvSpPr>
          <p:cNvPr id="7" name="正方形/長方形 6"/>
          <p:cNvSpPr/>
          <p:nvPr/>
        </p:nvSpPr>
        <p:spPr bwMode="auto">
          <a:xfrm>
            <a:off x="432000" y="836996"/>
            <a:ext cx="8280000" cy="1947232"/>
          </a:xfrm>
          <a:prstGeom prst="rect">
            <a:avLst/>
          </a:prstGeom>
          <a:noFill/>
          <a:ln w="28575">
            <a:solidFill>
              <a:srgbClr val="CC0066"/>
            </a:solidFill>
            <a:prstDash val="sysDash"/>
          </a:ln>
        </p:spPr>
        <p:txBody>
          <a:bodyPr wrap="square" lIns="216000" tIns="108000" rIns="216000" bIns="108000" rtlCol="0" anchor="t">
            <a:spAutoFit/>
          </a:bodyPr>
          <a:lstStyle/>
          <a:p>
            <a:pPr marL="266700" indent="-266700" algn="just">
              <a:spcBef>
                <a:spcPts val="600"/>
              </a:spcBef>
              <a:spcAft>
                <a:spcPts val="600"/>
              </a:spcAft>
              <a:buClr>
                <a:srgbClr val="008080"/>
              </a:buClr>
              <a:buFont typeface="Wingdings" pitchFamily="2" charset="2"/>
              <a:buChar char="n"/>
            </a:pPr>
            <a:r>
              <a:rPr lang="ja-JP" altLang="en-US" sz="1800" b="1" dirty="0">
                <a:latin typeface="Meiryo UI" pitchFamily="50" charset="-128"/>
                <a:ea typeface="Meiryo UI" pitchFamily="50" charset="-128"/>
              </a:rPr>
              <a:t>本資料は、プログラムによって自動的に作成されたものです。</a:t>
            </a:r>
            <a:endParaRPr lang="en-US" altLang="ja-JP" sz="1800" b="1" dirty="0">
              <a:latin typeface="Meiryo UI" pitchFamily="50" charset="-128"/>
              <a:ea typeface="Meiryo UI" pitchFamily="50" charset="-128"/>
            </a:endParaRPr>
          </a:p>
          <a:p>
            <a:pPr marL="266700" indent="-266700" algn="just">
              <a:spcBef>
                <a:spcPts val="600"/>
              </a:spcBef>
              <a:spcAft>
                <a:spcPts val="600"/>
              </a:spcAft>
              <a:buClr>
                <a:srgbClr val="008080"/>
              </a:buClr>
              <a:buFont typeface="Wingdings" pitchFamily="2" charset="2"/>
              <a:buChar char="n"/>
            </a:pPr>
            <a:r>
              <a:rPr lang="ja-JP" altLang="en-US" sz="1800" b="1" dirty="0">
                <a:latin typeface="Meiryo UI" pitchFamily="50" charset="-128"/>
                <a:ea typeface="Meiryo UI" pitchFamily="50" charset="-128"/>
              </a:rPr>
              <a:t>御使用される皆様には、各地域の実情に合わせて、より充実したものに加工していただくことが可能です。</a:t>
            </a:r>
            <a:endParaRPr lang="en-US" altLang="ja-JP" sz="1800" b="1" dirty="0">
              <a:latin typeface="Meiryo UI" pitchFamily="50" charset="-128"/>
              <a:ea typeface="Meiryo UI" pitchFamily="50" charset="-128"/>
            </a:endParaRPr>
          </a:p>
          <a:p>
            <a:pPr marL="266700" indent="-266700" algn="just">
              <a:spcBef>
                <a:spcPts val="600"/>
              </a:spcBef>
              <a:spcAft>
                <a:spcPts val="600"/>
              </a:spcAft>
              <a:buClr>
                <a:srgbClr val="008080"/>
              </a:buClr>
              <a:buFont typeface="Wingdings" pitchFamily="2" charset="2"/>
              <a:buChar char="n"/>
            </a:pPr>
            <a:r>
              <a:rPr lang="ja-JP" altLang="en-US" sz="1800" b="1" dirty="0">
                <a:latin typeface="Meiryo UI" pitchFamily="50" charset="-128"/>
                <a:ea typeface="Meiryo UI" pitchFamily="50" charset="-128"/>
              </a:rPr>
              <a:t>本資料で使用している地域経済循環分析用データの主な利用データは以下のとおりです。</a:t>
            </a:r>
            <a:endParaRPr lang="en-US" altLang="ja-JP" sz="1800" b="1" dirty="0">
              <a:latin typeface="Meiryo UI" pitchFamily="50" charset="-128"/>
              <a:ea typeface="Meiryo UI" pitchFamily="50" charset="-128"/>
            </a:endParaRPr>
          </a:p>
        </p:txBody>
      </p:sp>
      <p:sp>
        <p:nvSpPr>
          <p:cNvPr id="9" name="正方形/長方形 8"/>
          <p:cNvSpPr/>
          <p:nvPr/>
        </p:nvSpPr>
        <p:spPr>
          <a:xfrm>
            <a:off x="342000" y="3064561"/>
            <a:ext cx="8460000" cy="369332"/>
          </a:xfrm>
          <a:prstGeom prst="rect">
            <a:avLst/>
          </a:prstGeom>
        </p:spPr>
        <p:txBody>
          <a:bodyPr wrap="square">
            <a:spAutoFit/>
          </a:bodyPr>
          <a:lstStyle/>
          <a:p>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地域経済循環分析用データ</a:t>
            </a:r>
            <a:r>
              <a:rPr lang="en-US" altLang="ja-JP" sz="1800" b="1" dirty="0">
                <a:latin typeface="Meiryo UI" panose="020B0604030504040204" pitchFamily="50" charset="-128"/>
                <a:ea typeface="Meiryo UI" panose="020B0604030504040204" pitchFamily="50" charset="-128"/>
              </a:rPr>
              <a:t>(</a:t>
            </a:r>
            <a:r>
              <a:rPr lang="en-US" altLang="ja-JP" sz="1800" b="1" dirty="0" smtClean="0">
                <a:latin typeface="Meiryo UI" panose="020B0604030504040204" pitchFamily="50" charset="-128"/>
                <a:ea typeface="Meiryo UI" panose="020B0604030504040204" pitchFamily="50" charset="-128"/>
              </a:rPr>
              <a:t>2018</a:t>
            </a:r>
            <a:r>
              <a:rPr lang="ja-JP" altLang="en-US" sz="1800" b="1" dirty="0" smtClean="0">
                <a:latin typeface="Meiryo UI" panose="020B0604030504040204" pitchFamily="50" charset="-128"/>
                <a:ea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作成のための主な利用データ</a:t>
            </a:r>
            <a:r>
              <a:rPr lang="en-US" altLang="ja-JP" sz="1800" b="1" dirty="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83382" y="3551918"/>
            <a:ext cx="6286500" cy="2492990"/>
          </a:xfrm>
          <a:prstGeom prst="rect">
            <a:avLst/>
          </a:prstGeom>
          <a:noFill/>
        </p:spPr>
        <p:txBody>
          <a:bodyPr wrap="square" rtlCol="0">
            <a:spAutoFit/>
          </a:bodyPr>
          <a:lstStyle/>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年産業連関表</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smtClean="0">
                <a:latin typeface="Meiryo UI" panose="020B0604030504040204" pitchFamily="50" charset="-128"/>
                <a:ea typeface="Meiryo UI" panose="020B0604030504040204" pitchFamily="50" charset="-128"/>
              </a:rPr>
              <a:t>27</a:t>
            </a:r>
            <a:r>
              <a:rPr lang="ja-JP" altLang="en-US" sz="1800" kern="100" dirty="0" smtClean="0">
                <a:latin typeface="Meiryo UI" panose="020B0604030504040204" pitchFamily="50" charset="-128"/>
                <a:ea typeface="Meiryo UI" panose="020B0604030504040204" pitchFamily="50" charset="-128"/>
              </a:rPr>
              <a:t>年</a:t>
            </a:r>
            <a:r>
              <a:rPr lang="ja-JP" altLang="en-US" sz="1800" kern="100" dirty="0">
                <a:latin typeface="Meiryo UI" panose="020B0604030504040204" pitchFamily="50" charset="-128"/>
                <a:ea typeface="Meiryo UI" panose="020B0604030504040204" pitchFamily="50" charset="-128"/>
              </a:rPr>
              <a:t>都道府県産業連関表</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年国勢調査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26</a:t>
            </a:r>
            <a:r>
              <a:rPr lang="ja-JP" altLang="en-US" sz="1800" kern="100" dirty="0">
                <a:latin typeface="Meiryo UI" panose="020B0604030504040204" pitchFamily="50" charset="-128"/>
                <a:ea typeface="Meiryo UI" panose="020B0604030504040204" pitchFamily="50" charset="-128"/>
              </a:rPr>
              <a:t>年経済センサス－基礎調査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28</a:t>
            </a:r>
            <a:r>
              <a:rPr lang="ja-JP" altLang="en-US" sz="1800" kern="100" dirty="0">
                <a:latin typeface="Meiryo UI" panose="020B0604030504040204" pitchFamily="50" charset="-128"/>
                <a:ea typeface="Meiryo UI" panose="020B0604030504040204" pitchFamily="50" charset="-128"/>
              </a:rPr>
              <a:t>年経済センサス－活動調査</a:t>
            </a:r>
          </a:p>
          <a:p>
            <a:pPr>
              <a:spcBef>
                <a:spcPts val="0"/>
              </a:spcBef>
              <a:spcAft>
                <a:spcPts val="600"/>
              </a:spcAft>
            </a:pPr>
            <a:r>
              <a:rPr lang="en-US" altLang="ja-JP" sz="1800" kern="100" dirty="0" smtClean="0">
                <a:latin typeface="Meiryo UI" panose="020B0604030504040204" pitchFamily="50" charset="-128"/>
                <a:ea typeface="Meiryo UI" panose="020B0604030504040204" pitchFamily="50" charset="-128"/>
              </a:rPr>
              <a:t>2019</a:t>
            </a:r>
            <a:r>
              <a:rPr lang="ja-JP" altLang="en-US" sz="1800" kern="100" dirty="0" smtClean="0">
                <a:latin typeface="Meiryo UI" panose="020B0604030504040204" pitchFamily="50" charset="-128"/>
                <a:ea typeface="Meiryo UI" panose="020B0604030504040204" pitchFamily="50" charset="-128"/>
              </a:rPr>
              <a:t>年工業</a:t>
            </a:r>
            <a:r>
              <a:rPr lang="ja-JP" altLang="en-US" sz="1800" kern="100" dirty="0">
                <a:latin typeface="Meiryo UI" panose="020B0604030504040204" pitchFamily="50" charset="-128"/>
                <a:ea typeface="Meiryo UI" panose="020B0604030504040204" pitchFamily="50" charset="-128"/>
              </a:rPr>
              <a:t>統計調査</a:t>
            </a:r>
          </a:p>
          <a:p>
            <a:pPr>
              <a:spcBef>
                <a:spcPts val="0"/>
              </a:spcBef>
              <a:spcAft>
                <a:spcPts val="600"/>
              </a:spcAft>
            </a:pPr>
            <a:r>
              <a:rPr lang="ja-JP" altLang="en-US" sz="1800" kern="100" dirty="0" smtClean="0">
                <a:latin typeface="Meiryo UI" panose="020B0604030504040204" pitchFamily="50" charset="-128"/>
                <a:ea typeface="Meiryo UI" panose="020B0604030504040204" pitchFamily="50" charset="-128"/>
              </a:rPr>
              <a:t>平成</a:t>
            </a:r>
            <a:r>
              <a:rPr lang="en-US" altLang="ja-JP" sz="1800" kern="100" dirty="0" smtClean="0">
                <a:latin typeface="Meiryo UI" panose="020B0604030504040204" pitchFamily="50" charset="-128"/>
                <a:ea typeface="Meiryo UI" panose="020B0604030504040204" pitchFamily="50" charset="-128"/>
              </a:rPr>
              <a:t>30</a:t>
            </a:r>
            <a:r>
              <a:rPr lang="ja-JP" altLang="en-US" sz="1800" kern="100" dirty="0" smtClean="0">
                <a:latin typeface="Meiryo UI" panose="020B0604030504040204" pitchFamily="50" charset="-128"/>
                <a:ea typeface="Meiryo UI" panose="020B0604030504040204" pitchFamily="50" charset="-128"/>
              </a:rPr>
              <a:t>年度</a:t>
            </a:r>
            <a:r>
              <a:rPr lang="ja-JP" altLang="en-US" sz="1800" kern="100" dirty="0">
                <a:latin typeface="Meiryo UI" panose="020B0604030504040204" pitchFamily="50" charset="-128"/>
                <a:ea typeface="Meiryo UI" panose="020B0604030504040204" pitchFamily="50" charset="-128"/>
              </a:rPr>
              <a:t>市町村別決算状況調                    </a:t>
            </a:r>
            <a:r>
              <a:rPr lang="ja-JP" altLang="ja-JP" sz="1800" kern="100" dirty="0">
                <a:latin typeface="Meiryo UI" panose="020B0604030504040204" pitchFamily="50" charset="-128"/>
                <a:ea typeface="Meiryo UI" panose="020B0604030504040204" pitchFamily="50" charset="-128"/>
              </a:rPr>
              <a:t>等</a:t>
            </a:r>
            <a:endParaRPr kumimoji="1" lang="ja-JP" alt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1500-000009000000}"/>
              </a:ext>
            </a:extLst>
          </p:cNvPr>
          <p:cNvGraphicFramePr>
            <a:graphicFrameLocks/>
          </p:cNvGraphicFramePr>
          <p:nvPr>
            <p:extLst>
              <p:ext uri="{D42A27DB-BD31-4B8C-83A1-F6EECF244321}">
                <p14:modId xmlns:p14="http://schemas.microsoft.com/office/powerpoint/2010/main" val="2195737927"/>
              </p:ext>
            </p:extLst>
          </p:nvPr>
        </p:nvGraphicFramePr>
        <p:xfrm>
          <a:off x="0" y="3063240"/>
          <a:ext cx="8157621" cy="3235063"/>
        </p:xfrm>
        <a:graphic>
          <a:graphicData uri="http://schemas.openxmlformats.org/drawingml/2006/chart">
            <c:chart xmlns:c="http://schemas.openxmlformats.org/drawingml/2006/chart" xmlns:r="http://schemas.openxmlformats.org/officeDocument/2006/relationships" r:id="rId3"/>
          </a:graphicData>
        </a:graphic>
      </p:graphicFrame>
      <p:sp>
        <p:nvSpPr>
          <p:cNvPr id="25" name="タイトル 24"/>
          <p:cNvSpPr>
            <a:spLocks noGrp="1"/>
          </p:cNvSpPr>
          <p:nvPr>
            <p:ph type="ctrTitle"/>
          </p:nvPr>
        </p:nvSpPr>
        <p:spPr>
          <a:xfrm>
            <a:off x="0" y="1"/>
            <a:ext cx="9144000" cy="493058"/>
          </a:xfrm>
          <a:noFill/>
          <a:ln w="9525">
            <a:noFill/>
            <a:miter lim="800000"/>
            <a:headEnd/>
            <a:tailEnd/>
          </a:ln>
        </p:spPr>
        <p:txBody>
          <a:bodyPr vert="horz" wrap="square" lIns="0" tIns="45720" rIns="0" bIns="45720" numCol="1" anchor="b" anchorCtr="0" compatLnSpc="1">
            <a:prstTxWarp prst="textNoShape">
              <a:avLst/>
            </a:prstTxWarp>
          </a:bodyPr>
          <a:lstStyle/>
          <a:p>
            <a:r>
              <a:rPr lang="ja-JP" altLang="en-US" sz="2300" dirty="0">
                <a:latin typeface="Meiryo UI" pitchFamily="50" charset="-128"/>
                <a:ea typeface="Meiryo UI" pitchFamily="50" charset="-128"/>
              </a:rPr>
              <a:t>（２）地域の産業の稼ぐ</a:t>
            </a:r>
            <a:r>
              <a:rPr lang="ja-JP" altLang="en-US" sz="2300" dirty="0" smtClean="0">
                <a:latin typeface="Meiryo UI" pitchFamily="50" charset="-128"/>
                <a:ea typeface="Meiryo UI" pitchFamily="50" charset="-128"/>
              </a:rPr>
              <a:t>力</a:t>
            </a:r>
            <a:r>
              <a:rPr lang="en-US" altLang="ja-JP" sz="2300" dirty="0" smtClean="0">
                <a:latin typeface="Meiryo UI" pitchFamily="50" charset="-128"/>
                <a:ea typeface="Meiryo UI" pitchFamily="50" charset="-128"/>
              </a:rPr>
              <a:t>(1</a:t>
            </a:r>
            <a:r>
              <a:rPr lang="ja-JP" altLang="en-US" sz="2300" dirty="0">
                <a:latin typeface="Meiryo UI" pitchFamily="50" charset="-128"/>
                <a:ea typeface="Meiryo UI" pitchFamily="50" charset="-128"/>
              </a:rPr>
              <a:t>人当たり付加価値</a:t>
            </a:r>
            <a:r>
              <a:rPr lang="ja-JP" altLang="en-US" sz="2300" dirty="0" smtClean="0">
                <a:latin typeface="Meiryo UI" pitchFamily="50" charset="-128"/>
                <a:ea typeface="Meiryo UI" pitchFamily="50" charset="-128"/>
              </a:rPr>
              <a:t>額</a:t>
            </a:r>
            <a:r>
              <a:rPr lang="en-US" altLang="ja-JP" sz="2300" dirty="0" smtClean="0">
                <a:latin typeface="Meiryo UI" pitchFamily="50" charset="-128"/>
                <a:ea typeface="Meiryo UI" pitchFamily="50" charset="-128"/>
              </a:rPr>
              <a:t>)</a:t>
            </a:r>
            <a:r>
              <a:rPr lang="ja-JP" altLang="en-US" sz="2300" dirty="0" smtClean="0">
                <a:latin typeface="Meiryo UI" pitchFamily="50" charset="-128"/>
                <a:ea typeface="Meiryo UI" pitchFamily="50" charset="-128"/>
              </a:rPr>
              <a:t>：</a:t>
            </a:r>
            <a:r>
              <a:rPr lang="ja-JP" altLang="en-US" sz="2300" dirty="0">
                <a:latin typeface="Meiryo UI" pitchFamily="50" charset="-128"/>
                <a:ea typeface="Meiryo UI" pitchFamily="50" charset="-128"/>
              </a:rPr>
              <a:t>第</a:t>
            </a:r>
            <a:r>
              <a:rPr lang="en-US" altLang="ja-JP" sz="2300" dirty="0">
                <a:latin typeface="Meiryo UI" pitchFamily="50" charset="-128"/>
                <a:ea typeface="Meiryo UI" pitchFamily="50" charset="-128"/>
              </a:rPr>
              <a:t>1</a:t>
            </a:r>
            <a:r>
              <a:rPr lang="ja-JP" altLang="en-US" sz="2300" dirty="0">
                <a:latin typeface="Meiryo UI" pitchFamily="50" charset="-128"/>
                <a:ea typeface="Meiryo UI" pitchFamily="50" charset="-128"/>
              </a:rPr>
              <a:t>次・</a:t>
            </a:r>
            <a:r>
              <a:rPr lang="en-US" altLang="ja-JP" sz="2300" dirty="0">
                <a:latin typeface="Meiryo UI" pitchFamily="50" charset="-128"/>
                <a:ea typeface="Meiryo UI" pitchFamily="50" charset="-128"/>
              </a:rPr>
              <a:t>2</a:t>
            </a:r>
            <a:r>
              <a:rPr lang="ja-JP" altLang="en-US" sz="2300" dirty="0">
                <a:latin typeface="Meiryo UI" pitchFamily="50" charset="-128"/>
                <a:ea typeface="Meiryo UI" pitchFamily="50" charset="-128"/>
              </a:rPr>
              <a:t>次・</a:t>
            </a:r>
            <a:r>
              <a:rPr lang="en-US" altLang="ja-JP" sz="2300" dirty="0">
                <a:latin typeface="Meiryo UI" pitchFamily="50" charset="-128"/>
                <a:ea typeface="Meiryo UI" pitchFamily="50" charset="-128"/>
              </a:rPr>
              <a:t>3</a:t>
            </a:r>
            <a:r>
              <a:rPr lang="ja-JP" altLang="en-US" sz="2300" dirty="0" smtClean="0">
                <a:latin typeface="Meiryo UI" pitchFamily="50" charset="-128"/>
                <a:ea typeface="Meiryo UI" pitchFamily="50" charset="-128"/>
              </a:rPr>
              <a:t>次別</a:t>
            </a:r>
            <a:endParaRPr lang="ja-JP" altLang="en-US" sz="2300" dirty="0">
              <a:latin typeface="Meiryo UI" pitchFamily="50" charset="-128"/>
              <a:ea typeface="Meiryo UI" pitchFamily="50" charset="-128"/>
            </a:endParaRPr>
          </a:p>
        </p:txBody>
      </p:sp>
      <p:sp>
        <p:nvSpPr>
          <p:cNvPr id="10" name="テキスト ボックス 9"/>
          <p:cNvSpPr txBox="1">
            <a:spLocks noChangeArrowheads="1"/>
          </p:cNvSpPr>
          <p:nvPr/>
        </p:nvSpPr>
        <p:spPr bwMode="auto">
          <a:xfrm>
            <a:off x="252000" y="272985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従業者１人当たり付加価値額（労働生産性）</a:t>
            </a:r>
          </a:p>
        </p:txBody>
      </p:sp>
      <p:sp>
        <p:nvSpPr>
          <p:cNvPr id="20" name="正方形/長方形 19"/>
          <p:cNvSpPr/>
          <p:nvPr/>
        </p:nvSpPr>
        <p:spPr bwMode="auto">
          <a:xfrm>
            <a:off x="252000" y="2012679"/>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全産業の労働生産性</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住宅賃貸業を含まない</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を見ると全国、県、人口同規模地域のいずれと比較しても低い。産業別には、人口同規模地域と比較すると第１次産業では高い水準であるが、第２次産業と第３次産業</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住宅賃貸業を含まない</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では低い水準である。</a:t>
            </a:r>
            <a:endParaRPr lang="ja-JP" altLang="en-US" sz="1200" b="1" dirty="0">
              <a:latin typeface="Meiryo UI" pitchFamily="50" charset="-128"/>
              <a:ea typeface="Meiryo UI" pitchFamily="50" charset="-128"/>
            </a:endParaRPr>
          </a:p>
        </p:txBody>
      </p:sp>
      <p:sp>
        <p:nvSpPr>
          <p:cNvPr id="13" name="正方形/長方形 12"/>
          <p:cNvSpPr/>
          <p:nvPr/>
        </p:nvSpPr>
        <p:spPr>
          <a:xfrm>
            <a:off x="6282159" y="6246672"/>
            <a:ext cx="2650311" cy="215444"/>
          </a:xfrm>
          <a:prstGeom prst="rect">
            <a:avLst/>
          </a:prstGeom>
        </p:spPr>
        <p:txBody>
          <a:bodyPr wrap="square">
            <a:spAutoFit/>
          </a:bodyPr>
          <a:lstStyle/>
          <a:p>
            <a:r>
              <a:rPr lang="ja-JP" altLang="en-US" sz="800" dirty="0">
                <a:latin typeface="Meiryo UI" pitchFamily="50" charset="-128"/>
                <a:ea typeface="Meiryo UI" pitchFamily="50" charset="-128"/>
              </a:rPr>
              <a:t>出所：「地域経済循環分析用データ」「国勢調査」より作成</a:t>
            </a:r>
          </a:p>
        </p:txBody>
      </p:sp>
      <p:sp>
        <p:nvSpPr>
          <p:cNvPr id="14" name="正方形/長方形 13"/>
          <p:cNvSpPr/>
          <p:nvPr/>
        </p:nvSpPr>
        <p:spPr>
          <a:xfrm>
            <a:off x="2516429" y="6541568"/>
            <a:ext cx="5760000"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dirty="0">
                <a:latin typeface="Meiryo UI" pitchFamily="50" charset="-128"/>
                <a:ea typeface="Meiryo UI" pitchFamily="50" charset="-128"/>
              </a:rPr>
              <a:t>注）</a:t>
            </a:r>
            <a:r>
              <a:rPr lang="en-US" altLang="ja-JP" sz="700" dirty="0">
                <a:latin typeface="Meiryo UI" pitchFamily="50" charset="-128"/>
                <a:ea typeface="Meiryo UI" pitchFamily="50" charset="-128"/>
              </a:rPr>
              <a:t>	GDP</a:t>
            </a:r>
            <a:r>
              <a:rPr lang="ja-JP" altLang="en-US" sz="700" dirty="0">
                <a:latin typeface="Meiryo UI" pitchFamily="50" charset="-128"/>
                <a:ea typeface="Meiryo UI" pitchFamily="50" charset="-128"/>
              </a:rPr>
              <a:t>統計の不動産業には帰属家賃が含まれており、地域経済循環分析用データの産業分類では第</a:t>
            </a:r>
            <a:r>
              <a:rPr lang="en-US" altLang="ja-JP" sz="700" dirty="0">
                <a:latin typeface="Meiryo UI" pitchFamily="50" charset="-128"/>
                <a:ea typeface="Meiryo UI" pitchFamily="50" charset="-128"/>
              </a:rPr>
              <a:t>3</a:t>
            </a:r>
            <a:r>
              <a:rPr lang="ja-JP" altLang="en-US" sz="700" dirty="0">
                <a:latin typeface="Meiryo UI" pitchFamily="50" charset="-128"/>
                <a:ea typeface="Meiryo UI" pitchFamily="50" charset="-128"/>
              </a:rPr>
              <a:t>次産業の住宅賃貸業に帰属家賃が含まれている。帰属家賃は、実際には家賃の受払いを伴わないものであるため、これを含む場合と含まない場合の</a:t>
            </a:r>
            <a:r>
              <a:rPr lang="en-US" altLang="ja-JP" sz="700" dirty="0">
                <a:latin typeface="Meiryo UI" pitchFamily="50" charset="-128"/>
                <a:ea typeface="Meiryo UI" pitchFamily="50" charset="-128"/>
              </a:rPr>
              <a:t>2</a:t>
            </a:r>
            <a:r>
              <a:rPr lang="ja-JP" altLang="en-US" sz="700" dirty="0">
                <a:latin typeface="Meiryo UI" pitchFamily="50" charset="-128"/>
                <a:ea typeface="Meiryo UI" pitchFamily="50" charset="-128"/>
              </a:rPr>
              <a:t>パターンで労働生産性を作成している。</a:t>
            </a:r>
          </a:p>
        </p:txBody>
      </p:sp>
      <p:sp>
        <p:nvSpPr>
          <p:cNvPr id="21"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30</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761989" y="781584"/>
            <a:ext cx="8280000" cy="1105222"/>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我が国の今後の労働力不足克服のためには、稼ぐ力（</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ここでは、産業別（第</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次・</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次産業別）の従業者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600-000015000000}"/>
              </a:ext>
            </a:extLst>
          </p:cNvPr>
          <p:cNvGraphicFramePr>
            <a:graphicFrameLocks/>
          </p:cNvGraphicFramePr>
          <p:nvPr>
            <p:extLst>
              <p:ext uri="{D42A27DB-BD31-4B8C-83A1-F6EECF244321}">
                <p14:modId xmlns:p14="http://schemas.microsoft.com/office/powerpoint/2010/main" val="3346039468"/>
              </p:ext>
            </p:extLst>
          </p:nvPr>
        </p:nvGraphicFramePr>
        <p:xfrm>
          <a:off x="100584" y="4636008"/>
          <a:ext cx="8133951" cy="1790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1600-000014000000}"/>
              </a:ext>
            </a:extLst>
          </p:cNvPr>
          <p:cNvGraphicFramePr>
            <a:graphicFrameLocks/>
          </p:cNvGraphicFramePr>
          <p:nvPr>
            <p:extLst>
              <p:ext uri="{D42A27DB-BD31-4B8C-83A1-F6EECF244321}">
                <p14:modId xmlns:p14="http://schemas.microsoft.com/office/powerpoint/2010/main" val="3613382580"/>
              </p:ext>
            </p:extLst>
          </p:nvPr>
        </p:nvGraphicFramePr>
        <p:xfrm>
          <a:off x="164592" y="2788920"/>
          <a:ext cx="8083333" cy="1732641"/>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（２）地域の産業の稼ぐ</a:t>
            </a:r>
            <a:r>
              <a:rPr lang="ja-JP" altLang="en-US" dirty="0" smtClean="0">
                <a:latin typeface="Meiryo UI" pitchFamily="50" charset="-128"/>
                <a:ea typeface="Meiryo UI" pitchFamily="50" charset="-128"/>
              </a:rPr>
              <a:t>力</a:t>
            </a:r>
            <a:r>
              <a:rPr lang="en-US" altLang="ja-JP" dirty="0" smtClean="0">
                <a:latin typeface="Meiryo UI" pitchFamily="50" charset="-128"/>
                <a:ea typeface="Meiryo UI" pitchFamily="50" charset="-128"/>
              </a:rPr>
              <a:t>(1</a:t>
            </a:r>
            <a:r>
              <a:rPr lang="ja-JP" altLang="en-US" dirty="0">
                <a:latin typeface="Meiryo UI" pitchFamily="50" charset="-128"/>
                <a:ea typeface="Meiryo UI" pitchFamily="50" charset="-128"/>
              </a:rPr>
              <a:t>人当たり付加価値</a:t>
            </a:r>
            <a:r>
              <a:rPr lang="ja-JP" altLang="en-US" dirty="0" smtClean="0">
                <a:latin typeface="Meiryo UI" pitchFamily="50" charset="-128"/>
                <a:ea typeface="Meiryo UI" pitchFamily="50" charset="-128"/>
              </a:rPr>
              <a:t>額</a:t>
            </a:r>
            <a:r>
              <a:rPr lang="en-US" altLang="ja-JP" dirty="0" smtClean="0">
                <a:latin typeface="Meiryo UI" pitchFamily="50" charset="-128"/>
                <a:ea typeface="Meiryo UI" pitchFamily="50" charset="-128"/>
              </a:rPr>
              <a:t>)</a:t>
            </a:r>
            <a:r>
              <a:rPr lang="ja-JP" altLang="en-US" dirty="0" smtClean="0">
                <a:latin typeface="Meiryo UI" pitchFamily="50" charset="-128"/>
                <a:ea typeface="Meiryo UI" pitchFamily="50" charset="-128"/>
              </a:rPr>
              <a:t>：</a:t>
            </a:r>
            <a:r>
              <a:rPr lang="ja-JP" altLang="en-US" dirty="0">
                <a:latin typeface="Meiryo UI" pitchFamily="50" charset="-128"/>
                <a:ea typeface="Meiryo UI" pitchFamily="50" charset="-128"/>
              </a:rPr>
              <a:t>第</a:t>
            </a:r>
            <a:r>
              <a:rPr lang="en-US" altLang="ja-JP" dirty="0">
                <a:latin typeface="Meiryo UI" pitchFamily="50" charset="-128"/>
                <a:ea typeface="Meiryo UI" pitchFamily="50" charset="-128"/>
              </a:rPr>
              <a:t>2</a:t>
            </a:r>
            <a:r>
              <a:rPr lang="ja-JP" altLang="en-US" dirty="0">
                <a:latin typeface="Meiryo UI" pitchFamily="50" charset="-128"/>
                <a:ea typeface="Meiryo UI" pitchFamily="50" charset="-128"/>
              </a:rPr>
              <a:t>次産業</a:t>
            </a:r>
            <a:endParaRPr kumimoji="1" lang="ja-JP" altLang="en-US" dirty="0">
              <a:latin typeface="Meiryo UI" pitchFamily="50" charset="-128"/>
              <a:ea typeface="Meiryo UI" pitchFamily="50" charset="-128"/>
            </a:endParaRPr>
          </a:p>
        </p:txBody>
      </p:sp>
      <p:sp>
        <p:nvSpPr>
          <p:cNvPr id="9" name="正方形/長方形 8"/>
          <p:cNvSpPr/>
          <p:nvPr/>
        </p:nvSpPr>
        <p:spPr bwMode="auto">
          <a:xfrm>
            <a:off x="218604" y="1777108"/>
            <a:ext cx="8640000" cy="43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久慈市では、第２次産業のうち建設業の付加価値構成比が最も高く、労働生産性も全国より高い。</a:t>
            </a:r>
            <a:endParaRPr lang="ja-JP" altLang="en-US" sz="1200" b="1" dirty="0">
              <a:latin typeface="Meiryo UI" pitchFamily="50" charset="-128"/>
              <a:ea typeface="Meiryo UI" pitchFamily="50" charset="-128"/>
            </a:endParaRPr>
          </a:p>
        </p:txBody>
      </p:sp>
      <p:sp>
        <p:nvSpPr>
          <p:cNvPr id="11" name="正方形/長方形 10"/>
          <p:cNvSpPr/>
          <p:nvPr/>
        </p:nvSpPr>
        <p:spPr>
          <a:xfrm>
            <a:off x="218604" y="2272616"/>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2</a:t>
            </a:r>
            <a:r>
              <a:rPr lang="ja-JP" altLang="en-US" sz="1200" b="1" dirty="0">
                <a:solidFill>
                  <a:schemeClr val="bg1"/>
                </a:solidFill>
                <a:latin typeface="Meiryo UI" pitchFamily="50" charset="-128"/>
                <a:ea typeface="Meiryo UI" pitchFamily="50" charset="-128"/>
              </a:rPr>
              <a:t>次産業の</a:t>
            </a:r>
            <a:r>
              <a:rPr lang="ja-JP" altLang="en-US" sz="1200" b="1">
                <a:solidFill>
                  <a:schemeClr val="bg1"/>
                </a:solidFill>
                <a:latin typeface="Meiryo UI" pitchFamily="50" charset="-128"/>
                <a:ea typeface="Meiryo UI" pitchFamily="50" charset="-128"/>
              </a:rPr>
              <a:t>産業別労働生産性</a:t>
            </a:r>
            <a:r>
              <a:rPr lang="ja-JP" altLang="en-US" sz="1200" b="1" dirty="0">
                <a:solidFill>
                  <a:schemeClr val="bg1"/>
                </a:solidFill>
                <a:latin typeface="Meiryo UI" pitchFamily="50" charset="-128"/>
                <a:ea typeface="Meiryo UI" pitchFamily="50" charset="-128"/>
              </a:rPr>
              <a:t>及び付加価値の構成比</a:t>
            </a:r>
          </a:p>
        </p:txBody>
      </p:sp>
      <p:sp>
        <p:nvSpPr>
          <p:cNvPr id="14" name="テキスト ボックス 13"/>
          <p:cNvSpPr txBox="1"/>
          <p:nvPr/>
        </p:nvSpPr>
        <p:spPr>
          <a:xfrm>
            <a:off x="460855" y="2559778"/>
            <a:ext cx="1152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労働生産性</a:t>
            </a:r>
          </a:p>
        </p:txBody>
      </p:sp>
      <p:sp>
        <p:nvSpPr>
          <p:cNvPr id="15" name="テキスト ボックス 14"/>
          <p:cNvSpPr txBox="1"/>
          <p:nvPr/>
        </p:nvSpPr>
        <p:spPr>
          <a:xfrm>
            <a:off x="460855" y="4435838"/>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8"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31</a:t>
            </a:fld>
            <a:endParaRPr lang="en-US" altLang="ja-JP" b="1" dirty="0">
              <a:latin typeface="Meiryo UI" pitchFamily="50" charset="-128"/>
              <a:ea typeface="Meiryo UI" pitchFamily="50" charset="-128"/>
            </a:endParaRPr>
          </a:p>
        </p:txBody>
      </p:sp>
      <p:sp>
        <p:nvSpPr>
          <p:cNvPr id="19" name="Rectangle 3"/>
          <p:cNvSpPr>
            <a:spLocks noChangeArrowheads="1"/>
          </p:cNvSpPr>
          <p:nvPr/>
        </p:nvSpPr>
        <p:spPr bwMode="auto">
          <a:xfrm>
            <a:off x="820109" y="683043"/>
            <a:ext cx="8280000" cy="100148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a:t>
            </a:r>
            <a:r>
              <a:rPr lang="ja-JP" altLang="en-US" sz="1200" b="1" dirty="0" smtClean="0">
                <a:latin typeface="Meiryo UI" pitchFamily="50" charset="-128"/>
                <a:ea typeface="Meiryo UI" pitchFamily="50" charset="-128"/>
              </a:rPr>
              <a:t>、稼ぐ力（</a:t>
            </a:r>
            <a:r>
              <a:rPr lang="en-US" altLang="ja-JP" sz="1200" b="1" dirty="0" smtClean="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a:t>
            </a:r>
            <a:r>
              <a:rPr lang="ja-JP" altLang="en-US" sz="1200" b="1" dirty="0" smtClean="0">
                <a:latin typeface="Meiryo UI" pitchFamily="50" charset="-128"/>
                <a:ea typeface="Meiryo UI" pitchFamily="50" charset="-128"/>
              </a:rPr>
              <a:t>額）の</a:t>
            </a:r>
            <a:r>
              <a:rPr lang="ja-JP" altLang="en-US" sz="1200" b="1" dirty="0">
                <a:latin typeface="Meiryo UI" pitchFamily="50" charset="-128"/>
                <a:ea typeface="Meiryo UI" pitchFamily="50" charset="-128"/>
              </a:rPr>
              <a:t>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人当たりの付加価値額を全国と比較することで、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20" name="テキスト ボックス 1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600-000017000000}"/>
              </a:ext>
            </a:extLst>
          </p:cNvPr>
          <p:cNvGraphicFramePr>
            <a:graphicFrameLocks/>
          </p:cNvGraphicFramePr>
          <p:nvPr>
            <p:extLst>
              <p:ext uri="{D42A27DB-BD31-4B8C-83A1-F6EECF244321}">
                <p14:modId xmlns:p14="http://schemas.microsoft.com/office/powerpoint/2010/main" val="1353279079"/>
              </p:ext>
            </p:extLst>
          </p:nvPr>
        </p:nvGraphicFramePr>
        <p:xfrm>
          <a:off x="0" y="4599432"/>
          <a:ext cx="8188815" cy="1885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1600-000016000000}"/>
              </a:ext>
            </a:extLst>
          </p:cNvPr>
          <p:cNvGraphicFramePr>
            <a:graphicFrameLocks/>
          </p:cNvGraphicFramePr>
          <p:nvPr>
            <p:extLst>
              <p:ext uri="{D42A27DB-BD31-4B8C-83A1-F6EECF244321}">
                <p14:modId xmlns:p14="http://schemas.microsoft.com/office/powerpoint/2010/main" val="789337069"/>
              </p:ext>
            </p:extLst>
          </p:nvPr>
        </p:nvGraphicFramePr>
        <p:xfrm>
          <a:off x="0" y="2743200"/>
          <a:ext cx="8179671" cy="169907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0"/>
            <a:ext cx="9144000" cy="493058"/>
          </a:xfrm>
        </p:spPr>
        <p:txBody>
          <a:bodyPr/>
          <a:lstStyle/>
          <a:p>
            <a:r>
              <a:rPr lang="ja-JP" altLang="en-US" dirty="0">
                <a:latin typeface="Meiryo UI" pitchFamily="50" charset="-128"/>
                <a:ea typeface="Meiryo UI" pitchFamily="50" charset="-128"/>
              </a:rPr>
              <a:t>（２）地域の産業の稼ぐ</a:t>
            </a:r>
            <a:r>
              <a:rPr lang="ja-JP" altLang="en-US" dirty="0" smtClean="0">
                <a:latin typeface="Meiryo UI" pitchFamily="50" charset="-128"/>
                <a:ea typeface="Meiryo UI" pitchFamily="50" charset="-128"/>
              </a:rPr>
              <a:t>力</a:t>
            </a:r>
            <a:r>
              <a:rPr lang="en-US" altLang="ja-JP" dirty="0" smtClean="0">
                <a:latin typeface="Meiryo UI" pitchFamily="50" charset="-128"/>
                <a:ea typeface="Meiryo UI" pitchFamily="50" charset="-128"/>
              </a:rPr>
              <a:t>(1</a:t>
            </a:r>
            <a:r>
              <a:rPr lang="ja-JP" altLang="en-US" dirty="0">
                <a:latin typeface="Meiryo UI" pitchFamily="50" charset="-128"/>
                <a:ea typeface="Meiryo UI" pitchFamily="50" charset="-128"/>
              </a:rPr>
              <a:t>人当たり付加価値</a:t>
            </a:r>
            <a:r>
              <a:rPr lang="ja-JP" altLang="en-US" dirty="0" smtClean="0">
                <a:latin typeface="Meiryo UI" pitchFamily="50" charset="-128"/>
                <a:ea typeface="Meiryo UI" pitchFamily="50" charset="-128"/>
              </a:rPr>
              <a:t>額</a:t>
            </a:r>
            <a:r>
              <a:rPr lang="en-US" altLang="ja-JP" dirty="0" smtClean="0">
                <a:latin typeface="Meiryo UI" pitchFamily="50" charset="-128"/>
                <a:ea typeface="Meiryo UI" pitchFamily="50" charset="-128"/>
              </a:rPr>
              <a:t>)</a:t>
            </a:r>
            <a:r>
              <a:rPr lang="ja-JP" altLang="en-US" dirty="0" smtClean="0">
                <a:latin typeface="Meiryo UI" pitchFamily="50" charset="-128"/>
                <a:ea typeface="Meiryo UI" pitchFamily="50" charset="-128"/>
              </a:rPr>
              <a:t>：</a:t>
            </a:r>
            <a:r>
              <a:rPr lang="ja-JP" altLang="en-US" dirty="0">
                <a:latin typeface="Meiryo UI" pitchFamily="50" charset="-128"/>
                <a:ea typeface="Meiryo UI" pitchFamily="50" charset="-128"/>
              </a:rPr>
              <a:t>第</a:t>
            </a:r>
            <a:r>
              <a:rPr lang="en-US" altLang="ja-JP" dirty="0">
                <a:latin typeface="Meiryo UI" pitchFamily="50" charset="-128"/>
                <a:ea typeface="Meiryo UI" pitchFamily="50" charset="-128"/>
              </a:rPr>
              <a:t>3</a:t>
            </a:r>
            <a:r>
              <a:rPr lang="ja-JP" altLang="en-US" dirty="0">
                <a:latin typeface="Meiryo UI" pitchFamily="50" charset="-128"/>
                <a:ea typeface="Meiryo UI" pitchFamily="50" charset="-128"/>
              </a:rPr>
              <a:t>次産業</a:t>
            </a:r>
            <a:endParaRPr kumimoji="1" lang="ja-JP" altLang="en-US" dirty="0">
              <a:latin typeface="Meiryo UI" pitchFamily="50" charset="-128"/>
              <a:ea typeface="Meiryo UI" pitchFamily="50" charset="-128"/>
            </a:endParaRPr>
          </a:p>
        </p:txBody>
      </p:sp>
      <p:sp>
        <p:nvSpPr>
          <p:cNvPr id="9" name="正方形/長方形 8"/>
          <p:cNvSpPr/>
          <p:nvPr/>
        </p:nvSpPr>
        <p:spPr bwMode="auto">
          <a:xfrm>
            <a:off x="252000" y="1726039"/>
            <a:ext cx="8640000" cy="43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久慈市では、第３次産業のうち住宅賃貸業の付加価値構成比が最も高く、労働生産性も全国より高い。次いで保健衛生・社会事業の付加価値構成比が高いが、労働生産性は全国よりも低い。</a:t>
            </a:r>
            <a:endParaRPr lang="ja-JP" altLang="en-US" sz="1200" b="1" dirty="0">
              <a:latin typeface="Meiryo UI" pitchFamily="50" charset="-128"/>
              <a:ea typeface="Meiryo UI" pitchFamily="50" charset="-128"/>
            </a:endParaRPr>
          </a:p>
        </p:txBody>
      </p:sp>
      <p:sp>
        <p:nvSpPr>
          <p:cNvPr id="11" name="正方形/長方形 10"/>
          <p:cNvSpPr/>
          <p:nvPr/>
        </p:nvSpPr>
        <p:spPr>
          <a:xfrm>
            <a:off x="252000" y="2206330"/>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3</a:t>
            </a:r>
            <a:r>
              <a:rPr lang="ja-JP" altLang="en-US" sz="1200" b="1" dirty="0">
                <a:solidFill>
                  <a:schemeClr val="bg1"/>
                </a:solidFill>
                <a:latin typeface="Meiryo UI" pitchFamily="50" charset="-128"/>
                <a:ea typeface="Meiryo UI" pitchFamily="50" charset="-128"/>
              </a:rPr>
              <a:t>次産業の産業別労働生産性及び付加価値の構成比</a:t>
            </a:r>
          </a:p>
        </p:txBody>
      </p:sp>
      <p:sp>
        <p:nvSpPr>
          <p:cNvPr id="14" name="テキスト ボックス 13"/>
          <p:cNvSpPr txBox="1"/>
          <p:nvPr/>
        </p:nvSpPr>
        <p:spPr>
          <a:xfrm>
            <a:off x="445831" y="2483432"/>
            <a:ext cx="1152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労働生産性</a:t>
            </a:r>
          </a:p>
        </p:txBody>
      </p:sp>
      <p:sp>
        <p:nvSpPr>
          <p:cNvPr id="15" name="テキスト ボックス 14"/>
          <p:cNvSpPr txBox="1"/>
          <p:nvPr/>
        </p:nvSpPr>
        <p:spPr>
          <a:xfrm>
            <a:off x="445831" y="4507523"/>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32</a:t>
            </a:fld>
            <a:endParaRPr lang="en-US" altLang="ja-JP" b="1" dirty="0">
              <a:latin typeface="Meiryo UI" pitchFamily="50" charset="-128"/>
              <a:ea typeface="Meiryo UI" pitchFamily="50" charset="-128"/>
            </a:endParaRPr>
          </a:p>
        </p:txBody>
      </p:sp>
      <p:sp>
        <p:nvSpPr>
          <p:cNvPr id="17" name="Rectangle 3"/>
          <p:cNvSpPr>
            <a:spLocks noChangeArrowheads="1"/>
          </p:cNvSpPr>
          <p:nvPr/>
        </p:nvSpPr>
        <p:spPr bwMode="auto">
          <a:xfrm>
            <a:off x="820109" y="649313"/>
            <a:ext cx="8280000" cy="1008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人当たりの付加価値額を全国と比較することで、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20" name="テキスト ボックス 1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en-US" sz="4000" dirty="0">
                <a:solidFill>
                  <a:schemeClr val="tx1">
                    <a:lumMod val="75000"/>
                    <a:lumOff val="25000"/>
                  </a:schemeClr>
                </a:solidFill>
              </a:rPr>
              <a:t>３</a:t>
            </a:r>
            <a:r>
              <a:rPr lang="ja-JP" altLang="en-US" sz="4000" dirty="0" smtClean="0">
                <a:solidFill>
                  <a:schemeClr val="tx1">
                    <a:lumMod val="75000"/>
                    <a:lumOff val="25000"/>
                  </a:schemeClr>
                </a:solidFill>
                <a:latin typeface="Meiryo UI" pitchFamily="50" charset="-128"/>
                <a:ea typeface="Meiryo UI" pitchFamily="50" charset="-128"/>
              </a:rPr>
              <a:t>－３</a:t>
            </a:r>
            <a:r>
              <a:rPr lang="ja-JP" altLang="en-US" sz="4000" dirty="0">
                <a:solidFill>
                  <a:schemeClr val="tx1">
                    <a:lumMod val="75000"/>
                    <a:lumOff val="25000"/>
                  </a:schemeClr>
                </a:solidFill>
                <a:latin typeface="Meiryo UI" pitchFamily="50" charset="-128"/>
                <a:ea typeface="Meiryo UI" pitchFamily="50" charset="-128"/>
              </a:rPr>
              <a:t>．産業構造の分析</a:t>
            </a:r>
            <a:endParaRPr lang="en-US" altLang="ja-JP" sz="4000" dirty="0">
              <a:solidFill>
                <a:schemeClr val="tx1">
                  <a:lumMod val="75000"/>
                  <a:lumOff val="25000"/>
                </a:schemeClr>
              </a:solidFill>
              <a:latin typeface="Meiryo UI" pitchFamily="50" charset="-128"/>
              <a:ea typeface="Meiryo UI" pitchFamily="50" charset="-128"/>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33</a:t>
            </a:fld>
            <a:endParaRPr lang="en-US" altLang="ja-JP" b="1" dirty="0">
              <a:latin typeface="Meiryo UI" pitchFamily="50" charset="-128"/>
              <a:ea typeface="Meiryo UI"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700-000004000000}"/>
              </a:ext>
            </a:extLst>
          </p:cNvPr>
          <p:cNvGraphicFramePr>
            <a:graphicFrameLocks/>
          </p:cNvGraphicFramePr>
          <p:nvPr>
            <p:extLst>
              <p:ext uri="{D42A27DB-BD31-4B8C-83A1-F6EECF244321}">
                <p14:modId xmlns:p14="http://schemas.microsoft.com/office/powerpoint/2010/main" val="2271183690"/>
              </p:ext>
            </p:extLst>
          </p:nvPr>
        </p:nvGraphicFramePr>
        <p:xfrm>
          <a:off x="448056" y="2569464"/>
          <a:ext cx="7381718" cy="3844903"/>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（１）地域の産業構造について①：影響力係数と感応度係数</a:t>
            </a:r>
            <a:endParaRPr kumimoji="1" lang="ja-JP" altLang="en-US" dirty="0">
              <a:latin typeface="Meiryo UI" pitchFamily="50" charset="-128"/>
              <a:ea typeface="Meiryo UI" pitchFamily="50" charset="-128"/>
            </a:endParaRPr>
          </a:p>
        </p:txBody>
      </p:sp>
      <p:sp>
        <p:nvSpPr>
          <p:cNvPr id="23" name="正方形/長方形 22"/>
          <p:cNvSpPr/>
          <p:nvPr/>
        </p:nvSpPr>
        <p:spPr>
          <a:xfrm>
            <a:off x="252000" y="2153084"/>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影響力係数と感応度係数</a:t>
            </a:r>
          </a:p>
        </p:txBody>
      </p:sp>
      <p:sp>
        <p:nvSpPr>
          <p:cNvPr id="26" name="正方形/長方形 25"/>
          <p:cNvSpPr/>
          <p:nvPr/>
        </p:nvSpPr>
        <p:spPr bwMode="auto">
          <a:xfrm>
            <a:off x="1134000" y="2552400"/>
            <a:ext cx="2700000" cy="97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a:bodyPr>
          <a:lstStyle/>
          <a:p>
            <a:pPr algn="just"/>
            <a:r>
              <a:rPr lang="ja-JP" altLang="en-US" sz="1100" b="1" smtClean="0">
                <a:latin typeface="Meiryo UI" pitchFamily="50" charset="-128"/>
                <a:ea typeface="Meiryo UI" pitchFamily="50" charset="-128"/>
              </a:rPr>
              <a:t>地域の核となる産業は、農業、食料品、電子部品・デバイス、その他の製造業、情報通信業、金融・保険業、その他の不動産業、専門・科学技術、業務支援サービス業等である。</a:t>
            </a:r>
            <a:endParaRPr lang="en-US" altLang="ja-JP" sz="1100" b="1" dirty="0">
              <a:latin typeface="Meiryo UI" pitchFamily="50" charset="-128"/>
              <a:ea typeface="Meiryo UI" pitchFamily="50" charset="-128"/>
            </a:endParaRPr>
          </a:p>
        </p:txBody>
      </p:sp>
      <p:sp>
        <p:nvSpPr>
          <p:cNvPr id="29" name="四角形吹き出し 28"/>
          <p:cNvSpPr/>
          <p:nvPr/>
        </p:nvSpPr>
        <p:spPr bwMode="auto">
          <a:xfrm>
            <a:off x="6861600" y="2872800"/>
            <a:ext cx="2146957" cy="605294"/>
          </a:xfrm>
          <a:prstGeom prst="wedgeRectCallout">
            <a:avLst>
              <a:gd name="adj1" fmla="val -73198"/>
              <a:gd name="adj2" fmla="val 41951"/>
            </a:avLst>
          </a:prstGeom>
          <a:solidFill>
            <a:schemeClr val="bg1"/>
          </a:solidFill>
          <a:ln w="19050" cap="flat" cmpd="sng" algn="ctr">
            <a:solidFill>
              <a:srgbClr val="CC0066"/>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just">
              <a:lnSpc>
                <a:spcPts val="1000"/>
              </a:lnSpc>
            </a:pPr>
            <a:r>
              <a:rPr lang="ja-JP" altLang="en-US" sz="1000" b="1" u="sng" dirty="0">
                <a:latin typeface="Meiryo UI" pitchFamily="50" charset="-128"/>
                <a:ea typeface="Meiryo UI" pitchFamily="50" charset="-128"/>
              </a:rPr>
              <a:t>第</a:t>
            </a:r>
            <a:r>
              <a:rPr lang="en-US" altLang="ja-JP" sz="1000" b="1" u="sng" dirty="0">
                <a:latin typeface="Meiryo UI" pitchFamily="50" charset="-128"/>
                <a:ea typeface="Meiryo UI" pitchFamily="50" charset="-128"/>
              </a:rPr>
              <a:t>Ⅰ</a:t>
            </a:r>
            <a:r>
              <a:rPr lang="ja-JP" altLang="en-US" sz="1000" b="1" u="sng" dirty="0">
                <a:latin typeface="Meiryo UI" pitchFamily="50" charset="-128"/>
                <a:ea typeface="Meiryo UI" pitchFamily="50" charset="-128"/>
              </a:rPr>
              <a:t>象限</a:t>
            </a:r>
            <a:endParaRPr lang="ja-JP" altLang="en-US"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他産業へ与える影響力が大きく、同時に他産業から受ける感応度も大きい産業で</a:t>
            </a:r>
            <a:r>
              <a:rPr lang="ja-JP" altLang="en-US" sz="1000" b="1" dirty="0">
                <a:solidFill>
                  <a:srgbClr val="FF0000"/>
                </a:solidFill>
                <a:latin typeface="Meiryo UI" pitchFamily="50" charset="-128"/>
                <a:ea typeface="Meiryo UI" pitchFamily="50" charset="-128"/>
              </a:rPr>
              <a:t>地域の取引の核となっている</a:t>
            </a:r>
            <a:r>
              <a:rPr lang="ja-JP" altLang="en-US" sz="1000" b="1" dirty="0" smtClean="0">
                <a:solidFill>
                  <a:srgbClr val="FF0000"/>
                </a:solidFill>
                <a:latin typeface="Meiryo UI" pitchFamily="50" charset="-128"/>
                <a:ea typeface="Meiryo UI" pitchFamily="50" charset="-128"/>
              </a:rPr>
              <a:t>産業</a:t>
            </a:r>
            <a:endParaRPr lang="en-US" altLang="ja-JP" sz="1000" b="1" dirty="0">
              <a:latin typeface="Meiryo UI" pitchFamily="50" charset="-128"/>
              <a:ea typeface="Meiryo UI" pitchFamily="50" charset="-128"/>
            </a:endParaRPr>
          </a:p>
        </p:txBody>
      </p:sp>
      <p:sp>
        <p:nvSpPr>
          <p:cNvPr id="31" name="テキスト ボックス 30"/>
          <p:cNvSpPr txBox="1"/>
          <p:nvPr/>
        </p:nvSpPr>
        <p:spPr>
          <a:xfrm>
            <a:off x="7092000" y="3636000"/>
            <a:ext cx="1828801" cy="612934"/>
          </a:xfrm>
          <a:prstGeom prst="roundRect">
            <a:avLst/>
          </a:prstGeom>
          <a:solidFill>
            <a:srgbClr val="D3F9EB"/>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ja-JP" altLang="en-US" sz="1000" b="1" dirty="0">
                <a:latin typeface="Meiryo UI" pitchFamily="50" charset="-128"/>
                <a:ea typeface="Meiryo UI" pitchFamily="50" charset="-128"/>
              </a:rPr>
              <a:t>影響力係数と感応度係数がともに高い産業は、地域にとって核となる産業である。</a:t>
            </a:r>
            <a:endParaRPr kumimoji="1" lang="ja-JP" altLang="en-US" sz="1000" b="1" dirty="0">
              <a:latin typeface="Meiryo UI" pitchFamily="50" charset="-128"/>
              <a:ea typeface="Meiryo UI" pitchFamily="50" charset="-128"/>
            </a:endParaRPr>
          </a:p>
        </p:txBody>
      </p:sp>
      <p:sp>
        <p:nvSpPr>
          <p:cNvPr id="3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34</a:t>
            </a:fld>
            <a:endParaRPr lang="en-US" altLang="ja-JP" b="1" dirty="0">
              <a:latin typeface="Meiryo UI" pitchFamily="50" charset="-128"/>
              <a:ea typeface="Meiryo UI" pitchFamily="50" charset="-128"/>
            </a:endParaRPr>
          </a:p>
        </p:txBody>
      </p:sp>
      <p:sp>
        <p:nvSpPr>
          <p:cNvPr id="17" name="Rectangle 3"/>
          <p:cNvSpPr>
            <a:spLocks noChangeArrowheads="1"/>
          </p:cNvSpPr>
          <p:nvPr/>
        </p:nvSpPr>
        <p:spPr bwMode="auto">
          <a:xfrm>
            <a:off x="820109" y="770296"/>
            <a:ext cx="8280000" cy="116114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消費や投資の増加によって他産業に大きな影響を与える産業は何か、また、逆に影響を受ける産業は何かを、影響力係数と感応度係数から把握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影響力係数は、当該産業の消費や投資の増加が、全産業（調達先）に与える影響の強さを表す。</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感応度係数は、全産業（販売先）の消費や投資の増加が、当該産業に及ぼす影響の強さを表す。</a:t>
            </a: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19" name="直線コネクタ 1"/>
          <p:cNvCxnSpPr/>
          <p:nvPr/>
        </p:nvCxnSpPr>
        <p:spPr bwMode="auto">
          <a:xfrm>
            <a:off x="984993" y="5052249"/>
            <a:ext cx="6603501" cy="0"/>
          </a:xfrm>
          <a:prstGeom prst="line">
            <a:avLst/>
          </a:prstGeom>
          <a:ln w="19050">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
          <p:cNvCxnSpPr/>
          <p:nvPr/>
        </p:nvCxnSpPr>
        <p:spPr bwMode="auto">
          <a:xfrm>
            <a:off x="4286743" y="2698584"/>
            <a:ext cx="0" cy="3295131"/>
          </a:xfrm>
          <a:prstGeom prst="line">
            <a:avLst/>
          </a:prstGeom>
          <a:noFill/>
          <a:ln w="19050" cap="flat" cmpd="sng" algn="ctr">
            <a:solidFill>
              <a:schemeClr val="bg1">
                <a:lumMod val="50000"/>
              </a:schemeClr>
            </a:solidFill>
            <a:prstDash val="lgDash"/>
            <a:round/>
            <a:headEnd type="none" w="med" len="med"/>
            <a:tailEnd type="none" w="med" len="med"/>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1800-000004000000}"/>
              </a:ext>
            </a:extLst>
          </p:cNvPr>
          <p:cNvGraphicFramePr>
            <a:graphicFrameLocks/>
          </p:cNvGraphicFramePr>
          <p:nvPr>
            <p:extLst>
              <p:ext uri="{D42A27DB-BD31-4B8C-83A1-F6EECF244321}">
                <p14:modId xmlns:p14="http://schemas.microsoft.com/office/powerpoint/2010/main" val="225818147"/>
              </p:ext>
            </p:extLst>
          </p:nvPr>
        </p:nvGraphicFramePr>
        <p:xfrm>
          <a:off x="64008" y="2889504"/>
          <a:ext cx="7990512" cy="357706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2"/>
          <p:cNvSpPr>
            <a:spLocks noGrp="1"/>
          </p:cNvSpPr>
          <p:nvPr>
            <p:ph type="ctrTitle"/>
          </p:nvPr>
        </p:nvSpPr>
        <p:spPr>
          <a:xfrm>
            <a:off x="-19050" y="1"/>
            <a:ext cx="9163050" cy="493058"/>
          </a:xfrm>
        </p:spPr>
        <p:txBody>
          <a:bodyPr/>
          <a:lstStyle/>
          <a:p>
            <a:r>
              <a:rPr lang="ja-JP" altLang="en-US" dirty="0">
                <a:latin typeface="Meiryo UI" pitchFamily="50" charset="-128"/>
                <a:ea typeface="Meiryo UI" pitchFamily="50" charset="-128"/>
              </a:rPr>
              <a:t>（２）地域の産業構造について②：生産誘発額</a:t>
            </a:r>
            <a:endParaRPr kumimoji="1" lang="ja-JP" altLang="en-US" dirty="0">
              <a:latin typeface="Meiryo UI" pitchFamily="50" charset="-128"/>
              <a:ea typeface="Meiryo UI" pitchFamily="50" charset="-128"/>
            </a:endParaRPr>
          </a:p>
        </p:txBody>
      </p:sp>
      <p:sp>
        <p:nvSpPr>
          <p:cNvPr id="18" name="正方形/長方形 17"/>
          <p:cNvSpPr/>
          <p:nvPr/>
        </p:nvSpPr>
        <p:spPr>
          <a:xfrm>
            <a:off x="252000" y="2448707"/>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生産誘発額</a:t>
            </a:r>
          </a:p>
        </p:txBody>
      </p:sp>
      <p:sp>
        <p:nvSpPr>
          <p:cNvPr id="20" name="正方形/長方形 19"/>
          <p:cNvSpPr/>
          <p:nvPr/>
        </p:nvSpPr>
        <p:spPr bwMode="auto">
          <a:xfrm>
            <a:off x="252000" y="1687799"/>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各産業の消費や投資が</a:t>
            </a:r>
            <a:r>
              <a:rPr lang="en-US" altLang="ja-JP" sz="1200" b="1" smtClean="0">
                <a:latin typeface="Meiryo UI" pitchFamily="50" charset="-128"/>
                <a:ea typeface="Meiryo UI" pitchFamily="50" charset="-128"/>
              </a:rPr>
              <a:t>100</a:t>
            </a:r>
            <a:r>
              <a:rPr lang="ja-JP" altLang="en-US" sz="1200" b="1" smtClean="0">
                <a:latin typeface="Meiryo UI" pitchFamily="50" charset="-128"/>
                <a:ea typeface="Meiryo UI" pitchFamily="50" charset="-128"/>
              </a:rPr>
              <a:t>万円増加したときの域内への生産誘発額（産業計）は食料品、農業、情報通信業等で高く、影響力係数が大きい産業ほど域内への波及効果が高い。</a:t>
            </a:r>
            <a:endParaRPr lang="ja-JP" altLang="en-US" sz="1200" b="1" dirty="0">
              <a:latin typeface="Meiryo UI" pitchFamily="50" charset="-128"/>
              <a:ea typeface="Meiryo UI" pitchFamily="50" charset="-128"/>
            </a:endParaRPr>
          </a:p>
        </p:txBody>
      </p:sp>
      <p:sp>
        <p:nvSpPr>
          <p:cNvPr id="21" name="テキスト ボックス 20"/>
          <p:cNvSpPr txBox="1"/>
          <p:nvPr/>
        </p:nvSpPr>
        <p:spPr>
          <a:xfrm>
            <a:off x="389740" y="6318985"/>
            <a:ext cx="2560793" cy="215444"/>
          </a:xfrm>
          <a:prstGeom prst="rect">
            <a:avLst/>
          </a:prstGeom>
          <a:noFill/>
        </p:spPr>
        <p:txBody>
          <a:bodyPr wrap="square" rtlCol="0">
            <a:spAutoFit/>
          </a:bodyPr>
          <a:lstStyle/>
          <a:p>
            <a:r>
              <a:rPr lang="ja-JP" altLang="ja-JP" sz="800" dirty="0">
                <a:latin typeface="Meiryo UI" pitchFamily="50" charset="-128"/>
                <a:ea typeface="Meiryo UI" pitchFamily="50" charset="-128"/>
              </a:rPr>
              <a:t>注）全域とは当該地域を含む全国を意味する。</a:t>
            </a:r>
            <a:endParaRPr kumimoji="1" lang="ja-JP" altLang="en-US" sz="800" dirty="0">
              <a:latin typeface="Meiryo UI" pitchFamily="50" charset="-128"/>
              <a:ea typeface="Meiryo UI" pitchFamily="50" charset="-128"/>
            </a:endParaRPr>
          </a:p>
        </p:txBody>
      </p:sp>
      <p:sp>
        <p:nvSpPr>
          <p:cNvPr id="2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35</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778891"/>
            <a:ext cx="8280000" cy="72571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地域の産業間や地域内外の取引構造を分析することで</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域内</a:t>
            </a:r>
            <a:r>
              <a:rPr lang="ja-JP" altLang="en-US" sz="1200" b="1" dirty="0" smtClean="0">
                <a:latin typeface="Meiryo UI" pitchFamily="50" charset="-128"/>
                <a:ea typeface="Meiryo UI" pitchFamily="50" charset="-128"/>
              </a:rPr>
              <a:t>へ</a:t>
            </a:r>
            <a:r>
              <a:rPr lang="ja-JP" altLang="en-US" sz="1200" b="1" dirty="0">
                <a:latin typeface="Meiryo UI" pitchFamily="50" charset="-128"/>
                <a:ea typeface="Meiryo UI" pitchFamily="50" charset="-128"/>
              </a:rPr>
              <a:t>の波及効果を把握する。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ここでは、消費や投資の増加によって</a:t>
            </a:r>
            <a:r>
              <a:rPr lang="ja-JP" altLang="en-US" sz="1200" b="1" dirty="0" smtClean="0">
                <a:latin typeface="Meiryo UI" pitchFamily="50" charset="-128"/>
                <a:ea typeface="Meiryo UI" pitchFamily="50" charset="-128"/>
              </a:rPr>
              <a:t>直接・間接的</a:t>
            </a:r>
            <a:r>
              <a:rPr lang="ja-JP" altLang="en-US" sz="1200" b="1" dirty="0">
                <a:latin typeface="Meiryo UI" pitchFamily="50" charset="-128"/>
                <a:ea typeface="Meiryo UI" pitchFamily="50" charset="-128"/>
              </a:rPr>
              <a:t>に生じる生産誘発額を把握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5" name="テキスト ボックス 1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1900-00000F000000}"/>
              </a:ext>
            </a:extLst>
          </p:cNvPr>
          <p:cNvGraphicFramePr>
            <a:graphicFrameLocks/>
          </p:cNvGraphicFramePr>
          <p:nvPr>
            <p:extLst>
              <p:ext uri="{D42A27DB-BD31-4B8C-83A1-F6EECF244321}">
                <p14:modId xmlns:p14="http://schemas.microsoft.com/office/powerpoint/2010/main" val="1065926061"/>
              </p:ext>
            </p:extLst>
          </p:nvPr>
        </p:nvGraphicFramePr>
        <p:xfrm>
          <a:off x="466344" y="1856232"/>
          <a:ext cx="5972377" cy="491212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（３）地域の取引構造について</a:t>
            </a:r>
          </a:p>
        </p:txBody>
      </p:sp>
      <p:sp>
        <p:nvSpPr>
          <p:cNvPr id="12" name="正方形/長方形 11"/>
          <p:cNvSpPr/>
          <p:nvPr/>
        </p:nvSpPr>
        <p:spPr>
          <a:xfrm>
            <a:off x="252000" y="1812955"/>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産業間取引構造</a:t>
            </a:r>
          </a:p>
        </p:txBody>
      </p:sp>
      <p:sp>
        <p:nvSpPr>
          <p:cNvPr id="16" name="正方形/長方形 15"/>
          <p:cNvSpPr/>
          <p:nvPr/>
        </p:nvSpPr>
        <p:spPr bwMode="auto">
          <a:xfrm>
            <a:off x="6988985" y="2438400"/>
            <a:ext cx="2082240" cy="2101291"/>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＜コメントを埋めてください＞</a:t>
            </a:r>
            <a:endParaRPr lang="en-US" altLang="ja-JP" sz="1200" b="1" dirty="0">
              <a:latin typeface="Meiryo UI" pitchFamily="50" charset="-128"/>
              <a:ea typeface="Meiryo UI" pitchFamily="50" charset="-128"/>
            </a:endParaRP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36</a:t>
            </a:fld>
            <a:endParaRPr lang="en-US" altLang="ja-JP" b="1" dirty="0">
              <a:latin typeface="Meiryo UI" pitchFamily="50" charset="-128"/>
              <a:ea typeface="Meiryo UI" pitchFamily="50" charset="-128"/>
            </a:endParaRPr>
          </a:p>
        </p:txBody>
      </p:sp>
      <p:sp>
        <p:nvSpPr>
          <p:cNvPr id="64" name="テキスト ボックス 63"/>
          <p:cNvSpPr txBox="1"/>
          <p:nvPr/>
        </p:nvSpPr>
        <p:spPr>
          <a:xfrm>
            <a:off x="960058" y="2303444"/>
            <a:ext cx="718722" cy="2154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800" b="1" dirty="0">
                <a:latin typeface="Meiryo UI" pitchFamily="50" charset="-128"/>
                <a:ea typeface="Meiryo UI" pitchFamily="50" charset="-128"/>
              </a:rPr>
              <a:t>単位</a:t>
            </a:r>
            <a:r>
              <a:rPr lang="ja-JP" altLang="en-US" sz="800" b="1" dirty="0" smtClean="0">
                <a:latin typeface="Meiryo UI" pitchFamily="50" charset="-128"/>
                <a:ea typeface="Meiryo UI" pitchFamily="50" charset="-128"/>
              </a:rPr>
              <a:t>：</a:t>
            </a:r>
            <a:r>
              <a:rPr lang="ja-JP" altLang="en-US" sz="800" b="1" dirty="0">
                <a:latin typeface="Meiryo UI" pitchFamily="50" charset="-128"/>
                <a:ea typeface="Meiryo UI" pitchFamily="50" charset="-128"/>
              </a:rPr>
              <a:t>十</a:t>
            </a:r>
            <a:r>
              <a:rPr lang="ja-JP" altLang="en-US" sz="800" b="1" dirty="0" smtClean="0">
                <a:latin typeface="Meiryo UI" pitchFamily="50" charset="-128"/>
                <a:ea typeface="Meiryo UI" pitchFamily="50" charset="-128"/>
              </a:rPr>
              <a:t>億円</a:t>
            </a:r>
            <a:endParaRPr lang="ja-JP" altLang="en-US" sz="800" b="1" dirty="0">
              <a:latin typeface="Meiryo UI" pitchFamily="50" charset="-128"/>
              <a:ea typeface="Meiryo UI" pitchFamily="50" charset="-128"/>
            </a:endParaRPr>
          </a:p>
        </p:txBody>
      </p:sp>
      <p:grpSp>
        <p:nvGrpSpPr>
          <p:cNvPr id="65" name="グループ化 64"/>
          <p:cNvGrpSpPr/>
          <p:nvPr/>
        </p:nvGrpSpPr>
        <p:grpSpPr>
          <a:xfrm>
            <a:off x="53340" y="2093118"/>
            <a:ext cx="718722" cy="4421981"/>
            <a:chOff x="53340" y="2093118"/>
            <a:chExt cx="718722" cy="4421981"/>
          </a:xfrm>
        </p:grpSpPr>
        <p:sp>
          <p:nvSpPr>
            <p:cNvPr id="66" name="下矢印 65"/>
            <p:cNvSpPr/>
            <p:nvPr/>
          </p:nvSpPr>
          <p:spPr bwMode="auto">
            <a:xfrm flipV="1">
              <a:off x="232701" y="2093118"/>
              <a:ext cx="360000" cy="4421981"/>
            </a:xfrm>
            <a:prstGeom prst="downArrow">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67" name="テキスト ボックス 66"/>
            <p:cNvSpPr txBox="1"/>
            <p:nvPr/>
          </p:nvSpPr>
          <p:spPr>
            <a:xfrm>
              <a:off x="53340" y="2514066"/>
              <a:ext cx="718722" cy="2308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dirty="0">
                  <a:latin typeface="Meiryo UI" pitchFamily="50" charset="-128"/>
                  <a:ea typeface="Meiryo UI" pitchFamily="50" charset="-128"/>
                </a:rPr>
                <a:t>川下産業</a:t>
              </a:r>
            </a:p>
          </p:txBody>
        </p:sp>
        <p:sp>
          <p:nvSpPr>
            <p:cNvPr id="68" name="テキスト ボックス 67"/>
            <p:cNvSpPr txBox="1"/>
            <p:nvPr/>
          </p:nvSpPr>
          <p:spPr>
            <a:xfrm>
              <a:off x="53340" y="4088658"/>
              <a:ext cx="718722" cy="2308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dirty="0">
                  <a:latin typeface="Meiryo UI" pitchFamily="50" charset="-128"/>
                  <a:ea typeface="Meiryo UI" pitchFamily="50" charset="-128"/>
                </a:rPr>
                <a:t>川中産業</a:t>
              </a:r>
            </a:p>
          </p:txBody>
        </p:sp>
        <p:sp>
          <p:nvSpPr>
            <p:cNvPr id="69" name="テキスト ボックス 68"/>
            <p:cNvSpPr txBox="1"/>
            <p:nvPr/>
          </p:nvSpPr>
          <p:spPr>
            <a:xfrm>
              <a:off x="53340" y="5650786"/>
              <a:ext cx="718722" cy="25576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a:latin typeface="Meiryo UI" pitchFamily="50" charset="-128"/>
                  <a:ea typeface="Meiryo UI" pitchFamily="50" charset="-128"/>
                </a:rPr>
                <a:t>川上産業</a:t>
              </a:r>
              <a:endParaRPr lang="ja-JP" altLang="en-US" sz="900" b="1" dirty="0">
                <a:latin typeface="Meiryo UI" pitchFamily="50" charset="-128"/>
                <a:ea typeface="Meiryo UI" pitchFamily="50" charset="-128"/>
              </a:endParaRPr>
            </a:p>
          </p:txBody>
        </p:sp>
      </p:grpSp>
      <p:pic>
        <p:nvPicPr>
          <p:cNvPr id="71685" name="Picture 5"/>
          <p:cNvPicPr>
            <a:picLocks noChangeAspect="1" noChangeArrowheads="1"/>
          </p:cNvPicPr>
          <p:nvPr/>
        </p:nvPicPr>
        <p:blipFill>
          <a:blip r:embed="rId3" cstate="print"/>
          <a:srcRect/>
          <a:stretch>
            <a:fillRect/>
          </a:stretch>
        </p:blipFill>
        <p:spPr bwMode="auto">
          <a:xfrm>
            <a:off x="6496055" y="5084064"/>
            <a:ext cx="2587897" cy="1376541"/>
          </a:xfrm>
          <a:prstGeom prst="rect">
            <a:avLst/>
          </a:prstGeom>
          <a:noFill/>
          <a:ln w="9525">
            <a:noFill/>
            <a:miter lim="800000"/>
            <a:headEnd/>
            <a:tailEnd/>
          </a:ln>
          <a:effectLst/>
        </p:spPr>
      </p:pic>
      <p:sp>
        <p:nvSpPr>
          <p:cNvPr id="17" name="Rectangle 3"/>
          <p:cNvSpPr>
            <a:spLocks noChangeArrowheads="1"/>
          </p:cNvSpPr>
          <p:nvPr/>
        </p:nvSpPr>
        <p:spPr bwMode="auto">
          <a:xfrm>
            <a:off x="820109" y="769316"/>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影響力係数や感応度係数、生産誘発額の数値は、産業間の取引構造に依存している。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ここでは、当該地域の産業間取引額について、取引構造を図化することで、どの産業間の取引額が多いかを把握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これ</a:t>
            </a:r>
            <a:r>
              <a:rPr lang="ja-JP" altLang="en-US" sz="1200" b="1" dirty="0">
                <a:latin typeface="Meiryo UI" pitchFamily="50" charset="-128"/>
                <a:ea typeface="Meiryo UI" pitchFamily="50" charset="-128"/>
              </a:rPr>
              <a:t>により、影響力係数や感応度係数、生産誘発額の数値の背景・要因について分析する。</a:t>
            </a: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en-US" sz="3600" kern="1200" dirty="0">
                <a:solidFill>
                  <a:schemeClr val="tx1">
                    <a:lumMod val="75000"/>
                    <a:lumOff val="25000"/>
                  </a:schemeClr>
                </a:solidFill>
                <a:cs typeface="+mn-cs"/>
              </a:rPr>
              <a:t>３</a:t>
            </a:r>
            <a:r>
              <a:rPr lang="ja-JP" altLang="ja-JP" sz="3600" kern="1200" dirty="0" smtClean="0">
                <a:solidFill>
                  <a:schemeClr val="tx1">
                    <a:lumMod val="75000"/>
                    <a:lumOff val="25000"/>
                  </a:schemeClr>
                </a:solidFill>
                <a:cs typeface="+mn-cs"/>
              </a:rPr>
              <a:t>－４</a:t>
            </a:r>
            <a:r>
              <a:rPr lang="ja-JP" altLang="ja-JP" sz="3600" kern="1200" dirty="0">
                <a:solidFill>
                  <a:schemeClr val="tx1">
                    <a:lumMod val="75000"/>
                    <a:lumOff val="25000"/>
                  </a:schemeClr>
                </a:solidFill>
                <a:cs typeface="+mn-cs"/>
              </a:rPr>
              <a:t>．賃金・</a:t>
            </a:r>
            <a:r>
              <a:rPr lang="ja-JP" altLang="ja-JP" sz="3600" kern="1200" dirty="0" smtClean="0">
                <a:solidFill>
                  <a:schemeClr val="tx1">
                    <a:lumMod val="75000"/>
                    <a:lumOff val="25000"/>
                  </a:schemeClr>
                </a:solidFill>
                <a:cs typeface="+mn-cs"/>
              </a:rPr>
              <a:t>人件費</a:t>
            </a:r>
            <a:r>
              <a:rPr lang="en-US" altLang="ja-JP" sz="3600" kern="1200" dirty="0" smtClean="0">
                <a:solidFill>
                  <a:schemeClr val="tx1">
                    <a:lumMod val="75000"/>
                    <a:lumOff val="25000"/>
                  </a:schemeClr>
                </a:solidFill>
                <a:cs typeface="+mn-cs"/>
              </a:rPr>
              <a:t>(</a:t>
            </a:r>
            <a:r>
              <a:rPr lang="ja-JP" altLang="ja-JP" sz="3600" kern="1200" dirty="0" smtClean="0">
                <a:solidFill>
                  <a:schemeClr val="tx1">
                    <a:lumMod val="75000"/>
                    <a:lumOff val="25000"/>
                  </a:schemeClr>
                </a:solidFill>
                <a:cs typeface="+mn-cs"/>
              </a:rPr>
              <a:t>雇用者所得</a:t>
            </a:r>
            <a:r>
              <a:rPr lang="en-US" altLang="ja-JP" sz="3600" kern="1200" dirty="0" smtClean="0">
                <a:solidFill>
                  <a:schemeClr val="tx1">
                    <a:lumMod val="75000"/>
                    <a:lumOff val="25000"/>
                  </a:schemeClr>
                </a:solidFill>
                <a:cs typeface="+mn-cs"/>
              </a:rPr>
              <a:t>)</a:t>
            </a:r>
            <a:r>
              <a:rPr lang="ja-JP" altLang="ja-JP" sz="3600" kern="1200" dirty="0" smtClean="0">
                <a:solidFill>
                  <a:schemeClr val="tx1">
                    <a:lumMod val="75000"/>
                    <a:lumOff val="25000"/>
                  </a:schemeClr>
                </a:solidFill>
                <a:cs typeface="+mn-cs"/>
              </a:rPr>
              <a:t>の</a:t>
            </a:r>
            <a:r>
              <a:rPr lang="ja-JP" altLang="ja-JP" sz="3600" kern="1200" dirty="0">
                <a:solidFill>
                  <a:schemeClr val="tx1">
                    <a:lumMod val="75000"/>
                    <a:lumOff val="25000"/>
                  </a:schemeClr>
                </a:solidFill>
                <a:cs typeface="+mn-cs"/>
              </a:rPr>
              <a:t>分析</a:t>
            </a:r>
            <a:endParaRPr lang="ja-JP" altLang="en-US" sz="3600" kern="1200" dirty="0">
              <a:solidFill>
                <a:schemeClr val="tx1">
                  <a:lumMod val="75000"/>
                  <a:lumOff val="25000"/>
                </a:schemeClr>
              </a:solidFill>
              <a:cs typeface="+mn-cs"/>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37</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106839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8640000" cy="493058"/>
          </a:xfrm>
        </p:spPr>
        <p:txBody>
          <a:bodyPr/>
          <a:lstStyle/>
          <a:p>
            <a:r>
              <a:rPr lang="ja-JP" altLang="en-US" sz="2200" dirty="0"/>
              <a:t>（１）住民の生活を支えている産業は何</a:t>
            </a:r>
            <a:r>
              <a:rPr lang="ja-JP" altLang="en-US" sz="2200" dirty="0" smtClean="0"/>
              <a:t>か①：産業別雇用者所得</a:t>
            </a:r>
            <a:endParaRPr kumimoji="1" lang="ja-JP" altLang="en-US" sz="2200"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38</a:t>
            </a:fld>
            <a:endParaRPr lang="en-US" altLang="ja-JP" dirty="0"/>
          </a:p>
        </p:txBody>
      </p:sp>
      <p:sp>
        <p:nvSpPr>
          <p:cNvPr id="4" name="正方形/長方形 25"/>
          <p:cNvSpPr/>
          <p:nvPr/>
        </p:nvSpPr>
        <p:spPr bwMode="auto">
          <a:xfrm>
            <a:off x="252000" y="1859291"/>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雇用者所得が最も大きい産業は、</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業で△</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億円であり、次いで○○、○○、○○の雇用者所得が大きい。</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252000" y="2558789"/>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産業別雇用者所得</a:t>
            </a:r>
          </a:p>
        </p:txBody>
      </p:sp>
      <p:sp>
        <p:nvSpPr>
          <p:cNvPr id="6" name="Rectangle 3"/>
          <p:cNvSpPr>
            <a:spLocks noChangeArrowheads="1"/>
          </p:cNvSpPr>
          <p:nvPr/>
        </p:nvSpPr>
        <p:spPr bwMode="auto">
          <a:xfrm>
            <a:off x="820109" y="784910"/>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地域で生み出された付加価値</a:t>
            </a:r>
            <a:r>
              <a:rPr lang="ja-JP" altLang="en-US" sz="1200" b="1" dirty="0" smtClean="0">
                <a:latin typeface="Meiryo UI" pitchFamily="50" charset="-128"/>
                <a:ea typeface="Meiryo UI" pitchFamily="50" charset="-128"/>
              </a:rPr>
              <a:t>は、雇用者</a:t>
            </a:r>
            <a:r>
              <a:rPr lang="ja-JP" altLang="en-US" sz="1200" b="1" dirty="0">
                <a:latin typeface="Meiryo UI" pitchFamily="50" charset="-128"/>
                <a:ea typeface="Meiryo UI" pitchFamily="50" charset="-128"/>
              </a:rPr>
              <a:t>所得とその他所得（＝営業</a:t>
            </a:r>
            <a:r>
              <a:rPr lang="ja-JP" altLang="en-US" sz="1200" b="1" dirty="0" smtClean="0">
                <a:latin typeface="Meiryo UI" pitchFamily="50" charset="-128"/>
                <a:ea typeface="Meiryo UI" pitchFamily="50" charset="-128"/>
              </a:rPr>
              <a:t>余剰</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営業</a:t>
            </a:r>
            <a:r>
              <a:rPr lang="ja-JP" altLang="en-US" sz="1200" b="1" dirty="0">
                <a:latin typeface="Meiryo UI" pitchFamily="50" charset="-128"/>
                <a:ea typeface="Meiryo UI" pitchFamily="50" charset="-128"/>
              </a:rPr>
              <a:t>利益、利子、賃料</a:t>
            </a:r>
            <a:r>
              <a:rPr lang="ja-JP" altLang="en-US" sz="1200" b="1" dirty="0" smtClean="0">
                <a:latin typeface="Meiryo UI" pitchFamily="50" charset="-128"/>
                <a:ea typeface="Meiryo UI" pitchFamily="50" charset="-128"/>
              </a:rPr>
              <a:t>等</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ここではまず、地域の産業別雇用者所得より、住民の生活を支えている</a:t>
            </a:r>
            <a:r>
              <a:rPr lang="ja-JP" altLang="en-US" sz="1200" b="1" dirty="0" smtClean="0">
                <a:latin typeface="Meiryo UI" pitchFamily="50" charset="-128"/>
                <a:ea typeface="Meiryo UI" pitchFamily="50" charset="-128"/>
              </a:rPr>
              <a:t>産業が何</a:t>
            </a:r>
            <a:r>
              <a:rPr lang="ja-JP" altLang="en-US" sz="1200" b="1" dirty="0">
                <a:latin typeface="Meiryo UI" pitchFamily="50" charset="-128"/>
                <a:ea typeface="Meiryo UI" pitchFamily="50" charset="-128"/>
              </a:rPr>
              <a:t>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2"/>
          <p:cNvSpPr txBox="1"/>
          <p:nvPr/>
        </p:nvSpPr>
        <p:spPr>
          <a:xfrm>
            <a:off x="6038106" y="3171730"/>
            <a:ext cx="2624328" cy="338554"/>
          </a:xfrm>
          <a:prstGeom prst="rect">
            <a:avLst/>
          </a:prstGeom>
          <a:solidFill>
            <a:schemeClr val="bg1"/>
          </a:solidFill>
          <a:ln w="19050">
            <a:solidFill>
              <a:schemeClr val="bg1">
                <a:lumMod val="50000"/>
              </a:schemeClr>
            </a:solidFill>
          </a:ln>
        </p:spPr>
        <p:txBody>
          <a:bodyPr wrap="square" rtlCol="0">
            <a:normAutofit/>
          </a:bodyPr>
          <a:lstStyle/>
          <a:p>
            <a:pPr algn="ctr"/>
            <a:r>
              <a:rPr lang="zh-TW" altLang="en-US" sz="1600" dirty="0" smtClean="0">
                <a:latin typeface="ＭＳ Ｐゴシック" panose="020B0600070205080204" pitchFamily="50" charset="-128"/>
                <a:ea typeface="ＭＳ Ｐゴシック" panose="020B0600070205080204" pitchFamily="50" charset="-128"/>
              </a:rPr>
              <a:t>雇用者所得 </a:t>
            </a:r>
            <a:r>
              <a:rPr lang="ja-JP" altLang="en-US" sz="1600" dirty="0" smtClean="0">
                <a:latin typeface="ＭＳ Ｐゴシック" panose="020B0600070205080204" pitchFamily="50" charset="-128"/>
                <a:ea typeface="ＭＳ Ｐゴシック" panose="020B0600070205080204" pitchFamily="50" charset="-128"/>
              </a:rPr>
              <a:t>△△ </a:t>
            </a:r>
            <a:r>
              <a:rPr lang="zh-TW" altLang="en-US" sz="1600" dirty="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3"/>
          <p:cNvSpPr txBox="1"/>
          <p:nvPr/>
        </p:nvSpPr>
        <p:spPr>
          <a:xfrm>
            <a:off x="5269111" y="3187118"/>
            <a:ext cx="723275" cy="307777"/>
          </a:xfrm>
          <a:prstGeom prst="rect">
            <a:avLst/>
          </a:prstGeom>
          <a:noFill/>
          <a:ln>
            <a:noFill/>
          </a:ln>
        </p:spPr>
        <p:txBody>
          <a:bodyPr wrap="none" rtlCol="0">
            <a:spAutoFit/>
          </a:bodyPr>
          <a:lstStyle/>
          <a:p>
            <a:r>
              <a:rPr lang="ja-JP" altLang="en-US" sz="1400" b="1" dirty="0">
                <a:latin typeface="Meiryo UI" pitchFamily="50" charset="-128"/>
                <a:ea typeface="Meiryo UI" pitchFamily="50" charset="-128"/>
              </a:rPr>
              <a:t>○○</a:t>
            </a:r>
            <a:r>
              <a:rPr lang="ja-JP" altLang="en-US" sz="1400" b="1" dirty="0" smtClean="0">
                <a:latin typeface="Meiryo UI" pitchFamily="50" charset="-128"/>
                <a:ea typeface="Meiryo UI" pitchFamily="50" charset="-128"/>
              </a:rPr>
              <a:t>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1929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493058"/>
          </a:xfrm>
        </p:spPr>
        <p:txBody>
          <a:bodyPr/>
          <a:lstStyle/>
          <a:p>
            <a:r>
              <a:rPr lang="ja-JP" altLang="en-US" sz="2200" dirty="0"/>
              <a:t>（１）住民の生活を支えている産業は何</a:t>
            </a:r>
            <a:r>
              <a:rPr lang="ja-JP" altLang="en-US" sz="2200" dirty="0" smtClean="0"/>
              <a:t>か</a:t>
            </a:r>
            <a:r>
              <a:rPr lang="ja-JP" altLang="en-US" sz="2200" dirty="0"/>
              <a:t>②</a:t>
            </a:r>
            <a:r>
              <a:rPr lang="en-US" altLang="ja-JP" sz="2200" dirty="0" smtClean="0"/>
              <a:t>:</a:t>
            </a:r>
            <a:r>
              <a:rPr lang="ja-JP" altLang="en-US" sz="2200" dirty="0" smtClean="0"/>
              <a:t>産業別雇用者所得構成比</a:t>
            </a:r>
            <a:endParaRPr kumimoji="1" lang="ja-JP" altLang="en-US" sz="2200" dirty="0"/>
          </a:p>
        </p:txBody>
      </p:sp>
      <p:sp>
        <p:nvSpPr>
          <p:cNvPr id="26" name="正方形/長方形 25"/>
          <p:cNvSpPr/>
          <p:nvPr/>
        </p:nvSpPr>
        <p:spPr bwMode="auto">
          <a:xfrm>
            <a:off x="252000" y="1866725"/>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住民の生活を支える雇用者所得への寄与が大きい産業は、</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、○○、○○、○○である。</a:t>
            </a:r>
            <a:endParaRPr lang="ja-JP" altLang="en-US" sz="1200" b="1" dirty="0">
              <a:latin typeface="Meiryo UI" pitchFamily="50" charset="-128"/>
              <a:ea typeface="Meiryo UI" pitchFamily="50" charset="-128"/>
            </a:endParaRPr>
          </a:p>
        </p:txBody>
      </p:sp>
      <p:sp>
        <p:nvSpPr>
          <p:cNvPr id="17" name="テキスト ボックス 16"/>
          <p:cNvSpPr txBox="1">
            <a:spLocks noChangeArrowheads="1"/>
          </p:cNvSpPr>
          <p:nvPr/>
        </p:nvSpPr>
        <p:spPr bwMode="auto">
          <a:xfrm>
            <a:off x="252000" y="256622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産業別雇用者所得構成比</a:t>
            </a:r>
          </a:p>
        </p:txBody>
      </p:sp>
      <p:sp>
        <p:nvSpPr>
          <p:cNvPr id="21" name="テキスト ボックス 20"/>
          <p:cNvSpPr txBox="1"/>
          <p:nvPr/>
        </p:nvSpPr>
        <p:spPr>
          <a:xfrm>
            <a:off x="1380761" y="2949546"/>
            <a:ext cx="1728000" cy="451406"/>
          </a:xfrm>
          <a:prstGeom prst="rect">
            <a:avLst/>
          </a:prstGeom>
          <a:solidFill>
            <a:srgbClr val="F79646"/>
          </a:solidFill>
        </p:spPr>
        <p:txBody>
          <a:bodyPr wrap="square" rtlCol="0">
            <a:spAutoFit/>
          </a:bodyPr>
          <a:lstStyle/>
          <a:p>
            <a:pPr algn="ctr">
              <a:lnSpc>
                <a:spcPts val="1400"/>
              </a:lnSpc>
            </a:pPr>
            <a:r>
              <a:rPr lang="ja-JP" altLang="en-US" sz="1200" b="1" dirty="0">
                <a:solidFill>
                  <a:schemeClr val="bg1"/>
                </a:solidFill>
                <a:latin typeface="Meiryo UI" pitchFamily="50" charset="-128"/>
                <a:ea typeface="Meiryo UI" pitchFamily="50" charset="-128"/>
              </a:rPr>
              <a:t>住民の生活を</a:t>
            </a:r>
            <a:endParaRPr lang="en-US" altLang="ja-JP" sz="1200" b="1" dirty="0">
              <a:solidFill>
                <a:schemeClr val="bg1"/>
              </a:solidFill>
              <a:latin typeface="Meiryo UI" pitchFamily="50" charset="-128"/>
              <a:ea typeface="Meiryo UI" pitchFamily="50" charset="-128"/>
            </a:endParaRPr>
          </a:p>
          <a:p>
            <a:pPr algn="ctr">
              <a:lnSpc>
                <a:spcPts val="1400"/>
              </a:lnSpc>
            </a:pPr>
            <a:r>
              <a:rPr lang="ja-JP" altLang="en-US" sz="1200" b="1" dirty="0">
                <a:solidFill>
                  <a:schemeClr val="bg1"/>
                </a:solidFill>
                <a:latin typeface="Meiryo UI" pitchFamily="50" charset="-128"/>
                <a:ea typeface="Meiryo UI" pitchFamily="50" charset="-128"/>
              </a:rPr>
              <a:t>支えている</a:t>
            </a:r>
            <a:r>
              <a:rPr kumimoji="1" lang="ja-JP" altLang="en-US" sz="1200" b="1" dirty="0">
                <a:solidFill>
                  <a:schemeClr val="bg1"/>
                </a:solidFill>
                <a:latin typeface="Meiryo UI" pitchFamily="50" charset="-128"/>
                <a:ea typeface="Meiryo UI" pitchFamily="50" charset="-128"/>
              </a:rPr>
              <a:t>産業</a:t>
            </a:r>
          </a:p>
        </p:txBody>
      </p:sp>
      <p:sp>
        <p:nvSpPr>
          <p:cNvPr id="22" name="右矢印 21"/>
          <p:cNvSpPr/>
          <p:nvPr/>
        </p:nvSpPr>
        <p:spPr bwMode="auto">
          <a:xfrm flipH="1">
            <a:off x="1182123" y="3446779"/>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3"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39</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784910"/>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地域で生み出された付加価値</a:t>
            </a:r>
            <a:r>
              <a:rPr lang="ja-JP" altLang="en-US" sz="1200" b="1" dirty="0" smtClean="0">
                <a:latin typeface="Meiryo UI" pitchFamily="50" charset="-128"/>
                <a:ea typeface="Meiryo UI" pitchFamily="50" charset="-128"/>
              </a:rPr>
              <a:t>は</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雇用者</a:t>
            </a:r>
            <a:r>
              <a:rPr lang="ja-JP" altLang="en-US" sz="1200" b="1" dirty="0">
                <a:latin typeface="Meiryo UI" pitchFamily="50" charset="-128"/>
                <a:ea typeface="Meiryo UI" pitchFamily="50" charset="-128"/>
              </a:rPr>
              <a:t>所得とその他所得（＝営業</a:t>
            </a:r>
            <a:r>
              <a:rPr lang="ja-JP" altLang="en-US" sz="1200" b="1" dirty="0" smtClean="0">
                <a:latin typeface="Meiryo UI" pitchFamily="50" charset="-128"/>
                <a:ea typeface="Meiryo UI" pitchFamily="50" charset="-128"/>
              </a:rPr>
              <a:t>余剰</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営業</a:t>
            </a:r>
            <a:r>
              <a:rPr lang="ja-JP" altLang="en-US" sz="1200" b="1" dirty="0">
                <a:latin typeface="Meiryo UI" pitchFamily="50" charset="-128"/>
                <a:ea typeface="Meiryo UI" pitchFamily="50" charset="-128"/>
              </a:rPr>
              <a:t>利益、利子、賃料</a:t>
            </a:r>
            <a:r>
              <a:rPr lang="ja-JP" altLang="en-US" sz="1200" b="1" dirty="0" smtClean="0">
                <a:latin typeface="Meiryo UI" pitchFamily="50" charset="-128"/>
                <a:ea typeface="Meiryo UI" pitchFamily="50" charset="-128"/>
              </a:rPr>
              <a:t>等</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ここでは、地域の雇用者所得の産業別構成比を全国と比較し、住民の生活を支えている</a:t>
            </a:r>
            <a:r>
              <a:rPr lang="ja-JP" altLang="en-US" sz="1200" b="1" dirty="0" smtClean="0">
                <a:latin typeface="Meiryo UI" pitchFamily="50" charset="-128"/>
                <a:ea typeface="Meiryo UI" pitchFamily="50" charset="-128"/>
              </a:rPr>
              <a:t>産業が何</a:t>
            </a:r>
            <a:r>
              <a:rPr lang="ja-JP" altLang="en-US" sz="1200" b="1" dirty="0">
                <a:latin typeface="Meiryo UI" pitchFamily="50" charset="-128"/>
                <a:ea typeface="Meiryo UI" pitchFamily="50" charset="-128"/>
              </a:rPr>
              <a:t>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5" name="テキスト ボックス 1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 name="テキスト ボックス 2"/>
          <p:cNvSpPr txBox="1"/>
          <p:nvPr/>
        </p:nvSpPr>
        <p:spPr>
          <a:xfrm>
            <a:off x="6038106" y="3170428"/>
            <a:ext cx="2624328" cy="338554"/>
          </a:xfrm>
          <a:prstGeom prst="rect">
            <a:avLst/>
          </a:prstGeom>
          <a:solidFill>
            <a:schemeClr val="bg1"/>
          </a:solidFill>
          <a:ln w="19050">
            <a:solidFill>
              <a:schemeClr val="bg1">
                <a:lumMod val="50000"/>
              </a:schemeClr>
            </a:solidFill>
          </a:ln>
        </p:spPr>
        <p:txBody>
          <a:bodyPr wrap="square" rtlCol="0">
            <a:normAutofit/>
          </a:bodyPr>
          <a:lstStyle/>
          <a:p>
            <a:pPr algn="ctr"/>
            <a:r>
              <a:rPr lang="zh-TW" altLang="en-US" sz="1600" dirty="0" smtClean="0">
                <a:latin typeface="ＭＳ Ｐゴシック" panose="020B0600070205080204" pitchFamily="50" charset="-128"/>
                <a:ea typeface="ＭＳ Ｐゴシック" panose="020B0600070205080204" pitchFamily="50" charset="-128"/>
              </a:rPr>
              <a:t>雇用者所得 </a:t>
            </a:r>
            <a:r>
              <a:rPr lang="ja-JP" altLang="en-US" sz="1600" dirty="0" smtClean="0">
                <a:latin typeface="ＭＳ Ｐゴシック" panose="020B0600070205080204" pitchFamily="50" charset="-128"/>
                <a:ea typeface="ＭＳ Ｐゴシック" panose="020B0600070205080204" pitchFamily="50" charset="-128"/>
              </a:rPr>
              <a:t>△△</a:t>
            </a:r>
            <a:r>
              <a:rPr lang="en-US" altLang="zh-TW" sz="1600" dirty="0" smtClean="0">
                <a:latin typeface="ＭＳ Ｐゴシック" panose="020B0600070205080204" pitchFamily="50" charset="-128"/>
                <a:ea typeface="ＭＳ Ｐゴシック" panose="020B0600070205080204" pitchFamily="50" charset="-128"/>
              </a:rPr>
              <a:t> </a:t>
            </a:r>
            <a:r>
              <a:rPr lang="zh-TW" altLang="en-US" sz="1600" dirty="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5269111" y="3185817"/>
            <a:ext cx="723275" cy="307777"/>
          </a:xfrm>
          <a:prstGeom prst="rect">
            <a:avLst/>
          </a:prstGeom>
          <a:noFill/>
          <a:ln>
            <a:noFill/>
          </a:ln>
        </p:spPr>
        <p:txBody>
          <a:bodyPr wrap="none" rtlCol="0">
            <a:spAutoFit/>
          </a:bodyPr>
          <a:lstStyle/>
          <a:p>
            <a:r>
              <a:rPr lang="ja-JP" altLang="en-US" sz="1400" b="1" dirty="0">
                <a:latin typeface="Meiryo UI" pitchFamily="50" charset="-128"/>
                <a:ea typeface="Meiryo UI" pitchFamily="50" charset="-128"/>
              </a:rPr>
              <a:t>○○</a:t>
            </a:r>
            <a:r>
              <a:rPr lang="ja-JP" altLang="en-US" sz="1400" b="1" dirty="0" smtClean="0">
                <a:latin typeface="Meiryo UI" pitchFamily="50" charset="-128"/>
                <a:ea typeface="Meiryo UI" pitchFamily="50" charset="-128"/>
              </a:rPr>
              <a:t>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6643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latin typeface="Meiryo UI" pitchFamily="50" charset="-128"/>
                <a:ea typeface="Meiryo UI" pitchFamily="50" charset="-128"/>
              </a:rPr>
              <a:t>１．</a:t>
            </a:r>
            <a:r>
              <a:rPr lang="ja-JP" altLang="en-US" sz="4000" dirty="0" smtClean="0">
                <a:solidFill>
                  <a:schemeClr val="bg1"/>
                </a:solidFill>
                <a:latin typeface="Meiryo UI" pitchFamily="50" charset="-128"/>
                <a:ea typeface="Meiryo UI" pitchFamily="50" charset="-128"/>
              </a:rPr>
              <a:t>地域</a:t>
            </a:r>
            <a:r>
              <a:rPr lang="ja-JP" altLang="en-US" sz="4000" dirty="0">
                <a:solidFill>
                  <a:schemeClr val="bg1"/>
                </a:solidFill>
              </a:rPr>
              <a:t>経済循環分析</a:t>
            </a:r>
            <a:r>
              <a:rPr lang="ja-JP" altLang="en-US" sz="4000" dirty="0" smtClean="0">
                <a:solidFill>
                  <a:schemeClr val="bg1"/>
                </a:solidFill>
              </a:rPr>
              <a:t>につい</a:t>
            </a:r>
            <a:r>
              <a:rPr lang="ja-JP" altLang="en-US" sz="4000" dirty="0">
                <a:solidFill>
                  <a:schemeClr val="bg1"/>
                </a:solidFill>
              </a:rPr>
              <a:t>て</a:t>
            </a:r>
            <a:endParaRPr kumimoji="1" lang="en-US" altLang="ja-JP" sz="4000" dirty="0">
              <a:solidFill>
                <a:schemeClr val="bg1"/>
              </a:solidFill>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859365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（２）地域の産業の</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人当たり雇用者所得</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252000" y="2072303"/>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市の従業者数１人当たりの雇用者所得は、全産業では県、人口同規模地域と比較すると高いが、全国と比較すると低い。産業別には、人口同規模地域と比較するとどの産業でも高い水準である。</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252000" y="285382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産業別従業者１人</a:t>
            </a:r>
            <a:r>
              <a:rPr lang="ja-JP" altLang="en-US" sz="1400" b="1" dirty="0" smtClean="0">
                <a:solidFill>
                  <a:schemeClr val="bg1"/>
                </a:solidFill>
                <a:latin typeface="Meiryo UI" pitchFamily="50" charset="-128"/>
                <a:ea typeface="Meiryo UI" pitchFamily="50" charset="-128"/>
              </a:rPr>
              <a:t>当たり雇用者</a:t>
            </a:r>
            <a:r>
              <a:rPr lang="ja-JP" altLang="en-US" sz="1400" b="1" dirty="0">
                <a:solidFill>
                  <a:schemeClr val="bg1"/>
                </a:solidFill>
                <a:latin typeface="Meiryo UI" pitchFamily="50" charset="-128"/>
                <a:ea typeface="Meiryo UI" pitchFamily="50" charset="-128"/>
              </a:rPr>
              <a:t>所得</a:t>
            </a:r>
          </a:p>
        </p:txBody>
      </p:sp>
      <p:sp>
        <p:nvSpPr>
          <p:cNvPr id="10" name="正方形/長方形 9"/>
          <p:cNvSpPr/>
          <p:nvPr/>
        </p:nvSpPr>
        <p:spPr>
          <a:xfrm>
            <a:off x="2538373" y="6541568"/>
            <a:ext cx="5760000"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dirty="0">
                <a:latin typeface="Meiryo UI" pitchFamily="50" charset="-128"/>
                <a:ea typeface="Meiryo UI" pitchFamily="50" charset="-128"/>
              </a:rPr>
              <a:t>注）</a:t>
            </a:r>
            <a:r>
              <a:rPr lang="en-US" altLang="ja-JP" sz="700" dirty="0">
                <a:latin typeface="Meiryo UI" pitchFamily="50" charset="-128"/>
                <a:ea typeface="Meiryo UI" pitchFamily="50" charset="-128"/>
              </a:rPr>
              <a:t>	GDP</a:t>
            </a:r>
            <a:r>
              <a:rPr lang="ja-JP" altLang="en-US" sz="700" dirty="0">
                <a:latin typeface="Meiryo UI" pitchFamily="50" charset="-128"/>
                <a:ea typeface="Meiryo UI" pitchFamily="50" charset="-128"/>
              </a:rPr>
              <a:t>統計の不動産業には帰属家賃が含まれており、地域経済循環分析用データの産業分類では第</a:t>
            </a:r>
            <a:r>
              <a:rPr lang="en-US" altLang="ja-JP" sz="700" dirty="0">
                <a:latin typeface="Meiryo UI" pitchFamily="50" charset="-128"/>
                <a:ea typeface="Meiryo UI" pitchFamily="50" charset="-128"/>
              </a:rPr>
              <a:t>3</a:t>
            </a:r>
            <a:r>
              <a:rPr lang="ja-JP" altLang="en-US" sz="700" dirty="0">
                <a:latin typeface="Meiryo UI" pitchFamily="50" charset="-128"/>
                <a:ea typeface="Meiryo UI" pitchFamily="50" charset="-128"/>
              </a:rPr>
              <a:t>次産業の住宅賃貸業に帰属家賃が含まれている。帰属家賃は、実際には家賃の受払いを伴わないものであるため、これを含む場合と含まない場合の</a:t>
            </a:r>
            <a:r>
              <a:rPr lang="en-US" altLang="ja-JP" sz="700" dirty="0">
                <a:latin typeface="Meiryo UI" pitchFamily="50" charset="-128"/>
                <a:ea typeface="Meiryo UI" pitchFamily="50" charset="-128"/>
              </a:rPr>
              <a:t>2</a:t>
            </a:r>
            <a:r>
              <a:rPr lang="ja-JP" altLang="en-US" sz="700" dirty="0">
                <a:latin typeface="Meiryo UI" pitchFamily="50" charset="-128"/>
                <a:ea typeface="Meiryo UI" pitchFamily="50" charset="-128"/>
              </a:rPr>
              <a:t>パターンで労働生産性を作成している。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40</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802915"/>
            <a:ext cx="8280000" cy="105288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地域で生み出された付加価値</a:t>
            </a:r>
            <a:r>
              <a:rPr lang="ja-JP" altLang="en-US" sz="1200" b="1" dirty="0" smtClean="0">
                <a:latin typeface="Meiryo UI" pitchFamily="50" charset="-128"/>
                <a:ea typeface="Meiryo UI" pitchFamily="50" charset="-128"/>
              </a:rPr>
              <a:t>は、雇用者</a:t>
            </a:r>
            <a:r>
              <a:rPr lang="ja-JP" altLang="en-US" sz="1200" b="1" dirty="0">
                <a:latin typeface="Meiryo UI" pitchFamily="50" charset="-128"/>
                <a:ea typeface="Meiryo UI" pitchFamily="50" charset="-128"/>
              </a:rPr>
              <a:t>所得とその他所得（＝営業</a:t>
            </a:r>
            <a:r>
              <a:rPr lang="ja-JP" altLang="en-US" sz="1200" b="1" dirty="0" smtClean="0">
                <a:latin typeface="Meiryo UI" pitchFamily="50" charset="-128"/>
                <a:ea typeface="Meiryo UI" pitchFamily="50" charset="-128"/>
              </a:rPr>
              <a:t>余剰</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営業</a:t>
            </a:r>
            <a:r>
              <a:rPr lang="ja-JP" altLang="en-US" sz="1200" b="1" dirty="0">
                <a:latin typeface="Meiryo UI" pitchFamily="50" charset="-128"/>
                <a:ea typeface="Meiryo UI" pitchFamily="50" charset="-128"/>
              </a:rPr>
              <a:t>利益、利子、賃料</a:t>
            </a:r>
            <a:r>
              <a:rPr lang="ja-JP" altLang="en-US" sz="1200" b="1" dirty="0" smtClean="0">
                <a:latin typeface="Meiryo UI" pitchFamily="50" charset="-128"/>
                <a:ea typeface="Meiryo UI" pitchFamily="50" charset="-128"/>
              </a:rPr>
              <a:t>等</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ここでは、労働</a:t>
            </a:r>
            <a:r>
              <a:rPr lang="ja-JP" altLang="en-US" sz="1200" b="1" dirty="0" smtClean="0">
                <a:latin typeface="Meiryo UI" pitchFamily="50" charset="-128"/>
                <a:ea typeface="Meiryo UI" pitchFamily="50" charset="-128"/>
              </a:rPr>
              <a:t>生産性</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従</a:t>
            </a:r>
            <a:r>
              <a:rPr lang="ja-JP" altLang="en-US" sz="1200" b="1" dirty="0">
                <a:latin typeface="Meiryo UI" pitchFamily="50" charset="-128"/>
                <a:ea typeface="Meiryo UI" pitchFamily="50" charset="-128"/>
              </a:rPr>
              <a:t>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a:t>
            </a:r>
            <a:r>
              <a:rPr lang="ja-JP" altLang="en-US" sz="1200" b="1" dirty="0" smtClean="0">
                <a:latin typeface="Meiryo UI" pitchFamily="50" charset="-128"/>
                <a:ea typeface="Meiryo UI" pitchFamily="50" charset="-128"/>
              </a:rPr>
              <a:t>額</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に</a:t>
            </a:r>
            <a:r>
              <a:rPr lang="ja-JP" altLang="en-US" sz="1200" b="1" dirty="0">
                <a:latin typeface="Meiryo UI" pitchFamily="50" charset="-128"/>
                <a:ea typeface="Meiryo UI" pitchFamily="50" charset="-128"/>
              </a:rPr>
              <a:t>おける付加価値額を雇用者所得に変更し、産業別従業者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人当たりの雇用者所得について、全国や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比較し、地域の雇用者所得の水準を把握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extLst>
      <p:ext uri="{BB962C8B-B14F-4D97-AF65-F5344CB8AC3E}">
        <p14:creationId xmlns:p14="http://schemas.microsoft.com/office/powerpoint/2010/main" val="309378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４</a:t>
            </a:r>
            <a:r>
              <a:rPr lang="ja-JP" altLang="en-US" sz="4000" dirty="0" smtClean="0">
                <a:solidFill>
                  <a:schemeClr val="bg1"/>
                </a:solidFill>
              </a:rPr>
              <a:t>．</a:t>
            </a:r>
            <a:r>
              <a:rPr lang="ja-JP" altLang="en-US" sz="4000" dirty="0">
                <a:solidFill>
                  <a:schemeClr val="bg1"/>
                </a:solidFill>
              </a:rPr>
              <a:t>地域の経済②：分配</a:t>
            </a:r>
            <a:endParaRPr lang="en-US" altLang="ja-JP" sz="4000" dirty="0">
              <a:solidFill>
                <a:schemeClr val="bg1"/>
              </a:solidFill>
              <a:latin typeface="Meiryo UI" pitchFamily="50" charset="-128"/>
              <a:ea typeface="Meiryo UI" pitchFamily="50" charset="-128"/>
            </a:endParaRP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41</a:t>
            </a:fld>
            <a:endParaRPr lang="en-US" altLang="ja-JP" b="1" dirty="0">
              <a:latin typeface="Meiryo UI" pitchFamily="50" charset="-128"/>
              <a:ea typeface="Meiryo UI" pitchFamily="50" charset="-128"/>
            </a:endParaRPr>
          </a:p>
        </p:txBody>
      </p:sp>
      <p:sp>
        <p:nvSpPr>
          <p:cNvPr id="4" name="テキスト プレースホルダ 7"/>
          <p:cNvSpPr txBox="1">
            <a:spLocks/>
          </p:cNvSpPr>
          <p:nvPr/>
        </p:nvSpPr>
        <p:spPr>
          <a:xfrm>
            <a:off x="2032757" y="3423113"/>
            <a:ext cx="6480000" cy="984885"/>
          </a:xfrm>
          <a:prstGeom prst="rect">
            <a:avLst/>
          </a:prstGeom>
          <a:noFill/>
        </p:spPr>
        <p:txBody>
          <a:bodyPr wrap="square" rtlCol="0" anchor="ctr">
            <a:spAutoFit/>
          </a:bodyPr>
          <a:lst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spcBef>
                <a:spcPct val="0"/>
              </a:spcBef>
              <a:spcAft>
                <a:spcPts val="1200"/>
              </a:spcAft>
              <a:buFont typeface="Wingdings" pitchFamily="2" charset="2"/>
              <a:buNone/>
            </a:pPr>
            <a:r>
              <a:rPr lang="ja-JP" altLang="en-US" sz="2400" b="1" kern="1200" smtClean="0">
                <a:solidFill>
                  <a:schemeClr val="tx1">
                    <a:lumMod val="75000"/>
                    <a:lumOff val="25000"/>
                  </a:schemeClr>
                </a:solidFill>
                <a:latin typeface="Meiryo UI" pitchFamily="50" charset="-128"/>
                <a:ea typeface="Meiryo UI" pitchFamily="50" charset="-128"/>
              </a:rPr>
              <a:t>４－１．所得の流出入の分析</a:t>
            </a:r>
            <a:endParaRPr lang="en-US" altLang="ja-JP" sz="2400" b="1" kern="120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Font typeface="Wingdings" pitchFamily="2" charset="2"/>
              <a:buNone/>
            </a:pPr>
            <a:r>
              <a:rPr lang="ja-JP" altLang="en-US" sz="2400" b="1" kern="1200" smtClean="0">
                <a:solidFill>
                  <a:schemeClr val="tx1">
                    <a:lumMod val="75000"/>
                    <a:lumOff val="25000"/>
                  </a:schemeClr>
                </a:solidFill>
                <a:latin typeface="Meiryo UI" pitchFamily="50" charset="-128"/>
                <a:ea typeface="Meiryo UI" pitchFamily="50" charset="-128"/>
              </a:rPr>
              <a:t>４－２．</a:t>
            </a:r>
            <a:r>
              <a:rPr lang="en-US" altLang="ja-JP" sz="2400" b="1" kern="1200" smtClean="0">
                <a:solidFill>
                  <a:schemeClr val="tx1">
                    <a:lumMod val="75000"/>
                    <a:lumOff val="25000"/>
                  </a:schemeClr>
                </a:solidFill>
                <a:latin typeface="Meiryo UI" pitchFamily="50" charset="-128"/>
                <a:ea typeface="Meiryo UI" pitchFamily="50" charset="-128"/>
              </a:rPr>
              <a:t>1</a:t>
            </a:r>
            <a:r>
              <a:rPr lang="ja-JP" altLang="en-US" sz="2400" b="1" kern="1200" smtClean="0">
                <a:solidFill>
                  <a:schemeClr val="tx1">
                    <a:lumMod val="75000"/>
                    <a:lumOff val="25000"/>
                  </a:schemeClr>
                </a:solidFill>
                <a:latin typeface="Meiryo UI" pitchFamily="50" charset="-128"/>
                <a:ea typeface="Meiryo UI" pitchFamily="50" charset="-128"/>
              </a:rPr>
              <a:t>人当たりの所得水準の分析</a:t>
            </a:r>
            <a:endParaRPr lang="ja-JP" altLang="en-US" sz="2400" b="1" kern="1200" dirty="0" smtClean="0">
              <a:solidFill>
                <a:schemeClr val="tx1">
                  <a:lumMod val="75000"/>
                  <a:lumOff val="25000"/>
                </a:schemeClr>
              </a:solidFill>
              <a:latin typeface="Meiryo UI" pitchFamily="50" charset="-128"/>
              <a:ea typeface="Meiryo UI" pitchFamily="50" charset="-128"/>
            </a:endParaRPr>
          </a:p>
        </p:txBody>
      </p:sp>
    </p:spTree>
    <p:extLst>
      <p:ext uri="{BB962C8B-B14F-4D97-AF65-F5344CB8AC3E}">
        <p14:creationId xmlns:p14="http://schemas.microsoft.com/office/powerpoint/2010/main" val="1028453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7">
            <a:extLst>
              <a:ext uri="{FF2B5EF4-FFF2-40B4-BE49-F238E27FC236}">
                <a16:creationId xmlns:a16="http://schemas.microsoft.com/office/drawing/2014/main" id="{E5A0E17F-059C-4CC3-A967-5C080E9D4B2E}"/>
              </a:ext>
            </a:extLst>
          </p:cNvPr>
          <p:cNvSpPr txBox="1">
            <a:spLocks/>
          </p:cNvSpPr>
          <p:nvPr/>
        </p:nvSpPr>
        <p:spPr>
          <a:xfrm>
            <a:off x="1107523" y="2363548"/>
            <a:ext cx="1728000" cy="3852000"/>
          </a:xfrm>
          <a:prstGeom prst="roundRect">
            <a:avLst>
              <a:gd name="adj" fmla="val 18934"/>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6" name="テキスト プレースホルダ 7">
            <a:extLst>
              <a:ext uri="{FF2B5EF4-FFF2-40B4-BE49-F238E27FC236}">
                <a16:creationId xmlns:a16="http://schemas.microsoft.com/office/drawing/2014/main" id="{D200B985-B350-459A-9AAD-518917CDF530}"/>
              </a:ext>
            </a:extLst>
          </p:cNvPr>
          <p:cNvSpPr txBox="1">
            <a:spLocks/>
          </p:cNvSpPr>
          <p:nvPr/>
        </p:nvSpPr>
        <p:spPr>
          <a:xfrm>
            <a:off x="7495979" y="2363548"/>
            <a:ext cx="1619745" cy="3852000"/>
          </a:xfrm>
          <a:prstGeom prst="roundRect">
            <a:avLst>
              <a:gd name="adj" fmla="val 18934"/>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52" name="テキスト プレースホルダ 7">
            <a:extLst>
              <a:ext uri="{FF2B5EF4-FFF2-40B4-BE49-F238E27FC236}">
                <a16:creationId xmlns:a16="http://schemas.microsoft.com/office/drawing/2014/main" id="{BE1DE976-850A-49D0-B9ED-C5B8B636660E}"/>
              </a:ext>
            </a:extLst>
          </p:cNvPr>
          <p:cNvSpPr txBox="1">
            <a:spLocks/>
          </p:cNvSpPr>
          <p:nvPr/>
        </p:nvSpPr>
        <p:spPr>
          <a:xfrm>
            <a:off x="2879171" y="2202672"/>
            <a:ext cx="4556026" cy="4515661"/>
          </a:xfrm>
          <a:prstGeom prst="roundRect">
            <a:avLst>
              <a:gd name="adj" fmla="val 8652"/>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7" name="タイトル 6"/>
          <p:cNvSpPr>
            <a:spLocks noGrp="1"/>
          </p:cNvSpPr>
          <p:nvPr>
            <p:ph type="ctrTitle"/>
          </p:nvPr>
        </p:nvSpPr>
        <p:spPr/>
        <p:txBody>
          <a:bodyPr/>
          <a:lstStyle/>
          <a:p>
            <a:r>
              <a:rPr lang="ja-JP" altLang="en-US"/>
              <a:t>分配面</a:t>
            </a:r>
            <a:r>
              <a:rPr lang="ja-JP" altLang="en-US" dirty="0"/>
              <a:t>の分析の考え方</a:t>
            </a:r>
            <a:endParaRPr kumimoji="1" lang="ja-JP" altLang="en-US" dirty="0"/>
          </a:p>
        </p:txBody>
      </p:sp>
      <p:sp>
        <p:nvSpPr>
          <p:cNvPr id="11" name="テキスト ボックス 10">
            <a:extLst>
              <a:ext uri="{FF2B5EF4-FFF2-40B4-BE49-F238E27FC236}">
                <a16:creationId xmlns:a16="http://schemas.microsoft.com/office/drawing/2014/main" id="{7F3BE3A7-2DAA-47CB-9913-16201A891F26}"/>
              </a:ext>
            </a:extLst>
          </p:cNvPr>
          <p:cNvSpPr txBox="1"/>
          <p:nvPr/>
        </p:nvSpPr>
        <p:spPr>
          <a:xfrm>
            <a:off x="72000" y="668339"/>
            <a:ext cx="9000000" cy="1055693"/>
          </a:xfrm>
          <a:prstGeom prst="rect">
            <a:avLst/>
          </a:prstGeom>
          <a:noFill/>
          <a:ln w="28575">
            <a:solidFill>
              <a:srgbClr val="CC0066"/>
            </a:solidFill>
            <a:prstDash val="sysDash"/>
          </a:ln>
        </p:spPr>
        <p:txBody>
          <a:bodyPr wrap="square" anchor="ctr">
            <a:noAutofit/>
          </a:bodyPr>
          <a:lstStyle/>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latin typeface="Meiryo UI" panose="020B0604030504040204" pitchFamily="50" charset="-128"/>
                <a:ea typeface="Meiryo UI" panose="020B0604030504040204" pitchFamily="50" charset="-128"/>
              </a:rPr>
              <a:t>地域の生産面で稼いだ所得が、分配面で地域住民や企業に受け渡されるが、これには雇用者所得（賃金・人件費）とその他所得（財産所得、企業所得、財政移転等）の</a:t>
            </a:r>
            <a:r>
              <a:rPr lang="en-US" altLang="ja-JP" sz="1400" kern="100" dirty="0">
                <a:latin typeface="Meiryo UI" panose="020B0604030504040204" pitchFamily="50" charset="-128"/>
                <a:ea typeface="Meiryo UI" panose="020B0604030504040204" pitchFamily="50" charset="-128"/>
              </a:rPr>
              <a:t>2</a:t>
            </a:r>
            <a:r>
              <a:rPr lang="ja-JP" altLang="en-US" sz="1400" kern="100" dirty="0" err="1">
                <a:latin typeface="Meiryo UI" panose="020B0604030504040204" pitchFamily="50" charset="-128"/>
                <a:ea typeface="Meiryo UI" panose="020B0604030504040204" pitchFamily="50" charset="-128"/>
              </a:rPr>
              <a:t>つに</a:t>
            </a:r>
            <a:r>
              <a:rPr lang="ja-JP" altLang="en-US" sz="1400" kern="100" dirty="0">
                <a:latin typeface="Meiryo UI" panose="020B0604030504040204" pitchFamily="50" charset="-128"/>
                <a:ea typeface="Meiryo UI" panose="020B0604030504040204" pitchFamily="50" charset="-128"/>
              </a:rPr>
              <a:t>分けられる。</a:t>
            </a:r>
            <a:endParaRPr lang="en-US" altLang="ja-JP" sz="1400" kern="100" dirty="0">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latin typeface="Meiryo UI" panose="020B0604030504040204" pitchFamily="50" charset="-128"/>
                <a:ea typeface="Meiryo UI" panose="020B0604030504040204" pitchFamily="50" charset="-128"/>
              </a:rPr>
              <a:t>雇用者所得の流出入は、住民の地域間での通勤行動により発生する。</a:t>
            </a:r>
            <a:endParaRPr lang="en-US" altLang="ja-JP" sz="1400" kern="100" dirty="0">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dirty="0">
                <a:latin typeface="Meiryo UI" panose="020B0604030504040204" pitchFamily="50" charset="-128"/>
                <a:ea typeface="Meiryo UI" panose="020B0604030504040204" pitchFamily="50" charset="-128"/>
              </a:rPr>
              <a:t>また、その他所得の流出入には、財政移転など</a:t>
            </a:r>
            <a:r>
              <a:rPr lang="ja-JP" altLang="en-US" sz="1400" kern="100" dirty="0" smtClean="0">
                <a:latin typeface="Meiryo UI" panose="020B0604030504040204" pitchFamily="50" charset="-128"/>
                <a:ea typeface="Meiryo UI" panose="020B0604030504040204" pitchFamily="50" charset="-128"/>
              </a:rPr>
              <a:t>の</a:t>
            </a:r>
            <a:r>
              <a:rPr lang="ja-JP" altLang="en-US" sz="1400" kern="100" dirty="0">
                <a:latin typeface="Meiryo UI" panose="020B0604030504040204" pitchFamily="50" charset="-128"/>
                <a:ea typeface="Meiryo UI" panose="020B0604030504040204" pitchFamily="50" charset="-128"/>
              </a:rPr>
              <a:t>公共</a:t>
            </a:r>
            <a:r>
              <a:rPr lang="ja-JP" altLang="en-US" sz="1400" kern="100" dirty="0" smtClean="0">
                <a:latin typeface="Meiryo UI" panose="020B0604030504040204" pitchFamily="50" charset="-128"/>
                <a:ea typeface="Meiryo UI" panose="020B0604030504040204" pitchFamily="50" charset="-128"/>
              </a:rPr>
              <a:t>ベース</a:t>
            </a:r>
            <a:r>
              <a:rPr lang="ja-JP" altLang="en-US" sz="1400" kern="100" dirty="0">
                <a:latin typeface="Meiryo UI" panose="020B0604030504040204" pitchFamily="50" charset="-128"/>
                <a:ea typeface="Meiryo UI" panose="020B0604030504040204" pitchFamily="50" charset="-128"/>
              </a:rPr>
              <a:t>と民間企業の本社への送金等の民間ベースの</a:t>
            </a:r>
            <a:r>
              <a:rPr lang="en-US" altLang="ja-JP" sz="1400" kern="100" dirty="0">
                <a:latin typeface="Meiryo UI" panose="020B0604030504040204" pitchFamily="50" charset="-128"/>
                <a:ea typeface="Meiryo UI" panose="020B0604030504040204" pitchFamily="50" charset="-128"/>
              </a:rPr>
              <a:t>2</a:t>
            </a:r>
            <a:r>
              <a:rPr lang="ja-JP" altLang="en-US" sz="1400" kern="100" dirty="0">
                <a:latin typeface="Meiryo UI" panose="020B0604030504040204" pitchFamily="50" charset="-128"/>
                <a:ea typeface="Meiryo UI" panose="020B0604030504040204" pitchFamily="50" charset="-128"/>
              </a:rPr>
              <a:t>つがある。</a:t>
            </a:r>
            <a:endParaRPr lang="en-US" altLang="ja-JP" sz="1400"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pPr>
              <a:defRPr/>
            </a:pPr>
            <a:fld id="{20DC7313-58E3-4F6B-88A3-0F915AD38F14}" type="slidenum">
              <a:rPr lang="en-US" altLang="ja-JP" smtClean="0"/>
              <a:pPr>
                <a:defRPr/>
              </a:pPr>
              <a:t>42</a:t>
            </a:fld>
            <a:endParaRPr lang="en-US" altLang="ja-JP" dirty="0"/>
          </a:p>
        </p:txBody>
      </p:sp>
      <p:sp>
        <p:nvSpPr>
          <p:cNvPr id="84" name="正方形/長方形 83">
            <a:extLst>
              <a:ext uri="{FF2B5EF4-FFF2-40B4-BE49-F238E27FC236}">
                <a16:creationId xmlns:a16="http://schemas.microsoft.com/office/drawing/2014/main" id="{C1F6777A-9B09-4D4F-97A0-134A55665640}"/>
              </a:ext>
            </a:extLst>
          </p:cNvPr>
          <p:cNvSpPr>
            <a:spLocks/>
          </p:cNvSpPr>
          <p:nvPr/>
        </p:nvSpPr>
        <p:spPr bwMode="auto">
          <a:xfrm>
            <a:off x="3273785" y="6181990"/>
            <a:ext cx="1772958"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③住民</a:t>
            </a:r>
            <a:r>
              <a:rPr lang="en-US" altLang="ja-JP" sz="1200" b="1" dirty="0">
                <a:solidFill>
                  <a:sysClr val="windowText" lastClr="000000"/>
                </a:solidFill>
                <a:latin typeface="Meiryo UI" pitchFamily="50" charset="-128"/>
                <a:ea typeface="Meiryo UI" pitchFamily="50" charset="-128"/>
              </a:rPr>
              <a:t>1</a:t>
            </a:r>
            <a:r>
              <a:rPr lang="ja-JP" altLang="en-US" sz="1200" b="1" dirty="0">
                <a:solidFill>
                  <a:sysClr val="windowText" lastClr="000000"/>
                </a:solidFill>
                <a:latin typeface="Meiryo UI" pitchFamily="50" charset="-128"/>
                <a:ea typeface="Meiryo UI" pitchFamily="50" charset="-128"/>
              </a:rPr>
              <a:t>人当たり所得</a:t>
            </a:r>
          </a:p>
        </p:txBody>
      </p:sp>
      <p:sp>
        <p:nvSpPr>
          <p:cNvPr id="2" name="テキスト プレースホルダ 7">
            <a:extLst>
              <a:ext uri="{FF2B5EF4-FFF2-40B4-BE49-F238E27FC236}">
                <a16:creationId xmlns:a16="http://schemas.microsoft.com/office/drawing/2014/main" id="{537C7A23-882F-4092-ACA6-91BA8189E53E}"/>
              </a:ext>
            </a:extLst>
          </p:cNvPr>
          <p:cNvSpPr txBox="1">
            <a:spLocks/>
          </p:cNvSpPr>
          <p:nvPr/>
        </p:nvSpPr>
        <p:spPr>
          <a:xfrm>
            <a:off x="18976" y="1778391"/>
            <a:ext cx="3480527" cy="396000"/>
          </a:xfrm>
          <a:prstGeom prst="rect">
            <a:avLst/>
          </a:prstGeom>
          <a:solidFill>
            <a:srgbClr val="0066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1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r>
              <a:rPr lang="ja-JP" altLang="en-US" sz="1800"/>
              <a:t>分配面</a:t>
            </a:r>
            <a:r>
              <a:rPr lang="ja-JP" altLang="en-US" sz="1800" dirty="0"/>
              <a:t>の指標と分かること</a:t>
            </a:r>
            <a:endParaRPr lang="en-US" altLang="ja-JP" sz="1800" dirty="0"/>
          </a:p>
        </p:txBody>
      </p:sp>
      <p:sp>
        <p:nvSpPr>
          <p:cNvPr id="260" name="右中かっこ 259">
            <a:extLst>
              <a:ext uri="{FF2B5EF4-FFF2-40B4-BE49-F238E27FC236}">
                <a16:creationId xmlns:a16="http://schemas.microsoft.com/office/drawing/2014/main" id="{696F10BD-3E64-4AF1-B6E7-40C113AFFA91}"/>
              </a:ext>
            </a:extLst>
          </p:cNvPr>
          <p:cNvSpPr/>
          <p:nvPr/>
        </p:nvSpPr>
        <p:spPr bwMode="auto">
          <a:xfrm rot="5400000">
            <a:off x="5061116" y="3968139"/>
            <a:ext cx="180000" cy="4173463"/>
          </a:xfrm>
          <a:prstGeom prst="rightBrace">
            <a:avLst>
              <a:gd name="adj1" fmla="val 46624"/>
              <a:gd name="adj2" fmla="val 51556"/>
            </a:avLst>
          </a:prstGeom>
          <a:noFill/>
          <a:ln w="12700" cap="flat" cmpd="sng" algn="ctr">
            <a:solidFill>
              <a:schemeClr val="tx1">
                <a:lumMod val="50000"/>
                <a:lumOff val="50000"/>
              </a:schemeClr>
            </a:solidFill>
            <a:prstDash val="sysDot"/>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
        <p:nvSpPr>
          <p:cNvPr id="113" name="テキスト プレースホルダ 7">
            <a:extLst>
              <a:ext uri="{FF2B5EF4-FFF2-40B4-BE49-F238E27FC236}">
                <a16:creationId xmlns:a16="http://schemas.microsoft.com/office/drawing/2014/main" id="{FF1D0D8E-E66A-4B83-ACFF-EB9835782449}"/>
              </a:ext>
            </a:extLst>
          </p:cNvPr>
          <p:cNvSpPr txBox="1">
            <a:spLocks/>
          </p:cNvSpPr>
          <p:nvPr/>
        </p:nvSpPr>
        <p:spPr>
          <a:xfrm>
            <a:off x="3540177" y="2597337"/>
            <a:ext cx="3333104" cy="288000"/>
          </a:xfrm>
          <a:prstGeom prst="rect">
            <a:avLst/>
          </a:prstGeom>
          <a:solidFill>
            <a:srgbClr val="B6BDD8"/>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defPPr>
              <a:defRPr lang="ja-JP"/>
            </a:defPPr>
            <a:lvl1pPr>
              <a:spcAft>
                <a:spcPts val="600"/>
              </a:spcAft>
              <a:defRPr sz="1200" b="1">
                <a:solidFill>
                  <a:sysClr val="windowText" lastClr="000000"/>
                </a:solidFill>
                <a:latin typeface="Meiryo UI" pitchFamily="50" charset="-128"/>
                <a:ea typeface="Meiryo UI"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endParaRPr lang="en-US" altLang="ja-JP" dirty="0"/>
          </a:p>
        </p:txBody>
      </p:sp>
      <p:sp>
        <p:nvSpPr>
          <p:cNvPr id="117" name="正方形/長方形 116">
            <a:extLst>
              <a:ext uri="{FF2B5EF4-FFF2-40B4-BE49-F238E27FC236}">
                <a16:creationId xmlns:a16="http://schemas.microsoft.com/office/drawing/2014/main" id="{83482768-B04C-4291-AB36-409B09A1C6D1}"/>
              </a:ext>
            </a:extLst>
          </p:cNvPr>
          <p:cNvSpPr>
            <a:spLocks/>
          </p:cNvSpPr>
          <p:nvPr/>
        </p:nvSpPr>
        <p:spPr bwMode="auto">
          <a:xfrm>
            <a:off x="3684176" y="2615337"/>
            <a:ext cx="3061014"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付加価値額（</a:t>
            </a:r>
            <a:r>
              <a:rPr lang="en-US" altLang="ja-JP" sz="1100" b="1" dirty="0">
                <a:latin typeface="Meiryo UI" pitchFamily="50" charset="-128"/>
                <a:ea typeface="Meiryo UI" pitchFamily="50" charset="-128"/>
              </a:rPr>
              <a:t>GRP</a:t>
            </a:r>
            <a:r>
              <a:rPr lang="ja-JP" altLang="en-US" sz="1100" b="1" dirty="0">
                <a:latin typeface="Meiryo UI" pitchFamily="50" charset="-128"/>
                <a:ea typeface="Meiryo UI" pitchFamily="50" charset="-128"/>
              </a:rPr>
              <a:t>）</a:t>
            </a:r>
          </a:p>
        </p:txBody>
      </p:sp>
      <p:sp>
        <p:nvSpPr>
          <p:cNvPr id="8" name="テキスト プレースホルダ 7">
            <a:extLst>
              <a:ext uri="{FF2B5EF4-FFF2-40B4-BE49-F238E27FC236}">
                <a16:creationId xmlns:a16="http://schemas.microsoft.com/office/drawing/2014/main" id="{20544BE7-CD1C-4CEF-A397-456840BA9923}"/>
              </a:ext>
            </a:extLst>
          </p:cNvPr>
          <p:cNvSpPr txBox="1">
            <a:spLocks/>
          </p:cNvSpPr>
          <p:nvPr/>
        </p:nvSpPr>
        <p:spPr>
          <a:xfrm>
            <a:off x="6977943" y="6440768"/>
            <a:ext cx="1360176" cy="402921"/>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受け取る所得を自地域の稼ぎで賄えていない</a:t>
            </a:r>
            <a:endParaRPr lang="en-US" altLang="ja-JP" sz="1100" b="0" dirty="0">
              <a:solidFill>
                <a:schemeClr val="tx1"/>
              </a:solidFill>
            </a:endParaRPr>
          </a:p>
        </p:txBody>
      </p:sp>
      <p:sp>
        <p:nvSpPr>
          <p:cNvPr id="134" name="正方形/長方形 133">
            <a:extLst>
              <a:ext uri="{FF2B5EF4-FFF2-40B4-BE49-F238E27FC236}">
                <a16:creationId xmlns:a16="http://schemas.microsoft.com/office/drawing/2014/main" id="{C36B80A2-8C0A-4B44-84E7-C4ED711C996A}"/>
              </a:ext>
            </a:extLst>
          </p:cNvPr>
          <p:cNvSpPr>
            <a:spLocks/>
          </p:cNvSpPr>
          <p:nvPr/>
        </p:nvSpPr>
        <p:spPr bwMode="auto">
          <a:xfrm>
            <a:off x="1423973"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38" name="カギ線コネクタ 137"/>
          <p:cNvCxnSpPr>
            <a:cxnSpLocks/>
            <a:stCxn id="126" idx="2"/>
            <a:endCxn id="136" idx="0"/>
          </p:cNvCxnSpPr>
          <p:nvPr/>
        </p:nvCxnSpPr>
        <p:spPr bwMode="auto">
          <a:xfrm rot="16200000" flipH="1">
            <a:off x="1634536" y="3361322"/>
            <a:ext cx="1917306" cy="2117335"/>
          </a:xfrm>
          <a:prstGeom prst="bentConnector3">
            <a:avLst>
              <a:gd name="adj1" fmla="val 41058"/>
            </a:avLst>
          </a:prstGeom>
          <a:noFill/>
          <a:ln w="19050" cap="flat" cmpd="sng" algn="ctr">
            <a:solidFill>
              <a:srgbClr val="008000"/>
            </a:solidFill>
            <a:prstDash val="solid"/>
            <a:round/>
            <a:headEnd type="none" w="med" len="med"/>
            <a:tailEnd type="triangle"/>
          </a:ln>
          <a:effectLst/>
        </p:spPr>
      </p:cxnSp>
      <p:sp>
        <p:nvSpPr>
          <p:cNvPr id="151" name="正方形/長方形 150">
            <a:extLst>
              <a:ext uri="{FF2B5EF4-FFF2-40B4-BE49-F238E27FC236}">
                <a16:creationId xmlns:a16="http://schemas.microsoft.com/office/drawing/2014/main" id="{C36B80A2-8C0A-4B44-84E7-C4ED711C996A}"/>
              </a:ext>
            </a:extLst>
          </p:cNvPr>
          <p:cNvSpPr>
            <a:spLocks/>
          </p:cNvSpPr>
          <p:nvPr/>
        </p:nvSpPr>
        <p:spPr bwMode="auto">
          <a:xfrm>
            <a:off x="2261409"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2" name="正方形/長方形 151">
            <a:extLst>
              <a:ext uri="{FF2B5EF4-FFF2-40B4-BE49-F238E27FC236}">
                <a16:creationId xmlns:a16="http://schemas.microsoft.com/office/drawing/2014/main" id="{4340DFEA-D6AC-440A-88AB-A6B009361955}"/>
              </a:ext>
            </a:extLst>
          </p:cNvPr>
          <p:cNvSpPr>
            <a:spLocks/>
          </p:cNvSpPr>
          <p:nvPr/>
        </p:nvSpPr>
        <p:spPr bwMode="auto">
          <a:xfrm>
            <a:off x="6645920"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4" name="正方形/長方形 153">
            <a:extLst>
              <a:ext uri="{FF2B5EF4-FFF2-40B4-BE49-F238E27FC236}">
                <a16:creationId xmlns:a16="http://schemas.microsoft.com/office/drawing/2014/main" id="{C36B80A2-8C0A-4B44-84E7-C4ED711C996A}"/>
              </a:ext>
            </a:extLst>
          </p:cNvPr>
          <p:cNvSpPr>
            <a:spLocks/>
          </p:cNvSpPr>
          <p:nvPr/>
        </p:nvSpPr>
        <p:spPr bwMode="auto">
          <a:xfrm>
            <a:off x="8644841"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5" name="正方形/長方形 154">
            <a:extLst>
              <a:ext uri="{FF2B5EF4-FFF2-40B4-BE49-F238E27FC236}">
                <a16:creationId xmlns:a16="http://schemas.microsoft.com/office/drawing/2014/main" id="{4340DFEA-D6AC-440A-88AB-A6B009361955}"/>
              </a:ext>
            </a:extLst>
          </p:cNvPr>
          <p:cNvSpPr>
            <a:spLocks/>
          </p:cNvSpPr>
          <p:nvPr/>
        </p:nvSpPr>
        <p:spPr bwMode="auto">
          <a:xfrm>
            <a:off x="6781757"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56" name="カギ線コネクタ 155"/>
          <p:cNvCxnSpPr>
            <a:stCxn id="154" idx="2"/>
            <a:endCxn id="155" idx="0"/>
          </p:cNvCxnSpPr>
          <p:nvPr/>
        </p:nvCxnSpPr>
        <p:spPr bwMode="auto">
          <a:xfrm rot="5400000">
            <a:off x="6862646" y="3488448"/>
            <a:ext cx="1917306" cy="1863084"/>
          </a:xfrm>
          <a:prstGeom prst="bentConnector3">
            <a:avLst>
              <a:gd name="adj1" fmla="val 39567"/>
            </a:avLst>
          </a:prstGeom>
          <a:noFill/>
          <a:ln w="19050" cap="flat" cmpd="sng" algn="ctr">
            <a:solidFill>
              <a:srgbClr val="008000"/>
            </a:solidFill>
            <a:prstDash val="sysDash"/>
            <a:round/>
            <a:headEnd type="none" w="med" len="med"/>
            <a:tailEnd type="triangle"/>
          </a:ln>
          <a:effectLst/>
        </p:spPr>
      </p:cxnSp>
      <p:sp>
        <p:nvSpPr>
          <p:cNvPr id="157" name="正方形/長方形 156">
            <a:extLst>
              <a:ext uri="{FF2B5EF4-FFF2-40B4-BE49-F238E27FC236}">
                <a16:creationId xmlns:a16="http://schemas.microsoft.com/office/drawing/2014/main" id="{C36B80A2-8C0A-4B44-84E7-C4ED711C996A}"/>
              </a:ext>
            </a:extLst>
          </p:cNvPr>
          <p:cNvSpPr>
            <a:spLocks/>
          </p:cNvSpPr>
          <p:nvPr/>
        </p:nvSpPr>
        <p:spPr bwMode="auto">
          <a:xfrm>
            <a:off x="7887833"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8" name="正方形/長方形 157">
            <a:extLst>
              <a:ext uri="{FF2B5EF4-FFF2-40B4-BE49-F238E27FC236}">
                <a16:creationId xmlns:a16="http://schemas.microsoft.com/office/drawing/2014/main" id="{4340DFEA-D6AC-440A-88AB-A6B009361955}"/>
              </a:ext>
            </a:extLst>
          </p:cNvPr>
          <p:cNvSpPr>
            <a:spLocks/>
          </p:cNvSpPr>
          <p:nvPr/>
        </p:nvSpPr>
        <p:spPr bwMode="auto">
          <a:xfrm>
            <a:off x="3679931"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64" name="正方形/長方形 163">
            <a:extLst>
              <a:ext uri="{FF2B5EF4-FFF2-40B4-BE49-F238E27FC236}">
                <a16:creationId xmlns:a16="http://schemas.microsoft.com/office/drawing/2014/main" id="{2AF28991-4452-4257-BF0C-D9A4DDEDBD0B}"/>
              </a:ext>
            </a:extLst>
          </p:cNvPr>
          <p:cNvSpPr>
            <a:spLocks/>
          </p:cNvSpPr>
          <p:nvPr/>
        </p:nvSpPr>
        <p:spPr bwMode="auto">
          <a:xfrm>
            <a:off x="1162239" y="2536027"/>
            <a:ext cx="612000" cy="252000"/>
          </a:xfrm>
          <a:prstGeom prst="rect">
            <a:avLst/>
          </a:prstGeom>
          <a:solidFill>
            <a:srgbClr val="CCFFCC"/>
          </a:solidFill>
          <a:ln w="28575" cap="flat" cmpd="sng" algn="ctr">
            <a:solidFill>
              <a:schemeClr val="bg1"/>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a:latin typeface="Meiryo UI" pitchFamily="50" charset="-128"/>
                <a:ea typeface="Meiryo UI" pitchFamily="50" charset="-128"/>
              </a:rPr>
              <a:t>ｈ市</a:t>
            </a:r>
            <a:endParaRPr kumimoji="1" lang="ja-JP" altLang="en-US" sz="1200" b="1" i="0" u="none" strike="noStrike" cap="none" normalizeH="0" baseline="0" dirty="0">
              <a:ln>
                <a:noFill/>
              </a:ln>
              <a:effectLst/>
              <a:latin typeface="Meiryo UI" pitchFamily="50" charset="-128"/>
              <a:ea typeface="Meiryo UI" pitchFamily="50" charset="-128"/>
            </a:endParaRPr>
          </a:p>
        </p:txBody>
      </p:sp>
      <p:sp>
        <p:nvSpPr>
          <p:cNvPr id="165" name="正方形/長方形 164">
            <a:extLst>
              <a:ext uri="{FF2B5EF4-FFF2-40B4-BE49-F238E27FC236}">
                <a16:creationId xmlns:a16="http://schemas.microsoft.com/office/drawing/2014/main" id="{EFB22C08-E9EE-4815-9F58-D75E24CCF2BB}"/>
              </a:ext>
            </a:extLst>
          </p:cNvPr>
          <p:cNvSpPr>
            <a:spLocks/>
          </p:cNvSpPr>
          <p:nvPr/>
        </p:nvSpPr>
        <p:spPr bwMode="auto">
          <a:xfrm>
            <a:off x="3091610" y="2290676"/>
            <a:ext cx="612000" cy="252000"/>
          </a:xfrm>
          <a:prstGeom prst="rect">
            <a:avLst/>
          </a:prstGeom>
          <a:solidFill>
            <a:srgbClr val="CCFFCC"/>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dirty="0">
                <a:latin typeface="Meiryo UI" pitchFamily="50" charset="-128"/>
                <a:ea typeface="Meiryo UI" pitchFamily="50" charset="-128"/>
              </a:rPr>
              <a:t>ｉ市</a:t>
            </a:r>
            <a:endParaRPr kumimoji="1" lang="ja-JP" altLang="en-US" sz="1200" b="1" i="0" u="none" strike="noStrike" cap="none" normalizeH="0" baseline="0" dirty="0">
              <a:ln>
                <a:noFill/>
              </a:ln>
              <a:effectLst/>
              <a:latin typeface="Meiryo UI" pitchFamily="50" charset="-128"/>
              <a:ea typeface="Meiryo UI" pitchFamily="50" charset="-128"/>
            </a:endParaRPr>
          </a:p>
        </p:txBody>
      </p:sp>
      <p:sp>
        <p:nvSpPr>
          <p:cNvPr id="167" name="正方形/長方形 166">
            <a:extLst>
              <a:ext uri="{FF2B5EF4-FFF2-40B4-BE49-F238E27FC236}">
                <a16:creationId xmlns:a16="http://schemas.microsoft.com/office/drawing/2014/main" id="{2AF28991-4452-4257-BF0C-D9A4DDEDBD0B}"/>
              </a:ext>
            </a:extLst>
          </p:cNvPr>
          <p:cNvSpPr>
            <a:spLocks/>
          </p:cNvSpPr>
          <p:nvPr/>
        </p:nvSpPr>
        <p:spPr bwMode="auto">
          <a:xfrm>
            <a:off x="7543946" y="2536027"/>
            <a:ext cx="612000" cy="252000"/>
          </a:xfrm>
          <a:prstGeom prst="rect">
            <a:avLst/>
          </a:prstGeom>
          <a:solidFill>
            <a:srgbClr val="CCFFCC"/>
          </a:solidFill>
          <a:ln w="28575" cap="flat" cmpd="sng" algn="ctr">
            <a:solidFill>
              <a:schemeClr val="bg1"/>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a:latin typeface="Meiryo UI" pitchFamily="50" charset="-128"/>
                <a:ea typeface="Meiryo UI" pitchFamily="50" charset="-128"/>
              </a:rPr>
              <a:t>ｊ市</a:t>
            </a:r>
            <a:endParaRPr kumimoji="1" lang="ja-JP" altLang="en-US" sz="1200" b="1" i="0" u="none" strike="noStrike" cap="none" normalizeH="0" baseline="0" dirty="0">
              <a:ln>
                <a:noFill/>
              </a:ln>
              <a:effectLst/>
              <a:latin typeface="Meiryo UI" pitchFamily="50" charset="-128"/>
              <a:ea typeface="Meiryo UI" pitchFamily="50" charset="-128"/>
            </a:endParaRPr>
          </a:p>
        </p:txBody>
      </p:sp>
      <p:sp>
        <p:nvSpPr>
          <p:cNvPr id="126" name="正方形/長方形 125">
            <a:extLst>
              <a:ext uri="{FF2B5EF4-FFF2-40B4-BE49-F238E27FC236}">
                <a16:creationId xmlns:a16="http://schemas.microsoft.com/office/drawing/2014/main" id="{B5667035-1971-4A69-9B3D-5E67AABF1D10}"/>
              </a:ext>
            </a:extLst>
          </p:cNvPr>
          <p:cNvSpPr>
            <a:spLocks/>
          </p:cNvSpPr>
          <p:nvPr/>
        </p:nvSpPr>
        <p:spPr bwMode="auto">
          <a:xfrm>
            <a:off x="1162239" y="2885337"/>
            <a:ext cx="744565"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30" name="正方形/長方形 129">
            <a:extLst>
              <a:ext uri="{FF2B5EF4-FFF2-40B4-BE49-F238E27FC236}">
                <a16:creationId xmlns:a16="http://schemas.microsoft.com/office/drawing/2014/main" id="{B5667035-1971-4A69-9B3D-5E67AABF1D10}"/>
              </a:ext>
            </a:extLst>
          </p:cNvPr>
          <p:cNvSpPr>
            <a:spLocks/>
          </p:cNvSpPr>
          <p:nvPr/>
        </p:nvSpPr>
        <p:spPr bwMode="auto">
          <a:xfrm>
            <a:off x="7543946" y="2885337"/>
            <a:ext cx="903775"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32" name="正方形/長方形 131">
            <a:extLst>
              <a:ext uri="{FF2B5EF4-FFF2-40B4-BE49-F238E27FC236}">
                <a16:creationId xmlns:a16="http://schemas.microsoft.com/office/drawing/2014/main" id="{3AEE7D14-45D7-426D-83B9-62E06E5DA8CC}"/>
              </a:ext>
            </a:extLst>
          </p:cNvPr>
          <p:cNvSpPr>
            <a:spLocks/>
          </p:cNvSpPr>
          <p:nvPr/>
        </p:nvSpPr>
        <p:spPr bwMode="auto">
          <a:xfrm>
            <a:off x="8448471" y="2885337"/>
            <a:ext cx="608741"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200" name="テキスト プレースホルダ 7">
            <a:extLst>
              <a:ext uri="{FF2B5EF4-FFF2-40B4-BE49-F238E27FC236}">
                <a16:creationId xmlns:a16="http://schemas.microsoft.com/office/drawing/2014/main" id="{3A8B1803-F4EB-47B9-82FC-CD0EC81321B0}"/>
              </a:ext>
            </a:extLst>
          </p:cNvPr>
          <p:cNvSpPr txBox="1">
            <a:spLocks/>
          </p:cNvSpPr>
          <p:nvPr/>
        </p:nvSpPr>
        <p:spPr>
          <a:xfrm>
            <a:off x="6942866" y="6247157"/>
            <a:ext cx="1044000" cy="216000"/>
          </a:xfrm>
          <a:prstGeom prst="roundRect">
            <a:avLst/>
          </a:prstGeom>
          <a:solidFill>
            <a:srgbClr val="CC00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spcAft>
                <a:spcPts val="600"/>
              </a:spcAft>
            </a:pPr>
            <a:r>
              <a:rPr lang="en-US" altLang="ja-JP" sz="1000" b="1">
                <a:latin typeface="Meiryo UI" pitchFamily="50" charset="-128"/>
                <a:ea typeface="Meiryo UI" pitchFamily="50" charset="-128"/>
              </a:rPr>
              <a:t>GRP</a:t>
            </a:r>
            <a:r>
              <a:rPr lang="ja-JP" altLang="en-US" sz="1000"/>
              <a:t>＜</a:t>
            </a:r>
            <a:r>
              <a:rPr lang="ja-JP" altLang="en-US" sz="1000" b="1">
                <a:latin typeface="Meiryo UI" pitchFamily="50" charset="-128"/>
                <a:ea typeface="Meiryo UI" pitchFamily="50" charset="-128"/>
              </a:rPr>
              <a:t>分配所得</a:t>
            </a:r>
            <a:endParaRPr lang="ja-JP" altLang="en-US" sz="1000" b="1" dirty="0">
              <a:latin typeface="Meiryo UI" pitchFamily="50" charset="-128"/>
              <a:ea typeface="Meiryo UI" pitchFamily="50" charset="-128"/>
            </a:endParaRPr>
          </a:p>
        </p:txBody>
      </p:sp>
      <p:sp>
        <p:nvSpPr>
          <p:cNvPr id="103" name="正方形/長方形 102">
            <a:extLst>
              <a:ext uri="{FF2B5EF4-FFF2-40B4-BE49-F238E27FC236}">
                <a16:creationId xmlns:a16="http://schemas.microsoft.com/office/drawing/2014/main" id="{156D10DF-D062-4511-A96A-36FB1C6482A6}"/>
              </a:ext>
            </a:extLst>
          </p:cNvPr>
          <p:cNvSpPr>
            <a:spLocks/>
          </p:cNvSpPr>
          <p:nvPr/>
        </p:nvSpPr>
        <p:spPr bwMode="auto">
          <a:xfrm>
            <a:off x="28276" y="2949793"/>
            <a:ext cx="1008000" cy="432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0"/>
              </a:spcAft>
            </a:pPr>
            <a:r>
              <a:rPr kumimoji="1" lang="ja-JP" altLang="en-US" sz="1200" b="1" i="0" u="none" strike="noStrike" cap="none" normalizeH="0" baseline="0" dirty="0">
                <a:ln>
                  <a:noFill/>
                </a:ln>
                <a:solidFill>
                  <a:schemeClr val="bg1"/>
                </a:solidFill>
                <a:effectLst/>
                <a:latin typeface="Meiryo UI" pitchFamily="50" charset="-128"/>
                <a:ea typeface="Meiryo UI" pitchFamily="50" charset="-128"/>
              </a:rPr>
              <a:t>属地</a:t>
            </a:r>
            <a:endParaRPr kumimoji="1" lang="en-US" altLang="ja-JP" sz="1200" b="1" i="0" u="none" strike="noStrike" cap="none" normalizeH="0" baseline="0" dirty="0">
              <a:ln>
                <a:noFill/>
              </a:ln>
              <a:solidFill>
                <a:schemeClr val="bg1"/>
              </a:solidFill>
              <a:effectLst/>
              <a:latin typeface="Meiryo UI" pitchFamily="50" charset="-128"/>
              <a:ea typeface="Meiryo UI" pitchFamily="50" charset="-128"/>
            </a:endParaRPr>
          </a:p>
          <a:p>
            <a:pPr algn="ctr">
              <a:spcAft>
                <a:spcPts val="0"/>
              </a:spcAft>
            </a:pPr>
            <a:r>
              <a:rPr kumimoji="1" lang="en-US" altLang="ja-JP" sz="1200" b="1" i="0" u="none" strike="noStrike" cap="none" normalizeH="0" baseline="0" dirty="0">
                <a:ln>
                  <a:noFill/>
                </a:ln>
                <a:solidFill>
                  <a:schemeClr val="bg1"/>
                </a:solidFill>
                <a:effectLst/>
                <a:latin typeface="Meiryo UI" pitchFamily="50" charset="-128"/>
                <a:ea typeface="Meiryo UI" pitchFamily="50" charset="-128"/>
              </a:rPr>
              <a:t>(</a:t>
            </a:r>
            <a:r>
              <a:rPr kumimoji="1" lang="ja-JP" altLang="en-US" sz="1200" b="1" i="0" u="none" strike="noStrike" cap="none" normalizeH="0" baseline="0" dirty="0">
                <a:ln>
                  <a:noFill/>
                </a:ln>
                <a:solidFill>
                  <a:schemeClr val="bg1"/>
                </a:solidFill>
                <a:effectLst/>
                <a:latin typeface="Meiryo UI" pitchFamily="50" charset="-128"/>
                <a:ea typeface="Meiryo UI" pitchFamily="50" charset="-128"/>
              </a:rPr>
              <a:t>土地ベース</a:t>
            </a:r>
            <a:r>
              <a:rPr kumimoji="1" lang="en-US" altLang="ja-JP" sz="1200" b="1" i="0" u="none" strike="noStrike" cap="none" normalizeH="0" baseline="0" dirty="0">
                <a:ln>
                  <a:noFill/>
                </a:ln>
                <a:solidFill>
                  <a:schemeClr val="bg1"/>
                </a:solidFill>
                <a:effectLst/>
                <a:latin typeface="Meiryo UI" pitchFamily="50" charset="-128"/>
                <a:ea typeface="Meiryo UI" pitchFamily="50" charset="-128"/>
              </a:rPr>
              <a:t>)</a:t>
            </a:r>
            <a:endParaRPr kumimoji="1" lang="ja-JP" altLang="en-US" sz="12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04" name="正方形/長方形 103">
            <a:extLst>
              <a:ext uri="{FF2B5EF4-FFF2-40B4-BE49-F238E27FC236}">
                <a16:creationId xmlns:a16="http://schemas.microsoft.com/office/drawing/2014/main" id="{156D10DF-D062-4511-A96A-36FB1C6482A6}"/>
              </a:ext>
            </a:extLst>
          </p:cNvPr>
          <p:cNvSpPr>
            <a:spLocks/>
          </p:cNvSpPr>
          <p:nvPr/>
        </p:nvSpPr>
        <p:spPr bwMode="auto">
          <a:xfrm>
            <a:off x="28276" y="5486643"/>
            <a:ext cx="1008000" cy="432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0"/>
              </a:spcAft>
            </a:pPr>
            <a:r>
              <a:rPr kumimoji="1" lang="ja-JP" altLang="en-US" sz="1200" b="1" i="0" u="none" strike="noStrike" cap="none" normalizeH="0" baseline="0">
                <a:ln>
                  <a:noFill/>
                </a:ln>
                <a:solidFill>
                  <a:schemeClr val="bg1"/>
                </a:solidFill>
                <a:effectLst/>
                <a:latin typeface="Meiryo UI" pitchFamily="50" charset="-128"/>
                <a:ea typeface="Meiryo UI" pitchFamily="50" charset="-128"/>
              </a:rPr>
              <a:t>属</a:t>
            </a:r>
            <a:r>
              <a:rPr lang="ja-JP" altLang="en-US" sz="1200" b="1">
                <a:solidFill>
                  <a:schemeClr val="bg1"/>
                </a:solidFill>
                <a:latin typeface="Meiryo UI" pitchFamily="50" charset="-128"/>
                <a:ea typeface="Meiryo UI" pitchFamily="50" charset="-128"/>
              </a:rPr>
              <a:t>人</a:t>
            </a:r>
            <a:endParaRPr kumimoji="1" lang="en-US" altLang="ja-JP" sz="1200" b="1" i="0" u="none" strike="noStrike" cap="none" normalizeH="0" baseline="0">
              <a:ln>
                <a:noFill/>
              </a:ln>
              <a:solidFill>
                <a:schemeClr val="bg1"/>
              </a:solidFill>
              <a:effectLst/>
              <a:latin typeface="Meiryo UI" pitchFamily="50" charset="-128"/>
              <a:ea typeface="Meiryo UI" pitchFamily="50" charset="-128"/>
            </a:endParaRPr>
          </a:p>
          <a:p>
            <a:pPr algn="ctr">
              <a:spcAft>
                <a:spcPts val="0"/>
              </a:spcAft>
            </a:pPr>
            <a:r>
              <a:rPr kumimoji="1" lang="en-US" altLang="ja-JP" sz="1200" b="1" i="0" u="none" strike="noStrike" cap="none" normalizeH="0" baseline="0">
                <a:ln>
                  <a:noFill/>
                </a:ln>
                <a:solidFill>
                  <a:schemeClr val="bg1"/>
                </a:solidFill>
                <a:effectLst/>
                <a:latin typeface="Meiryo UI" pitchFamily="50" charset="-128"/>
                <a:ea typeface="Meiryo UI" pitchFamily="50" charset="-128"/>
              </a:rPr>
              <a:t>(</a:t>
            </a:r>
            <a:r>
              <a:rPr kumimoji="1" lang="ja-JP" altLang="en-US" sz="1200" b="1" i="0" u="none" strike="noStrike" cap="none" normalizeH="0" baseline="0">
                <a:ln>
                  <a:noFill/>
                </a:ln>
                <a:solidFill>
                  <a:schemeClr val="bg1"/>
                </a:solidFill>
                <a:effectLst/>
                <a:latin typeface="Meiryo UI" pitchFamily="50" charset="-128"/>
                <a:ea typeface="Meiryo UI" pitchFamily="50" charset="-128"/>
              </a:rPr>
              <a:t>人ベース</a:t>
            </a:r>
            <a:r>
              <a:rPr kumimoji="1" lang="en-US" altLang="ja-JP" sz="1200" b="1" i="0" u="none" strike="noStrike" cap="none" normalizeH="0" baseline="0">
                <a:ln>
                  <a:noFill/>
                </a:ln>
                <a:solidFill>
                  <a:schemeClr val="bg1"/>
                </a:solidFill>
                <a:effectLst/>
                <a:latin typeface="Meiryo UI" pitchFamily="50" charset="-128"/>
                <a:ea typeface="Meiryo UI" pitchFamily="50" charset="-128"/>
              </a:rPr>
              <a:t>)</a:t>
            </a:r>
            <a:endParaRPr kumimoji="1" lang="ja-JP" altLang="en-US" sz="12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05" name="正方形/長方形 104">
            <a:extLst>
              <a:ext uri="{FF2B5EF4-FFF2-40B4-BE49-F238E27FC236}">
                <a16:creationId xmlns:a16="http://schemas.microsoft.com/office/drawing/2014/main" id="{4340DFEA-D6AC-440A-88AB-A6B009361955}"/>
              </a:ext>
            </a:extLst>
          </p:cNvPr>
          <p:cNvSpPr>
            <a:spLocks/>
          </p:cNvSpPr>
          <p:nvPr/>
        </p:nvSpPr>
        <p:spPr bwMode="auto">
          <a:xfrm>
            <a:off x="3611894"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06" name="カギ線コネクタ 105"/>
          <p:cNvCxnSpPr>
            <a:cxnSpLocks/>
            <a:stCxn id="115" idx="2"/>
            <a:endCxn id="105" idx="0"/>
          </p:cNvCxnSpPr>
          <p:nvPr/>
        </p:nvCxnSpPr>
        <p:spPr bwMode="auto">
          <a:xfrm rot="5400000">
            <a:off x="3061122" y="4120109"/>
            <a:ext cx="1917306" cy="599762"/>
          </a:xfrm>
          <a:prstGeom prst="bentConnector3">
            <a:avLst>
              <a:gd name="adj1" fmla="val 40561"/>
            </a:avLst>
          </a:prstGeom>
          <a:noFill/>
          <a:ln w="19050" cap="flat" cmpd="sng" algn="ctr">
            <a:solidFill>
              <a:srgbClr val="008000"/>
            </a:solidFill>
            <a:prstDash val="solid"/>
            <a:round/>
            <a:headEnd type="none" w="med" len="med"/>
            <a:tailEnd type="triangle"/>
          </a:ln>
          <a:effectLst/>
        </p:spPr>
      </p:cxnSp>
      <p:sp>
        <p:nvSpPr>
          <p:cNvPr id="107" name="正方形/長方形 106">
            <a:extLst>
              <a:ext uri="{FF2B5EF4-FFF2-40B4-BE49-F238E27FC236}">
                <a16:creationId xmlns:a16="http://schemas.microsoft.com/office/drawing/2014/main" id="{4340DFEA-D6AC-440A-88AB-A6B009361955}"/>
              </a:ext>
            </a:extLst>
          </p:cNvPr>
          <p:cNvSpPr>
            <a:spLocks/>
          </p:cNvSpPr>
          <p:nvPr/>
        </p:nvSpPr>
        <p:spPr bwMode="auto">
          <a:xfrm>
            <a:off x="6713358"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08" name="カギ線コネクタ 107"/>
          <p:cNvCxnSpPr>
            <a:cxnSpLocks/>
            <a:stCxn id="116" idx="2"/>
            <a:endCxn id="107" idx="0"/>
          </p:cNvCxnSpPr>
          <p:nvPr/>
        </p:nvCxnSpPr>
        <p:spPr bwMode="auto">
          <a:xfrm rot="16200000" flipH="1">
            <a:off x="5445129" y="4002414"/>
            <a:ext cx="1917306" cy="835151"/>
          </a:xfrm>
          <a:prstGeom prst="bentConnector3">
            <a:avLst>
              <a:gd name="adj1" fmla="val 39071"/>
            </a:avLst>
          </a:prstGeom>
          <a:noFill/>
          <a:ln w="19050" cap="flat" cmpd="sng" algn="ctr">
            <a:solidFill>
              <a:srgbClr val="008000"/>
            </a:solidFill>
            <a:prstDash val="sysDash"/>
            <a:round/>
            <a:headEnd type="none" w="med" len="med"/>
            <a:tailEnd type="triangle"/>
          </a:ln>
          <a:effectLst/>
        </p:spPr>
      </p:cxnSp>
      <p:sp>
        <p:nvSpPr>
          <p:cNvPr id="234" name="矢印: 右 233">
            <a:extLst>
              <a:ext uri="{FF2B5EF4-FFF2-40B4-BE49-F238E27FC236}">
                <a16:creationId xmlns:a16="http://schemas.microsoft.com/office/drawing/2014/main" id="{7B43848A-93CF-44D6-8FCA-2CCC9369EBFB}"/>
              </a:ext>
            </a:extLst>
          </p:cNvPr>
          <p:cNvSpPr/>
          <p:nvPr/>
        </p:nvSpPr>
        <p:spPr bwMode="auto">
          <a:xfrm rot="5400000">
            <a:off x="6599135" y="4511006"/>
            <a:ext cx="504000" cy="1067095"/>
          </a:xfrm>
          <a:prstGeom prst="right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236" name="矢印: 右 235">
            <a:extLst>
              <a:ext uri="{FF2B5EF4-FFF2-40B4-BE49-F238E27FC236}">
                <a16:creationId xmlns:a16="http://schemas.microsoft.com/office/drawing/2014/main" id="{BB029D85-A629-46C4-A28C-3594684D1341}"/>
              </a:ext>
            </a:extLst>
          </p:cNvPr>
          <p:cNvSpPr/>
          <p:nvPr/>
        </p:nvSpPr>
        <p:spPr bwMode="auto">
          <a:xfrm rot="5400000">
            <a:off x="3430679" y="4612553"/>
            <a:ext cx="504000" cy="864000"/>
          </a:xfrm>
          <a:prstGeom prst="rightArrow">
            <a:avLst>
              <a:gd name="adj1" fmla="val 50000"/>
              <a:gd name="adj2" fmla="val 50000"/>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95" name="正方形/長方形 94">
            <a:extLst>
              <a:ext uri="{FF2B5EF4-FFF2-40B4-BE49-F238E27FC236}">
                <a16:creationId xmlns:a16="http://schemas.microsoft.com/office/drawing/2014/main" id="{03822433-0F2E-421D-B1CD-6CB759278048}"/>
              </a:ext>
            </a:extLst>
          </p:cNvPr>
          <p:cNvSpPr>
            <a:spLocks/>
          </p:cNvSpPr>
          <p:nvPr/>
        </p:nvSpPr>
        <p:spPr bwMode="auto">
          <a:xfrm>
            <a:off x="3395167" y="4891864"/>
            <a:ext cx="504000" cy="144000"/>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通勤</a:t>
            </a:r>
          </a:p>
        </p:txBody>
      </p:sp>
      <p:sp>
        <p:nvSpPr>
          <p:cNvPr id="136" name="正方形/長方形 135">
            <a:extLst>
              <a:ext uri="{FF2B5EF4-FFF2-40B4-BE49-F238E27FC236}">
                <a16:creationId xmlns:a16="http://schemas.microsoft.com/office/drawing/2014/main" id="{4340DFEA-D6AC-440A-88AB-A6B009361955}"/>
              </a:ext>
            </a:extLst>
          </p:cNvPr>
          <p:cNvSpPr>
            <a:spLocks/>
          </p:cNvSpPr>
          <p:nvPr/>
        </p:nvSpPr>
        <p:spPr bwMode="auto">
          <a:xfrm>
            <a:off x="3543857"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33" name="正方形/長方形 132">
            <a:extLst>
              <a:ext uri="{FF2B5EF4-FFF2-40B4-BE49-F238E27FC236}">
                <a16:creationId xmlns:a16="http://schemas.microsoft.com/office/drawing/2014/main" id="{F0D18DA0-CE39-4CB9-81BC-66DF24F8B60B}"/>
              </a:ext>
            </a:extLst>
          </p:cNvPr>
          <p:cNvSpPr>
            <a:spLocks/>
          </p:cNvSpPr>
          <p:nvPr/>
        </p:nvSpPr>
        <p:spPr bwMode="auto">
          <a:xfrm>
            <a:off x="6489873" y="4859037"/>
            <a:ext cx="674868" cy="144000"/>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財政移転</a:t>
            </a:r>
          </a:p>
        </p:txBody>
      </p:sp>
      <p:sp>
        <p:nvSpPr>
          <p:cNvPr id="21" name="正方形/長方形 20">
            <a:extLst>
              <a:ext uri="{FF2B5EF4-FFF2-40B4-BE49-F238E27FC236}">
                <a16:creationId xmlns:a16="http://schemas.microsoft.com/office/drawing/2014/main" id="{798617F1-7D59-4B9B-AA53-0295E533A77D}"/>
              </a:ext>
            </a:extLst>
          </p:cNvPr>
          <p:cNvSpPr>
            <a:spLocks/>
          </p:cNvSpPr>
          <p:nvPr/>
        </p:nvSpPr>
        <p:spPr bwMode="auto">
          <a:xfrm>
            <a:off x="6180757" y="3246666"/>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35" name="カギ線コネクタ 107">
            <a:extLst>
              <a:ext uri="{FF2B5EF4-FFF2-40B4-BE49-F238E27FC236}">
                <a16:creationId xmlns:a16="http://schemas.microsoft.com/office/drawing/2014/main" id="{A2100ED0-003C-44CA-913A-E59C956EFDC0}"/>
              </a:ext>
            </a:extLst>
          </p:cNvPr>
          <p:cNvCxnSpPr>
            <a:cxnSpLocks/>
            <a:stCxn id="129" idx="2"/>
            <a:endCxn id="32" idx="0"/>
          </p:cNvCxnSpPr>
          <p:nvPr/>
        </p:nvCxnSpPr>
        <p:spPr bwMode="auto">
          <a:xfrm rot="16200000" flipH="1">
            <a:off x="3115908" y="2704697"/>
            <a:ext cx="1917306" cy="3430586"/>
          </a:xfrm>
          <a:prstGeom prst="bentConnector3">
            <a:avLst>
              <a:gd name="adj1" fmla="val 9263"/>
            </a:avLst>
          </a:prstGeom>
          <a:noFill/>
          <a:ln w="19050" cap="flat" cmpd="sng" algn="ctr">
            <a:solidFill>
              <a:srgbClr val="008000"/>
            </a:solidFill>
            <a:prstDash val="sysDash"/>
            <a:round/>
            <a:headEnd type="none" w="med" len="med"/>
            <a:tailEnd type="triangle"/>
          </a:ln>
          <a:effectLst/>
        </p:spPr>
      </p:cxnSp>
      <p:sp>
        <p:nvSpPr>
          <p:cNvPr id="32" name="正方形/長方形 31">
            <a:extLst>
              <a:ext uri="{FF2B5EF4-FFF2-40B4-BE49-F238E27FC236}">
                <a16:creationId xmlns:a16="http://schemas.microsoft.com/office/drawing/2014/main" id="{F2E509B7-9652-46FF-A16D-CE2B33AAEE2F}"/>
              </a:ext>
            </a:extLst>
          </p:cNvPr>
          <p:cNvSpPr>
            <a:spLocks/>
          </p:cNvSpPr>
          <p:nvPr/>
        </p:nvSpPr>
        <p:spPr bwMode="auto">
          <a:xfrm>
            <a:off x="5681854" y="53786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228" name="矢印: 右 227">
            <a:extLst>
              <a:ext uri="{FF2B5EF4-FFF2-40B4-BE49-F238E27FC236}">
                <a16:creationId xmlns:a16="http://schemas.microsoft.com/office/drawing/2014/main" id="{AA368F94-61FD-4438-A846-932204E7C353}"/>
              </a:ext>
            </a:extLst>
          </p:cNvPr>
          <p:cNvSpPr/>
          <p:nvPr/>
        </p:nvSpPr>
        <p:spPr bwMode="auto">
          <a:xfrm rot="5400000">
            <a:off x="5531768" y="4648554"/>
            <a:ext cx="504000" cy="792000"/>
          </a:xfrm>
          <a:prstGeom prst="rightArrow">
            <a:avLst>
              <a:gd name="adj1" fmla="val 50000"/>
              <a:gd name="adj2" fmla="val 44331"/>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31" name="正方形/長方形 130">
            <a:extLst>
              <a:ext uri="{FF2B5EF4-FFF2-40B4-BE49-F238E27FC236}">
                <a16:creationId xmlns:a16="http://schemas.microsoft.com/office/drawing/2014/main" id="{D9775475-8331-4B30-88ED-A1F7655E36D6}"/>
              </a:ext>
            </a:extLst>
          </p:cNvPr>
          <p:cNvSpPr>
            <a:spLocks/>
          </p:cNvSpPr>
          <p:nvPr/>
        </p:nvSpPr>
        <p:spPr bwMode="auto">
          <a:xfrm>
            <a:off x="5460012" y="4832670"/>
            <a:ext cx="612000" cy="246294"/>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本社へ</a:t>
            </a:r>
            <a:r>
              <a:rPr lang="en-US" altLang="ja-JP" sz="1000" b="1" dirty="0">
                <a:solidFill>
                  <a:schemeClr val="bg1"/>
                </a:solidFill>
                <a:latin typeface="Meiryo UI" pitchFamily="50" charset="-128"/>
                <a:ea typeface="Meiryo UI" pitchFamily="50" charset="-128"/>
              </a:rPr>
              <a:t/>
            </a:r>
            <a:br>
              <a:rPr lang="en-US" altLang="ja-JP" sz="1000" b="1" dirty="0">
                <a:solidFill>
                  <a:schemeClr val="bg1"/>
                </a:solidFill>
                <a:latin typeface="Meiryo UI" pitchFamily="50" charset="-128"/>
                <a:ea typeface="Meiryo UI" pitchFamily="50" charset="-128"/>
              </a:rPr>
            </a:br>
            <a:r>
              <a:rPr lang="ja-JP" altLang="en-US" sz="1000" b="1" dirty="0">
                <a:solidFill>
                  <a:schemeClr val="bg1"/>
                </a:solidFill>
                <a:latin typeface="Meiryo UI" pitchFamily="50" charset="-128"/>
                <a:ea typeface="Meiryo UI" pitchFamily="50" charset="-128"/>
              </a:rPr>
              <a:t>送金等</a:t>
            </a:r>
          </a:p>
        </p:txBody>
      </p:sp>
      <p:sp>
        <p:nvSpPr>
          <p:cNvPr id="47" name="正方形/長方形 46">
            <a:extLst>
              <a:ext uri="{FF2B5EF4-FFF2-40B4-BE49-F238E27FC236}">
                <a16:creationId xmlns:a16="http://schemas.microsoft.com/office/drawing/2014/main" id="{7A4EB416-3244-460E-B386-33BCF4086C53}"/>
              </a:ext>
            </a:extLst>
          </p:cNvPr>
          <p:cNvSpPr>
            <a:spLocks/>
          </p:cNvSpPr>
          <p:nvPr/>
        </p:nvSpPr>
        <p:spPr bwMode="auto">
          <a:xfrm>
            <a:off x="2066607" y="324022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29" name="正方形/長方形 128">
            <a:extLst>
              <a:ext uri="{FF2B5EF4-FFF2-40B4-BE49-F238E27FC236}">
                <a16:creationId xmlns:a16="http://schemas.microsoft.com/office/drawing/2014/main" id="{3AEE7D14-45D7-426D-83B9-62E06E5DA8CC}"/>
              </a:ext>
            </a:extLst>
          </p:cNvPr>
          <p:cNvSpPr>
            <a:spLocks/>
          </p:cNvSpPr>
          <p:nvPr/>
        </p:nvSpPr>
        <p:spPr bwMode="auto">
          <a:xfrm>
            <a:off x="1906804" y="2885337"/>
            <a:ext cx="904928"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3" name="正方形/長方形 122">
            <a:extLst>
              <a:ext uri="{FF2B5EF4-FFF2-40B4-BE49-F238E27FC236}">
                <a16:creationId xmlns:a16="http://schemas.microsoft.com/office/drawing/2014/main" id="{215EF506-D202-4468-A2D0-4FACB1C4E1F4}"/>
              </a:ext>
            </a:extLst>
          </p:cNvPr>
          <p:cNvSpPr>
            <a:spLocks/>
          </p:cNvSpPr>
          <p:nvPr/>
        </p:nvSpPr>
        <p:spPr bwMode="auto">
          <a:xfrm>
            <a:off x="5120709" y="5378642"/>
            <a:ext cx="2117141"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8" name="正方形/長方形 127">
            <a:extLst>
              <a:ext uri="{FF2B5EF4-FFF2-40B4-BE49-F238E27FC236}">
                <a16:creationId xmlns:a16="http://schemas.microsoft.com/office/drawing/2014/main" id="{CADBC377-D951-4A35-8010-0EBCE046AFA7}"/>
              </a:ext>
            </a:extLst>
          </p:cNvPr>
          <p:cNvSpPr>
            <a:spLocks/>
          </p:cNvSpPr>
          <p:nvPr/>
        </p:nvSpPr>
        <p:spPr bwMode="auto">
          <a:xfrm>
            <a:off x="5279279" y="5559387"/>
            <a:ext cx="1800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地域住民その他所得</a:t>
            </a:r>
          </a:p>
        </p:txBody>
      </p:sp>
      <p:sp>
        <p:nvSpPr>
          <p:cNvPr id="122" name="正方形/長方形 121">
            <a:extLst>
              <a:ext uri="{FF2B5EF4-FFF2-40B4-BE49-F238E27FC236}">
                <a16:creationId xmlns:a16="http://schemas.microsoft.com/office/drawing/2014/main" id="{D4D670DA-85D5-4753-8624-5B68E9F450A0}"/>
              </a:ext>
            </a:extLst>
          </p:cNvPr>
          <p:cNvSpPr>
            <a:spLocks/>
          </p:cNvSpPr>
          <p:nvPr/>
        </p:nvSpPr>
        <p:spPr bwMode="auto">
          <a:xfrm>
            <a:off x="3064387" y="5378642"/>
            <a:ext cx="2056322"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7" name="正方形/長方形 126">
            <a:extLst>
              <a:ext uri="{FF2B5EF4-FFF2-40B4-BE49-F238E27FC236}">
                <a16:creationId xmlns:a16="http://schemas.microsoft.com/office/drawing/2014/main" id="{242120CB-65C0-4D4C-8F25-AC07863AF68D}"/>
              </a:ext>
            </a:extLst>
          </p:cNvPr>
          <p:cNvSpPr>
            <a:spLocks/>
          </p:cNvSpPr>
          <p:nvPr/>
        </p:nvSpPr>
        <p:spPr bwMode="auto">
          <a:xfrm>
            <a:off x="3192548" y="5563382"/>
            <a:ext cx="1800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地域住民雇用者所得</a:t>
            </a:r>
          </a:p>
        </p:txBody>
      </p:sp>
      <p:sp>
        <p:nvSpPr>
          <p:cNvPr id="161" name="正方形/長方形 160">
            <a:extLst>
              <a:ext uri="{FF2B5EF4-FFF2-40B4-BE49-F238E27FC236}">
                <a16:creationId xmlns:a16="http://schemas.microsoft.com/office/drawing/2014/main" id="{E29EF6B6-17D1-4F9F-A360-1687BB0ECE55}"/>
              </a:ext>
            </a:extLst>
          </p:cNvPr>
          <p:cNvSpPr>
            <a:spLocks/>
          </p:cNvSpPr>
          <p:nvPr/>
        </p:nvSpPr>
        <p:spPr bwMode="auto">
          <a:xfrm>
            <a:off x="2126017" y="5378642"/>
            <a:ext cx="608741"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62" name="正方形/長方形 161">
            <a:extLst>
              <a:ext uri="{FF2B5EF4-FFF2-40B4-BE49-F238E27FC236}">
                <a16:creationId xmlns:a16="http://schemas.microsoft.com/office/drawing/2014/main" id="{67A283EC-2520-408E-B7D7-B622ADA56FE9}"/>
              </a:ext>
            </a:extLst>
          </p:cNvPr>
          <p:cNvSpPr>
            <a:spLocks/>
          </p:cNvSpPr>
          <p:nvPr/>
        </p:nvSpPr>
        <p:spPr bwMode="auto">
          <a:xfrm>
            <a:off x="7571347" y="5378642"/>
            <a:ext cx="670705"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68" name="正方形/長方形 167">
            <a:extLst>
              <a:ext uri="{FF2B5EF4-FFF2-40B4-BE49-F238E27FC236}">
                <a16:creationId xmlns:a16="http://schemas.microsoft.com/office/drawing/2014/main" id="{B66C9E2F-18ED-4E28-B709-09BD171996D1}"/>
              </a:ext>
            </a:extLst>
          </p:cNvPr>
          <p:cNvSpPr>
            <a:spLocks/>
          </p:cNvSpPr>
          <p:nvPr/>
        </p:nvSpPr>
        <p:spPr bwMode="auto">
          <a:xfrm>
            <a:off x="3791167"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98" name="カギ線コネクタ 105">
            <a:extLst>
              <a:ext uri="{FF2B5EF4-FFF2-40B4-BE49-F238E27FC236}">
                <a16:creationId xmlns:a16="http://schemas.microsoft.com/office/drawing/2014/main" id="{E48B6E53-8687-4A33-B0A6-6975DCA0BCF5}"/>
              </a:ext>
            </a:extLst>
          </p:cNvPr>
          <p:cNvCxnSpPr>
            <a:cxnSpLocks/>
            <a:stCxn id="168" idx="2"/>
            <a:endCxn id="182" idx="0"/>
          </p:cNvCxnSpPr>
          <p:nvPr/>
        </p:nvCxnSpPr>
        <p:spPr bwMode="auto">
          <a:xfrm rot="5400000">
            <a:off x="1886022" y="3365496"/>
            <a:ext cx="1917305" cy="2108987"/>
          </a:xfrm>
          <a:prstGeom prst="bentConnector3">
            <a:avLst>
              <a:gd name="adj1" fmla="val 26650"/>
            </a:avLst>
          </a:prstGeom>
          <a:noFill/>
          <a:ln w="19050" cap="flat" cmpd="sng" algn="ctr">
            <a:solidFill>
              <a:srgbClr val="008000"/>
            </a:solidFill>
            <a:prstDash val="solid"/>
            <a:round/>
            <a:headEnd type="none" w="med" len="med"/>
            <a:tailEnd type="triangle"/>
          </a:ln>
          <a:effectLst/>
        </p:spPr>
      </p:cxnSp>
      <p:sp>
        <p:nvSpPr>
          <p:cNvPr id="174" name="正方形/長方形 173">
            <a:extLst>
              <a:ext uri="{FF2B5EF4-FFF2-40B4-BE49-F238E27FC236}">
                <a16:creationId xmlns:a16="http://schemas.microsoft.com/office/drawing/2014/main" id="{AB084221-27BA-4D96-85CD-121C79E81119}"/>
              </a:ext>
            </a:extLst>
          </p:cNvPr>
          <p:cNvSpPr>
            <a:spLocks/>
          </p:cNvSpPr>
          <p:nvPr/>
        </p:nvSpPr>
        <p:spPr bwMode="auto">
          <a:xfrm>
            <a:off x="6248832" y="32453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206" name="カギ線コネクタ 107">
            <a:extLst>
              <a:ext uri="{FF2B5EF4-FFF2-40B4-BE49-F238E27FC236}">
                <a16:creationId xmlns:a16="http://schemas.microsoft.com/office/drawing/2014/main" id="{F4AEE984-5E2E-46BA-A8D4-213CD0BBB022}"/>
              </a:ext>
            </a:extLst>
          </p:cNvPr>
          <p:cNvCxnSpPr>
            <a:cxnSpLocks/>
            <a:stCxn id="174" idx="2"/>
            <a:endCxn id="180" idx="0"/>
          </p:cNvCxnSpPr>
          <p:nvPr/>
        </p:nvCxnSpPr>
        <p:spPr bwMode="auto">
          <a:xfrm rot="16200000" flipH="1">
            <a:off x="6539084" y="3279084"/>
            <a:ext cx="1917305" cy="2281809"/>
          </a:xfrm>
          <a:prstGeom prst="bentConnector3">
            <a:avLst>
              <a:gd name="adj1" fmla="val 27147"/>
            </a:avLst>
          </a:prstGeom>
          <a:noFill/>
          <a:ln w="19050" cap="flat" cmpd="sng" algn="ctr">
            <a:solidFill>
              <a:srgbClr val="008000"/>
            </a:solidFill>
            <a:prstDash val="sysDash"/>
            <a:round/>
            <a:headEnd type="none" w="med" len="med"/>
            <a:tailEnd type="triangle"/>
          </a:ln>
          <a:effectLst/>
        </p:spPr>
      </p:cxnSp>
      <p:sp>
        <p:nvSpPr>
          <p:cNvPr id="180" name="正方形/長方形 179">
            <a:extLst>
              <a:ext uri="{FF2B5EF4-FFF2-40B4-BE49-F238E27FC236}">
                <a16:creationId xmlns:a16="http://schemas.microsoft.com/office/drawing/2014/main" id="{D801F559-6BA5-4421-BCCE-1A9CDB494B55}"/>
              </a:ext>
            </a:extLst>
          </p:cNvPr>
          <p:cNvSpPr>
            <a:spLocks/>
          </p:cNvSpPr>
          <p:nvPr/>
        </p:nvSpPr>
        <p:spPr bwMode="auto">
          <a:xfrm>
            <a:off x="8530641" y="5378642"/>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82" name="正方形/長方形 181">
            <a:extLst>
              <a:ext uri="{FF2B5EF4-FFF2-40B4-BE49-F238E27FC236}">
                <a16:creationId xmlns:a16="http://schemas.microsoft.com/office/drawing/2014/main" id="{107426F8-4C35-4242-8894-2A0E3D31C27A}"/>
              </a:ext>
            </a:extLst>
          </p:cNvPr>
          <p:cNvSpPr>
            <a:spLocks/>
          </p:cNvSpPr>
          <p:nvPr/>
        </p:nvSpPr>
        <p:spPr bwMode="auto">
          <a:xfrm>
            <a:off x="1682180" y="5378642"/>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0" name="正方形/長方形 149">
            <a:extLst>
              <a:ext uri="{FF2B5EF4-FFF2-40B4-BE49-F238E27FC236}">
                <a16:creationId xmlns:a16="http://schemas.microsoft.com/office/drawing/2014/main" id="{FB9A16E6-1179-4CA4-BB1D-8A358FBDB06B}"/>
              </a:ext>
            </a:extLst>
          </p:cNvPr>
          <p:cNvSpPr>
            <a:spLocks/>
          </p:cNvSpPr>
          <p:nvPr/>
        </p:nvSpPr>
        <p:spPr bwMode="auto">
          <a:xfrm>
            <a:off x="1221492" y="5378642"/>
            <a:ext cx="903775"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63" name="正方形/長方形 162">
            <a:extLst>
              <a:ext uri="{FF2B5EF4-FFF2-40B4-BE49-F238E27FC236}">
                <a16:creationId xmlns:a16="http://schemas.microsoft.com/office/drawing/2014/main" id="{F4D475CE-0926-40EF-A523-2E1CAC8C026B}"/>
              </a:ext>
            </a:extLst>
          </p:cNvPr>
          <p:cNvSpPr>
            <a:spLocks/>
          </p:cNvSpPr>
          <p:nvPr/>
        </p:nvSpPr>
        <p:spPr bwMode="auto">
          <a:xfrm>
            <a:off x="8242052" y="5378642"/>
            <a:ext cx="815160"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15" name="正方形/長方形 114">
            <a:extLst>
              <a:ext uri="{FF2B5EF4-FFF2-40B4-BE49-F238E27FC236}">
                <a16:creationId xmlns:a16="http://schemas.microsoft.com/office/drawing/2014/main" id="{B5667035-1971-4A69-9B3D-5E67AABF1D10}"/>
              </a:ext>
            </a:extLst>
          </p:cNvPr>
          <p:cNvSpPr>
            <a:spLocks/>
          </p:cNvSpPr>
          <p:nvPr/>
        </p:nvSpPr>
        <p:spPr bwMode="auto">
          <a:xfrm>
            <a:off x="3540177" y="2885337"/>
            <a:ext cx="1558957"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0" name="正方形/長方形 119">
            <a:extLst>
              <a:ext uri="{FF2B5EF4-FFF2-40B4-BE49-F238E27FC236}">
                <a16:creationId xmlns:a16="http://schemas.microsoft.com/office/drawing/2014/main" id="{BF3E711F-F018-4EFB-9B20-ADADB90FED78}"/>
              </a:ext>
            </a:extLst>
          </p:cNvPr>
          <p:cNvSpPr>
            <a:spLocks/>
          </p:cNvSpPr>
          <p:nvPr/>
        </p:nvSpPr>
        <p:spPr bwMode="auto">
          <a:xfrm>
            <a:off x="3648431" y="3047337"/>
            <a:ext cx="1286137"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地域内雇用者所得</a:t>
            </a:r>
          </a:p>
        </p:txBody>
      </p:sp>
      <p:sp>
        <p:nvSpPr>
          <p:cNvPr id="116" name="正方形/長方形 115">
            <a:extLst>
              <a:ext uri="{FF2B5EF4-FFF2-40B4-BE49-F238E27FC236}">
                <a16:creationId xmlns:a16="http://schemas.microsoft.com/office/drawing/2014/main" id="{3AEE7D14-45D7-426D-83B9-62E06E5DA8CC}"/>
              </a:ext>
            </a:extLst>
          </p:cNvPr>
          <p:cNvSpPr>
            <a:spLocks/>
          </p:cNvSpPr>
          <p:nvPr/>
        </p:nvSpPr>
        <p:spPr bwMode="auto">
          <a:xfrm>
            <a:off x="5099134" y="2885337"/>
            <a:ext cx="1774146"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1" name="正方形/長方形 120">
            <a:extLst>
              <a:ext uri="{FF2B5EF4-FFF2-40B4-BE49-F238E27FC236}">
                <a16:creationId xmlns:a16="http://schemas.microsoft.com/office/drawing/2014/main" id="{738FF6D7-8CA9-4927-85E2-0DE48E874335}"/>
              </a:ext>
            </a:extLst>
          </p:cNvPr>
          <p:cNvSpPr>
            <a:spLocks/>
          </p:cNvSpPr>
          <p:nvPr/>
        </p:nvSpPr>
        <p:spPr bwMode="auto">
          <a:xfrm>
            <a:off x="5400444" y="3047337"/>
            <a:ext cx="1218298"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地域内その他所得</a:t>
            </a:r>
          </a:p>
        </p:txBody>
      </p:sp>
      <p:sp>
        <p:nvSpPr>
          <p:cNvPr id="237" name="爆発 1 236"/>
          <p:cNvSpPr/>
          <p:nvPr/>
        </p:nvSpPr>
        <p:spPr bwMode="auto">
          <a:xfrm>
            <a:off x="1929411" y="5860604"/>
            <a:ext cx="1454188" cy="1011357"/>
          </a:xfrm>
          <a:prstGeom prst="irregularSeal1">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139" name="テキスト プレースホルダ 7">
            <a:extLst>
              <a:ext uri="{FF2B5EF4-FFF2-40B4-BE49-F238E27FC236}">
                <a16:creationId xmlns:a16="http://schemas.microsoft.com/office/drawing/2014/main" id="{20544BE7-CD1C-4CEF-A397-456840BA9923}"/>
              </a:ext>
            </a:extLst>
          </p:cNvPr>
          <p:cNvSpPr txBox="1">
            <a:spLocks/>
          </p:cNvSpPr>
          <p:nvPr/>
        </p:nvSpPr>
        <p:spPr>
          <a:xfrm>
            <a:off x="2223079" y="6153776"/>
            <a:ext cx="868056" cy="360000"/>
          </a:xfrm>
          <a:prstGeom prst="round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solidFill>
                  <a:schemeClr val="tx1"/>
                </a:solidFill>
              </a:rPr>
              <a:t>地域政策の</a:t>
            </a:r>
            <a:endParaRPr lang="en-US" altLang="ja-JP" sz="1000" dirty="0">
              <a:solidFill>
                <a:schemeClr val="tx1"/>
              </a:solidFill>
            </a:endParaRPr>
          </a:p>
          <a:p>
            <a:pPr algn="ctr"/>
            <a:r>
              <a:rPr lang="ja-JP" altLang="en-US" sz="1000" dirty="0">
                <a:solidFill>
                  <a:schemeClr val="tx1"/>
                </a:solidFill>
              </a:rPr>
              <a:t>最終的な成果</a:t>
            </a:r>
            <a:endParaRPr lang="en-US" altLang="ja-JP" sz="1000" dirty="0">
              <a:solidFill>
                <a:schemeClr val="tx1"/>
              </a:solidFill>
            </a:endParaRPr>
          </a:p>
        </p:txBody>
      </p:sp>
      <p:sp>
        <p:nvSpPr>
          <p:cNvPr id="69" name="正方形/長方形 68">
            <a:extLst>
              <a:ext uri="{FF2B5EF4-FFF2-40B4-BE49-F238E27FC236}">
                <a16:creationId xmlns:a16="http://schemas.microsoft.com/office/drawing/2014/main" id="{C1F6777A-9B09-4D4F-97A0-134A55665640}"/>
              </a:ext>
            </a:extLst>
          </p:cNvPr>
          <p:cNvSpPr>
            <a:spLocks/>
          </p:cNvSpPr>
          <p:nvPr/>
        </p:nvSpPr>
        <p:spPr bwMode="auto">
          <a:xfrm>
            <a:off x="2417441" y="4467279"/>
            <a:ext cx="1656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72000" rIns="36000" bIns="0" numCol="1" rtlCol="0" anchor="ctr" anchorCtr="0" compatLnSpc="1">
            <a:prstTxWarp prst="textNoShape">
              <a:avLst/>
            </a:prstTxWarp>
            <a:noAutofit/>
          </a:bodyPr>
          <a:lstStyle/>
          <a:p>
            <a:pPr>
              <a:lnSpc>
                <a:spcPts val="600"/>
              </a:lnSpc>
              <a:spcAft>
                <a:spcPts val="600"/>
              </a:spcAft>
            </a:pPr>
            <a:r>
              <a:rPr lang="ja-JP" altLang="en-US" sz="1200" b="1" dirty="0">
                <a:solidFill>
                  <a:sysClr val="windowText" lastClr="000000"/>
                </a:solidFill>
                <a:latin typeface="Meiryo UI" pitchFamily="50" charset="-128"/>
                <a:ea typeface="Meiryo UI" pitchFamily="50" charset="-128"/>
              </a:rPr>
              <a:t>①雇用者所得の流出入</a:t>
            </a:r>
          </a:p>
        </p:txBody>
      </p:sp>
      <p:sp>
        <p:nvSpPr>
          <p:cNvPr id="3" name="正方形/長方形 2">
            <a:extLst>
              <a:ext uri="{FF2B5EF4-FFF2-40B4-BE49-F238E27FC236}">
                <a16:creationId xmlns:a16="http://schemas.microsoft.com/office/drawing/2014/main" id="{F4836442-AB52-4A75-9660-112FC5BCCCE7}"/>
              </a:ext>
            </a:extLst>
          </p:cNvPr>
          <p:cNvSpPr>
            <a:spLocks/>
          </p:cNvSpPr>
          <p:nvPr/>
        </p:nvSpPr>
        <p:spPr bwMode="auto">
          <a:xfrm>
            <a:off x="4387296" y="4359279"/>
            <a:ext cx="1584000" cy="360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0" rIns="36000" bIns="0" numCol="1" rtlCol="0" anchor="ctr" anchorCtr="0" compatLnSpc="1">
            <a:prstTxWarp prst="textNoShape">
              <a:avLst/>
            </a:prstTxWarp>
            <a:noAutofit/>
          </a:bodyPr>
          <a:lstStyle/>
          <a:p>
            <a:pPr marL="144000" indent="-144000">
              <a:spcAft>
                <a:spcPts val="600"/>
              </a:spcAft>
            </a:pPr>
            <a:r>
              <a:rPr lang="ja-JP" altLang="en-US" sz="1200" b="1" dirty="0">
                <a:solidFill>
                  <a:sysClr val="windowText" lastClr="000000"/>
                </a:solidFill>
                <a:latin typeface="Meiryo UI" pitchFamily="50" charset="-128"/>
                <a:ea typeface="Meiryo UI" pitchFamily="50" charset="-128"/>
              </a:rPr>
              <a:t>②その他所得の流出入</a:t>
            </a:r>
            <a:r>
              <a:rPr lang="en-US" altLang="ja-JP" sz="1200" b="1" dirty="0">
                <a:solidFill>
                  <a:sysClr val="windowText" lastClr="000000"/>
                </a:solidFill>
                <a:latin typeface="Meiryo UI" pitchFamily="50" charset="-128"/>
                <a:ea typeface="Meiryo UI" pitchFamily="50" charset="-128"/>
              </a:rPr>
              <a:t/>
            </a:r>
            <a:br>
              <a:rPr lang="en-US" altLang="ja-JP" sz="1200" b="1" dirty="0">
                <a:solidFill>
                  <a:sysClr val="windowText" lastClr="000000"/>
                </a:solidFill>
                <a:latin typeface="Meiryo UI" pitchFamily="50" charset="-128"/>
                <a:ea typeface="Meiryo UI" pitchFamily="50" charset="-128"/>
              </a:rPr>
            </a:br>
            <a:r>
              <a:rPr lang="en-US" altLang="ja-JP" sz="1200" b="1" dirty="0">
                <a:solidFill>
                  <a:sysClr val="windowText" lastClr="000000"/>
                </a:solidFill>
                <a:latin typeface="Meiryo UI" pitchFamily="50" charset="-128"/>
                <a:ea typeface="Meiryo UI" pitchFamily="50" charset="-128"/>
              </a:rPr>
              <a:t>(</a:t>
            </a:r>
            <a:r>
              <a:rPr lang="ja-JP" altLang="en-US" sz="1200" b="1" dirty="0">
                <a:solidFill>
                  <a:sysClr val="windowText" lastClr="000000"/>
                </a:solidFill>
                <a:latin typeface="Meiryo UI" pitchFamily="50" charset="-128"/>
                <a:ea typeface="Meiryo UI" pitchFamily="50" charset="-128"/>
              </a:rPr>
              <a:t>民間ベース</a:t>
            </a:r>
            <a:r>
              <a:rPr lang="en-US" altLang="ja-JP" sz="1200" b="1" dirty="0">
                <a:solidFill>
                  <a:sysClr val="windowText" lastClr="000000"/>
                </a:solidFill>
                <a:latin typeface="Meiryo UI" pitchFamily="50" charset="-128"/>
                <a:ea typeface="Meiryo UI" pitchFamily="50" charset="-128"/>
              </a:rPr>
              <a:t>)</a:t>
            </a:r>
            <a:endParaRPr lang="ja-JP" altLang="en-US" sz="1200" b="1" dirty="0">
              <a:solidFill>
                <a:sysClr val="windowText" lastClr="000000"/>
              </a:solidFill>
              <a:latin typeface="Meiryo UI" pitchFamily="50" charset="-128"/>
              <a:ea typeface="Meiryo UI" pitchFamily="50" charset="-128"/>
            </a:endParaRPr>
          </a:p>
        </p:txBody>
      </p:sp>
      <p:sp>
        <p:nvSpPr>
          <p:cNvPr id="304" name="正方形/長方形 303">
            <a:extLst>
              <a:ext uri="{FF2B5EF4-FFF2-40B4-BE49-F238E27FC236}">
                <a16:creationId xmlns:a16="http://schemas.microsoft.com/office/drawing/2014/main" id="{002908F3-25B8-4924-9D05-AD83B60686AF}"/>
              </a:ext>
            </a:extLst>
          </p:cNvPr>
          <p:cNvSpPr>
            <a:spLocks/>
          </p:cNvSpPr>
          <p:nvPr/>
        </p:nvSpPr>
        <p:spPr bwMode="auto">
          <a:xfrm>
            <a:off x="6160479" y="4359279"/>
            <a:ext cx="1584000" cy="360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0" rIns="36000" bIns="0" numCol="1" rtlCol="0" anchor="ctr" anchorCtr="0" compatLnSpc="1">
            <a:prstTxWarp prst="textNoShape">
              <a:avLst/>
            </a:prstTxWarp>
            <a:noAutofit/>
          </a:bodyPr>
          <a:lstStyle/>
          <a:p>
            <a:pPr marL="144000" indent="-144000">
              <a:spcAft>
                <a:spcPts val="600"/>
              </a:spcAft>
            </a:pPr>
            <a:r>
              <a:rPr lang="ja-JP" altLang="en-US" sz="1200" b="1" dirty="0">
                <a:solidFill>
                  <a:sysClr val="windowText" lastClr="000000"/>
                </a:solidFill>
                <a:latin typeface="Meiryo UI" pitchFamily="50" charset="-128"/>
                <a:ea typeface="Meiryo UI" pitchFamily="50" charset="-128"/>
              </a:rPr>
              <a:t>②その他所得の流出入</a:t>
            </a:r>
            <a:r>
              <a:rPr lang="en-US" altLang="ja-JP" sz="1200" b="1" dirty="0">
                <a:solidFill>
                  <a:sysClr val="windowText" lastClr="000000"/>
                </a:solidFill>
                <a:latin typeface="Meiryo UI" pitchFamily="50" charset="-128"/>
                <a:ea typeface="Meiryo UI" pitchFamily="50" charset="-128"/>
              </a:rPr>
              <a:t/>
            </a:r>
            <a:br>
              <a:rPr lang="en-US" altLang="ja-JP" sz="1200" b="1" dirty="0">
                <a:solidFill>
                  <a:sysClr val="windowText" lastClr="000000"/>
                </a:solidFill>
                <a:latin typeface="Meiryo UI" pitchFamily="50" charset="-128"/>
                <a:ea typeface="Meiryo UI" pitchFamily="50" charset="-128"/>
              </a:rPr>
            </a:br>
            <a:r>
              <a:rPr lang="en-US" altLang="ja-JP" sz="1200" b="1" dirty="0">
                <a:solidFill>
                  <a:sysClr val="windowText" lastClr="000000"/>
                </a:solidFill>
                <a:latin typeface="Meiryo UI" pitchFamily="50" charset="-128"/>
                <a:ea typeface="Meiryo UI" pitchFamily="50" charset="-128"/>
              </a:rPr>
              <a:t>(</a:t>
            </a:r>
            <a:r>
              <a:rPr lang="ja-JP" altLang="en-US" sz="1200" b="1" dirty="0">
                <a:solidFill>
                  <a:sysClr val="windowText" lastClr="000000"/>
                </a:solidFill>
                <a:latin typeface="Meiryo UI" pitchFamily="50" charset="-128"/>
                <a:ea typeface="Meiryo UI" pitchFamily="50" charset="-128"/>
              </a:rPr>
              <a:t>公共ベース</a:t>
            </a:r>
            <a:r>
              <a:rPr lang="en-US" altLang="ja-JP" sz="1200" b="1" dirty="0">
                <a:solidFill>
                  <a:sysClr val="windowText" lastClr="000000"/>
                </a:solidFill>
                <a:latin typeface="Meiryo UI" pitchFamily="50" charset="-128"/>
                <a:ea typeface="Meiryo UI" pitchFamily="50" charset="-128"/>
              </a:rPr>
              <a:t>)</a:t>
            </a:r>
            <a:endParaRPr lang="ja-JP" altLang="en-US" sz="1200" b="1" dirty="0">
              <a:solidFill>
                <a:sysClr val="windowText" lastClr="000000"/>
              </a:solidFill>
              <a:latin typeface="Meiryo UI" pitchFamily="50" charset="-128"/>
              <a:ea typeface="Meiryo UI" pitchFamily="50" charset="-128"/>
            </a:endParaRPr>
          </a:p>
        </p:txBody>
      </p:sp>
      <p:pic>
        <p:nvPicPr>
          <p:cNvPr id="9" name="図 8"/>
          <p:cNvPicPr>
            <a:picLocks noChangeAspect="1"/>
          </p:cNvPicPr>
          <p:nvPr/>
        </p:nvPicPr>
        <p:blipFill>
          <a:blip r:embed="rId3"/>
          <a:stretch>
            <a:fillRect/>
          </a:stretch>
        </p:blipFill>
        <p:spPr>
          <a:xfrm>
            <a:off x="5120505" y="6042938"/>
            <a:ext cx="1808853" cy="693395"/>
          </a:xfrm>
          <a:prstGeom prst="rect">
            <a:avLst/>
          </a:prstGeom>
        </p:spPr>
      </p:pic>
    </p:spTree>
    <p:extLst>
      <p:ext uri="{BB962C8B-B14F-4D97-AF65-F5344CB8AC3E}">
        <p14:creationId xmlns:p14="http://schemas.microsoft.com/office/powerpoint/2010/main" val="1555061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7044709E-2432-4A38-BF38-E29580EF7E9B}"/>
              </a:ext>
            </a:extLst>
          </p:cNvPr>
          <p:cNvSpPr/>
          <p:nvPr/>
        </p:nvSpPr>
        <p:spPr bwMode="auto">
          <a:xfrm>
            <a:off x="5788458" y="2699655"/>
            <a:ext cx="3312000" cy="3780000"/>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47" name="二等辺三角形 46">
            <a:extLst>
              <a:ext uri="{FF2B5EF4-FFF2-40B4-BE49-F238E27FC236}">
                <a16:creationId xmlns:a16="http://schemas.microsoft.com/office/drawing/2014/main" id="{8295184A-72AA-4197-B104-E0058B920516}"/>
              </a:ext>
            </a:extLst>
          </p:cNvPr>
          <p:cNvSpPr/>
          <p:nvPr/>
        </p:nvSpPr>
        <p:spPr bwMode="auto">
          <a:xfrm rot="15085264">
            <a:off x="5342292" y="2862685"/>
            <a:ext cx="427648" cy="721259"/>
          </a:xfrm>
          <a:prstGeom prst="triangle">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7" name="タイトル 6"/>
          <p:cNvSpPr>
            <a:spLocks noGrp="1"/>
          </p:cNvSpPr>
          <p:nvPr>
            <p:ph type="ctrTitle"/>
          </p:nvPr>
        </p:nvSpPr>
        <p:spPr/>
        <p:txBody>
          <a:bodyPr/>
          <a:lstStyle/>
          <a:p>
            <a:r>
              <a:rPr lang="ja-JP" altLang="en-US" dirty="0"/>
              <a:t>分配面の分析項目</a:t>
            </a:r>
            <a:endParaRPr kumimoji="1" lang="ja-JP" altLang="en-US" dirty="0"/>
          </a:p>
        </p:txBody>
      </p:sp>
      <p:sp>
        <p:nvSpPr>
          <p:cNvPr id="15" name="正方形/長方形 14"/>
          <p:cNvSpPr>
            <a:spLocks/>
          </p:cNvSpPr>
          <p:nvPr/>
        </p:nvSpPr>
        <p:spPr bwMode="auto">
          <a:xfrm>
            <a:off x="32996" y="648856"/>
            <a:ext cx="3384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①雇用者所得の流出入</a:t>
            </a:r>
          </a:p>
        </p:txBody>
      </p:sp>
      <p:sp>
        <p:nvSpPr>
          <p:cNvPr id="22" name="テキスト ボックス 21">
            <a:extLst>
              <a:ext uri="{FF2B5EF4-FFF2-40B4-BE49-F238E27FC236}">
                <a16:creationId xmlns:a16="http://schemas.microsoft.com/office/drawing/2014/main" id="{7F3BE3A7-2DAA-47CB-9913-16201A891F26}"/>
              </a:ext>
            </a:extLst>
          </p:cNvPr>
          <p:cNvSpPr txBox="1"/>
          <p:nvPr/>
        </p:nvSpPr>
        <p:spPr>
          <a:xfrm>
            <a:off x="32996" y="997010"/>
            <a:ext cx="9000000" cy="694889"/>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effectLst/>
                <a:latin typeface="Meiryo UI" panose="020B0604030504040204" pitchFamily="50" charset="-128"/>
                <a:ea typeface="Meiryo UI" panose="020B0604030504040204" pitchFamily="50" charset="-128"/>
              </a:rPr>
              <a:t>雇用者所得の地域からの流出入状況を把握する。</a:t>
            </a:r>
            <a:endParaRPr lang="en-US" altLang="ja-JP" sz="1200" kern="100" dirty="0">
              <a:effectLst/>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effectLst/>
                <a:latin typeface="Meiryo UI" panose="020B0604030504040204" pitchFamily="50" charset="-128"/>
                <a:ea typeface="Meiryo UI" panose="020B0604030504040204" pitchFamily="50" charset="-128"/>
              </a:rPr>
              <a:t>雇用者所得には、地域内で働く人に</a:t>
            </a:r>
            <a:r>
              <a:rPr lang="ja-JP" altLang="en-US" sz="1200" kern="100" dirty="0">
                <a:latin typeface="Meiryo UI" panose="020B0604030504040204" pitchFamily="50" charset="-128"/>
                <a:ea typeface="Meiryo UI" panose="020B0604030504040204" pitchFamily="50" charset="-128"/>
              </a:rPr>
              <a:t>受け渡される</a:t>
            </a:r>
            <a:r>
              <a:rPr lang="ja-JP" altLang="en-US" sz="1200" kern="100" dirty="0">
                <a:effectLst/>
                <a:latin typeface="Meiryo UI" panose="020B0604030504040204" pitchFamily="50" charset="-128"/>
                <a:ea typeface="Meiryo UI" panose="020B0604030504040204" pitchFamily="50" charset="-128"/>
              </a:rPr>
              <a:t>雇用者所得（地域内雇用者所得）と</a:t>
            </a:r>
            <a:r>
              <a:rPr lang="ja-JP" altLang="en-US" sz="1200" kern="100" dirty="0">
                <a:latin typeface="Meiryo UI" panose="020B0604030504040204" pitchFamily="50" charset="-128"/>
                <a:ea typeface="Meiryo UI" panose="020B0604030504040204" pitchFamily="50" charset="-128"/>
              </a:rPr>
              <a:t>、地域住民が通勤等により地域外で受け取った分も含めた</a:t>
            </a:r>
            <a:r>
              <a:rPr lang="ja-JP" altLang="en-US" sz="1200" kern="100" dirty="0">
                <a:effectLst/>
                <a:latin typeface="Meiryo UI" panose="020B0604030504040204" pitchFamily="50" charset="-128"/>
                <a:ea typeface="Meiryo UI" panose="020B0604030504040204" pitchFamily="50" charset="-128"/>
              </a:rPr>
              <a:t>雇用者所得（地域住民雇用者所得）が</a:t>
            </a:r>
            <a:r>
              <a:rPr lang="en-US" altLang="ja-JP" sz="1200" kern="100">
                <a:effectLst/>
                <a:latin typeface="Meiryo UI" panose="020B0604030504040204" pitchFamily="50" charset="-128"/>
                <a:ea typeface="Meiryo UI" panose="020B0604030504040204" pitchFamily="50" charset="-128"/>
              </a:rPr>
              <a:t>2</a:t>
            </a:r>
            <a:r>
              <a:rPr lang="ja-JP" altLang="en-US" sz="1200" kern="100">
                <a:effectLst/>
                <a:latin typeface="Meiryo UI" panose="020B0604030504040204" pitchFamily="50" charset="-128"/>
                <a:ea typeface="Meiryo UI" panose="020B0604030504040204" pitchFamily="50" charset="-128"/>
              </a:rPr>
              <a:t>つあり、</a:t>
            </a:r>
            <a:r>
              <a:rPr lang="ja-JP" altLang="en-US" sz="1200" kern="100">
                <a:latin typeface="Meiryo UI" panose="020B0604030504040204" pitchFamily="50" charset="-128"/>
                <a:ea typeface="Meiryo UI" panose="020B0604030504040204" pitchFamily="50" charset="-128"/>
              </a:rPr>
              <a:t>この差分で雇用者所得の流出入を把握</a:t>
            </a:r>
            <a:r>
              <a:rPr lang="ja-JP" altLang="en-US" sz="1200" kern="100" dirty="0">
                <a:latin typeface="Meiryo UI" panose="020B0604030504040204" pitchFamily="50" charset="-128"/>
                <a:ea typeface="Meiryo UI" panose="020B0604030504040204" pitchFamily="50" charset="-128"/>
              </a:rPr>
              <a:t>する。</a:t>
            </a:r>
            <a:endParaRPr lang="en-US" altLang="ja-JP" sz="1200" kern="100" dirty="0">
              <a:effectLst/>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80BA9511-2E6E-4D7A-8A89-3E71CCE86ED0}"/>
              </a:ext>
            </a:extLst>
          </p:cNvPr>
          <p:cNvSpPr>
            <a:spLocks/>
          </p:cNvSpPr>
          <p:nvPr/>
        </p:nvSpPr>
        <p:spPr bwMode="auto">
          <a:xfrm>
            <a:off x="32995" y="1877978"/>
            <a:ext cx="4319929"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②その他所得の流出入（民間ベース</a:t>
            </a:r>
            <a:r>
              <a:rPr lang="ja-JP" altLang="en-US" sz="1500" b="1" dirty="0">
                <a:latin typeface="Meiryo UI" pitchFamily="50" charset="-128"/>
                <a:ea typeface="Meiryo UI" pitchFamily="50" charset="-128"/>
              </a:rPr>
              <a:t>、公共ベース</a:t>
            </a:r>
            <a:r>
              <a:rPr kumimoji="1" lang="ja-JP" altLang="en-US" sz="1500" b="1" i="0" u="none" strike="noStrike" cap="none" normalizeH="0" baseline="0" dirty="0">
                <a:ln>
                  <a:noFill/>
                </a:ln>
                <a:effectLst/>
                <a:latin typeface="Meiryo UI" pitchFamily="50" charset="-128"/>
                <a:ea typeface="Meiryo UI" pitchFamily="50" charset="-128"/>
              </a:rPr>
              <a:t>）</a:t>
            </a:r>
          </a:p>
        </p:txBody>
      </p:sp>
      <p:sp>
        <p:nvSpPr>
          <p:cNvPr id="48" name="テキスト ボックス 47">
            <a:extLst>
              <a:ext uri="{FF2B5EF4-FFF2-40B4-BE49-F238E27FC236}">
                <a16:creationId xmlns:a16="http://schemas.microsoft.com/office/drawing/2014/main" id="{A1CFDBB6-C981-4E9D-BC77-5EEAC7418CD2}"/>
              </a:ext>
            </a:extLst>
          </p:cNvPr>
          <p:cNvSpPr txBox="1"/>
          <p:nvPr/>
        </p:nvSpPr>
        <p:spPr>
          <a:xfrm>
            <a:off x="32996" y="2226132"/>
            <a:ext cx="9000000" cy="689594"/>
          </a:xfrm>
          <a:prstGeom prst="rect">
            <a:avLst/>
          </a:prstGeom>
          <a:noFill/>
        </p:spPr>
        <p:txBody>
          <a:bodyPr wrap="square" anchor="ctr">
            <a:noAutofit/>
          </a:bodyPr>
          <a:lstStyle>
            <a:defPPr>
              <a:defRPr lang="ja-JP"/>
            </a:defPPr>
            <a:lvl1pPr marL="108000" indent="-108000" algn="just">
              <a:spcBef>
                <a:spcPts val="0"/>
              </a:spcBef>
              <a:spcAft>
                <a:spcPts val="600"/>
              </a:spcAft>
              <a:buClr>
                <a:srgbClr val="008080"/>
              </a:buClr>
              <a:buFont typeface="Wingdings" panose="05000000000000000000" pitchFamily="2" charset="2"/>
              <a:buChar char="n"/>
              <a:defRPr sz="1400" b="1" kern="100">
                <a:latin typeface="Meiryo UI" panose="020B0604030504040204" pitchFamily="50" charset="-128"/>
                <a:ea typeface="Meiryo UI" panose="020B0604030504040204" pitchFamily="50" charset="-128"/>
              </a:defRPr>
            </a:lvl1pPr>
          </a:lstStyle>
          <a:p>
            <a:r>
              <a:rPr lang="ja-JP" altLang="en-US" sz="1200" b="0" dirty="0"/>
              <a:t>その他所得は雇用者所得以外のすべての所得であり、企業所得、財産所得、財政移転等が含まれる。</a:t>
            </a:r>
            <a:endParaRPr lang="en-US" altLang="ja-JP" sz="1200" b="0" dirty="0"/>
          </a:p>
          <a:p>
            <a:r>
              <a:rPr lang="ja-JP" altLang="en-US" sz="1200" b="0" dirty="0"/>
              <a:t>このため、その他</a:t>
            </a:r>
            <a:r>
              <a:rPr lang="ja-JP" altLang="en-US" sz="1200" b="0" kern="100" dirty="0">
                <a:solidFill>
                  <a:schemeClr val="tx1"/>
                </a:solidFill>
                <a:effectLst/>
              </a:rPr>
              <a:t>所得の流出入には大きく</a:t>
            </a:r>
            <a:r>
              <a:rPr lang="en-US" altLang="ja-JP" sz="1200" b="0" kern="100" dirty="0">
                <a:solidFill>
                  <a:schemeClr val="tx1"/>
                </a:solidFill>
                <a:effectLst/>
              </a:rPr>
              <a:t>2</a:t>
            </a:r>
            <a:r>
              <a:rPr lang="ja-JP" altLang="en-US" sz="1200" b="0" dirty="0"/>
              <a:t>つ、本社への送金等のその他所得（民間ベース）と財政移転等のその他所得（公共ベース）がある。</a:t>
            </a:r>
            <a:endParaRPr lang="en-US" altLang="ja-JP" sz="1200" b="0" kern="100" dirty="0">
              <a:solidFill>
                <a:schemeClr val="tx1"/>
              </a:solidFill>
              <a:effectLst/>
            </a:endParaRPr>
          </a:p>
          <a:p>
            <a:pPr marL="108000" indent="-108000" algn="just">
              <a:spcBef>
                <a:spcPts val="0"/>
              </a:spcBef>
              <a:buClr>
                <a:srgbClr val="008080"/>
              </a:buClr>
              <a:buFont typeface="Wingdings" panose="05000000000000000000" pitchFamily="2" charset="2"/>
              <a:buChar char="n"/>
            </a:pPr>
            <a:r>
              <a:rPr lang="ja-JP" altLang="en-US" sz="1200" b="0" dirty="0"/>
              <a:t>これらのその他所得が合計でどの程度地域住民・企業に届いているか等を把握する。</a:t>
            </a:r>
            <a:endParaRPr lang="zh-TW" altLang="en-US" sz="1200" b="0" kern="100" dirty="0">
              <a:solidFill>
                <a:schemeClr val="tx1"/>
              </a:solidFill>
              <a:effectLst/>
            </a:endParaRPr>
          </a:p>
        </p:txBody>
      </p:sp>
      <p:sp>
        <p:nvSpPr>
          <p:cNvPr id="2" name="正方形/長方形 1">
            <a:extLst>
              <a:ext uri="{FF2B5EF4-FFF2-40B4-BE49-F238E27FC236}">
                <a16:creationId xmlns:a16="http://schemas.microsoft.com/office/drawing/2014/main" id="{7F551CCE-28C9-474C-B938-897BBE0D20D7}"/>
              </a:ext>
            </a:extLst>
          </p:cNvPr>
          <p:cNvSpPr>
            <a:spLocks/>
          </p:cNvSpPr>
          <p:nvPr/>
        </p:nvSpPr>
        <p:spPr bwMode="auto">
          <a:xfrm>
            <a:off x="32996" y="3193838"/>
            <a:ext cx="3384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③従業者１人当たり雇用者所得の水準</a:t>
            </a:r>
          </a:p>
        </p:txBody>
      </p:sp>
      <p:sp>
        <p:nvSpPr>
          <p:cNvPr id="4" name="正方形/長方形 3">
            <a:extLst>
              <a:ext uri="{FF2B5EF4-FFF2-40B4-BE49-F238E27FC236}">
                <a16:creationId xmlns:a16="http://schemas.microsoft.com/office/drawing/2014/main" id="{FF3F4468-073E-4E05-987F-50E2A5E5C6AC}"/>
              </a:ext>
            </a:extLst>
          </p:cNvPr>
          <p:cNvSpPr>
            <a:spLocks/>
          </p:cNvSpPr>
          <p:nvPr/>
        </p:nvSpPr>
        <p:spPr bwMode="auto">
          <a:xfrm>
            <a:off x="32996" y="5544643"/>
            <a:ext cx="3384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500" b="1" dirty="0">
                <a:latin typeface="Meiryo UI" pitchFamily="50" charset="-128"/>
                <a:ea typeface="Meiryo UI" pitchFamily="50" charset="-128"/>
              </a:rPr>
              <a:t>⑤住民１人</a:t>
            </a:r>
            <a:r>
              <a:rPr lang="ja-JP" altLang="en-US" sz="1500" b="1" dirty="0" smtClean="0">
                <a:latin typeface="Meiryo UI" pitchFamily="50" charset="-128"/>
                <a:ea typeface="Meiryo UI" pitchFamily="50" charset="-128"/>
              </a:rPr>
              <a:t>当たり所得</a:t>
            </a:r>
            <a:r>
              <a:rPr lang="ja-JP" altLang="en-US" sz="1500" b="1" dirty="0">
                <a:latin typeface="Meiryo UI" pitchFamily="50" charset="-128"/>
                <a:ea typeface="Meiryo UI" pitchFamily="50" charset="-128"/>
              </a:rPr>
              <a:t>の水準</a:t>
            </a:r>
            <a:endParaRPr kumimoji="1" lang="ja-JP" altLang="en-US" sz="1500" b="1" i="0" u="none" strike="noStrike" cap="none" normalizeH="0" baseline="0" dirty="0">
              <a:ln>
                <a:noFill/>
              </a:ln>
              <a:effectLst/>
              <a:latin typeface="Meiryo UI" pitchFamily="50" charset="-128"/>
              <a:ea typeface="Meiryo UI" pitchFamily="50" charset="-128"/>
            </a:endParaRPr>
          </a:p>
        </p:txBody>
      </p:sp>
      <p:sp>
        <p:nvSpPr>
          <p:cNvPr id="6" name="テキスト ボックス 5">
            <a:extLst>
              <a:ext uri="{FF2B5EF4-FFF2-40B4-BE49-F238E27FC236}">
                <a16:creationId xmlns:a16="http://schemas.microsoft.com/office/drawing/2014/main" id="{2240A6C5-8E83-4903-9DFA-5B204C7D5B7D}"/>
              </a:ext>
            </a:extLst>
          </p:cNvPr>
          <p:cNvSpPr txBox="1"/>
          <p:nvPr/>
        </p:nvSpPr>
        <p:spPr>
          <a:xfrm>
            <a:off x="32996" y="3541992"/>
            <a:ext cx="5627127" cy="372683"/>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solidFill>
                  <a:schemeClr val="tx1"/>
                </a:solidFill>
                <a:effectLst/>
                <a:latin typeface="Meiryo UI" panose="020B0604030504040204" pitchFamily="50" charset="-128"/>
                <a:ea typeface="Meiryo UI" panose="020B0604030504040204" pitchFamily="50" charset="-128"/>
              </a:rPr>
              <a:t>従業者１人当たり雇用者所得で</a:t>
            </a:r>
            <a:r>
              <a:rPr lang="ja-JP" altLang="en-US" sz="1200" kern="100" dirty="0">
                <a:latin typeface="Meiryo UI" panose="020B0604030504040204" pitchFamily="50" charset="-128"/>
                <a:ea typeface="Meiryo UI" panose="020B0604030504040204" pitchFamily="50" charset="-128"/>
              </a:rPr>
              <a:t>、どこに居住しているかに関わらず、地域内の従業者が受け取る雇用者所得の水準を把握する。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1990967-1067-444B-8F83-FB57606E04B9}"/>
              </a:ext>
            </a:extLst>
          </p:cNvPr>
          <p:cNvSpPr txBox="1"/>
          <p:nvPr/>
        </p:nvSpPr>
        <p:spPr>
          <a:xfrm>
            <a:off x="32996" y="5892799"/>
            <a:ext cx="5760000" cy="671133"/>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地域住民が最終的に受け取る１人当たり所得の水準は地域政策の最終的な成果指標。</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また、住民</a:t>
            </a:r>
            <a:r>
              <a:rPr lang="en-US" altLang="ja-JP" sz="1200" kern="100" dirty="0">
                <a:latin typeface="Meiryo UI" panose="020B0604030504040204" pitchFamily="50" charset="-128"/>
                <a:ea typeface="Meiryo UI" panose="020B0604030504040204" pitchFamily="50" charset="-128"/>
              </a:rPr>
              <a:t>1</a:t>
            </a:r>
            <a:r>
              <a:rPr lang="ja-JP" altLang="en-US" sz="1200" kern="100" dirty="0">
                <a:latin typeface="Meiryo UI" panose="020B0604030504040204" pitchFamily="50" charset="-128"/>
                <a:ea typeface="Meiryo UI" panose="020B0604030504040204" pitchFamily="50" charset="-128"/>
              </a:rPr>
              <a:t>人当たり所得は、雇用者所得とその他所得であり、これらのどちらが高いかで地域住民の所得が地域の稼ぐ力から来ているのか、財政移転によるものか、等が把握できる。</a:t>
            </a:r>
          </a:p>
        </p:txBody>
      </p:sp>
      <p:sp>
        <p:nvSpPr>
          <p:cNvPr id="9" name="正方形/長方形 8">
            <a:extLst>
              <a:ext uri="{FF2B5EF4-FFF2-40B4-BE49-F238E27FC236}">
                <a16:creationId xmlns:a16="http://schemas.microsoft.com/office/drawing/2014/main" id="{BFC0E853-1647-4F1A-9DE8-D08564567FD1}"/>
              </a:ext>
            </a:extLst>
          </p:cNvPr>
          <p:cNvSpPr>
            <a:spLocks/>
          </p:cNvSpPr>
          <p:nvPr/>
        </p:nvSpPr>
        <p:spPr bwMode="auto">
          <a:xfrm>
            <a:off x="32996" y="4119804"/>
            <a:ext cx="3384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④就業者１人当たり雇用者所得の水準</a:t>
            </a:r>
          </a:p>
        </p:txBody>
      </p:sp>
      <p:sp>
        <p:nvSpPr>
          <p:cNvPr id="11" name="テキスト ボックス 10">
            <a:extLst>
              <a:ext uri="{FF2B5EF4-FFF2-40B4-BE49-F238E27FC236}">
                <a16:creationId xmlns:a16="http://schemas.microsoft.com/office/drawing/2014/main" id="{CBCCFDA3-4898-4467-8EE4-255E1E67D009}"/>
              </a:ext>
            </a:extLst>
          </p:cNvPr>
          <p:cNvSpPr txBox="1"/>
          <p:nvPr/>
        </p:nvSpPr>
        <p:spPr>
          <a:xfrm>
            <a:off x="32996" y="4467958"/>
            <a:ext cx="5760000" cy="881081"/>
          </a:xfrm>
          <a:prstGeom prst="rect">
            <a:avLst/>
          </a:prstGeom>
          <a:noFill/>
        </p:spPr>
        <p:txBody>
          <a:bodyPr wrap="square" anchor="ctr">
            <a:noAutofit/>
          </a:bodyPr>
          <a:lstStyle/>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smtClean="0">
                <a:solidFill>
                  <a:schemeClr val="tx1"/>
                </a:solidFill>
                <a:effectLst/>
                <a:latin typeface="Meiryo UI" panose="020B0604030504040204" pitchFamily="50" charset="-128"/>
                <a:ea typeface="Meiryo UI" panose="020B0604030504040204" pitchFamily="50" charset="-128"/>
              </a:rPr>
              <a:t>就業者１人</a:t>
            </a:r>
            <a:r>
              <a:rPr lang="ja-JP" altLang="en-US" sz="1200" kern="100" dirty="0">
                <a:solidFill>
                  <a:schemeClr val="tx1"/>
                </a:solidFill>
                <a:effectLst/>
                <a:latin typeface="Meiryo UI" panose="020B0604030504040204" pitchFamily="50" charset="-128"/>
                <a:ea typeface="Meiryo UI" panose="020B0604030504040204" pitchFamily="50" charset="-128"/>
              </a:rPr>
              <a:t>当たり雇用者所得の水準で、ど</a:t>
            </a:r>
            <a:r>
              <a:rPr lang="ja-JP" altLang="en-US" sz="1200" kern="100" dirty="0">
                <a:latin typeface="Meiryo UI" panose="020B0604030504040204" pitchFamily="50" charset="-128"/>
                <a:ea typeface="Meiryo UI" panose="020B0604030504040204" pitchFamily="50" charset="-128"/>
              </a:rPr>
              <a:t>こで働いているかに関わらず、就業している地域住民が受け取る雇用者所得の水準を把握する。</a:t>
            </a:r>
            <a:endParaRPr lang="en-US" altLang="ja-JP" sz="1200" kern="100" dirty="0">
              <a:latin typeface="Meiryo UI" panose="020B0604030504040204" pitchFamily="50" charset="-128"/>
              <a:ea typeface="Meiryo UI" panose="020B0604030504040204" pitchFamily="50" charset="-128"/>
            </a:endParaRPr>
          </a:p>
          <a:p>
            <a:pPr marL="108000" indent="-108000" algn="just">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③</a:t>
            </a:r>
            <a:r>
              <a:rPr lang="ja-JP" altLang="en-US" sz="1200" kern="100" dirty="0" smtClean="0">
                <a:solidFill>
                  <a:schemeClr val="tx1"/>
                </a:solidFill>
                <a:effectLst/>
                <a:latin typeface="Meiryo UI" panose="020B0604030504040204" pitchFamily="50" charset="-128"/>
                <a:ea typeface="Meiryo UI" panose="020B0604030504040204" pitchFamily="50" charset="-128"/>
              </a:rPr>
              <a:t>の</a:t>
            </a:r>
            <a:r>
              <a:rPr lang="ja-JP" altLang="en-US" sz="1200" kern="100" dirty="0">
                <a:solidFill>
                  <a:schemeClr val="tx1"/>
                </a:solidFill>
                <a:effectLst/>
                <a:latin typeface="Meiryo UI" panose="020B0604030504040204" pitchFamily="50" charset="-128"/>
                <a:ea typeface="Meiryo UI" panose="020B0604030504040204" pitchFamily="50" charset="-128"/>
              </a:rPr>
              <a:t>従業者１人当たり雇用者所得の水準との</a:t>
            </a:r>
            <a:r>
              <a:rPr lang="ja-JP" altLang="en-US" sz="1200" kern="100" dirty="0">
                <a:latin typeface="Meiryo UI" panose="020B0604030504040204" pitchFamily="50" charset="-128"/>
                <a:ea typeface="Meiryo UI" panose="020B0604030504040204" pitchFamily="50" charset="-128"/>
              </a:rPr>
              <a:t>比較で、就業者</a:t>
            </a:r>
            <a:r>
              <a:rPr lang="en-US" altLang="ja-JP" sz="1200" kern="100" dirty="0">
                <a:latin typeface="Meiryo UI" panose="020B0604030504040204" pitchFamily="50" charset="-128"/>
                <a:ea typeface="Meiryo UI" panose="020B0604030504040204" pitchFamily="50" charset="-128"/>
              </a:rPr>
              <a:t>1</a:t>
            </a:r>
            <a:r>
              <a:rPr lang="ja-JP" altLang="en-US" sz="1200" kern="100" dirty="0">
                <a:latin typeface="Meiryo UI" panose="020B0604030504040204" pitchFamily="50" charset="-128"/>
                <a:ea typeface="Meiryo UI" panose="020B0604030504040204" pitchFamily="50" charset="-128"/>
              </a:rPr>
              <a:t>人当たり雇用者所得の方が高ければ、地域住民は通勤により地域外で働いていることが考えられる。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5C0B1642-77D4-43FC-A70F-E2C635A2C132}"/>
              </a:ext>
            </a:extLst>
          </p:cNvPr>
          <p:cNvSpPr>
            <a:spLocks noGrp="1"/>
          </p:cNvSpPr>
          <p:nvPr>
            <p:ph type="sldNum" sz="quarter" idx="4"/>
          </p:nvPr>
        </p:nvSpPr>
        <p:spPr/>
        <p:txBody>
          <a:bodyPr/>
          <a:lstStyle/>
          <a:p>
            <a:pPr>
              <a:defRPr/>
            </a:pPr>
            <a:fld id="{20DC7313-58E3-4F6B-88A3-0F915AD38F14}" type="slidenum">
              <a:rPr lang="en-US" altLang="ja-JP" smtClean="0"/>
              <a:pPr>
                <a:defRPr/>
              </a:pPr>
              <a:t>43</a:t>
            </a:fld>
            <a:endParaRPr lang="en-US" altLang="ja-JP" dirty="0"/>
          </a:p>
        </p:txBody>
      </p:sp>
      <p:sp>
        <p:nvSpPr>
          <p:cNvPr id="49" name="矢印: 右 229">
            <a:extLst>
              <a:ext uri="{FF2B5EF4-FFF2-40B4-BE49-F238E27FC236}">
                <a16:creationId xmlns:a16="http://schemas.microsoft.com/office/drawing/2014/main" id="{F9C57B2E-E03D-463C-99D3-5C5167379AA5}"/>
              </a:ext>
            </a:extLst>
          </p:cNvPr>
          <p:cNvSpPr/>
          <p:nvPr/>
        </p:nvSpPr>
        <p:spPr bwMode="auto">
          <a:xfrm rot="5400000">
            <a:off x="8503479" y="3472793"/>
            <a:ext cx="406732" cy="530555"/>
          </a:xfrm>
          <a:prstGeom prst="right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0" name="正方形/長方形 49">
            <a:extLst>
              <a:ext uri="{FF2B5EF4-FFF2-40B4-BE49-F238E27FC236}">
                <a16:creationId xmlns:a16="http://schemas.microsoft.com/office/drawing/2014/main" id="{3183DF06-7796-420F-8307-56DF83FA85AF}"/>
              </a:ext>
            </a:extLst>
          </p:cNvPr>
          <p:cNvSpPr>
            <a:spLocks/>
          </p:cNvSpPr>
          <p:nvPr/>
        </p:nvSpPr>
        <p:spPr bwMode="auto">
          <a:xfrm>
            <a:off x="8417577" y="3347122"/>
            <a:ext cx="504000" cy="144000"/>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ysClr val="windowText" lastClr="000000"/>
                </a:solidFill>
                <a:latin typeface="Meiryo UI" pitchFamily="50" charset="-128"/>
                <a:ea typeface="Meiryo UI" pitchFamily="50" charset="-128"/>
              </a:rPr>
              <a:t>通勤</a:t>
            </a:r>
          </a:p>
        </p:txBody>
      </p:sp>
      <p:sp>
        <p:nvSpPr>
          <p:cNvPr id="51" name="正方形/長方形 50">
            <a:extLst>
              <a:ext uri="{FF2B5EF4-FFF2-40B4-BE49-F238E27FC236}">
                <a16:creationId xmlns:a16="http://schemas.microsoft.com/office/drawing/2014/main" id="{156D10DF-D062-4511-A96A-36FB1C6482A6}"/>
              </a:ext>
            </a:extLst>
          </p:cNvPr>
          <p:cNvSpPr>
            <a:spLocks/>
          </p:cNvSpPr>
          <p:nvPr/>
        </p:nvSpPr>
        <p:spPr bwMode="auto">
          <a:xfrm>
            <a:off x="6004090" y="3488131"/>
            <a:ext cx="864000" cy="324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a:lnSpc>
                <a:spcPts val="1200"/>
              </a:lnSpc>
              <a:spcAft>
                <a:spcPts val="0"/>
              </a:spcAft>
            </a:pPr>
            <a:r>
              <a:rPr kumimoji="1" lang="ja-JP" altLang="en-US" sz="1000" b="1" i="0" u="none" strike="noStrike" cap="none" normalizeH="0" baseline="0" dirty="0">
                <a:ln>
                  <a:noFill/>
                </a:ln>
                <a:solidFill>
                  <a:schemeClr val="bg1"/>
                </a:solidFill>
                <a:effectLst/>
                <a:latin typeface="Meiryo UI" pitchFamily="50" charset="-128"/>
                <a:ea typeface="Meiryo UI" pitchFamily="50" charset="-128"/>
              </a:rPr>
              <a:t>属地</a:t>
            </a:r>
            <a:endParaRPr kumimoji="1" lang="en-US" altLang="ja-JP" sz="1000" b="1" i="0" u="none" strike="noStrike" cap="none" normalizeH="0" baseline="0" dirty="0">
              <a:ln>
                <a:noFill/>
              </a:ln>
              <a:solidFill>
                <a:schemeClr val="bg1"/>
              </a:solidFill>
              <a:effectLst/>
              <a:latin typeface="Meiryo UI" pitchFamily="50" charset="-128"/>
              <a:ea typeface="Meiryo UI" pitchFamily="50" charset="-128"/>
            </a:endParaRPr>
          </a:p>
          <a:p>
            <a:pPr algn="ctr">
              <a:lnSpc>
                <a:spcPts val="1200"/>
              </a:lnSpc>
              <a:spcAft>
                <a:spcPts val="0"/>
              </a:spcAft>
            </a:pPr>
            <a:r>
              <a:rPr kumimoji="1" lang="en-US" altLang="ja-JP" sz="1000" b="1" i="0" u="none" strike="noStrike" cap="none" normalizeH="0" baseline="0" dirty="0">
                <a:ln>
                  <a:noFill/>
                </a:ln>
                <a:solidFill>
                  <a:schemeClr val="bg1"/>
                </a:solidFill>
                <a:effectLst/>
                <a:latin typeface="Meiryo UI" pitchFamily="50" charset="-128"/>
                <a:ea typeface="Meiryo UI" pitchFamily="50" charset="-128"/>
              </a:rPr>
              <a:t>(</a:t>
            </a:r>
            <a:r>
              <a:rPr kumimoji="1" lang="ja-JP" altLang="en-US" sz="1000" b="1" i="0" u="none" strike="noStrike" cap="none" normalizeH="0" baseline="0" dirty="0">
                <a:ln>
                  <a:noFill/>
                </a:ln>
                <a:solidFill>
                  <a:schemeClr val="bg1"/>
                </a:solidFill>
                <a:effectLst/>
                <a:latin typeface="Meiryo UI" pitchFamily="50" charset="-128"/>
                <a:ea typeface="Meiryo UI" pitchFamily="50" charset="-128"/>
              </a:rPr>
              <a:t>土地ベース</a:t>
            </a:r>
            <a:r>
              <a:rPr kumimoji="1" lang="en-US" altLang="ja-JP" sz="1000" b="1" i="0" u="none" strike="noStrike" cap="none" normalizeH="0" baseline="0" dirty="0">
                <a:ln>
                  <a:noFill/>
                </a:ln>
                <a:solidFill>
                  <a:schemeClr val="bg1"/>
                </a:solidFill>
                <a:effectLst/>
                <a:latin typeface="Meiryo UI" pitchFamily="50" charset="-128"/>
                <a:ea typeface="Meiryo UI" pitchFamily="50" charset="-128"/>
              </a:rPr>
              <a:t>)</a:t>
            </a:r>
            <a:endParaRPr kumimoji="1" lang="ja-JP" altLang="en-US" sz="1000" b="1" i="0" u="none" strike="noStrike" cap="none" normalizeH="0" baseline="0" dirty="0">
              <a:ln>
                <a:noFill/>
              </a:ln>
              <a:solidFill>
                <a:schemeClr val="bg1"/>
              </a:solidFill>
              <a:effectLst/>
              <a:latin typeface="Meiryo UI" pitchFamily="50" charset="-128"/>
              <a:ea typeface="Meiryo UI" pitchFamily="50" charset="-128"/>
            </a:endParaRPr>
          </a:p>
        </p:txBody>
      </p:sp>
      <p:sp>
        <p:nvSpPr>
          <p:cNvPr id="52" name="正方形/長方形 51">
            <a:extLst>
              <a:ext uri="{FF2B5EF4-FFF2-40B4-BE49-F238E27FC236}">
                <a16:creationId xmlns:a16="http://schemas.microsoft.com/office/drawing/2014/main" id="{156D10DF-D062-4511-A96A-36FB1C6482A6}"/>
              </a:ext>
            </a:extLst>
          </p:cNvPr>
          <p:cNvSpPr>
            <a:spLocks/>
          </p:cNvSpPr>
          <p:nvPr/>
        </p:nvSpPr>
        <p:spPr bwMode="auto">
          <a:xfrm>
            <a:off x="6010503" y="4031067"/>
            <a:ext cx="864000" cy="324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a:lnSpc>
                <a:spcPts val="1200"/>
              </a:lnSpc>
              <a:spcAft>
                <a:spcPts val="0"/>
              </a:spcAft>
            </a:pPr>
            <a:r>
              <a:rPr kumimoji="1" lang="ja-JP" altLang="en-US" sz="1000" b="1" i="0" u="none" strike="noStrike" cap="none" normalizeH="0" baseline="0">
                <a:ln>
                  <a:noFill/>
                </a:ln>
                <a:solidFill>
                  <a:schemeClr val="bg1"/>
                </a:solidFill>
                <a:effectLst/>
                <a:latin typeface="Meiryo UI" pitchFamily="50" charset="-128"/>
                <a:ea typeface="Meiryo UI" pitchFamily="50" charset="-128"/>
              </a:rPr>
              <a:t>属</a:t>
            </a:r>
            <a:r>
              <a:rPr lang="ja-JP" altLang="en-US" sz="1000" b="1">
                <a:solidFill>
                  <a:schemeClr val="bg1"/>
                </a:solidFill>
                <a:latin typeface="Meiryo UI" pitchFamily="50" charset="-128"/>
                <a:ea typeface="Meiryo UI" pitchFamily="50" charset="-128"/>
              </a:rPr>
              <a:t>人</a:t>
            </a:r>
            <a:endParaRPr kumimoji="1" lang="en-US" altLang="ja-JP" sz="1000" b="1" i="0" u="none" strike="noStrike" cap="none" normalizeH="0" baseline="0">
              <a:ln>
                <a:noFill/>
              </a:ln>
              <a:solidFill>
                <a:schemeClr val="bg1"/>
              </a:solidFill>
              <a:effectLst/>
              <a:latin typeface="Meiryo UI" pitchFamily="50" charset="-128"/>
              <a:ea typeface="Meiryo UI" pitchFamily="50" charset="-128"/>
            </a:endParaRPr>
          </a:p>
          <a:p>
            <a:pPr algn="ctr">
              <a:lnSpc>
                <a:spcPts val="1200"/>
              </a:lnSpc>
              <a:spcAft>
                <a:spcPts val="0"/>
              </a:spcAft>
            </a:pPr>
            <a:r>
              <a:rPr kumimoji="1" lang="en-US" altLang="ja-JP" sz="1000" b="1" i="0" u="none" strike="noStrike" cap="none" normalizeH="0" baseline="0">
                <a:ln>
                  <a:noFill/>
                </a:ln>
                <a:solidFill>
                  <a:schemeClr val="bg1"/>
                </a:solidFill>
                <a:effectLst/>
                <a:latin typeface="Meiryo UI" pitchFamily="50" charset="-128"/>
                <a:ea typeface="Meiryo UI" pitchFamily="50" charset="-128"/>
              </a:rPr>
              <a:t>(</a:t>
            </a:r>
            <a:r>
              <a:rPr kumimoji="1" lang="ja-JP" altLang="en-US" sz="1000" b="1" i="0" u="none" strike="noStrike" cap="none" normalizeH="0" baseline="0">
                <a:ln>
                  <a:noFill/>
                </a:ln>
                <a:solidFill>
                  <a:schemeClr val="bg1"/>
                </a:solidFill>
                <a:effectLst/>
                <a:latin typeface="Meiryo UI" pitchFamily="50" charset="-128"/>
                <a:ea typeface="Meiryo UI" pitchFamily="50" charset="-128"/>
              </a:rPr>
              <a:t>人ベース</a:t>
            </a:r>
            <a:r>
              <a:rPr kumimoji="1" lang="en-US" altLang="ja-JP" sz="1000" b="1" i="0" u="none" strike="noStrike" cap="none" normalizeH="0" baseline="0">
                <a:ln>
                  <a:noFill/>
                </a:ln>
                <a:solidFill>
                  <a:schemeClr val="bg1"/>
                </a:solidFill>
                <a:effectLst/>
                <a:latin typeface="Meiryo UI" pitchFamily="50" charset="-128"/>
                <a:ea typeface="Meiryo UI" pitchFamily="50" charset="-128"/>
              </a:rPr>
              <a:t>)</a:t>
            </a:r>
            <a:endParaRPr kumimoji="1" lang="ja-JP" altLang="en-US" sz="1000" b="1" i="0" u="none" strike="noStrike" cap="none" normalizeH="0" baseline="0" dirty="0">
              <a:ln>
                <a:noFill/>
              </a:ln>
              <a:solidFill>
                <a:schemeClr val="bg1"/>
              </a:solidFill>
              <a:effectLst/>
              <a:latin typeface="Meiryo UI" pitchFamily="50" charset="-128"/>
              <a:ea typeface="Meiryo UI" pitchFamily="50" charset="-128"/>
            </a:endParaRPr>
          </a:p>
        </p:txBody>
      </p:sp>
      <p:sp>
        <p:nvSpPr>
          <p:cNvPr id="53" name="テキスト プレースホルダ 7">
            <a:extLst>
              <a:ext uri="{FF2B5EF4-FFF2-40B4-BE49-F238E27FC236}">
                <a16:creationId xmlns:a16="http://schemas.microsoft.com/office/drawing/2014/main" id="{BB4762CE-B464-4903-BF90-45793E8F4BBC}"/>
              </a:ext>
            </a:extLst>
          </p:cNvPr>
          <p:cNvSpPr txBox="1">
            <a:spLocks/>
          </p:cNvSpPr>
          <p:nvPr/>
        </p:nvSpPr>
        <p:spPr>
          <a:xfrm>
            <a:off x="5887489" y="2773098"/>
            <a:ext cx="1686585" cy="504000"/>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域内外の賃金差が通勤行動に影響している可能性</a:t>
            </a:r>
            <a:endParaRPr lang="en-US" altLang="ja-JP" sz="1100" b="0" dirty="0">
              <a:solidFill>
                <a:schemeClr val="tx1"/>
              </a:solidFill>
            </a:endParaRPr>
          </a:p>
        </p:txBody>
      </p:sp>
      <p:cxnSp>
        <p:nvCxnSpPr>
          <p:cNvPr id="54" name="直線コネクタ 53">
            <a:extLst>
              <a:ext uri="{FF2B5EF4-FFF2-40B4-BE49-F238E27FC236}">
                <a16:creationId xmlns:a16="http://schemas.microsoft.com/office/drawing/2014/main" id="{34220182-1316-445A-9332-DCC73B064C66}"/>
              </a:ext>
            </a:extLst>
          </p:cNvPr>
          <p:cNvCxnSpPr>
            <a:cxnSpLocks/>
          </p:cNvCxnSpPr>
          <p:nvPr/>
        </p:nvCxnSpPr>
        <p:spPr bwMode="auto">
          <a:xfrm>
            <a:off x="6008915" y="4697639"/>
            <a:ext cx="0" cy="781426"/>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55" name="正方形/長方形 54">
            <a:extLst>
              <a:ext uri="{FF2B5EF4-FFF2-40B4-BE49-F238E27FC236}">
                <a16:creationId xmlns:a16="http://schemas.microsoft.com/office/drawing/2014/main" id="{FB1D384A-F6C7-433B-95B8-C269D5D51D9C}"/>
              </a:ext>
            </a:extLst>
          </p:cNvPr>
          <p:cNvSpPr/>
          <p:nvPr/>
        </p:nvSpPr>
        <p:spPr bwMode="auto">
          <a:xfrm>
            <a:off x="6007172" y="4934354"/>
            <a:ext cx="1044000" cy="288000"/>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cxnSp>
        <p:nvCxnSpPr>
          <p:cNvPr id="57" name="直線コネクタ 56">
            <a:extLst>
              <a:ext uri="{FF2B5EF4-FFF2-40B4-BE49-F238E27FC236}">
                <a16:creationId xmlns:a16="http://schemas.microsoft.com/office/drawing/2014/main" id="{34220182-1316-445A-9332-DCC73B064C66}"/>
              </a:ext>
            </a:extLst>
          </p:cNvPr>
          <p:cNvCxnSpPr>
            <a:cxnSpLocks/>
          </p:cNvCxnSpPr>
          <p:nvPr/>
        </p:nvCxnSpPr>
        <p:spPr bwMode="auto">
          <a:xfrm>
            <a:off x="7650766" y="4677644"/>
            <a:ext cx="0" cy="781426"/>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58" name="正方形/長方形 57">
            <a:extLst>
              <a:ext uri="{FF2B5EF4-FFF2-40B4-BE49-F238E27FC236}">
                <a16:creationId xmlns:a16="http://schemas.microsoft.com/office/drawing/2014/main" id="{FB1D384A-F6C7-433B-95B8-C269D5D51D9C}"/>
              </a:ext>
            </a:extLst>
          </p:cNvPr>
          <p:cNvSpPr/>
          <p:nvPr/>
        </p:nvSpPr>
        <p:spPr bwMode="auto">
          <a:xfrm>
            <a:off x="7649023" y="4914360"/>
            <a:ext cx="1260000" cy="288000"/>
          </a:xfrm>
          <a:prstGeom prst="rect">
            <a:avLst/>
          </a:prstGeom>
          <a:solidFill>
            <a:srgbClr val="FFC0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59" name="正方形/長方形 58">
            <a:extLst>
              <a:ext uri="{FF2B5EF4-FFF2-40B4-BE49-F238E27FC236}">
                <a16:creationId xmlns:a16="http://schemas.microsoft.com/office/drawing/2014/main" id="{C1F6777A-9B09-4D4F-97A0-134A55665640}"/>
              </a:ext>
            </a:extLst>
          </p:cNvPr>
          <p:cNvSpPr>
            <a:spLocks/>
          </p:cNvSpPr>
          <p:nvPr/>
        </p:nvSpPr>
        <p:spPr bwMode="auto">
          <a:xfrm>
            <a:off x="6014185" y="5569065"/>
            <a:ext cx="1404000" cy="396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0" rIns="36000" bIns="0" numCol="1" rtlCol="0" anchor="ctr" anchorCtr="0" compatLnSpc="1">
            <a:prstTxWarp prst="textNoShape">
              <a:avLst/>
            </a:prstTxWarp>
            <a:noAutofit/>
          </a:bodyPr>
          <a:lstStyle/>
          <a:p>
            <a:pPr marL="144000" indent="-144000">
              <a:spcAft>
                <a:spcPts val="600"/>
              </a:spcAft>
            </a:pPr>
            <a:r>
              <a:rPr lang="ja-JP" altLang="en-US" sz="1200" b="1" dirty="0">
                <a:solidFill>
                  <a:sysClr val="windowText" lastClr="000000"/>
                </a:solidFill>
                <a:latin typeface="Meiryo UI" pitchFamily="50" charset="-128"/>
                <a:ea typeface="Meiryo UI" pitchFamily="50" charset="-128"/>
              </a:rPr>
              <a:t>③従業者</a:t>
            </a:r>
            <a:r>
              <a:rPr lang="en-US" altLang="ja-JP" sz="1200" b="1" dirty="0">
                <a:solidFill>
                  <a:sysClr val="windowText" lastClr="000000"/>
                </a:solidFill>
                <a:latin typeface="Meiryo UI" pitchFamily="50" charset="-128"/>
                <a:ea typeface="Meiryo UI" pitchFamily="50" charset="-128"/>
              </a:rPr>
              <a:t>1</a:t>
            </a:r>
            <a:r>
              <a:rPr lang="ja-JP" altLang="en-US" sz="1200" b="1" dirty="0">
                <a:solidFill>
                  <a:sysClr val="windowText" lastClr="000000"/>
                </a:solidFill>
                <a:latin typeface="Meiryo UI" pitchFamily="50" charset="-128"/>
                <a:ea typeface="Meiryo UI" pitchFamily="50" charset="-128"/>
              </a:rPr>
              <a:t>人当たり雇用者所得</a:t>
            </a:r>
          </a:p>
        </p:txBody>
      </p:sp>
      <p:sp>
        <p:nvSpPr>
          <p:cNvPr id="60" name="正方形/長方形 59">
            <a:extLst>
              <a:ext uri="{FF2B5EF4-FFF2-40B4-BE49-F238E27FC236}">
                <a16:creationId xmlns:a16="http://schemas.microsoft.com/office/drawing/2014/main" id="{C1F6777A-9B09-4D4F-97A0-134A55665640}"/>
              </a:ext>
            </a:extLst>
          </p:cNvPr>
          <p:cNvSpPr>
            <a:spLocks/>
          </p:cNvSpPr>
          <p:nvPr/>
        </p:nvSpPr>
        <p:spPr bwMode="auto">
          <a:xfrm>
            <a:off x="7632322" y="5587055"/>
            <a:ext cx="1404000" cy="396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0" rIns="36000" bIns="0" numCol="1" rtlCol="0" anchor="ctr" anchorCtr="0" compatLnSpc="1">
            <a:prstTxWarp prst="textNoShape">
              <a:avLst/>
            </a:prstTxWarp>
            <a:noAutofit/>
          </a:bodyPr>
          <a:lstStyle/>
          <a:p>
            <a:pPr marL="144000" indent="-144000">
              <a:spcAft>
                <a:spcPts val="600"/>
              </a:spcAft>
            </a:pPr>
            <a:r>
              <a:rPr lang="ja-JP" altLang="en-US" sz="1200" b="1" dirty="0">
                <a:solidFill>
                  <a:sysClr val="windowText" lastClr="000000"/>
                </a:solidFill>
                <a:latin typeface="Meiryo UI" pitchFamily="50" charset="-128"/>
                <a:ea typeface="Meiryo UI" pitchFamily="50" charset="-128"/>
              </a:rPr>
              <a:t>④就業者</a:t>
            </a:r>
            <a:r>
              <a:rPr lang="en-US" altLang="ja-JP" sz="1200" b="1" dirty="0">
                <a:solidFill>
                  <a:sysClr val="windowText" lastClr="000000"/>
                </a:solidFill>
                <a:latin typeface="Meiryo UI" pitchFamily="50" charset="-128"/>
                <a:ea typeface="Meiryo UI" pitchFamily="50" charset="-128"/>
              </a:rPr>
              <a:t>1</a:t>
            </a:r>
            <a:r>
              <a:rPr lang="ja-JP" altLang="en-US" sz="1200" b="1" dirty="0">
                <a:solidFill>
                  <a:sysClr val="windowText" lastClr="000000"/>
                </a:solidFill>
                <a:latin typeface="Meiryo UI" pitchFamily="50" charset="-128"/>
                <a:ea typeface="Meiryo UI" pitchFamily="50" charset="-128"/>
              </a:rPr>
              <a:t>人当たり雇用者所得</a:t>
            </a:r>
          </a:p>
        </p:txBody>
      </p:sp>
      <p:cxnSp>
        <p:nvCxnSpPr>
          <p:cNvPr id="62" name="カギ線コネクタ 61"/>
          <p:cNvCxnSpPr>
            <a:stCxn id="67" idx="2"/>
            <a:endCxn id="55" idx="0"/>
          </p:cNvCxnSpPr>
          <p:nvPr/>
        </p:nvCxnSpPr>
        <p:spPr bwMode="auto">
          <a:xfrm rot="5400000">
            <a:off x="6327209" y="4042472"/>
            <a:ext cx="1093845" cy="689918"/>
          </a:xfrm>
          <a:prstGeom prst="bentConnector3">
            <a:avLst>
              <a:gd name="adj1" fmla="val 69738"/>
            </a:avLst>
          </a:prstGeom>
          <a:noFill/>
          <a:ln w="19050" cap="flat" cmpd="sng" algn="ctr">
            <a:solidFill>
              <a:srgbClr val="FF7C80"/>
            </a:solidFill>
            <a:prstDash val="solid"/>
            <a:round/>
            <a:headEnd type="none" w="med" len="med"/>
            <a:tailEnd type="triangle"/>
          </a:ln>
          <a:effectLst/>
        </p:spPr>
      </p:cxnSp>
      <p:cxnSp>
        <p:nvCxnSpPr>
          <p:cNvPr id="66" name="カギ線コネクタ 65"/>
          <p:cNvCxnSpPr>
            <a:stCxn id="21" idx="2"/>
            <a:endCxn id="58" idx="0"/>
          </p:cNvCxnSpPr>
          <p:nvPr/>
        </p:nvCxnSpPr>
        <p:spPr bwMode="auto">
          <a:xfrm rot="16200000" flipH="1">
            <a:off x="7787751" y="4423087"/>
            <a:ext cx="541293" cy="441252"/>
          </a:xfrm>
          <a:prstGeom prst="bentConnector3">
            <a:avLst/>
          </a:prstGeom>
          <a:noFill/>
          <a:ln w="19050" cap="flat" cmpd="sng" algn="ctr">
            <a:solidFill>
              <a:srgbClr val="66CCFF"/>
            </a:solidFill>
            <a:prstDash val="solid"/>
            <a:round/>
            <a:headEnd type="none" w="med" len="med"/>
            <a:tailEnd type="triangle"/>
          </a:ln>
          <a:effectLst/>
        </p:spPr>
      </p:cxnSp>
      <p:sp>
        <p:nvSpPr>
          <p:cNvPr id="67" name="正方形/長方形 66">
            <a:extLst>
              <a:ext uri="{FF2B5EF4-FFF2-40B4-BE49-F238E27FC236}">
                <a16:creationId xmlns:a16="http://schemas.microsoft.com/office/drawing/2014/main" id="{C36B80A2-8C0A-4B44-84E7-C4ED711C996A}"/>
              </a:ext>
            </a:extLst>
          </p:cNvPr>
          <p:cNvSpPr>
            <a:spLocks/>
          </p:cNvSpPr>
          <p:nvPr/>
        </p:nvSpPr>
        <p:spPr bwMode="auto">
          <a:xfrm>
            <a:off x="7111090" y="3624509"/>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7" name="正方形/長方形 16">
            <a:extLst>
              <a:ext uri="{FF2B5EF4-FFF2-40B4-BE49-F238E27FC236}">
                <a16:creationId xmlns:a16="http://schemas.microsoft.com/office/drawing/2014/main" id="{13696923-4F9F-4A1D-88A0-C778EF3F2E9E}"/>
              </a:ext>
            </a:extLst>
          </p:cNvPr>
          <p:cNvSpPr>
            <a:spLocks/>
          </p:cNvSpPr>
          <p:nvPr/>
        </p:nvSpPr>
        <p:spPr bwMode="auto">
          <a:xfrm>
            <a:off x="6944115" y="3470131"/>
            <a:ext cx="1421427" cy="360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9" name="正方形/長方形 18">
            <a:extLst>
              <a:ext uri="{FF2B5EF4-FFF2-40B4-BE49-F238E27FC236}">
                <a16:creationId xmlns:a16="http://schemas.microsoft.com/office/drawing/2014/main" id="{C1F6777A-9B09-4D4F-97A0-134A55665640}"/>
              </a:ext>
            </a:extLst>
          </p:cNvPr>
          <p:cNvSpPr>
            <a:spLocks/>
          </p:cNvSpPr>
          <p:nvPr/>
        </p:nvSpPr>
        <p:spPr bwMode="auto">
          <a:xfrm>
            <a:off x="6978158" y="3524131"/>
            <a:ext cx="1260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地域内雇用者所得</a:t>
            </a:r>
          </a:p>
        </p:txBody>
      </p:sp>
      <p:sp>
        <p:nvSpPr>
          <p:cNvPr id="21" name="正方形/長方形 20">
            <a:extLst>
              <a:ext uri="{FF2B5EF4-FFF2-40B4-BE49-F238E27FC236}">
                <a16:creationId xmlns:a16="http://schemas.microsoft.com/office/drawing/2014/main" id="{CE7F9150-C102-439B-8791-613F892DCFC0}"/>
              </a:ext>
            </a:extLst>
          </p:cNvPr>
          <p:cNvSpPr>
            <a:spLocks/>
          </p:cNvSpPr>
          <p:nvPr/>
        </p:nvSpPr>
        <p:spPr bwMode="auto">
          <a:xfrm>
            <a:off x="6937771" y="4013067"/>
            <a:ext cx="1800000" cy="360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23" name="正方形/長方形 22">
            <a:extLst>
              <a:ext uri="{FF2B5EF4-FFF2-40B4-BE49-F238E27FC236}">
                <a16:creationId xmlns:a16="http://schemas.microsoft.com/office/drawing/2014/main" id="{8C913D25-6787-446D-837B-6A7CB7363844}"/>
              </a:ext>
            </a:extLst>
          </p:cNvPr>
          <p:cNvSpPr>
            <a:spLocks/>
          </p:cNvSpPr>
          <p:nvPr/>
        </p:nvSpPr>
        <p:spPr bwMode="auto">
          <a:xfrm>
            <a:off x="7064307" y="4067067"/>
            <a:ext cx="1512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地域住民雇用者所得</a:t>
            </a:r>
          </a:p>
        </p:txBody>
      </p:sp>
      <p:pic>
        <p:nvPicPr>
          <p:cNvPr id="3" name="図 2"/>
          <p:cNvPicPr>
            <a:picLocks noChangeAspect="1"/>
          </p:cNvPicPr>
          <p:nvPr/>
        </p:nvPicPr>
        <p:blipFill>
          <a:blip r:embed="rId3"/>
          <a:stretch>
            <a:fillRect/>
          </a:stretch>
        </p:blipFill>
        <p:spPr>
          <a:xfrm>
            <a:off x="6077642" y="5969498"/>
            <a:ext cx="2831381" cy="615674"/>
          </a:xfrm>
          <a:prstGeom prst="rect">
            <a:avLst/>
          </a:prstGeom>
        </p:spPr>
      </p:pic>
    </p:spTree>
    <p:extLst>
      <p:ext uri="{BB962C8B-B14F-4D97-AF65-F5344CB8AC3E}">
        <p14:creationId xmlns:p14="http://schemas.microsoft.com/office/powerpoint/2010/main" val="3786025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067667"/>
            <a:ext cx="9144000" cy="707886"/>
          </a:xfrm>
          <a:solidFill>
            <a:srgbClr val="D3F9EB"/>
          </a:solidFill>
        </p:spPr>
        <p:txBody>
          <a:bodyPr wrap="square" rtlCol="0">
            <a:spAutoFit/>
          </a:bodyPr>
          <a:lstStyle/>
          <a:p>
            <a:pPr algn="ctr"/>
            <a:r>
              <a:rPr lang="ja-JP" altLang="en-US" sz="4000" dirty="0">
                <a:solidFill>
                  <a:schemeClr val="tx1">
                    <a:lumMod val="75000"/>
                    <a:lumOff val="25000"/>
                  </a:schemeClr>
                </a:solidFill>
              </a:rPr>
              <a:t>４</a:t>
            </a:r>
            <a:r>
              <a:rPr lang="ja-JP" altLang="en-US" sz="4000" dirty="0" smtClean="0">
                <a:solidFill>
                  <a:schemeClr val="tx1">
                    <a:lumMod val="75000"/>
                    <a:lumOff val="25000"/>
                  </a:schemeClr>
                </a:solidFill>
              </a:rPr>
              <a:t>－１．</a:t>
            </a:r>
            <a:r>
              <a:rPr lang="ja-JP" altLang="en-US" sz="4000" dirty="0">
                <a:solidFill>
                  <a:schemeClr val="tx1">
                    <a:lumMod val="75000"/>
                    <a:lumOff val="25000"/>
                  </a:schemeClr>
                </a:solidFill>
              </a:rPr>
              <a:t>所得</a:t>
            </a:r>
            <a:r>
              <a:rPr lang="ja-JP" altLang="en-US" sz="4000" dirty="0" smtClean="0">
                <a:solidFill>
                  <a:schemeClr val="tx1">
                    <a:lumMod val="75000"/>
                    <a:lumOff val="25000"/>
                  </a:schemeClr>
                </a:solidFill>
              </a:rPr>
              <a:t>の</a:t>
            </a:r>
            <a:r>
              <a:rPr lang="ja-JP" altLang="en-US" sz="4000" dirty="0">
                <a:solidFill>
                  <a:schemeClr val="tx1">
                    <a:lumMod val="75000"/>
                    <a:lumOff val="25000"/>
                  </a:schemeClr>
                </a:solidFill>
              </a:rPr>
              <a:t>流出入</a:t>
            </a:r>
            <a:r>
              <a:rPr lang="ja-JP" altLang="en-US" sz="4000" dirty="0" smtClean="0">
                <a:solidFill>
                  <a:schemeClr val="tx1">
                    <a:lumMod val="75000"/>
                    <a:lumOff val="25000"/>
                  </a:schemeClr>
                </a:solidFill>
              </a:rPr>
              <a:t>の</a:t>
            </a:r>
            <a:r>
              <a:rPr lang="ja-JP" altLang="en-US" sz="4000" dirty="0">
                <a:solidFill>
                  <a:schemeClr val="tx1">
                    <a:lumMod val="75000"/>
                    <a:lumOff val="25000"/>
                  </a:schemeClr>
                </a:solidFill>
              </a:rPr>
              <a:t>分析</a:t>
            </a:r>
            <a:endParaRPr lang="en-US" altLang="ja-JP" sz="4000" dirty="0">
              <a:solidFill>
                <a:schemeClr val="tx1">
                  <a:lumMod val="75000"/>
                  <a:lumOff val="25000"/>
                </a:schemeClr>
              </a:solidFill>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44</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4131894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（１）地域住民に所得が分配されているか</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49670" y="1622130"/>
            <a:ext cx="4248000" cy="68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地域内で企業が生産・販売で得た雇用者所得の</a:t>
            </a:r>
            <a:r>
              <a:rPr lang="ja-JP" altLang="en-US" sz="1200" b="1" dirty="0">
                <a:latin typeface="Meiryo UI" pitchFamily="50" charset="-128"/>
                <a:ea typeface="Meiryo UI" pitchFamily="50" charset="-128"/>
              </a:rPr>
              <a:t>方が</a:t>
            </a:r>
            <a:r>
              <a:rPr lang="ja-JP" altLang="en-US" sz="1200" b="1" dirty="0" smtClean="0">
                <a:latin typeface="Meiryo UI" pitchFamily="50" charset="-128"/>
                <a:ea typeface="Meiryo UI" pitchFamily="50" charset="-128"/>
              </a:rPr>
              <a:t>、地域住民が得る所得よりも</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億円</a:t>
            </a:r>
            <a:r>
              <a:rPr lang="ja-JP" altLang="en-US" sz="1200" b="1" dirty="0">
                <a:latin typeface="Meiryo UI" pitchFamily="50" charset="-128"/>
                <a:ea typeface="Meiryo UI" pitchFamily="50" charset="-128"/>
              </a:rPr>
              <a:t>少</a:t>
            </a:r>
            <a:r>
              <a:rPr lang="ja-JP" altLang="en-US" sz="1200" b="1" dirty="0" smtClean="0">
                <a:latin typeface="Meiryo UI" pitchFamily="50" charset="-128"/>
                <a:ea typeface="Meiryo UI" pitchFamily="50" charset="-128"/>
              </a:rPr>
              <a:t>なく、地域内へ</a:t>
            </a:r>
            <a:r>
              <a:rPr lang="ja-JP" altLang="en-US" sz="1200" b="1" dirty="0">
                <a:latin typeface="Meiryo UI" pitchFamily="50" charset="-128"/>
                <a:ea typeface="Meiryo UI" pitchFamily="50" charset="-128"/>
              </a:rPr>
              <a:t>雇用者所得が</a:t>
            </a:r>
            <a:r>
              <a:rPr lang="ja-JP" altLang="en-US" sz="1200" b="1" dirty="0" smtClean="0">
                <a:latin typeface="Meiryo UI" pitchFamily="50" charset="-128"/>
                <a:ea typeface="Meiryo UI" pitchFamily="50" charset="-128"/>
              </a:rPr>
              <a:t>流入している。</a:t>
            </a:r>
            <a:endParaRPr lang="ja-JP" altLang="en-US" sz="1200" b="1" dirty="0">
              <a:latin typeface="Meiryo UI" pitchFamily="50" charset="-128"/>
              <a:ea typeface="Meiryo UI" pitchFamily="50" charset="-128"/>
            </a:endParaRP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45</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719168"/>
            <a:ext cx="8280000" cy="756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分配面の分析においては、まず、地域内の生産・販売で得た所得が地域住民の所得になっているか否かを把握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ja-JP" altLang="en-US" sz="1200" b="1" dirty="0">
                <a:latin typeface="Meiryo UI" pitchFamily="50" charset="-128"/>
                <a:ea typeface="Meiryo UI" pitchFamily="50" charset="-128"/>
              </a:rPr>
              <a:t>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同様に、生産・販売で得た</a:t>
            </a:r>
            <a:r>
              <a:rPr lang="ja-JP" altLang="en-US" sz="1200" b="1" dirty="0" smtClean="0">
                <a:latin typeface="Meiryo UI" pitchFamily="50" charset="-128"/>
                <a:ea typeface="Meiryo UI" pitchFamily="50" charset="-128"/>
              </a:rPr>
              <a:t>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利益等</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が地域内の</a:t>
            </a:r>
            <a:r>
              <a:rPr lang="ja-JP" altLang="en-US" sz="1200" b="1" dirty="0">
                <a:latin typeface="Meiryo UI" pitchFamily="50" charset="-128"/>
                <a:ea typeface="Meiryo UI" pitchFamily="50" charset="-128"/>
              </a:rPr>
              <a:t>企業の所得になっているか否かを把握</a:t>
            </a:r>
            <a:r>
              <a:rPr lang="ja-JP" altLang="en-US" sz="1200" b="1" dirty="0" smtClean="0">
                <a:latin typeface="Meiryo UI" pitchFamily="50" charset="-128"/>
                <a:ea typeface="Meiryo UI" pitchFamily="50" charset="-128"/>
              </a:rPr>
              <a:t>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正方形/長方形 8"/>
          <p:cNvSpPr>
            <a:spLocks noChangeArrowheads="1"/>
          </p:cNvSpPr>
          <p:nvPr/>
        </p:nvSpPr>
        <p:spPr bwMode="auto">
          <a:xfrm>
            <a:off x="149669" y="241554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a:t>
            </a:r>
            <a:r>
              <a:rPr lang="ja-JP" altLang="en-US" sz="1400" b="1" dirty="0">
                <a:solidFill>
                  <a:schemeClr val="bg1"/>
                </a:solidFill>
                <a:latin typeface="Meiryo UI" pitchFamily="50" charset="-128"/>
                <a:ea typeface="Meiryo UI" pitchFamily="50" charset="-128"/>
              </a:rPr>
              <a:t>地</a:t>
            </a:r>
            <a:r>
              <a:rPr lang="ja-JP" altLang="en-US" sz="1400" b="1" dirty="0" smtClean="0">
                <a:solidFill>
                  <a:schemeClr val="bg1"/>
                </a:solidFill>
                <a:latin typeface="Meiryo UI" pitchFamily="50" charset="-128"/>
                <a:ea typeface="Meiryo UI" pitchFamily="50" charset="-128"/>
              </a:rPr>
              <a:t>域内雇用者</a:t>
            </a:r>
            <a:r>
              <a:rPr lang="ja-JP" altLang="en-US" sz="1400" b="1" dirty="0">
                <a:solidFill>
                  <a:schemeClr val="bg1"/>
                </a:solidFill>
                <a:latin typeface="Meiryo UI" pitchFamily="50" charset="-128"/>
                <a:ea typeface="Meiryo UI" pitchFamily="50" charset="-128"/>
              </a:rPr>
              <a:t>所得</a:t>
            </a:r>
            <a:r>
              <a:rPr lang="ja-JP" altLang="en-US" sz="1400" b="1" dirty="0" smtClean="0">
                <a:solidFill>
                  <a:schemeClr val="bg1"/>
                </a:solidFill>
                <a:latin typeface="Meiryo UI" pitchFamily="50" charset="-128"/>
                <a:ea typeface="Meiryo UI" pitchFamily="50" charset="-128"/>
              </a:rPr>
              <a:t>と地域住民雇用者所得の比較</a:t>
            </a:r>
            <a:endParaRPr lang="ja-JP" altLang="en-US" sz="1400" b="1" dirty="0">
              <a:solidFill>
                <a:schemeClr val="bg1"/>
              </a:solidFill>
              <a:latin typeface="Meiryo UI" pitchFamily="50" charset="-128"/>
              <a:ea typeface="Meiryo UI" pitchFamily="50" charset="-128"/>
            </a:endParaRPr>
          </a:p>
        </p:txBody>
      </p:sp>
      <p:sp>
        <p:nvSpPr>
          <p:cNvPr id="11" name="正方形/長方形 10"/>
          <p:cNvSpPr>
            <a:spLocks noChangeArrowheads="1"/>
          </p:cNvSpPr>
          <p:nvPr/>
        </p:nvSpPr>
        <p:spPr bwMode="auto">
          <a:xfrm>
            <a:off x="4763692" y="241554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a:t>
            </a:r>
            <a:r>
              <a:rPr lang="ja-JP" altLang="en-US" sz="1400" b="1" dirty="0">
                <a:solidFill>
                  <a:schemeClr val="bg1"/>
                </a:solidFill>
                <a:latin typeface="Meiryo UI" pitchFamily="50" charset="-128"/>
                <a:ea typeface="Meiryo UI" pitchFamily="50" charset="-128"/>
              </a:rPr>
              <a:t>地</a:t>
            </a:r>
            <a:r>
              <a:rPr lang="ja-JP" altLang="en-US" sz="1400" b="1" dirty="0" smtClean="0">
                <a:solidFill>
                  <a:schemeClr val="bg1"/>
                </a:solidFill>
                <a:latin typeface="Meiryo UI" pitchFamily="50" charset="-128"/>
                <a:ea typeface="Meiryo UI" pitchFamily="50" charset="-128"/>
              </a:rPr>
              <a:t>域</a:t>
            </a:r>
            <a:r>
              <a:rPr lang="ja-JP" altLang="en-US" sz="1400" b="1" dirty="0">
                <a:solidFill>
                  <a:schemeClr val="bg1"/>
                </a:solidFill>
                <a:latin typeface="Meiryo UI" pitchFamily="50" charset="-128"/>
                <a:ea typeface="Meiryo UI" pitchFamily="50" charset="-128"/>
              </a:rPr>
              <a:t>内</a:t>
            </a:r>
            <a:r>
              <a:rPr lang="ja-JP" altLang="en-US" sz="1400" b="1" dirty="0" smtClean="0">
                <a:solidFill>
                  <a:schemeClr val="bg1"/>
                </a:solidFill>
                <a:latin typeface="Meiryo UI" pitchFamily="50" charset="-128"/>
                <a:ea typeface="Meiryo UI" pitchFamily="50" charset="-128"/>
              </a:rPr>
              <a:t>その他所得と地域住民その他所得の比較</a:t>
            </a:r>
            <a:endParaRPr lang="ja-JP" altLang="en-US" sz="1400" b="1" dirty="0">
              <a:solidFill>
                <a:schemeClr val="bg1"/>
              </a:solidFill>
              <a:latin typeface="Meiryo UI" pitchFamily="50" charset="-128"/>
              <a:ea typeface="Meiryo UI" pitchFamily="50" charset="-128"/>
            </a:endParaRPr>
          </a:p>
        </p:txBody>
      </p:sp>
      <p:sp>
        <p:nvSpPr>
          <p:cNvPr id="3" name="テキスト ボックス 2"/>
          <p:cNvSpPr txBox="1"/>
          <p:nvPr/>
        </p:nvSpPr>
        <p:spPr>
          <a:xfrm>
            <a:off x="1460429" y="4981583"/>
            <a:ext cx="1944000" cy="646331"/>
          </a:xfrm>
          <a:prstGeom prst="rect">
            <a:avLst/>
          </a:prstGeom>
          <a:solidFill>
            <a:srgbClr val="D1FFFF"/>
          </a:solidFill>
          <a:ln w="12700">
            <a:solidFill>
              <a:srgbClr val="008080"/>
            </a:solidFill>
          </a:ln>
        </p:spPr>
        <p:txBody>
          <a:bodyPr wrap="square" rtlCol="0" anchor="ctr" anchorCtr="1">
            <a:spAutoFit/>
          </a:bodyPr>
          <a:lstStyle/>
          <a:p>
            <a:pPr algn="ctr"/>
            <a:r>
              <a:rPr lang="ja-JP" altLang="en-US" sz="1200" dirty="0" smtClean="0">
                <a:solidFill>
                  <a:srgbClr val="008080"/>
                </a:solidFill>
                <a:latin typeface="Meiryo UI" panose="020B0604030504040204" pitchFamily="50" charset="-128"/>
                <a:ea typeface="Meiryo UI" panose="020B0604030504040204" pitchFamily="50" charset="-128"/>
              </a:rPr>
              <a:t>地域外から</a:t>
            </a:r>
            <a:endParaRPr lang="en-US" altLang="ja-JP" sz="1200" dirty="0" smtClean="0">
              <a:solidFill>
                <a:srgbClr val="008080"/>
              </a:solidFill>
              <a:latin typeface="Meiryo UI" panose="020B0604030504040204" pitchFamily="50" charset="-128"/>
              <a:ea typeface="Meiryo UI" panose="020B0604030504040204" pitchFamily="50" charset="-128"/>
            </a:endParaRPr>
          </a:p>
          <a:p>
            <a:pPr algn="ctr"/>
            <a:r>
              <a:rPr lang="ja-JP" altLang="en-US" sz="1200" dirty="0" smtClean="0">
                <a:solidFill>
                  <a:srgbClr val="008080"/>
                </a:solidFill>
                <a:latin typeface="Meiryo UI" panose="020B0604030504040204" pitchFamily="50" charset="-128"/>
                <a:ea typeface="Meiryo UI" panose="020B0604030504040204" pitchFamily="50" charset="-128"/>
              </a:rPr>
              <a:t>▲▲億円の流入</a:t>
            </a:r>
            <a:endParaRPr lang="en-US" altLang="ja-JP" sz="1200" dirty="0" smtClean="0">
              <a:solidFill>
                <a:srgbClr val="008080"/>
              </a:solidFill>
              <a:latin typeface="Meiryo UI" panose="020B0604030504040204" pitchFamily="50" charset="-128"/>
              <a:ea typeface="Meiryo UI" panose="020B0604030504040204" pitchFamily="50" charset="-128"/>
            </a:endParaRPr>
          </a:p>
          <a:p>
            <a:pPr algn="ctr"/>
            <a:r>
              <a:rPr kumimoji="1" lang="en-US" altLang="ja-JP" sz="1200" dirty="0" smtClean="0">
                <a:solidFill>
                  <a:srgbClr val="008080"/>
                </a:solidFill>
                <a:latin typeface="Meiryo UI" panose="020B0604030504040204" pitchFamily="50" charset="-128"/>
                <a:ea typeface="Meiryo UI" panose="020B0604030504040204" pitchFamily="50" charset="-128"/>
              </a:rPr>
              <a:t>(</a:t>
            </a:r>
            <a:r>
              <a:rPr kumimoji="1" lang="ja-JP" altLang="en-US" sz="1200" dirty="0" smtClean="0">
                <a:solidFill>
                  <a:srgbClr val="008080"/>
                </a:solidFill>
                <a:latin typeface="Meiryo UI" panose="020B0604030504040204" pitchFamily="50" charset="-128"/>
                <a:ea typeface="Meiryo UI" panose="020B0604030504040204" pitchFamily="50" charset="-128"/>
              </a:rPr>
              <a:t>労働力の流出</a:t>
            </a:r>
            <a:r>
              <a:rPr kumimoji="1" lang="en-US" altLang="ja-JP" sz="1200" dirty="0" smtClean="0">
                <a:solidFill>
                  <a:srgbClr val="008080"/>
                </a:solidFill>
                <a:latin typeface="Meiryo UI" panose="020B0604030504040204" pitchFamily="50" charset="-128"/>
                <a:ea typeface="Meiryo UI" panose="020B0604030504040204" pitchFamily="50" charset="-128"/>
              </a:rPr>
              <a:t>)</a:t>
            </a:r>
            <a:endParaRPr kumimoji="1" lang="ja-JP" altLang="en-US" sz="1200" dirty="0">
              <a:solidFill>
                <a:srgbClr val="008080"/>
              </a:solidFill>
              <a:latin typeface="Meiryo UI" panose="020B0604030504040204" pitchFamily="50" charset="-128"/>
              <a:ea typeface="Meiryo UI" panose="020B0604030504040204" pitchFamily="50" charset="-128"/>
            </a:endParaRPr>
          </a:p>
        </p:txBody>
      </p:sp>
      <p:sp>
        <p:nvSpPr>
          <p:cNvPr id="21" name="正方形/長方形 20"/>
          <p:cNvSpPr/>
          <p:nvPr/>
        </p:nvSpPr>
        <p:spPr bwMode="auto">
          <a:xfrm>
            <a:off x="4763692" y="1607536"/>
            <a:ext cx="4248000" cy="68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地域内で企業が生産・販売で得たその他所得</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内部留保、配当等</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の方が、地域住民が得るその他所得より</a:t>
            </a:r>
            <a:r>
              <a:rPr lang="ja-JP" altLang="en-US" sz="1200" b="1" dirty="0" smtClean="0">
                <a:latin typeface="Meiryo UI" pitchFamily="50" charset="-128"/>
                <a:ea typeface="Meiryo UI" pitchFamily="50" charset="-128"/>
              </a:rPr>
              <a:t>も</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億円</a:t>
            </a:r>
            <a:r>
              <a:rPr lang="ja-JP" altLang="en-US" sz="1200" b="1" dirty="0">
                <a:latin typeface="Meiryo UI" pitchFamily="50" charset="-128"/>
                <a:ea typeface="Meiryo UI" pitchFamily="50" charset="-128"/>
              </a:rPr>
              <a:t>少なく、地域内へその他所得が流入している。</a:t>
            </a:r>
          </a:p>
        </p:txBody>
      </p:sp>
      <p:sp>
        <p:nvSpPr>
          <p:cNvPr id="22" name="テキスト ボックス 21"/>
          <p:cNvSpPr txBox="1"/>
          <p:nvPr/>
        </p:nvSpPr>
        <p:spPr>
          <a:xfrm>
            <a:off x="6119705" y="5073916"/>
            <a:ext cx="1944000" cy="461665"/>
          </a:xfrm>
          <a:prstGeom prst="rect">
            <a:avLst/>
          </a:prstGeom>
          <a:solidFill>
            <a:srgbClr val="D1FFFF"/>
          </a:solidFill>
          <a:ln w="12700">
            <a:solidFill>
              <a:srgbClr val="008080"/>
            </a:solidFill>
          </a:ln>
        </p:spPr>
        <p:txBody>
          <a:bodyPr wrap="square" rtlCol="0" anchor="ctr" anchorCtr="1">
            <a:spAutoFit/>
          </a:bodyPr>
          <a:lstStyle/>
          <a:p>
            <a:pPr algn="ctr"/>
            <a:r>
              <a:rPr lang="ja-JP" altLang="en-US" sz="1200" dirty="0" smtClean="0">
                <a:solidFill>
                  <a:srgbClr val="008080"/>
                </a:solidFill>
                <a:latin typeface="Meiryo UI" panose="020B0604030504040204" pitchFamily="50" charset="-128"/>
                <a:ea typeface="Meiryo UI" panose="020B0604030504040204" pitchFamily="50" charset="-128"/>
              </a:rPr>
              <a:t>地域外から</a:t>
            </a:r>
            <a:endParaRPr lang="en-US" altLang="ja-JP" sz="1200" dirty="0" smtClean="0">
              <a:solidFill>
                <a:srgbClr val="008080"/>
              </a:solidFill>
              <a:latin typeface="Meiryo UI" panose="020B0604030504040204" pitchFamily="50" charset="-128"/>
              <a:ea typeface="Meiryo UI" panose="020B0604030504040204" pitchFamily="50" charset="-128"/>
            </a:endParaRPr>
          </a:p>
          <a:p>
            <a:pPr algn="ctr"/>
            <a:r>
              <a:rPr lang="ja-JP" altLang="en-US" sz="1200" dirty="0" smtClean="0">
                <a:solidFill>
                  <a:srgbClr val="008080"/>
                </a:solidFill>
                <a:latin typeface="Meiryo UI" panose="020B0604030504040204" pitchFamily="50" charset="-128"/>
                <a:ea typeface="Meiryo UI" panose="020B0604030504040204" pitchFamily="50" charset="-128"/>
              </a:rPr>
              <a:t>▲▲億円の流入</a:t>
            </a:r>
            <a:endParaRPr lang="en-US" altLang="ja-JP" sz="1200" dirty="0" smtClean="0">
              <a:solidFill>
                <a:srgbClr val="008080"/>
              </a:solidFill>
              <a:latin typeface="Meiryo UI" panose="020B0604030504040204" pitchFamily="50" charset="-128"/>
              <a:ea typeface="Meiryo UI" panose="020B0604030504040204" pitchFamily="50" charset="-128"/>
            </a:endParaRPr>
          </a:p>
        </p:txBody>
      </p:sp>
      <p:cxnSp>
        <p:nvCxnSpPr>
          <p:cNvPr id="17" name="直線コネクタ 1"/>
          <p:cNvCxnSpPr/>
          <p:nvPr/>
        </p:nvCxnSpPr>
        <p:spPr bwMode="auto">
          <a:xfrm flipV="1">
            <a:off x="2083955" y="3883147"/>
            <a:ext cx="1802511" cy="0"/>
          </a:xfrm>
          <a:prstGeom prst="line">
            <a:avLst/>
          </a:prstGeom>
          <a:noFill/>
          <a:ln w="12700" cap="flat" cmpd="sng" algn="ctr">
            <a:solidFill>
              <a:schemeClr val="bg1">
                <a:lumMod val="50000"/>
              </a:schemeClr>
            </a:solidFill>
            <a:prstDash val="dash"/>
            <a:round/>
            <a:headEnd type="none" w="med" len="med"/>
            <a:tailEnd type="none" w="med" len="med"/>
          </a:ln>
          <a:effectLst/>
        </p:spPr>
      </p:cxnSp>
      <p:cxnSp>
        <p:nvCxnSpPr>
          <p:cNvPr id="18" name="直線コネクタ 2"/>
          <p:cNvCxnSpPr/>
          <p:nvPr/>
        </p:nvCxnSpPr>
        <p:spPr bwMode="auto">
          <a:xfrm flipV="1">
            <a:off x="1362951" y="3627065"/>
            <a:ext cx="2523515" cy="0"/>
          </a:xfrm>
          <a:prstGeom prst="line">
            <a:avLst/>
          </a:prstGeom>
          <a:noFill/>
          <a:ln w="12700" cap="flat" cmpd="sng" algn="ctr">
            <a:solidFill>
              <a:schemeClr val="bg1">
                <a:lumMod val="50000"/>
              </a:schemeClr>
            </a:solidFill>
            <a:prstDash val="dash"/>
            <a:round/>
            <a:headEnd type="none" w="med" len="med"/>
            <a:tailEnd type="none" w="med" len="med"/>
          </a:ln>
          <a:effectLst/>
        </p:spPr>
      </p:cxnSp>
      <p:cxnSp>
        <p:nvCxnSpPr>
          <p:cNvPr id="23" name="直線コネクタ 3"/>
          <p:cNvCxnSpPr/>
          <p:nvPr/>
        </p:nvCxnSpPr>
        <p:spPr bwMode="auto">
          <a:xfrm flipV="1">
            <a:off x="6575545" y="3883147"/>
            <a:ext cx="1802511" cy="0"/>
          </a:xfrm>
          <a:prstGeom prst="line">
            <a:avLst/>
          </a:prstGeom>
          <a:noFill/>
          <a:ln w="12700" cap="flat" cmpd="sng" algn="ctr">
            <a:solidFill>
              <a:schemeClr val="bg1">
                <a:lumMod val="50000"/>
              </a:schemeClr>
            </a:solidFill>
            <a:prstDash val="dash"/>
            <a:round/>
            <a:headEnd type="none" w="med" len="med"/>
            <a:tailEnd type="none" w="med" len="med"/>
          </a:ln>
          <a:effectLst/>
        </p:spPr>
      </p:cxnSp>
      <p:cxnSp>
        <p:nvCxnSpPr>
          <p:cNvPr id="24" name="直線コネクタ 4"/>
          <p:cNvCxnSpPr/>
          <p:nvPr/>
        </p:nvCxnSpPr>
        <p:spPr bwMode="auto">
          <a:xfrm flipV="1">
            <a:off x="5854541" y="3627065"/>
            <a:ext cx="2523515" cy="0"/>
          </a:xfrm>
          <a:prstGeom prst="line">
            <a:avLst/>
          </a:prstGeom>
          <a:noFill/>
          <a:ln w="12700" cap="flat" cmpd="sng" algn="ctr">
            <a:solidFill>
              <a:schemeClr val="bg1">
                <a:lumMod val="50000"/>
              </a:schemeClr>
            </a:solidFill>
            <a:prstDash val="dash"/>
            <a:round/>
            <a:headEnd type="none" w="med" len="med"/>
            <a:tailEnd type="none" w="med" len="med"/>
          </a:ln>
          <a:effectLst/>
        </p:spPr>
      </p:cxnSp>
      <p:sp>
        <p:nvSpPr>
          <p:cNvPr id="25" name="正方形/長方形 24"/>
          <p:cNvSpPr/>
          <p:nvPr/>
        </p:nvSpPr>
        <p:spPr>
          <a:xfrm>
            <a:off x="4868849" y="6508939"/>
            <a:ext cx="3312000" cy="215444"/>
          </a:xfrm>
          <a:prstGeom prst="rect">
            <a:avLst/>
          </a:prstGeom>
        </p:spPr>
        <p:txBody>
          <a:bodyPr wrap="square">
            <a:spAutoFit/>
          </a:bodyPr>
          <a:lstStyle/>
          <a:p>
            <a:pPr marL="177800" indent="-177800"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）その他</a:t>
            </a:r>
            <a:r>
              <a:rPr lang="ja-JP" altLang="en-US" sz="800" dirty="0">
                <a:latin typeface="Meiryo UI" panose="020B0604030504040204" pitchFamily="50" charset="-128"/>
                <a:ea typeface="Meiryo UI" panose="020B0604030504040204" pitchFamily="50" charset="-128"/>
              </a:rPr>
              <a:t>所得とは雇用者所得以外の所得であり、財産所得、企業所得、</a:t>
            </a:r>
          </a:p>
        </p:txBody>
      </p:sp>
      <p:sp>
        <p:nvSpPr>
          <p:cNvPr id="26" name="正方形/長方形 25"/>
          <p:cNvSpPr/>
          <p:nvPr/>
        </p:nvSpPr>
        <p:spPr>
          <a:xfrm>
            <a:off x="5065620" y="6642556"/>
            <a:ext cx="2206826" cy="215444"/>
          </a:xfrm>
          <a:prstGeom prst="rect">
            <a:avLst/>
          </a:prstGeom>
        </p:spPr>
        <p:txBody>
          <a:bodyPr wrap="square">
            <a:spAutoFit/>
          </a:bodyPr>
          <a:lstStyle/>
          <a:p>
            <a:pPr marL="177800" indent="-177800" algn="just"/>
            <a:r>
              <a:rPr lang="ja-JP" altLang="en-US" sz="800" dirty="0">
                <a:latin typeface="Meiryo UI" panose="020B0604030504040204" pitchFamily="50" charset="-128"/>
                <a:ea typeface="Meiryo UI" panose="020B0604030504040204" pitchFamily="50" charset="-128"/>
              </a:rPr>
              <a:t>財政</a:t>
            </a:r>
            <a:r>
              <a:rPr lang="ja-JP" altLang="en-US" sz="800" dirty="0" smtClean="0">
                <a:latin typeface="Meiryo UI" panose="020B0604030504040204" pitchFamily="50" charset="-128"/>
                <a:ea typeface="Meiryo UI" panose="020B0604030504040204" pitchFamily="50" charset="-128"/>
              </a:rPr>
              <a:t>移転</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交付税</a:t>
            </a:r>
            <a:r>
              <a:rPr lang="ja-JP" altLang="en-US" sz="800" dirty="0">
                <a:latin typeface="Meiryo UI" panose="020B0604030504040204" pitchFamily="50" charset="-128"/>
                <a:ea typeface="Meiryo UI" panose="020B0604030504040204" pitchFamily="50" charset="-128"/>
              </a:rPr>
              <a:t>、補助金</a:t>
            </a:r>
            <a:r>
              <a:rPr lang="ja-JP" altLang="en-US" sz="800" dirty="0" smtClean="0">
                <a:latin typeface="Meiryo UI" panose="020B0604030504040204" pitchFamily="50" charset="-128"/>
                <a:ea typeface="Meiryo UI" panose="020B0604030504040204" pitchFamily="50" charset="-128"/>
              </a:rPr>
              <a:t>等</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等</a:t>
            </a:r>
            <a:r>
              <a:rPr lang="ja-JP" altLang="en-US" sz="800" dirty="0">
                <a:latin typeface="Meiryo UI" panose="020B0604030504040204" pitchFamily="50" charset="-128"/>
                <a:ea typeface="Meiryo UI" panose="020B0604030504040204" pitchFamily="50" charset="-128"/>
              </a:rPr>
              <a:t>が含まれる。</a:t>
            </a:r>
          </a:p>
        </p:txBody>
      </p:sp>
      <p:sp>
        <p:nvSpPr>
          <p:cNvPr id="27" name="正方形/長方形 26"/>
          <p:cNvSpPr/>
          <p:nvPr/>
        </p:nvSpPr>
        <p:spPr>
          <a:xfrm>
            <a:off x="302067" y="6223075"/>
            <a:ext cx="4248000" cy="338554"/>
          </a:xfrm>
          <a:prstGeom prst="rect">
            <a:avLst/>
          </a:prstGeom>
        </p:spPr>
        <p:txBody>
          <a:bodyPr wrap="square">
            <a:spAutoFit/>
          </a:bodyPr>
          <a:lstStyle/>
          <a:p>
            <a:pPr marL="177800" indent="-177800"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地</a:t>
            </a:r>
            <a:r>
              <a:rPr lang="ja-JP" altLang="en-US" sz="800" dirty="0" smtClean="0">
                <a:latin typeface="Meiryo UI" panose="020B0604030504040204" pitchFamily="50" charset="-128"/>
                <a:ea typeface="Meiryo UI" panose="020B0604030504040204" pitchFamily="50" charset="-128"/>
              </a:rPr>
              <a:t>域内雇用者所得は、</a:t>
            </a:r>
            <a:r>
              <a:rPr lang="ja-JP" altLang="en-US" sz="800" dirty="0">
                <a:latin typeface="Meiryo UI" panose="020B0604030504040204" pitchFamily="50" charset="-128"/>
                <a:ea typeface="Meiryo UI" panose="020B0604030504040204" pitchFamily="50" charset="-128"/>
              </a:rPr>
              <a:t>地域内</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域外からの通勤者を含む</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の雇用者</a:t>
            </a:r>
            <a:r>
              <a:rPr lang="ja-JP" altLang="en-US" sz="800" dirty="0" smtClean="0">
                <a:latin typeface="Meiryo UI" panose="020B0604030504040204" pitchFamily="50" charset="-128"/>
                <a:ea typeface="Meiryo UI" panose="020B0604030504040204" pitchFamily="50" charset="-128"/>
              </a:rPr>
              <a:t>所得を意味する。</a:t>
            </a:r>
            <a:endParaRPr lang="en-US" altLang="ja-JP" sz="800" dirty="0">
              <a:latin typeface="Meiryo UI" panose="020B0604030504040204" pitchFamily="50" charset="-128"/>
              <a:ea typeface="Meiryo UI" panose="020B0604030504040204" pitchFamily="50" charset="-128"/>
            </a:endParaRPr>
          </a:p>
          <a:p>
            <a:pPr marL="177800" indent="-177800" algn="just"/>
            <a:r>
              <a:rPr lang="ja-JP" altLang="en-US" sz="800" dirty="0">
                <a:solidFill>
                  <a:schemeClr val="bg1"/>
                </a:solidFill>
                <a:latin typeface="Meiryo UI" panose="020B0604030504040204" pitchFamily="50" charset="-128"/>
                <a:ea typeface="Meiryo UI" panose="020B0604030504040204" pitchFamily="50" charset="-128"/>
              </a:rPr>
              <a:t>注）</a:t>
            </a:r>
            <a:r>
              <a:rPr lang="ja-JP" altLang="en-US" sz="800" dirty="0">
                <a:latin typeface="Meiryo UI" panose="020B0604030504040204" pitchFamily="50" charset="-128"/>
                <a:ea typeface="Meiryo UI" panose="020B0604030504040204" pitchFamily="50" charset="-128"/>
              </a:rPr>
              <a:t>地域</a:t>
            </a:r>
            <a:r>
              <a:rPr lang="ja-JP" altLang="en-US" sz="800" dirty="0" smtClean="0">
                <a:latin typeface="Meiryo UI" panose="020B0604030504040204" pitchFamily="50" charset="-128"/>
                <a:ea typeface="Meiryo UI" panose="020B0604030504040204" pitchFamily="50" charset="-128"/>
              </a:rPr>
              <a:t>住民雇用者所得</a:t>
            </a:r>
            <a:r>
              <a:rPr lang="ja-JP" altLang="en-US" sz="800" dirty="0">
                <a:latin typeface="Meiryo UI" panose="020B0604030504040204" pitchFamily="50" charset="-128"/>
                <a:ea typeface="Meiryo UI" panose="020B0604030504040204" pitchFamily="50" charset="-128"/>
              </a:rPr>
              <a:t>は、地域住民</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域外への通勤者を含む</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の雇用者</a:t>
            </a:r>
            <a:r>
              <a:rPr lang="ja-JP" altLang="en-US" sz="800" dirty="0" smtClean="0">
                <a:latin typeface="Meiryo UI" panose="020B0604030504040204" pitchFamily="50" charset="-128"/>
                <a:ea typeface="Meiryo UI" panose="020B0604030504040204" pitchFamily="50" charset="-128"/>
              </a:rPr>
              <a:t>所得を意味する。</a:t>
            </a:r>
            <a:endParaRPr lang="ja-JP" altLang="en-US" sz="8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868849" y="6223075"/>
            <a:ext cx="4248000" cy="338554"/>
          </a:xfrm>
          <a:prstGeom prst="rect">
            <a:avLst/>
          </a:prstGeom>
        </p:spPr>
        <p:txBody>
          <a:bodyPr wrap="square">
            <a:spAutoFit/>
          </a:bodyPr>
          <a:lstStyle/>
          <a:p>
            <a:pPr marL="177800" indent="-177800"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地</a:t>
            </a:r>
            <a:r>
              <a:rPr lang="ja-JP" altLang="en-US" sz="800" dirty="0" smtClean="0">
                <a:latin typeface="Meiryo UI" panose="020B0604030504040204" pitchFamily="50" charset="-128"/>
                <a:ea typeface="Meiryo UI" panose="020B0604030504040204" pitchFamily="50" charset="-128"/>
              </a:rPr>
              <a:t>域内その</a:t>
            </a:r>
            <a:r>
              <a:rPr lang="ja-JP" altLang="en-US" sz="800" dirty="0">
                <a:latin typeface="Meiryo UI" panose="020B0604030504040204" pitchFamily="50" charset="-128"/>
                <a:ea typeface="Meiryo UI" panose="020B0604030504040204" pitchFamily="50" charset="-128"/>
              </a:rPr>
              <a:t>他</a:t>
            </a:r>
            <a:r>
              <a:rPr lang="ja-JP" altLang="en-US" sz="800" dirty="0" smtClean="0">
                <a:latin typeface="Meiryo UI" panose="020B0604030504040204" pitchFamily="50" charset="-128"/>
                <a:ea typeface="Meiryo UI" panose="020B0604030504040204" pitchFamily="50" charset="-128"/>
              </a:rPr>
              <a:t>所得は、</a:t>
            </a:r>
            <a:r>
              <a:rPr lang="ja-JP" altLang="en-US" sz="800" dirty="0">
                <a:latin typeface="Meiryo UI" panose="020B0604030504040204" pitchFamily="50" charset="-128"/>
                <a:ea typeface="Meiryo UI" panose="020B0604030504040204" pitchFamily="50" charset="-128"/>
              </a:rPr>
              <a:t>地域内</a:t>
            </a:r>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誰</a:t>
            </a:r>
            <a:r>
              <a:rPr lang="ja-JP" altLang="en-US" sz="800" dirty="0" smtClean="0">
                <a:latin typeface="Meiryo UI" panose="020B0604030504040204" pitchFamily="50" charset="-128"/>
                <a:ea typeface="Meiryo UI" panose="020B0604030504040204" pitchFamily="50" charset="-128"/>
              </a:rPr>
              <a:t>が</a:t>
            </a:r>
            <a:r>
              <a:rPr lang="ja-JP" altLang="en-US" sz="800" dirty="0">
                <a:latin typeface="Meiryo UI" panose="020B0604030504040204" pitchFamily="50" charset="-128"/>
                <a:ea typeface="Meiryo UI" panose="020B0604030504040204" pitchFamily="50" charset="-128"/>
              </a:rPr>
              <a:t>得</a:t>
            </a:r>
            <a:r>
              <a:rPr lang="ja-JP" altLang="en-US" sz="800" dirty="0" smtClean="0">
                <a:latin typeface="Meiryo UI" panose="020B0604030504040204" pitchFamily="50" charset="-128"/>
                <a:ea typeface="Meiryo UI" panose="020B0604030504040204" pitchFamily="50" charset="-128"/>
              </a:rPr>
              <a:t>たかは</a:t>
            </a:r>
            <a:r>
              <a:rPr lang="ja-JP" altLang="en-US" sz="800" dirty="0">
                <a:latin typeface="Meiryo UI" panose="020B0604030504040204" pitchFamily="50" charset="-128"/>
                <a:ea typeface="Meiryo UI" panose="020B0604030504040204" pitchFamily="50" charset="-128"/>
              </a:rPr>
              <a:t>問</a:t>
            </a:r>
            <a:r>
              <a:rPr lang="ja-JP" altLang="en-US" sz="800" dirty="0" smtClean="0">
                <a:latin typeface="Meiryo UI" panose="020B0604030504040204" pitchFamily="50" charset="-128"/>
                <a:ea typeface="Meiryo UI" panose="020B0604030504040204" pitchFamily="50" charset="-128"/>
              </a:rPr>
              <a:t>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のその</a:t>
            </a:r>
            <a:r>
              <a:rPr lang="ja-JP" altLang="en-US" sz="800" dirty="0">
                <a:latin typeface="Meiryo UI" panose="020B0604030504040204" pitchFamily="50" charset="-128"/>
                <a:ea typeface="Meiryo UI" panose="020B0604030504040204" pitchFamily="50" charset="-128"/>
              </a:rPr>
              <a:t>他</a:t>
            </a:r>
            <a:r>
              <a:rPr lang="ja-JP" altLang="en-US" sz="800" dirty="0" smtClean="0">
                <a:latin typeface="Meiryo UI" panose="020B0604030504040204" pitchFamily="50" charset="-128"/>
                <a:ea typeface="Meiryo UI" panose="020B0604030504040204" pitchFamily="50" charset="-128"/>
              </a:rPr>
              <a:t>所得を意味する。</a:t>
            </a:r>
            <a:endParaRPr lang="en-US" altLang="ja-JP" sz="800" dirty="0">
              <a:latin typeface="Meiryo UI" panose="020B0604030504040204" pitchFamily="50" charset="-128"/>
              <a:ea typeface="Meiryo UI" panose="020B0604030504040204" pitchFamily="50" charset="-128"/>
            </a:endParaRPr>
          </a:p>
          <a:p>
            <a:pPr marL="177800" indent="-177800" algn="just"/>
            <a:r>
              <a:rPr lang="ja-JP" altLang="en-US" sz="800" dirty="0">
                <a:solidFill>
                  <a:schemeClr val="bg1"/>
                </a:solidFill>
                <a:latin typeface="Meiryo UI" panose="020B0604030504040204" pitchFamily="50" charset="-128"/>
                <a:ea typeface="Meiryo UI" panose="020B0604030504040204" pitchFamily="50" charset="-128"/>
              </a:rPr>
              <a:t>注）</a:t>
            </a:r>
            <a:r>
              <a:rPr lang="ja-JP" altLang="en-US" sz="800" dirty="0">
                <a:latin typeface="Meiryo UI" panose="020B0604030504040204" pitchFamily="50" charset="-128"/>
                <a:ea typeface="Meiryo UI" panose="020B0604030504040204" pitchFamily="50" charset="-128"/>
              </a:rPr>
              <a:t>地域</a:t>
            </a:r>
            <a:r>
              <a:rPr lang="ja-JP" altLang="en-US" sz="800" dirty="0" smtClean="0">
                <a:latin typeface="Meiryo UI" panose="020B0604030504040204" pitchFamily="50" charset="-128"/>
                <a:ea typeface="Meiryo UI" panose="020B0604030504040204" pitchFamily="50" charset="-128"/>
              </a:rPr>
              <a:t>住民その他所得</a:t>
            </a:r>
            <a:r>
              <a:rPr lang="ja-JP" altLang="en-US" sz="800" dirty="0">
                <a:latin typeface="Meiryo UI" panose="020B0604030504040204" pitchFamily="50" charset="-128"/>
                <a:ea typeface="Meiryo UI" panose="020B0604030504040204" pitchFamily="50" charset="-128"/>
              </a:rPr>
              <a:t>は、地域住民</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どこから得たかは問わない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のその</a:t>
            </a:r>
            <a:r>
              <a:rPr lang="ja-JP" altLang="en-US" sz="800" dirty="0">
                <a:latin typeface="Meiryo UI" panose="020B0604030504040204" pitchFamily="50" charset="-128"/>
                <a:ea typeface="Meiryo UI" panose="020B0604030504040204" pitchFamily="50" charset="-128"/>
              </a:rPr>
              <a:t>他</a:t>
            </a:r>
            <a:r>
              <a:rPr lang="ja-JP" altLang="en-US" sz="800" dirty="0" smtClean="0">
                <a:latin typeface="Meiryo UI" panose="020B0604030504040204" pitchFamily="50" charset="-128"/>
                <a:ea typeface="Meiryo UI" panose="020B0604030504040204" pitchFamily="50" charset="-128"/>
              </a:rPr>
              <a:t>所得を意味する。</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8524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1450" y="1"/>
            <a:ext cx="8280000" cy="493058"/>
          </a:xfrm>
        </p:spPr>
        <p:txBody>
          <a:bodyPr/>
          <a:lstStyle/>
          <a:p>
            <a:r>
              <a:rPr lang="ja-JP" altLang="en-US" dirty="0" smtClean="0"/>
              <a:t>（２）所得の流出率</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46</a:t>
            </a:fld>
            <a:endParaRPr lang="en-US" altLang="ja-JP" dirty="0"/>
          </a:p>
        </p:txBody>
      </p:sp>
      <p:sp>
        <p:nvSpPr>
          <p:cNvPr id="5" name="正方形/長方形 4"/>
          <p:cNvSpPr/>
          <p:nvPr/>
        </p:nvSpPr>
        <p:spPr bwMode="auto">
          <a:xfrm>
            <a:off x="307002" y="1990463"/>
            <a:ext cx="41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雇用者所得の</a:t>
            </a:r>
            <a:r>
              <a:rPr lang="ja-JP" altLang="en-US" sz="1200" b="1" dirty="0" smtClean="0">
                <a:latin typeface="Meiryo UI" pitchFamily="50" charset="-128"/>
                <a:ea typeface="Meiryo UI" pitchFamily="50" charset="-128"/>
              </a:rPr>
              <a:t>流出率は</a:t>
            </a:r>
            <a:r>
              <a:rPr lang="ja-JP" altLang="en-US" sz="1200" b="1" dirty="0">
                <a:latin typeface="Meiryo UI" pitchFamily="50" charset="-128"/>
                <a:ea typeface="Meiryo UI" pitchFamily="50" charset="-128"/>
              </a:rPr>
              <a:t>○○</a:t>
            </a:r>
            <a:r>
              <a:rPr lang="en-US" altLang="ja-JP"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である。県や人口同規模地域と比較する</a:t>
            </a:r>
            <a:r>
              <a:rPr lang="ja-JP" altLang="en-US" sz="1200" b="1" dirty="0" smtClean="0">
                <a:latin typeface="Meiryo UI" pitchFamily="50" charset="-128"/>
                <a:ea typeface="Meiryo UI" pitchFamily="50" charset="-128"/>
              </a:rPr>
              <a:t>と高い水準</a:t>
            </a:r>
            <a:r>
              <a:rPr lang="ja-JP" altLang="en-US" sz="1200" b="1" dirty="0">
                <a:latin typeface="Meiryo UI" pitchFamily="50" charset="-128"/>
                <a:ea typeface="Meiryo UI" pitchFamily="50" charset="-128"/>
              </a:rPr>
              <a:t>である。</a:t>
            </a:r>
          </a:p>
        </p:txBody>
      </p:sp>
      <p:sp>
        <p:nvSpPr>
          <p:cNvPr id="6" name="Rectangle 3"/>
          <p:cNvSpPr>
            <a:spLocks noChangeArrowheads="1"/>
          </p:cNvSpPr>
          <p:nvPr/>
        </p:nvSpPr>
        <p:spPr bwMode="auto">
          <a:xfrm>
            <a:off x="820109" y="697280"/>
            <a:ext cx="8280000" cy="1188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付加価値はその土地の企業や従業者によって生み出された所得であり、域外の通勤者が多い場合や、域外への本社等への流出が多い場合は、必ずしも地域住民の所得に繋がらない。一方、民間企業によって生み出される所得が低くても、国や県などの財政移転が地域住民の所得に繋がっている場合がある。</a:t>
            </a:r>
            <a:endParaRPr lang="en-US" altLang="ja-JP" sz="1200" b="1" dirty="0" smtClean="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ここでは、雇用者所得の通勤による所得の流出入及び、その他所得の本社等や財政移転による流出入がどの程度であるかを、県や人口同規模地域と比較することで把握する</a:t>
            </a:r>
            <a:r>
              <a:rPr lang="en-US" altLang="ja-JP"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11" name="正方形/長方形 10"/>
          <p:cNvSpPr>
            <a:spLocks noChangeArrowheads="1"/>
          </p:cNvSpPr>
          <p:nvPr/>
        </p:nvSpPr>
        <p:spPr bwMode="auto">
          <a:xfrm>
            <a:off x="307002" y="2669824"/>
            <a:ext cx="4140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①雇用者所得の流出率</a:t>
            </a:r>
            <a:endParaRPr lang="ja-JP" altLang="en-US" sz="1400" b="1" dirty="0">
              <a:solidFill>
                <a:schemeClr val="bg1"/>
              </a:solidFill>
              <a:latin typeface="Meiryo UI" pitchFamily="50" charset="-128"/>
              <a:ea typeface="Meiryo UI" pitchFamily="50" charset="-128"/>
            </a:endParaRPr>
          </a:p>
        </p:txBody>
      </p:sp>
      <p:sp>
        <p:nvSpPr>
          <p:cNvPr id="12" name="正方形/長方形 11"/>
          <p:cNvSpPr>
            <a:spLocks noChangeArrowheads="1"/>
          </p:cNvSpPr>
          <p:nvPr/>
        </p:nvSpPr>
        <p:spPr bwMode="auto">
          <a:xfrm>
            <a:off x="4828749" y="2669824"/>
            <a:ext cx="4140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②その他所得の流出率</a:t>
            </a:r>
            <a:endParaRPr lang="ja-JP" altLang="en-US" sz="1400" b="1" dirty="0">
              <a:solidFill>
                <a:schemeClr val="bg1"/>
              </a:solidFill>
              <a:latin typeface="Meiryo UI" pitchFamily="50" charset="-128"/>
              <a:ea typeface="Meiryo UI" pitchFamily="50" charset="-128"/>
            </a:endParaRPr>
          </a:p>
        </p:txBody>
      </p:sp>
      <p:sp>
        <p:nvSpPr>
          <p:cNvPr id="18" name="テキスト ボックス 28"/>
          <p:cNvSpPr txBox="1"/>
          <p:nvPr/>
        </p:nvSpPr>
        <p:spPr>
          <a:xfrm>
            <a:off x="1035125" y="3212769"/>
            <a:ext cx="396000" cy="138499"/>
          </a:xfrm>
          <a:prstGeom prst="rect">
            <a:avLst/>
          </a:prstGeom>
          <a:solidFill>
            <a:srgbClr val="E5F5FF"/>
          </a:solidFill>
          <a:ln w="12700">
            <a:solidFill>
              <a:srgbClr val="0099FF"/>
            </a:solidFill>
          </a:ln>
        </p:spPr>
        <p:txBody>
          <a:bodyPr wrap="square" lIns="0" tIns="0" rIns="0" bIns="0" rtlCol="0" anchor="ctr" anchorCtr="1">
            <a:spAutoFit/>
          </a:bodyPr>
          <a:lstStyle/>
          <a:p>
            <a:pPr algn="ctr"/>
            <a:r>
              <a:rPr lang="ja-JP" altLang="en-US" sz="900" dirty="0" smtClean="0">
                <a:solidFill>
                  <a:srgbClr val="0099FF"/>
                </a:solidFill>
                <a:latin typeface="Meiryo UI" panose="020B0604030504040204" pitchFamily="50" charset="-128"/>
                <a:ea typeface="Meiryo UI" panose="020B0604030504040204" pitchFamily="50" charset="-128"/>
              </a:rPr>
              <a:t>流出</a:t>
            </a:r>
            <a:endParaRPr lang="en-US" altLang="ja-JP" sz="900" dirty="0" smtClean="0">
              <a:solidFill>
                <a:srgbClr val="0099FF"/>
              </a:solidFill>
              <a:latin typeface="Meiryo UI" panose="020B0604030504040204" pitchFamily="50" charset="-128"/>
              <a:ea typeface="Meiryo UI" panose="020B0604030504040204" pitchFamily="50" charset="-128"/>
            </a:endParaRPr>
          </a:p>
        </p:txBody>
      </p:sp>
      <p:sp>
        <p:nvSpPr>
          <p:cNvPr id="19" name="テキスト ボックス 29"/>
          <p:cNvSpPr txBox="1"/>
          <p:nvPr/>
        </p:nvSpPr>
        <p:spPr>
          <a:xfrm>
            <a:off x="2336954" y="3249316"/>
            <a:ext cx="396000" cy="138499"/>
          </a:xfrm>
          <a:prstGeom prst="rect">
            <a:avLst/>
          </a:prstGeom>
          <a:solidFill>
            <a:srgbClr val="E5F5FF"/>
          </a:solidFill>
          <a:ln w="12700">
            <a:solidFill>
              <a:srgbClr val="0099FF"/>
            </a:solidFill>
          </a:ln>
        </p:spPr>
        <p:txBody>
          <a:bodyPr wrap="square" lIns="0" tIns="0" rIns="0" bIns="0" rtlCol="0" anchor="ctr" anchorCtr="1">
            <a:spAutoFit/>
          </a:bodyPr>
          <a:lstStyle>
            <a:defPPr>
              <a:defRPr lang="ja-JP"/>
            </a:defPPr>
            <a:lvl1pPr algn="ctr">
              <a:defRPr sz="900">
                <a:solidFill>
                  <a:srgbClr val="0099FF"/>
                </a:solidFill>
                <a:latin typeface="Meiryo UI" panose="020B0604030504040204" pitchFamily="50" charset="-128"/>
                <a:ea typeface="Meiryo UI" panose="020B0604030504040204" pitchFamily="50" charset="-128"/>
              </a:defRPr>
            </a:lvl1pPr>
          </a:lstStyle>
          <a:p>
            <a:r>
              <a:rPr lang="ja-JP" altLang="en-US" dirty="0"/>
              <a:t>流入</a:t>
            </a:r>
            <a:endParaRPr lang="en-US" altLang="ja-JP" dirty="0"/>
          </a:p>
        </p:txBody>
      </p:sp>
      <p:sp>
        <p:nvSpPr>
          <p:cNvPr id="20" name="テキスト ボックス 30"/>
          <p:cNvSpPr txBox="1"/>
          <p:nvPr/>
        </p:nvSpPr>
        <p:spPr>
          <a:xfrm>
            <a:off x="3622383" y="5655379"/>
            <a:ext cx="396000" cy="138499"/>
          </a:xfrm>
          <a:prstGeom prst="rect">
            <a:avLst/>
          </a:prstGeom>
          <a:solidFill>
            <a:srgbClr val="FFE5E5"/>
          </a:solidFill>
          <a:ln w="12700">
            <a:solidFill>
              <a:srgbClr val="C00000"/>
            </a:solidFill>
          </a:ln>
        </p:spPr>
        <p:txBody>
          <a:bodyPr wrap="square" lIns="0" tIns="0" rIns="0" bIns="0" rtlCol="0" anchor="ctr" anchorCtr="1">
            <a:spAutoFit/>
          </a:bodyPr>
          <a:lstStyle/>
          <a:p>
            <a:pPr algn="ctr"/>
            <a:r>
              <a:rPr lang="ja-JP" altLang="en-US" sz="900" dirty="0" smtClean="0">
                <a:solidFill>
                  <a:srgbClr val="C00000"/>
                </a:solidFill>
                <a:latin typeface="Meiryo UI" panose="020B0604030504040204" pitchFamily="50" charset="-128"/>
                <a:ea typeface="Meiryo UI" panose="020B0604030504040204" pitchFamily="50" charset="-128"/>
              </a:rPr>
              <a:t>流入</a:t>
            </a:r>
            <a:endParaRPr lang="en-US" altLang="ja-JP" sz="900" dirty="0" smtClean="0">
              <a:solidFill>
                <a:srgbClr val="C00000"/>
              </a:solidFill>
              <a:latin typeface="Meiryo UI" panose="020B0604030504040204" pitchFamily="50" charset="-128"/>
              <a:ea typeface="Meiryo UI" panose="020B0604030504040204" pitchFamily="50" charset="-128"/>
            </a:endParaRPr>
          </a:p>
        </p:txBody>
      </p:sp>
      <p:sp>
        <p:nvSpPr>
          <p:cNvPr id="26" name="正方形/長方形 25"/>
          <p:cNvSpPr/>
          <p:nvPr/>
        </p:nvSpPr>
        <p:spPr bwMode="auto">
          <a:xfrm>
            <a:off x="4828749" y="1990463"/>
            <a:ext cx="41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その他所得の</a:t>
            </a:r>
            <a:r>
              <a:rPr lang="ja-JP" altLang="en-US" sz="1200" b="1" dirty="0" smtClean="0">
                <a:latin typeface="Meiryo UI" pitchFamily="50" charset="-128"/>
                <a:ea typeface="Meiryo UI" pitchFamily="50" charset="-128"/>
              </a:rPr>
              <a:t>流出率は○○</a:t>
            </a:r>
            <a:r>
              <a:rPr lang="en-US" altLang="ja-JP"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である</a:t>
            </a:r>
            <a:r>
              <a:rPr lang="ja-JP" altLang="en-US" sz="1200" b="1" dirty="0" smtClean="0">
                <a:latin typeface="Meiryo UI" pitchFamily="50" charset="-128"/>
                <a:ea typeface="Meiryo UI" pitchFamily="50" charset="-128"/>
              </a:rPr>
              <a:t>。本社等への流出は県や同規模地域と比較すると低い水準である。</a:t>
            </a:r>
            <a:endParaRPr lang="ja-JP" altLang="en-US" sz="1200" b="1" dirty="0">
              <a:latin typeface="Meiryo UI" pitchFamily="50" charset="-128"/>
              <a:ea typeface="Meiryo UI" pitchFamily="50" charset="-128"/>
            </a:endParaRPr>
          </a:p>
        </p:txBody>
      </p:sp>
      <p:cxnSp>
        <p:nvCxnSpPr>
          <p:cNvPr id="8" name="直線コネクタ 7"/>
          <p:cNvCxnSpPr/>
          <p:nvPr/>
        </p:nvCxnSpPr>
        <p:spPr bwMode="auto">
          <a:xfrm>
            <a:off x="6442732" y="3200854"/>
            <a:ext cx="0" cy="2448000"/>
          </a:xfrm>
          <a:prstGeom prst="line">
            <a:avLst/>
          </a:prstGeom>
          <a:noFill/>
          <a:ln w="9525" cap="flat" cmpd="sng" algn="ctr">
            <a:solidFill>
              <a:schemeClr val="bg1">
                <a:lumMod val="75000"/>
              </a:schemeClr>
            </a:solidFill>
            <a:prstDash val="solid"/>
            <a:round/>
            <a:headEnd type="none" w="med" len="med"/>
            <a:tailEnd type="none" w="med" len="med"/>
          </a:ln>
          <a:effectLst/>
        </p:spPr>
      </p:cxnSp>
      <p:sp>
        <p:nvSpPr>
          <p:cNvPr id="23" name="テキスト ボックス 31"/>
          <p:cNvSpPr txBox="1"/>
          <p:nvPr/>
        </p:nvSpPr>
        <p:spPr>
          <a:xfrm>
            <a:off x="6120883" y="4831155"/>
            <a:ext cx="252000" cy="126000"/>
          </a:xfrm>
          <a:prstGeom prst="rect">
            <a:avLst/>
          </a:prstGeom>
          <a:solidFill>
            <a:srgbClr val="FFE5E5"/>
          </a:solidFill>
          <a:ln w="12700">
            <a:solidFill>
              <a:srgbClr val="C00000"/>
            </a:solidFill>
          </a:ln>
        </p:spPr>
        <p:txBody>
          <a:bodyPr wrap="square" lIns="0" tIns="0" rIns="0" bIns="0" rtlCol="0" anchor="ctr" anchorCtr="1">
            <a:spAutoFit/>
          </a:bodyPr>
          <a:lstStyle/>
          <a:p>
            <a:pPr algn="ctr"/>
            <a:r>
              <a:rPr lang="ja-JP" altLang="en-US" sz="700" dirty="0" smtClean="0">
                <a:solidFill>
                  <a:srgbClr val="C00000"/>
                </a:solidFill>
                <a:latin typeface="Meiryo UI" panose="020B0604030504040204" pitchFamily="50" charset="-128"/>
                <a:ea typeface="Meiryo UI" panose="020B0604030504040204" pitchFamily="50" charset="-128"/>
              </a:rPr>
              <a:t>流入</a:t>
            </a:r>
            <a:endParaRPr lang="en-US" altLang="ja-JP" sz="700" dirty="0" smtClean="0">
              <a:solidFill>
                <a:srgbClr val="C00000"/>
              </a:solidFill>
              <a:latin typeface="Meiryo UI" panose="020B0604030504040204" pitchFamily="50" charset="-128"/>
              <a:ea typeface="Meiryo UI" panose="020B0604030504040204" pitchFamily="50" charset="-128"/>
            </a:endParaRPr>
          </a:p>
        </p:txBody>
      </p:sp>
      <p:sp>
        <p:nvSpPr>
          <p:cNvPr id="29" name="テキスト ボックス 32"/>
          <p:cNvSpPr txBox="1"/>
          <p:nvPr/>
        </p:nvSpPr>
        <p:spPr>
          <a:xfrm>
            <a:off x="7396661" y="4901589"/>
            <a:ext cx="252000" cy="126000"/>
          </a:xfrm>
          <a:prstGeom prst="rect">
            <a:avLst/>
          </a:prstGeom>
          <a:solidFill>
            <a:srgbClr val="FFE5E5"/>
          </a:solidFill>
          <a:ln w="12700">
            <a:solidFill>
              <a:srgbClr val="C00000"/>
            </a:solidFill>
          </a:ln>
        </p:spPr>
        <p:txBody>
          <a:bodyPr wrap="square" lIns="0" tIns="0" rIns="0" bIns="0" rtlCol="0" anchor="ctr" anchorCtr="1">
            <a:spAutoFit/>
          </a:bodyPr>
          <a:lstStyle/>
          <a:p>
            <a:pPr algn="ctr"/>
            <a:r>
              <a:rPr lang="ja-JP" altLang="en-US" sz="700" dirty="0" smtClean="0">
                <a:solidFill>
                  <a:srgbClr val="C00000"/>
                </a:solidFill>
                <a:latin typeface="Meiryo UI" panose="020B0604030504040204" pitchFamily="50" charset="-128"/>
                <a:ea typeface="Meiryo UI" panose="020B0604030504040204" pitchFamily="50" charset="-128"/>
              </a:rPr>
              <a:t>流入</a:t>
            </a:r>
            <a:endParaRPr lang="en-US" altLang="ja-JP" sz="700" dirty="0" smtClean="0">
              <a:solidFill>
                <a:srgbClr val="C00000"/>
              </a:solidFill>
              <a:latin typeface="Meiryo UI" panose="020B0604030504040204" pitchFamily="50" charset="-128"/>
              <a:ea typeface="Meiryo UI" panose="020B0604030504040204" pitchFamily="50" charset="-128"/>
            </a:endParaRPr>
          </a:p>
        </p:txBody>
      </p:sp>
      <p:sp>
        <p:nvSpPr>
          <p:cNvPr id="30" name="テキスト ボックス 33"/>
          <p:cNvSpPr txBox="1"/>
          <p:nvPr/>
        </p:nvSpPr>
        <p:spPr>
          <a:xfrm>
            <a:off x="8676652" y="4517956"/>
            <a:ext cx="252000" cy="126000"/>
          </a:xfrm>
          <a:prstGeom prst="rect">
            <a:avLst/>
          </a:prstGeom>
          <a:solidFill>
            <a:srgbClr val="FFE5E5"/>
          </a:solidFill>
          <a:ln w="12700">
            <a:solidFill>
              <a:srgbClr val="C00000"/>
            </a:solidFill>
          </a:ln>
        </p:spPr>
        <p:txBody>
          <a:bodyPr wrap="square" lIns="0" tIns="0" rIns="0" bIns="0" rtlCol="0" anchor="ctr" anchorCtr="1">
            <a:spAutoFit/>
          </a:bodyPr>
          <a:lstStyle/>
          <a:p>
            <a:pPr algn="ctr"/>
            <a:r>
              <a:rPr lang="ja-JP" altLang="en-US" sz="700" dirty="0" smtClean="0">
                <a:solidFill>
                  <a:srgbClr val="C00000"/>
                </a:solidFill>
                <a:latin typeface="Meiryo UI" panose="020B0604030504040204" pitchFamily="50" charset="-128"/>
                <a:ea typeface="Meiryo UI" panose="020B0604030504040204" pitchFamily="50" charset="-128"/>
              </a:rPr>
              <a:t>流入</a:t>
            </a:r>
            <a:endParaRPr lang="en-US" altLang="ja-JP" sz="700" dirty="0" smtClean="0">
              <a:solidFill>
                <a:srgbClr val="C00000"/>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bwMode="auto">
          <a:xfrm>
            <a:off x="7718511" y="3200854"/>
            <a:ext cx="0" cy="2448000"/>
          </a:xfrm>
          <a:prstGeom prst="line">
            <a:avLst/>
          </a:prstGeom>
          <a:noFill/>
          <a:ln w="9525" cap="flat" cmpd="sng" algn="ctr">
            <a:solidFill>
              <a:schemeClr val="bg1">
                <a:lumMod val="75000"/>
              </a:schemeClr>
            </a:solidFill>
            <a:prstDash val="solid"/>
            <a:round/>
            <a:headEnd type="none" w="med" len="med"/>
            <a:tailEnd type="none" w="med" len="med"/>
          </a:ln>
          <a:effectLst/>
        </p:spPr>
      </p:cxnSp>
      <p:sp>
        <p:nvSpPr>
          <p:cNvPr id="21" name="テキスト ボックス 20"/>
          <p:cNvSpPr txBox="1"/>
          <p:nvPr/>
        </p:nvSpPr>
        <p:spPr>
          <a:xfrm>
            <a:off x="347483" y="6299668"/>
            <a:ext cx="4141574" cy="246221"/>
          </a:xfrm>
          <a:prstGeom prst="rect">
            <a:avLst/>
          </a:prstGeom>
          <a:noFill/>
        </p:spPr>
        <p:txBody>
          <a:bodyPr wrap="square" lIns="0" tIns="0" rIns="0" bIns="0" rtlCol="0">
            <a:spAutoFit/>
          </a:bodyPr>
          <a:lstStyle/>
          <a:p>
            <a:r>
              <a:rPr kumimoji="1" lang="ja-JP" altLang="en-US" sz="800" dirty="0">
                <a:latin typeface="HGPｺﾞｼｯｸM" pitchFamily="50" charset="-128"/>
                <a:ea typeface="HGPｺﾞｼｯｸM" pitchFamily="50" charset="-128"/>
              </a:rPr>
              <a:t>注） プラスは流出、マイナスは流入を意味する</a:t>
            </a:r>
            <a:r>
              <a:rPr kumimoji="1" lang="ja-JP" altLang="en-US" sz="800" dirty="0" smtClean="0">
                <a:latin typeface="HGPｺﾞｼｯｸM" pitchFamily="50" charset="-128"/>
                <a:ea typeface="HGPｺﾞｼｯｸM" pitchFamily="50" charset="-128"/>
              </a:rPr>
              <a:t>。</a:t>
            </a:r>
            <a:endParaRPr kumimoji="1" lang="en-US" altLang="ja-JP" sz="800" dirty="0" smtClean="0">
              <a:latin typeface="HGPｺﾞｼｯｸM" pitchFamily="50" charset="-128"/>
              <a:ea typeface="HGPｺﾞｼｯｸM" pitchFamily="50" charset="-128"/>
            </a:endParaRPr>
          </a:p>
          <a:p>
            <a:r>
              <a:rPr lang="zh-CN" altLang="en-US" sz="800" dirty="0" smtClean="0">
                <a:latin typeface="HGPｺﾞｼｯｸM" pitchFamily="50" charset="-128"/>
                <a:ea typeface="HGPｺﾞｼｯｸM" pitchFamily="50" charset="-128"/>
              </a:rPr>
              <a:t>     流出率</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a:t>
            </a:r>
            <a:r>
              <a:rPr lang="en-US" altLang="zh-CN" sz="800" dirty="0">
                <a:latin typeface="HGPｺﾞｼｯｸM" pitchFamily="50" charset="-128"/>
                <a:ea typeface="HGPｺﾞｼｯｸM" pitchFamily="50" charset="-128"/>
              </a:rPr>
              <a:t>) = (</a:t>
            </a:r>
            <a:r>
              <a:rPr lang="zh-CN" altLang="en-US" sz="800" dirty="0">
                <a:latin typeface="HGPｺﾞｼｯｸM" pitchFamily="50" charset="-128"/>
                <a:ea typeface="HGPｺﾞｼｯｸM" pitchFamily="50" charset="-128"/>
              </a:rPr>
              <a:t>地</a:t>
            </a:r>
            <a:r>
              <a:rPr lang="zh-CN" altLang="en-US" sz="800" dirty="0" smtClean="0">
                <a:latin typeface="HGPｺﾞｼｯｸM" pitchFamily="50" charset="-128"/>
                <a:ea typeface="HGPｺﾞｼｯｸM" pitchFamily="50" charset="-128"/>
              </a:rPr>
              <a:t>域内</a:t>
            </a:r>
            <a:r>
              <a:rPr lang="ja-JP" altLang="en-US" sz="800" dirty="0" smtClean="0">
                <a:latin typeface="HGPｺﾞｼｯｸM" pitchFamily="50" charset="-128"/>
                <a:ea typeface="HGPｺﾞｼｯｸM" pitchFamily="50" charset="-128"/>
              </a:rPr>
              <a:t>雇用者</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地域</a:t>
            </a:r>
            <a:r>
              <a:rPr lang="zh-CN" altLang="en-US" sz="800" dirty="0" smtClean="0">
                <a:latin typeface="HGPｺﾞｼｯｸM" pitchFamily="50" charset="-128"/>
                <a:ea typeface="HGPｺﾞｼｯｸM" pitchFamily="50" charset="-128"/>
              </a:rPr>
              <a:t>住民</a:t>
            </a:r>
            <a:r>
              <a:rPr lang="ja-JP" altLang="en-US" sz="800" dirty="0" smtClean="0">
                <a:latin typeface="HGPｺﾞｼｯｸM" pitchFamily="50" charset="-128"/>
                <a:ea typeface="HGPｺﾞｼｯｸM" pitchFamily="50" charset="-128"/>
              </a:rPr>
              <a:t>雇用者</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地域</a:t>
            </a:r>
            <a:r>
              <a:rPr lang="zh-CN" altLang="en-US" sz="800" dirty="0" smtClean="0">
                <a:latin typeface="HGPｺﾞｼｯｸM" pitchFamily="50" charset="-128"/>
                <a:ea typeface="HGPｺﾞｼｯｸM" pitchFamily="50" charset="-128"/>
              </a:rPr>
              <a:t>住民</a:t>
            </a:r>
            <a:r>
              <a:rPr lang="ja-JP" altLang="en-US" sz="800" dirty="0" smtClean="0">
                <a:latin typeface="HGPｺﾞｼｯｸM" pitchFamily="50" charset="-128"/>
                <a:ea typeface="HGPｺﾞｼｯｸM" pitchFamily="50" charset="-128"/>
              </a:rPr>
              <a:t>雇用者</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×100</a:t>
            </a:r>
            <a:endParaRPr kumimoji="1" lang="ja-JP" altLang="en-US" sz="800" dirty="0">
              <a:latin typeface="HGPｺﾞｼｯｸM" pitchFamily="50" charset="-128"/>
              <a:ea typeface="HGPｺﾞｼｯｸM" pitchFamily="50" charset="-128"/>
            </a:endParaRPr>
          </a:p>
        </p:txBody>
      </p:sp>
      <p:sp>
        <p:nvSpPr>
          <p:cNvPr id="22" name="テキスト ボックス 21"/>
          <p:cNvSpPr txBox="1"/>
          <p:nvPr/>
        </p:nvSpPr>
        <p:spPr>
          <a:xfrm>
            <a:off x="4845010" y="6299668"/>
            <a:ext cx="4141574" cy="246221"/>
          </a:xfrm>
          <a:prstGeom prst="rect">
            <a:avLst/>
          </a:prstGeom>
          <a:noFill/>
        </p:spPr>
        <p:txBody>
          <a:bodyPr wrap="square" lIns="0" tIns="0" rIns="0" bIns="0" rtlCol="0">
            <a:spAutoFit/>
          </a:bodyPr>
          <a:lstStyle/>
          <a:p>
            <a:r>
              <a:rPr kumimoji="1" lang="ja-JP" altLang="en-US" sz="800" dirty="0">
                <a:latin typeface="HGPｺﾞｼｯｸM" pitchFamily="50" charset="-128"/>
                <a:ea typeface="HGPｺﾞｼｯｸM" pitchFamily="50" charset="-128"/>
              </a:rPr>
              <a:t>注） プラスは流出、マイナスは流入を意味する</a:t>
            </a:r>
            <a:r>
              <a:rPr kumimoji="1" lang="ja-JP" altLang="en-US" sz="800" dirty="0" smtClean="0">
                <a:latin typeface="HGPｺﾞｼｯｸM" pitchFamily="50" charset="-128"/>
                <a:ea typeface="HGPｺﾞｼｯｸM" pitchFamily="50" charset="-128"/>
              </a:rPr>
              <a:t>。</a:t>
            </a:r>
            <a:endParaRPr kumimoji="1" lang="en-US" altLang="ja-JP" sz="800" dirty="0" smtClean="0">
              <a:latin typeface="HGPｺﾞｼｯｸM" pitchFamily="50" charset="-128"/>
              <a:ea typeface="HGPｺﾞｼｯｸM" pitchFamily="50" charset="-128"/>
            </a:endParaRPr>
          </a:p>
          <a:p>
            <a:r>
              <a:rPr lang="zh-CN" altLang="en-US" sz="800" dirty="0" smtClean="0">
                <a:latin typeface="HGPｺﾞｼｯｸM" pitchFamily="50" charset="-128"/>
                <a:ea typeface="HGPｺﾞｼｯｸM" pitchFamily="50" charset="-128"/>
              </a:rPr>
              <a:t>     流出率</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a:t>
            </a:r>
            <a:r>
              <a:rPr lang="en-US" altLang="zh-CN" sz="800" dirty="0">
                <a:latin typeface="HGPｺﾞｼｯｸM" pitchFamily="50" charset="-128"/>
                <a:ea typeface="HGPｺﾞｼｯｸM" pitchFamily="50" charset="-128"/>
              </a:rPr>
              <a:t>) = (</a:t>
            </a:r>
            <a:r>
              <a:rPr lang="zh-CN" altLang="en-US" sz="800" dirty="0">
                <a:latin typeface="HGPｺﾞｼｯｸM" pitchFamily="50" charset="-128"/>
                <a:ea typeface="HGPｺﾞｼｯｸM" pitchFamily="50" charset="-128"/>
              </a:rPr>
              <a:t>地</a:t>
            </a:r>
            <a:r>
              <a:rPr lang="zh-CN" altLang="en-US" sz="800" dirty="0" smtClean="0">
                <a:latin typeface="HGPｺﾞｼｯｸM" pitchFamily="50" charset="-128"/>
                <a:ea typeface="HGPｺﾞｼｯｸM" pitchFamily="50" charset="-128"/>
              </a:rPr>
              <a:t>域内</a:t>
            </a:r>
            <a:r>
              <a:rPr lang="ja-JP" altLang="en-US" sz="800" dirty="0" smtClean="0">
                <a:latin typeface="HGPｺﾞｼｯｸM" pitchFamily="50" charset="-128"/>
                <a:ea typeface="HGPｺﾞｼｯｸM" pitchFamily="50" charset="-128"/>
              </a:rPr>
              <a:t>その</a:t>
            </a:r>
            <a:r>
              <a:rPr lang="ja-JP" altLang="en-US" sz="800" dirty="0">
                <a:latin typeface="HGPｺﾞｼｯｸM" pitchFamily="50" charset="-128"/>
                <a:ea typeface="HGPｺﾞｼｯｸM" pitchFamily="50" charset="-128"/>
              </a:rPr>
              <a:t>他</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地域</a:t>
            </a:r>
            <a:r>
              <a:rPr lang="zh-CN" altLang="en-US" sz="800" dirty="0" smtClean="0">
                <a:latin typeface="HGPｺﾞｼｯｸM" pitchFamily="50" charset="-128"/>
                <a:ea typeface="HGPｺﾞｼｯｸM" pitchFamily="50" charset="-128"/>
              </a:rPr>
              <a:t>住民</a:t>
            </a:r>
            <a:r>
              <a:rPr lang="ja-JP" altLang="en-US" sz="800" dirty="0" smtClean="0">
                <a:latin typeface="HGPｺﾞｼｯｸM" pitchFamily="50" charset="-128"/>
                <a:ea typeface="HGPｺﾞｼｯｸM" pitchFamily="50" charset="-128"/>
              </a:rPr>
              <a:t>その他</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a:t>
            </a:r>
            <a:r>
              <a:rPr lang="zh-CN" altLang="en-US" sz="800" dirty="0">
                <a:latin typeface="HGPｺﾞｼｯｸM" pitchFamily="50" charset="-128"/>
                <a:ea typeface="HGPｺﾞｼｯｸM" pitchFamily="50" charset="-128"/>
              </a:rPr>
              <a:t>地域</a:t>
            </a:r>
            <a:r>
              <a:rPr lang="zh-CN" altLang="en-US" sz="800" dirty="0" smtClean="0">
                <a:latin typeface="HGPｺﾞｼｯｸM" pitchFamily="50" charset="-128"/>
                <a:ea typeface="HGPｺﾞｼｯｸM" pitchFamily="50" charset="-128"/>
              </a:rPr>
              <a:t>住民</a:t>
            </a:r>
            <a:r>
              <a:rPr lang="ja-JP" altLang="en-US" sz="800" dirty="0" smtClean="0">
                <a:latin typeface="HGPｺﾞｼｯｸM" pitchFamily="50" charset="-128"/>
                <a:ea typeface="HGPｺﾞｼｯｸM" pitchFamily="50" charset="-128"/>
              </a:rPr>
              <a:t>その他</a:t>
            </a:r>
            <a:r>
              <a:rPr lang="zh-CN" altLang="en-US" sz="800" dirty="0" smtClean="0">
                <a:latin typeface="HGPｺﾞｼｯｸM" pitchFamily="50" charset="-128"/>
                <a:ea typeface="HGPｺﾞｼｯｸM" pitchFamily="50" charset="-128"/>
              </a:rPr>
              <a:t>所得</a:t>
            </a:r>
            <a:r>
              <a:rPr lang="en-US" altLang="zh-CN" sz="800" dirty="0">
                <a:latin typeface="HGPｺﾞｼｯｸM" pitchFamily="50" charset="-128"/>
                <a:ea typeface="HGPｺﾞｼｯｸM" pitchFamily="50" charset="-128"/>
              </a:rPr>
              <a:t>×100</a:t>
            </a:r>
            <a:endParaRPr kumimoji="1" lang="ja-JP" altLang="en-US" sz="8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2173445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098445"/>
            <a:ext cx="9144000" cy="707886"/>
          </a:xfrm>
          <a:solidFill>
            <a:srgbClr val="D3F9EB"/>
          </a:solidFill>
        </p:spPr>
        <p:txBody>
          <a:bodyPr wrap="square" rtlCol="0">
            <a:spAutoFit/>
          </a:bodyPr>
          <a:lstStyle/>
          <a:p>
            <a:pPr algn="ctr"/>
            <a:r>
              <a:rPr lang="ja-JP" altLang="en-US" sz="4000" dirty="0" smtClean="0">
                <a:solidFill>
                  <a:schemeClr val="tx1">
                    <a:lumMod val="75000"/>
                    <a:lumOff val="25000"/>
                  </a:schemeClr>
                </a:solidFill>
              </a:rPr>
              <a:t>４－２．</a:t>
            </a:r>
            <a:r>
              <a:rPr lang="en-US" altLang="ja-JP" sz="4000" dirty="0" smtClean="0">
                <a:solidFill>
                  <a:schemeClr val="tx1">
                    <a:lumMod val="75000"/>
                    <a:lumOff val="25000"/>
                  </a:schemeClr>
                </a:solidFill>
              </a:rPr>
              <a:t>1</a:t>
            </a:r>
            <a:r>
              <a:rPr lang="ja-JP" altLang="en-US" sz="4000" dirty="0" smtClean="0">
                <a:solidFill>
                  <a:schemeClr val="tx1">
                    <a:lumMod val="75000"/>
                    <a:lumOff val="25000"/>
                  </a:schemeClr>
                </a:solidFill>
              </a:rPr>
              <a:t>人当たり所得水準の</a:t>
            </a:r>
            <a:r>
              <a:rPr lang="ja-JP" altLang="en-US" sz="4000" dirty="0">
                <a:solidFill>
                  <a:schemeClr val="tx1">
                    <a:lumMod val="75000"/>
                    <a:lumOff val="25000"/>
                  </a:schemeClr>
                </a:solidFill>
              </a:rPr>
              <a:t>分析</a:t>
            </a:r>
            <a:endParaRPr lang="en-US" altLang="ja-JP" sz="4000" dirty="0">
              <a:solidFill>
                <a:schemeClr val="tx1">
                  <a:lumMod val="75000"/>
                  <a:lumOff val="25000"/>
                </a:schemeClr>
              </a:solidFill>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47</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3756454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（１）</a:t>
            </a:r>
            <a:r>
              <a:rPr lang="en-US" altLang="ja-JP" dirty="0" smtClean="0"/>
              <a:t>1</a:t>
            </a:r>
            <a:r>
              <a:rPr lang="ja-JP" altLang="en-US" dirty="0" smtClean="0"/>
              <a:t>人当たり雇用者所得の水準</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48</a:t>
            </a:fld>
            <a:endParaRPr lang="en-US" altLang="ja-JP" dirty="0"/>
          </a:p>
        </p:txBody>
      </p:sp>
      <p:sp>
        <p:nvSpPr>
          <p:cNvPr id="5" name="正方形/長方形 4"/>
          <p:cNvSpPr/>
          <p:nvPr/>
        </p:nvSpPr>
        <p:spPr bwMode="auto">
          <a:xfrm>
            <a:off x="304798" y="1722876"/>
            <a:ext cx="4140000" cy="648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人当たりの雇用者所得</a:t>
            </a:r>
            <a:r>
              <a:rPr lang="ja-JP" altLang="en-US" sz="1200" b="1" dirty="0" smtClean="0">
                <a:latin typeface="Meiryo UI" pitchFamily="50" charset="-128"/>
                <a:ea typeface="Meiryo UI" pitchFamily="50" charset="-128"/>
              </a:rPr>
              <a:t>は、全国より低いが、</a:t>
            </a:r>
            <a:r>
              <a:rPr lang="ja-JP" altLang="en-US" sz="1200" b="1" dirty="0">
                <a:latin typeface="Meiryo UI" pitchFamily="50" charset="-128"/>
                <a:ea typeface="Meiryo UI" pitchFamily="50" charset="-128"/>
              </a:rPr>
              <a:t>県、人口同規模地域と比較して高い水準である。</a:t>
            </a:r>
          </a:p>
        </p:txBody>
      </p:sp>
      <p:sp>
        <p:nvSpPr>
          <p:cNvPr id="6" name="Rectangle 3"/>
          <p:cNvSpPr>
            <a:spLocks noChangeArrowheads="1"/>
          </p:cNvSpPr>
          <p:nvPr/>
        </p:nvSpPr>
        <p:spPr bwMode="auto">
          <a:xfrm>
            <a:off x="820109" y="706245"/>
            <a:ext cx="8280000" cy="900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地域の雇用者所得の規模は、地域の従業者数、</a:t>
            </a:r>
            <a:r>
              <a:rPr lang="ja-JP" altLang="en-US" sz="1200" b="1" dirty="0" smtClean="0">
                <a:latin typeface="Meiryo UI" pitchFamily="50" charset="-128"/>
                <a:ea typeface="Meiryo UI" pitchFamily="50" charset="-128"/>
              </a:rPr>
              <a:t>就業者数の</a:t>
            </a:r>
            <a:r>
              <a:rPr lang="ja-JP" altLang="en-US" sz="1200" b="1" dirty="0">
                <a:latin typeface="Meiryo UI" pitchFamily="50" charset="-128"/>
                <a:ea typeface="Meiryo UI" pitchFamily="50" charset="-128"/>
              </a:rPr>
              <a:t>規模に依存する。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ここでは、地域内の雇用者所得を従業者数で、地域住民の雇用者所得を就業者数</a:t>
            </a:r>
            <a:r>
              <a:rPr lang="ja-JP" altLang="en-US" sz="1200" b="1" dirty="0" smtClean="0">
                <a:latin typeface="Meiryo UI" pitchFamily="50" charset="-128"/>
                <a:ea typeface="Meiryo UI" pitchFamily="50" charset="-128"/>
              </a:rPr>
              <a:t>で除した</a:t>
            </a:r>
            <a:r>
              <a:rPr lang="ja-JP" altLang="en-US" sz="1200" b="1" dirty="0">
                <a:latin typeface="Meiryo UI" pitchFamily="50" charset="-128"/>
                <a:ea typeface="Meiryo UI" pitchFamily="50" charset="-128"/>
              </a:rPr>
              <a:t>１人当たりの所得水準を作成し、全国や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比較してどの程度の所得水準であるかを把握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3" name="正方形/長方形 22"/>
          <p:cNvSpPr>
            <a:spLocks noChangeArrowheads="1"/>
          </p:cNvSpPr>
          <p:nvPr/>
        </p:nvSpPr>
        <p:spPr bwMode="auto">
          <a:xfrm>
            <a:off x="304798" y="2451499"/>
            <a:ext cx="4140000" cy="540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a:t>
            </a:r>
            <a:r>
              <a:rPr lang="ja-JP" altLang="en-US" sz="1400" b="1" dirty="0">
                <a:solidFill>
                  <a:schemeClr val="bg1"/>
                </a:solidFill>
                <a:latin typeface="Meiryo UI" pitchFamily="50" charset="-128"/>
                <a:ea typeface="Meiryo UI" pitchFamily="50" charset="-128"/>
              </a:rPr>
              <a:t>従業者</a:t>
            </a:r>
            <a:r>
              <a:rPr lang="ja-JP" altLang="en-US" sz="1400" b="1" dirty="0" smtClean="0">
                <a:solidFill>
                  <a:schemeClr val="bg1"/>
                </a:solidFill>
                <a:latin typeface="Meiryo UI" pitchFamily="50" charset="-128"/>
                <a:ea typeface="Meiryo UI" pitchFamily="50" charset="-128"/>
              </a:rPr>
              <a:t>１人当たり雇用者所得</a:t>
            </a:r>
            <a:endParaRPr lang="en-US" altLang="ja-JP" sz="1400" b="1" dirty="0" smtClean="0">
              <a:solidFill>
                <a:schemeClr val="bg1"/>
              </a:solidFill>
              <a:latin typeface="Meiryo UI" pitchFamily="50" charset="-128"/>
              <a:ea typeface="Meiryo UI" pitchFamily="50" charset="-128"/>
            </a:endParaRPr>
          </a:p>
          <a:p>
            <a:pPr algn="ct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従業地ベース</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24" name="正方形/長方形 23"/>
          <p:cNvSpPr>
            <a:spLocks noChangeArrowheads="1"/>
          </p:cNvSpPr>
          <p:nvPr/>
        </p:nvSpPr>
        <p:spPr bwMode="auto">
          <a:xfrm>
            <a:off x="4821696" y="2451499"/>
            <a:ext cx="4140000" cy="540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a:t>
            </a:r>
            <a:r>
              <a:rPr lang="ja-JP" altLang="en-US" sz="1400" b="1" dirty="0">
                <a:solidFill>
                  <a:schemeClr val="bg1"/>
                </a:solidFill>
                <a:latin typeface="Meiryo UI" pitchFamily="50" charset="-128"/>
                <a:ea typeface="Meiryo UI" pitchFamily="50" charset="-128"/>
              </a:rPr>
              <a:t>就業</a:t>
            </a:r>
            <a:r>
              <a:rPr lang="ja-JP" altLang="en-US" sz="1400" b="1" dirty="0" smtClean="0">
                <a:solidFill>
                  <a:schemeClr val="bg1"/>
                </a:solidFill>
                <a:latin typeface="Meiryo UI" pitchFamily="50" charset="-128"/>
                <a:ea typeface="Meiryo UI" pitchFamily="50" charset="-128"/>
              </a:rPr>
              <a:t>者１人当たり</a:t>
            </a:r>
            <a:r>
              <a:rPr lang="ja-JP" altLang="en-US" sz="1400" b="1" dirty="0">
                <a:solidFill>
                  <a:schemeClr val="bg1"/>
                </a:solidFill>
                <a:latin typeface="Meiryo UI" pitchFamily="50" charset="-128"/>
                <a:ea typeface="Meiryo UI" pitchFamily="50" charset="-128"/>
              </a:rPr>
              <a:t>雇用者</a:t>
            </a:r>
            <a:r>
              <a:rPr lang="ja-JP" altLang="en-US" sz="1400" b="1" dirty="0" smtClean="0">
                <a:solidFill>
                  <a:schemeClr val="bg1"/>
                </a:solidFill>
                <a:latin typeface="Meiryo UI" pitchFamily="50" charset="-128"/>
                <a:ea typeface="Meiryo UI" pitchFamily="50" charset="-128"/>
              </a:rPr>
              <a:t>所得</a:t>
            </a:r>
            <a:endParaRPr lang="en-US" altLang="ja-JP" sz="1400" b="1" dirty="0" smtClean="0">
              <a:solidFill>
                <a:schemeClr val="bg1"/>
              </a:solidFill>
              <a:latin typeface="Meiryo UI" pitchFamily="50" charset="-128"/>
              <a:ea typeface="Meiryo UI" pitchFamily="50" charset="-128"/>
            </a:endParaRPr>
          </a:p>
          <a:p>
            <a:pPr algn="ctr"/>
            <a:r>
              <a:rPr lang="ja-JP" altLang="en-US" sz="1400" b="1" dirty="0" smtClean="0">
                <a:solidFill>
                  <a:schemeClr val="bg1"/>
                </a:solidFill>
                <a:latin typeface="Meiryo UI" pitchFamily="50" charset="-128"/>
                <a:ea typeface="Meiryo UI" pitchFamily="50" charset="-128"/>
              </a:rPr>
              <a:t>（居住地ベース）</a:t>
            </a:r>
            <a:endParaRPr lang="ja-JP" altLang="en-US" sz="1400" b="1" dirty="0">
              <a:solidFill>
                <a:schemeClr val="bg1"/>
              </a:solidFill>
              <a:latin typeface="Meiryo UI" pitchFamily="50" charset="-128"/>
              <a:ea typeface="Meiryo UI" pitchFamily="50" charset="-128"/>
            </a:endParaRPr>
          </a:p>
        </p:txBody>
      </p:sp>
      <p:sp>
        <p:nvSpPr>
          <p:cNvPr id="17" name="正方形/長方形 16"/>
          <p:cNvSpPr/>
          <p:nvPr/>
        </p:nvSpPr>
        <p:spPr bwMode="auto">
          <a:xfrm>
            <a:off x="4821696" y="1722876"/>
            <a:ext cx="4140000" cy="648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就業者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人当たりの雇用者所得</a:t>
            </a:r>
            <a:r>
              <a:rPr lang="ja-JP" altLang="en-US" sz="1200" b="1" dirty="0" smtClean="0">
                <a:latin typeface="Meiryo UI" pitchFamily="50" charset="-128"/>
                <a:ea typeface="Meiryo UI" pitchFamily="50" charset="-128"/>
              </a:rPr>
              <a:t>は、全国より低いが、県</a:t>
            </a:r>
            <a:r>
              <a:rPr lang="ja-JP" altLang="en-US" sz="1200" b="1" dirty="0">
                <a:latin typeface="Meiryo UI" pitchFamily="50" charset="-128"/>
                <a:ea typeface="Meiryo UI" pitchFamily="50" charset="-128"/>
              </a:rPr>
              <a:t>、人口同規模地域と比較して高い水準である。</a:t>
            </a:r>
          </a:p>
        </p:txBody>
      </p:sp>
      <p:sp>
        <p:nvSpPr>
          <p:cNvPr id="12" name="正方形/長方形 11"/>
          <p:cNvSpPr/>
          <p:nvPr/>
        </p:nvSpPr>
        <p:spPr>
          <a:xfrm>
            <a:off x="394003" y="6327189"/>
            <a:ext cx="4032000" cy="215444"/>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）ここでの雇用者</a:t>
            </a:r>
            <a:r>
              <a:rPr lang="ja-JP" altLang="en-US" sz="800" dirty="0">
                <a:latin typeface="Meiryo UI" panose="020B0604030504040204" pitchFamily="50" charset="-128"/>
                <a:ea typeface="Meiryo UI" panose="020B0604030504040204" pitchFamily="50" charset="-128"/>
              </a:rPr>
              <a:t>所得は、地</a:t>
            </a:r>
            <a:r>
              <a:rPr lang="ja-JP" altLang="en-US" sz="800" dirty="0" smtClean="0">
                <a:latin typeface="Meiryo UI" panose="020B0604030504040204" pitchFamily="50" charset="-128"/>
                <a:ea typeface="Meiryo UI" panose="020B0604030504040204" pitchFamily="50" charset="-128"/>
              </a:rPr>
              <a:t>域内</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域外</a:t>
            </a:r>
            <a:r>
              <a:rPr lang="ja-JP" altLang="en-US" sz="800" dirty="0">
                <a:latin typeface="Meiryo UI" panose="020B0604030504040204" pitchFamily="50" charset="-128"/>
                <a:ea typeface="Meiryo UI" panose="020B0604030504040204" pitchFamily="50" charset="-128"/>
              </a:rPr>
              <a:t>からの通勤者を</a:t>
            </a:r>
            <a:r>
              <a:rPr lang="ja-JP" altLang="en-US" sz="800" dirty="0" smtClean="0">
                <a:latin typeface="Meiryo UI" panose="020B0604030504040204" pitchFamily="50" charset="-128"/>
                <a:ea typeface="Meiryo UI" panose="020B0604030504040204" pitchFamily="50" charset="-128"/>
              </a:rPr>
              <a:t>含む</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雇用者</a:t>
            </a:r>
            <a:r>
              <a:rPr lang="ja-JP" altLang="en-US" sz="800" dirty="0" smtClean="0">
                <a:latin typeface="Meiryo UI" panose="020B0604030504040204" pitchFamily="50" charset="-128"/>
                <a:ea typeface="Meiryo UI" panose="020B0604030504040204" pitchFamily="50" charset="-128"/>
              </a:rPr>
              <a:t>所得であ</a:t>
            </a:r>
            <a:r>
              <a:rPr lang="ja-JP" altLang="en-US" sz="800" dirty="0">
                <a:latin typeface="Meiryo UI" panose="020B0604030504040204" pitchFamily="50" charset="-128"/>
                <a:ea typeface="Meiryo UI" panose="020B0604030504040204" pitchFamily="50" charset="-128"/>
              </a:rPr>
              <a:t>る</a:t>
            </a:r>
            <a:r>
              <a:rPr lang="ja-JP" altLang="en-US" sz="800" dirty="0" smtClean="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15" name="正方形/長方形 14"/>
          <p:cNvSpPr/>
          <p:nvPr/>
        </p:nvSpPr>
        <p:spPr>
          <a:xfrm>
            <a:off x="4860706" y="6327189"/>
            <a:ext cx="4032000" cy="215444"/>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）ここでの雇用者</a:t>
            </a:r>
            <a:r>
              <a:rPr lang="ja-JP" altLang="en-US" sz="800" dirty="0">
                <a:latin typeface="Meiryo UI" panose="020B0604030504040204" pitchFamily="50" charset="-128"/>
                <a:ea typeface="Meiryo UI" panose="020B0604030504040204" pitchFamily="50" charset="-128"/>
              </a:rPr>
              <a:t>所得は、地域</a:t>
            </a:r>
            <a:r>
              <a:rPr lang="ja-JP" altLang="en-US" sz="800" dirty="0" smtClean="0">
                <a:latin typeface="Meiryo UI" panose="020B0604030504040204" pitchFamily="50" charset="-128"/>
                <a:ea typeface="Meiryo UI" panose="020B0604030504040204" pitchFamily="50" charset="-128"/>
              </a:rPr>
              <a:t>住民</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域外</a:t>
            </a:r>
            <a:r>
              <a:rPr lang="ja-JP" altLang="en-US" sz="800" dirty="0">
                <a:latin typeface="Meiryo UI" panose="020B0604030504040204" pitchFamily="50" charset="-128"/>
                <a:ea typeface="Meiryo UI" panose="020B0604030504040204" pitchFamily="50" charset="-128"/>
              </a:rPr>
              <a:t>への通勤者を</a:t>
            </a:r>
            <a:r>
              <a:rPr lang="ja-JP" altLang="en-US" sz="800" dirty="0" smtClean="0">
                <a:latin typeface="Meiryo UI" panose="020B0604030504040204" pitchFamily="50" charset="-128"/>
                <a:ea typeface="Meiryo UI" panose="020B0604030504040204" pitchFamily="50" charset="-128"/>
              </a:rPr>
              <a:t>含む</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雇用者</a:t>
            </a:r>
            <a:r>
              <a:rPr lang="ja-JP" altLang="en-US" sz="800" dirty="0" smtClean="0">
                <a:latin typeface="Meiryo UI" panose="020B0604030504040204" pitchFamily="50" charset="-128"/>
                <a:ea typeface="Meiryo UI" panose="020B0604030504040204" pitchFamily="50" charset="-128"/>
              </a:rPr>
              <a:t>所得であ</a:t>
            </a:r>
            <a:r>
              <a:rPr lang="ja-JP" altLang="en-US" sz="800" dirty="0">
                <a:latin typeface="Meiryo UI" panose="020B0604030504040204" pitchFamily="50" charset="-128"/>
                <a:ea typeface="Meiryo UI" panose="020B0604030504040204" pitchFamily="50" charset="-128"/>
              </a:rPr>
              <a:t>る</a:t>
            </a:r>
            <a:r>
              <a:rPr lang="ja-JP" altLang="en-US" sz="800" dirty="0" smtClean="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6806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1449" y="1"/>
            <a:ext cx="8972551" cy="493058"/>
          </a:xfrm>
        </p:spPr>
        <p:txBody>
          <a:bodyPr/>
          <a:lstStyle/>
          <a:p>
            <a:r>
              <a:rPr lang="ja-JP" altLang="en-US" sz="2300" dirty="0" smtClean="0"/>
              <a:t>（２）住民</a:t>
            </a:r>
            <a:r>
              <a:rPr lang="en-US" altLang="ja-JP" sz="2300" dirty="0" smtClean="0"/>
              <a:t>1</a:t>
            </a:r>
            <a:r>
              <a:rPr lang="ja-JP" altLang="en-US" sz="2300" dirty="0" smtClean="0"/>
              <a:t>人当たり所得の水準</a:t>
            </a:r>
            <a:endParaRPr kumimoji="1" lang="ja-JP" altLang="en-US" sz="2300"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49</a:t>
            </a:fld>
            <a:endParaRPr lang="en-US" altLang="ja-JP" dirty="0"/>
          </a:p>
        </p:txBody>
      </p:sp>
      <p:sp>
        <p:nvSpPr>
          <p:cNvPr id="5" name="正方形/長方形 4"/>
          <p:cNvSpPr/>
          <p:nvPr/>
        </p:nvSpPr>
        <p:spPr bwMode="auto">
          <a:xfrm>
            <a:off x="219469" y="1783521"/>
            <a:ext cx="2772000" cy="68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夜間人口</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人当たり雇用者所得は、全国より低いが、県、同規模地域と比較して高い水準である。</a:t>
            </a:r>
            <a:endParaRPr lang="ja-JP" altLang="en-US" sz="1200" b="1" dirty="0">
              <a:latin typeface="Meiryo UI" pitchFamily="50" charset="-128"/>
              <a:ea typeface="Meiryo UI" pitchFamily="50" charset="-128"/>
            </a:endParaRPr>
          </a:p>
        </p:txBody>
      </p:sp>
      <p:sp>
        <p:nvSpPr>
          <p:cNvPr id="6" name="Rectangle 3"/>
          <p:cNvSpPr>
            <a:spLocks noChangeArrowheads="1"/>
          </p:cNvSpPr>
          <p:nvPr/>
        </p:nvSpPr>
        <p:spPr bwMode="auto">
          <a:xfrm>
            <a:off x="820109" y="683943"/>
            <a:ext cx="8280000" cy="1008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地域</a:t>
            </a:r>
            <a:r>
              <a:rPr lang="ja-JP" altLang="en-US" sz="1200" b="1" dirty="0">
                <a:latin typeface="Meiryo UI" pitchFamily="50" charset="-128"/>
                <a:ea typeface="Meiryo UI" pitchFamily="50" charset="-128"/>
              </a:rPr>
              <a:t>経済</a:t>
            </a:r>
            <a:r>
              <a:rPr lang="ja-JP" altLang="en-US" sz="1200" b="1" dirty="0" smtClean="0">
                <a:latin typeface="Meiryo UI" pitchFamily="50" charset="-128"/>
                <a:ea typeface="Meiryo UI" pitchFamily="50" charset="-128"/>
              </a:rPr>
              <a:t>にとっては、稼ぐ力をつけるだけでなく、稼いだ所得が地域内で循環し、最終的に地域住民の所得として行きわたる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所得の循環構造を構築する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ことが</a:t>
            </a:r>
            <a:r>
              <a:rPr lang="ja-JP" altLang="en-US" sz="1200" b="1" dirty="0">
                <a:latin typeface="Meiryo UI" pitchFamily="50" charset="-128"/>
                <a:ea typeface="Meiryo UI" pitchFamily="50" charset="-128"/>
              </a:rPr>
              <a:t>重要</a:t>
            </a:r>
            <a:r>
              <a:rPr lang="ja-JP" altLang="en-US" sz="1200" b="1" dirty="0" smtClean="0">
                <a:latin typeface="Meiryo UI" pitchFamily="50" charset="-128"/>
                <a:ea typeface="Meiryo UI" pitchFamily="50" charset="-128"/>
              </a:rPr>
              <a:t>である。</a:t>
            </a:r>
            <a:endParaRPr lang="en-US" altLang="ja-JP" sz="1200" b="1" dirty="0" smtClean="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ここでは、雇用者所得、その他所得、総所得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雇用者所得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その他所得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のそれぞれに</a:t>
            </a:r>
            <a:r>
              <a:rPr lang="ja-JP" altLang="en-US" sz="1200" b="1" dirty="0">
                <a:latin typeface="Meiryo UI" pitchFamily="50" charset="-128"/>
                <a:ea typeface="Meiryo UI" pitchFamily="50" charset="-128"/>
              </a:rPr>
              <a:t>ついて</a:t>
            </a:r>
            <a:r>
              <a:rPr lang="ja-JP" altLang="en-US" sz="1200" b="1" dirty="0" smtClean="0">
                <a:latin typeface="Meiryo UI" pitchFamily="50" charset="-128"/>
                <a:ea typeface="Meiryo UI" pitchFamily="50" charset="-128"/>
              </a:rPr>
              <a:t>、夜間</a:t>
            </a:r>
            <a:r>
              <a:rPr lang="ja-JP" altLang="en-US" sz="1200" b="1" dirty="0">
                <a:latin typeface="Meiryo UI" pitchFamily="50" charset="-128"/>
                <a:ea typeface="Meiryo UI" pitchFamily="50" charset="-128"/>
              </a:rPr>
              <a:t>人口</a:t>
            </a:r>
            <a:r>
              <a:rPr lang="ja-JP" altLang="en-US" sz="1200" b="1" dirty="0" smtClean="0">
                <a:latin typeface="Meiryo UI" pitchFamily="50" charset="-128"/>
                <a:ea typeface="Meiryo UI" pitchFamily="50" charset="-128"/>
              </a:rPr>
              <a:t>で</a:t>
            </a:r>
            <a:r>
              <a:rPr lang="ja-JP" altLang="en-US" sz="1200" b="1" dirty="0">
                <a:latin typeface="Meiryo UI" pitchFamily="50" charset="-128"/>
                <a:ea typeface="Meiryo UI" pitchFamily="50" charset="-128"/>
              </a:rPr>
              <a:t>除した１人当たりの所得水準を作成し、全国や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比較してどの程度の所得水準であるかを把握する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下図①</a:t>
            </a:r>
            <a:r>
              <a:rPr lang="ja-JP" altLang="en-US" sz="1200" b="1" dirty="0" smtClean="0">
                <a:latin typeface="Meiryo UI" pitchFamily="50" charset="-128"/>
                <a:ea typeface="Meiryo UI" pitchFamily="50" charset="-128"/>
              </a:rPr>
              <a:t>②③</a:t>
            </a:r>
            <a:r>
              <a:rPr lang="en-US" altLang="ja-JP" sz="1200" b="1" dirty="0" smtClean="0">
                <a:latin typeface="Meiryo UI" pitchFamily="50" charset="-128"/>
                <a:ea typeface="Meiryo UI" pitchFamily="50" charset="-128"/>
              </a:rPr>
              <a:t>)</a:t>
            </a:r>
            <a:r>
              <a:rPr lang="ja-JP" altLang="en-US" sz="1200" b="1" dirty="0" err="1">
                <a:latin typeface="Meiryo UI" pitchFamily="50" charset="-128"/>
                <a:ea typeface="Meiryo UI" pitchFamily="50" charset="-128"/>
              </a:rPr>
              <a:t>。</a:t>
            </a:r>
            <a:endParaRPr lang="en-US" altLang="ja-JP"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11" name="正方形/長方形 10"/>
          <p:cNvSpPr>
            <a:spLocks noChangeArrowheads="1"/>
          </p:cNvSpPr>
          <p:nvPr/>
        </p:nvSpPr>
        <p:spPr bwMode="auto">
          <a:xfrm>
            <a:off x="219469" y="2536813"/>
            <a:ext cx="277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①夜間人口</a:t>
            </a:r>
            <a:r>
              <a:rPr lang="en-US" altLang="ja-JP" sz="1400" b="1" dirty="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人当たり雇用者所得</a:t>
            </a:r>
            <a:endParaRPr lang="en-US" altLang="ja-JP" sz="1400" b="1" dirty="0" smtClean="0">
              <a:solidFill>
                <a:schemeClr val="bg1"/>
              </a:solidFill>
              <a:latin typeface="Meiryo UI" pitchFamily="50" charset="-128"/>
              <a:ea typeface="Meiryo UI" pitchFamily="50" charset="-128"/>
            </a:endParaRPr>
          </a:p>
        </p:txBody>
      </p:sp>
      <p:sp>
        <p:nvSpPr>
          <p:cNvPr id="21" name="正方形/長方形 20"/>
          <p:cNvSpPr>
            <a:spLocks noChangeArrowheads="1"/>
          </p:cNvSpPr>
          <p:nvPr/>
        </p:nvSpPr>
        <p:spPr bwMode="auto">
          <a:xfrm>
            <a:off x="3273195" y="2536813"/>
            <a:ext cx="277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a:solidFill>
                  <a:schemeClr val="bg1"/>
                </a:solidFill>
                <a:latin typeface="Meiryo UI" pitchFamily="50" charset="-128"/>
                <a:ea typeface="Meiryo UI" pitchFamily="50" charset="-128"/>
              </a:rPr>
              <a:t>②</a:t>
            </a:r>
            <a:r>
              <a:rPr lang="ja-JP" altLang="en-US" sz="1400" b="1" dirty="0" smtClean="0">
                <a:solidFill>
                  <a:schemeClr val="bg1"/>
                </a:solidFill>
                <a:latin typeface="Meiryo UI" pitchFamily="50" charset="-128"/>
                <a:ea typeface="Meiryo UI" pitchFamily="50" charset="-128"/>
              </a:rPr>
              <a:t>夜間人口</a:t>
            </a:r>
            <a:r>
              <a:rPr lang="en-US" altLang="ja-JP" sz="1400" b="1" dirty="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人当たりその他所得</a:t>
            </a:r>
            <a:endParaRPr lang="en-US" altLang="ja-JP" sz="1400" b="1" dirty="0" smtClean="0">
              <a:solidFill>
                <a:schemeClr val="bg1"/>
              </a:solidFill>
              <a:latin typeface="Meiryo UI" pitchFamily="50" charset="-128"/>
              <a:ea typeface="Meiryo UI" pitchFamily="50" charset="-128"/>
            </a:endParaRPr>
          </a:p>
        </p:txBody>
      </p:sp>
      <p:sp>
        <p:nvSpPr>
          <p:cNvPr id="22" name="正方形/長方形 21"/>
          <p:cNvSpPr>
            <a:spLocks noChangeArrowheads="1"/>
          </p:cNvSpPr>
          <p:nvPr/>
        </p:nvSpPr>
        <p:spPr bwMode="auto">
          <a:xfrm>
            <a:off x="6300244" y="2536813"/>
            <a:ext cx="277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a:solidFill>
                  <a:schemeClr val="bg1"/>
                </a:solidFill>
                <a:latin typeface="Meiryo UI" pitchFamily="50" charset="-128"/>
                <a:ea typeface="Meiryo UI" pitchFamily="50" charset="-128"/>
              </a:rPr>
              <a:t>③</a:t>
            </a:r>
            <a:r>
              <a:rPr lang="ja-JP" altLang="en-US" sz="1400" b="1" dirty="0" smtClean="0">
                <a:solidFill>
                  <a:schemeClr val="bg1"/>
                </a:solidFill>
                <a:latin typeface="Meiryo UI" pitchFamily="50" charset="-128"/>
                <a:ea typeface="Meiryo UI" pitchFamily="50" charset="-128"/>
              </a:rPr>
              <a:t>夜間人口</a:t>
            </a:r>
            <a:r>
              <a:rPr lang="en-US" altLang="ja-JP" sz="1400" b="1" dirty="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人当たり所得</a:t>
            </a:r>
            <a:endParaRPr lang="en-US" altLang="ja-JP" sz="1400" b="1" dirty="0" smtClean="0">
              <a:solidFill>
                <a:schemeClr val="bg1"/>
              </a:solidFill>
              <a:latin typeface="Meiryo UI" pitchFamily="50" charset="-128"/>
              <a:ea typeface="Meiryo UI" pitchFamily="50" charset="-128"/>
            </a:endParaRPr>
          </a:p>
          <a:p>
            <a:pPr algn="ct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雇用所得</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その他所得</a:t>
            </a:r>
            <a:r>
              <a:rPr lang="en-US" altLang="ja-JP" sz="1400" b="1" dirty="0" smtClean="0">
                <a:solidFill>
                  <a:schemeClr val="bg1"/>
                </a:solidFill>
                <a:latin typeface="Meiryo UI" pitchFamily="50" charset="-128"/>
                <a:ea typeface="Meiryo UI" pitchFamily="50" charset="-128"/>
              </a:rPr>
              <a:t>)</a:t>
            </a:r>
          </a:p>
        </p:txBody>
      </p:sp>
      <p:sp>
        <p:nvSpPr>
          <p:cNvPr id="23" name="正方形/長方形 22"/>
          <p:cNvSpPr/>
          <p:nvPr/>
        </p:nvSpPr>
        <p:spPr bwMode="auto">
          <a:xfrm>
            <a:off x="3271724" y="1783521"/>
            <a:ext cx="2772000" cy="68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夜間人口</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人当たりその他所得は、県より低いが、全国、同規模地域と比較して高い水準である。</a:t>
            </a:r>
            <a:endParaRPr lang="ja-JP" altLang="en-US" sz="1200" b="1" dirty="0">
              <a:latin typeface="Meiryo UI" pitchFamily="50" charset="-128"/>
              <a:ea typeface="Meiryo UI" pitchFamily="50" charset="-128"/>
            </a:endParaRPr>
          </a:p>
        </p:txBody>
      </p:sp>
      <p:sp>
        <p:nvSpPr>
          <p:cNvPr id="24" name="正方形/長方形 23"/>
          <p:cNvSpPr/>
          <p:nvPr/>
        </p:nvSpPr>
        <p:spPr bwMode="auto">
          <a:xfrm>
            <a:off x="6300244" y="1787269"/>
            <a:ext cx="2772000" cy="68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夜間人口</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人当たり所得は、県より低いが、全国、同規模地域と比較して高い水準である。</a:t>
            </a:r>
            <a:endParaRPr lang="ja-JP" altLang="en-US" sz="1200" b="1" dirty="0">
              <a:latin typeface="Meiryo UI" pitchFamily="50" charset="-128"/>
              <a:ea typeface="Meiryo UI" pitchFamily="50" charset="-128"/>
            </a:endParaRPr>
          </a:p>
        </p:txBody>
      </p:sp>
      <p:sp>
        <p:nvSpPr>
          <p:cNvPr id="13" name="正方形/長方形 12"/>
          <p:cNvSpPr/>
          <p:nvPr/>
        </p:nvSpPr>
        <p:spPr>
          <a:xfrm>
            <a:off x="5455534" y="6595399"/>
            <a:ext cx="3425435" cy="215444"/>
          </a:xfrm>
          <a:prstGeom prst="rect">
            <a:avLst/>
          </a:prstGeom>
        </p:spPr>
        <p:txBody>
          <a:bodyPr wrap="square">
            <a:spAutoFit/>
          </a:bodyPr>
          <a:lstStyle/>
          <a:p>
            <a:pPr marL="179388" indent="-179388" algn="just"/>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ここでの所得</a:t>
            </a:r>
            <a:r>
              <a:rPr lang="ja-JP" altLang="en-US" sz="800" dirty="0">
                <a:latin typeface="Meiryo UI" panose="020B0604030504040204" pitchFamily="50" charset="-128"/>
                <a:ea typeface="Meiryo UI" panose="020B0604030504040204" pitchFamily="50" charset="-128"/>
              </a:rPr>
              <a:t>は、地域住民の</a:t>
            </a:r>
            <a:r>
              <a:rPr lang="ja-JP" altLang="en-US" sz="800" dirty="0" smtClean="0">
                <a:latin typeface="Meiryo UI" panose="020B0604030504040204" pitchFamily="50" charset="-128"/>
                <a:ea typeface="Meiryo UI" panose="020B0604030504040204" pitchFamily="50" charset="-128"/>
              </a:rPr>
              <a:t>所得</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どこ</a:t>
            </a:r>
            <a:r>
              <a:rPr lang="ja-JP" altLang="en-US" sz="800" dirty="0">
                <a:latin typeface="Meiryo UI" panose="020B0604030504040204" pitchFamily="50" charset="-128"/>
                <a:ea typeface="Meiryo UI" panose="020B0604030504040204" pitchFamily="50" charset="-128"/>
              </a:rPr>
              <a:t>から得たかは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a:t>
            </a:r>
            <a:r>
              <a:rPr lang="ja-JP" altLang="en-US" sz="800" dirty="0">
                <a:latin typeface="Meiryo UI" panose="020B0604030504040204" pitchFamily="50" charset="-128"/>
                <a:ea typeface="Meiryo UI" panose="020B0604030504040204" pitchFamily="50" charset="-128"/>
              </a:rPr>
              <a:t>表す。</a:t>
            </a: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229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4"/>
          <p:cNvSpPr>
            <a:spLocks noGrp="1"/>
          </p:cNvSpPr>
          <p:nvPr>
            <p:ph type="sldNum" sz="quarter" idx="4"/>
          </p:nvPr>
        </p:nvSpPr>
        <p:spPr>
          <a:xfrm>
            <a:off x="8724140" y="6584502"/>
            <a:ext cx="396000" cy="252000"/>
          </a:xfrm>
          <a:prstGeom prst="rect">
            <a:avLst/>
          </a:prstGeom>
        </p:spPr>
        <p:txBody>
          <a:bodyPr/>
          <a:lstStyle/>
          <a:p>
            <a:pPr>
              <a:defRPr/>
            </a:pPr>
            <a:fld id="{3C72A9EE-503C-4A34-81E5-ED5C603B789E}" type="slidenum">
              <a:rPr lang="en-US" altLang="ja-JP" smtClean="0"/>
              <a:pPr>
                <a:defRPr/>
              </a:pPr>
              <a:t>5</a:t>
            </a:fld>
            <a:endParaRPr lang="en-US" altLang="ja-JP" dirty="0"/>
          </a:p>
        </p:txBody>
      </p:sp>
      <p:sp>
        <p:nvSpPr>
          <p:cNvPr id="4" name="タイトル 3">
            <a:extLst>
              <a:ext uri="{FF2B5EF4-FFF2-40B4-BE49-F238E27FC236}">
                <a16:creationId xmlns:a16="http://schemas.microsoft.com/office/drawing/2014/main" id="{368FF852-772C-4C56-AEAD-4937983358B1}"/>
              </a:ext>
            </a:extLst>
          </p:cNvPr>
          <p:cNvSpPr>
            <a:spLocks noGrp="1"/>
          </p:cNvSpPr>
          <p:nvPr>
            <p:ph type="title"/>
          </p:nvPr>
        </p:nvSpPr>
        <p:spPr/>
        <p:txBody>
          <a:bodyPr/>
          <a:lstStyle/>
          <a:p>
            <a:r>
              <a:rPr lang="ja-JP" altLang="en-US" dirty="0"/>
              <a:t>問題意識①：地域循環共生圏と地域経済</a:t>
            </a:r>
          </a:p>
        </p:txBody>
      </p:sp>
      <p:sp>
        <p:nvSpPr>
          <p:cNvPr id="3" name="正方形/長方形 2">
            <a:extLst>
              <a:ext uri="{FF2B5EF4-FFF2-40B4-BE49-F238E27FC236}">
                <a16:creationId xmlns:a16="http://schemas.microsoft.com/office/drawing/2014/main" id="{139BE303-7C43-4370-BBB9-747CC467B973}"/>
              </a:ext>
            </a:extLst>
          </p:cNvPr>
          <p:cNvSpPr/>
          <p:nvPr/>
        </p:nvSpPr>
        <p:spPr>
          <a:xfrm>
            <a:off x="160096" y="992440"/>
            <a:ext cx="8823807" cy="1451679"/>
          </a:xfrm>
          <a:prstGeom prst="rect">
            <a:avLst/>
          </a:prstGeom>
          <a:ln w="31750">
            <a:solidFill>
              <a:schemeClr val="tx1"/>
            </a:solidFill>
          </a:ln>
        </p:spPr>
        <p:txBody>
          <a:bodyPr wrap="square">
            <a:spAutoFit/>
          </a:bodyPr>
          <a:lstStyle/>
          <a:p>
            <a:pPr marL="342900" indent="-342900" algn="just">
              <a:lnSpc>
                <a:spcPts val="2500"/>
              </a:lnSpc>
              <a:spcBef>
                <a:spcPts val="600"/>
              </a:spcBef>
              <a:spcAft>
                <a:spcPts val="0"/>
              </a:spcAft>
              <a:buFont typeface="Wingdings" panose="05000000000000000000" pitchFamily="2" charset="2"/>
              <a:buChar char="p"/>
            </a:pPr>
            <a:r>
              <a:rPr lang="ja-JP" altLang="en-US" sz="1800" b="1" dirty="0">
                <a:latin typeface="Meiryo UI" panose="020B0604030504040204" pitchFamily="50" charset="-128"/>
                <a:ea typeface="Meiryo UI" panose="020B0604030504040204" pitchFamily="50" charset="-128"/>
              </a:rPr>
              <a:t>「地域循環共生圏」は、</a:t>
            </a:r>
            <a:r>
              <a:rPr lang="ja-JP" altLang="en-US" sz="1800" b="1" dirty="0">
                <a:solidFill>
                  <a:srgbClr val="CC0066"/>
                </a:solidFill>
                <a:latin typeface="Meiryo UI" panose="020B0604030504040204" pitchFamily="50" charset="-128"/>
                <a:ea typeface="Meiryo UI" panose="020B0604030504040204" pitchFamily="50" charset="-128"/>
              </a:rPr>
              <a:t>環境と経済・社会の統合的向上</a:t>
            </a:r>
            <a:r>
              <a:rPr lang="ja-JP" altLang="en-US" sz="1800" b="1" dirty="0">
                <a:latin typeface="Meiryo UI" panose="020B0604030504040204" pitchFamily="50" charset="-128"/>
                <a:ea typeface="Meiryo UI" panose="020B0604030504040204" pitchFamily="50" charset="-128"/>
              </a:rPr>
              <a:t>、地域資源を活用したビジネスの創出や生活の質を高める「新しい成長」を実現するための新しい概念。</a:t>
            </a:r>
            <a:endParaRPr lang="en-US" altLang="ja-JP" sz="1800" b="1" dirty="0">
              <a:latin typeface="Meiryo UI" panose="020B0604030504040204" pitchFamily="50" charset="-128"/>
              <a:ea typeface="Meiryo UI" panose="020B0604030504040204" pitchFamily="50" charset="-128"/>
            </a:endParaRPr>
          </a:p>
          <a:p>
            <a:pPr marL="342900" indent="-342900" algn="just">
              <a:lnSpc>
                <a:spcPts val="2500"/>
              </a:lnSpc>
              <a:spcBef>
                <a:spcPts val="600"/>
              </a:spcBef>
              <a:spcAft>
                <a:spcPts val="0"/>
              </a:spcAft>
              <a:buFont typeface="Wingdings" panose="05000000000000000000" pitchFamily="2" charset="2"/>
              <a:buChar char="p"/>
            </a:pPr>
            <a:r>
              <a:rPr lang="ja-JP" altLang="en-US" sz="1800" b="1" dirty="0">
                <a:latin typeface="Meiryo UI" panose="020B0604030504040204" pitchFamily="50" charset="-128"/>
                <a:ea typeface="Meiryo UI" panose="020B0604030504040204" pitchFamily="50" charset="-128"/>
              </a:rPr>
              <a:t>これは、各地域が、その地域固有の資源を活かしながら、それぞれの地域特性に応じて異なる資源を持続的に循環させる自立・分散型のエリアを形成するという考え方。</a:t>
            </a:r>
          </a:p>
        </p:txBody>
      </p:sp>
      <p:sp>
        <p:nvSpPr>
          <p:cNvPr id="6" name="正方形/長方形 5">
            <a:extLst>
              <a:ext uri="{FF2B5EF4-FFF2-40B4-BE49-F238E27FC236}">
                <a16:creationId xmlns:a16="http://schemas.microsoft.com/office/drawing/2014/main" id="{5B0B854F-DF33-44C6-B19F-FFC553A23361}"/>
              </a:ext>
            </a:extLst>
          </p:cNvPr>
          <p:cNvSpPr/>
          <p:nvPr/>
        </p:nvSpPr>
        <p:spPr bwMode="auto">
          <a:xfrm>
            <a:off x="72478" y="639224"/>
            <a:ext cx="2687656" cy="380073"/>
          </a:xfrm>
          <a:prstGeom prst="rect">
            <a:avLst/>
          </a:prstGeom>
          <a:solidFill>
            <a:srgbClr val="FFFFCC"/>
          </a:solidFill>
          <a:ln w="2857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r>
              <a:rPr lang="ja-JP" altLang="en-US" sz="1600" b="1" dirty="0" smtClean="0">
                <a:latin typeface="Meiryo UI" pitchFamily="50" charset="-128"/>
                <a:ea typeface="Meiryo UI" pitchFamily="50" charset="-128"/>
              </a:rPr>
              <a:t>令和</a:t>
            </a:r>
            <a:r>
              <a:rPr lang="ja-JP" altLang="en-US" sz="1600" b="1" dirty="0">
                <a:latin typeface="Meiryo UI" pitchFamily="50" charset="-128"/>
                <a:ea typeface="Meiryo UI" pitchFamily="50" charset="-128"/>
              </a:rPr>
              <a:t>元</a:t>
            </a:r>
            <a:r>
              <a:rPr lang="ja-JP" altLang="en-US" sz="1600" b="1" dirty="0" smtClean="0">
                <a:latin typeface="Meiryo UI" pitchFamily="50" charset="-128"/>
                <a:ea typeface="Meiryo UI" pitchFamily="50" charset="-128"/>
              </a:rPr>
              <a:t>年度版環境</a:t>
            </a:r>
            <a:r>
              <a:rPr lang="ja-JP" altLang="en-US" sz="1600" b="1" dirty="0">
                <a:latin typeface="Meiryo UI" pitchFamily="50" charset="-128"/>
                <a:ea typeface="Meiryo UI" pitchFamily="50" charset="-128"/>
              </a:rPr>
              <a:t>白書より</a:t>
            </a:r>
          </a:p>
        </p:txBody>
      </p:sp>
      <p:pic>
        <p:nvPicPr>
          <p:cNvPr id="5" name="図 4">
            <a:extLst>
              <a:ext uri="{FF2B5EF4-FFF2-40B4-BE49-F238E27FC236}">
                <a16:creationId xmlns:a16="http://schemas.microsoft.com/office/drawing/2014/main" id="{8CF9A895-73EF-465D-963A-AEC92AD6A21C}"/>
              </a:ext>
            </a:extLst>
          </p:cNvPr>
          <p:cNvPicPr>
            <a:picLocks noChangeAspect="1"/>
          </p:cNvPicPr>
          <p:nvPr/>
        </p:nvPicPr>
        <p:blipFill rotWithShape="1">
          <a:blip r:embed="rId2"/>
          <a:srcRect l="8928" t="5769" r="1799" b="859"/>
          <a:stretch/>
        </p:blipFill>
        <p:spPr>
          <a:xfrm>
            <a:off x="143161" y="2838291"/>
            <a:ext cx="5495637" cy="3650673"/>
          </a:xfrm>
          <a:prstGeom prst="rect">
            <a:avLst/>
          </a:prstGeom>
        </p:spPr>
      </p:pic>
      <p:sp>
        <p:nvSpPr>
          <p:cNvPr id="7" name="正方形/長方形 6">
            <a:extLst>
              <a:ext uri="{FF2B5EF4-FFF2-40B4-BE49-F238E27FC236}">
                <a16:creationId xmlns:a16="http://schemas.microsoft.com/office/drawing/2014/main" id="{57FF9401-35E8-4A5B-987C-06B29EE77AF5}"/>
              </a:ext>
            </a:extLst>
          </p:cNvPr>
          <p:cNvSpPr/>
          <p:nvPr/>
        </p:nvSpPr>
        <p:spPr>
          <a:xfrm>
            <a:off x="5029200" y="2690739"/>
            <a:ext cx="3987274" cy="523220"/>
          </a:xfrm>
          <a:prstGeom prst="rect">
            <a:avLst/>
          </a:prstGeom>
          <a:solidFill>
            <a:srgbClr val="DEF2EA"/>
          </a:solidFill>
          <a:ln w="28575">
            <a:solidFill>
              <a:srgbClr val="006666"/>
            </a:solidFill>
          </a:ln>
        </p:spPr>
        <p:txBody>
          <a:bodyPr wrap="square">
            <a:spAutoFit/>
          </a:bodyPr>
          <a:lstStyle/>
          <a:p>
            <a:pPr algn="just"/>
            <a:r>
              <a:rPr lang="ja-JP" altLang="en-US" sz="1400" b="1" dirty="0">
                <a:latin typeface="Meiryo UI" panose="020B0604030504040204" pitchFamily="50" charset="-128"/>
                <a:ea typeface="Meiryo UI" panose="020B0604030504040204" pitchFamily="50" charset="-128"/>
              </a:rPr>
              <a:t>我が国全体で、エネルギー需要</a:t>
            </a:r>
            <a:r>
              <a:rPr lang="ja-JP" altLang="en-US" sz="1400" b="1" dirty="0" smtClean="0">
                <a:latin typeface="Meiryo UI" panose="020B0604030504040204" pitchFamily="50" charset="-128"/>
                <a:ea typeface="Meiryo UI" panose="020B0604030504040204" pitchFamily="50" charset="-128"/>
              </a:rPr>
              <a:t>の約</a:t>
            </a:r>
            <a:r>
              <a:rPr lang="en-US" altLang="ja-JP" sz="1400" b="1" dirty="0">
                <a:latin typeface="Meiryo UI" panose="020B0604030504040204" pitchFamily="50" charset="-128"/>
                <a:ea typeface="Meiryo UI" panose="020B0604030504040204" pitchFamily="50" charset="-128"/>
              </a:rPr>
              <a:t>2</a:t>
            </a:r>
            <a:r>
              <a:rPr lang="ja-JP" altLang="en-US" sz="1400" b="1" dirty="0" err="1" smtClean="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rPr>
              <a:t>倍</a:t>
            </a:r>
            <a:r>
              <a:rPr lang="ja-JP" altLang="en-US" sz="1400" b="1" dirty="0">
                <a:latin typeface="Meiryo UI" panose="020B0604030504040204" pitchFamily="50" charset="-128"/>
                <a:ea typeface="Meiryo UI" panose="020B0604030504040204" pitchFamily="50" charset="-128"/>
              </a:rPr>
              <a:t>の再生可能エネルギー</a:t>
            </a:r>
            <a:r>
              <a:rPr lang="ja-JP" altLang="en-US" sz="1400" b="1" dirty="0" smtClean="0">
                <a:latin typeface="Meiryo UI" panose="020B0604030504040204" pitchFamily="50" charset="-128"/>
                <a:ea typeface="Meiryo UI" panose="020B0604030504040204" pitchFamily="50" charset="-128"/>
              </a:rPr>
              <a:t>供給力</a:t>
            </a:r>
            <a:r>
              <a:rPr lang="ja-JP" altLang="en-US" sz="1400" b="1" dirty="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25,811</a:t>
            </a:r>
            <a:r>
              <a:rPr lang="ja-JP" altLang="en-US" sz="1400" b="1" dirty="0">
                <a:latin typeface="Meiryo UI" panose="020B0604030504040204" pitchFamily="50" charset="-128"/>
                <a:ea typeface="Meiryo UI" panose="020B0604030504040204" pitchFamily="50" charset="-128"/>
              </a:rPr>
              <a:t>億</a:t>
            </a:r>
            <a:r>
              <a:rPr lang="ja-JP" altLang="en-US" sz="1400" b="1" dirty="0" smtClean="0">
                <a:latin typeface="Meiryo UI" panose="020B0604030504040204" pitchFamily="50" charset="-128"/>
                <a:ea typeface="Meiryo UI" panose="020B0604030504040204" pitchFamily="50" charset="-128"/>
              </a:rPr>
              <a:t>kWh）</a:t>
            </a:r>
            <a:endParaRPr lang="ja-JP" altLang="en-US" sz="1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A04EEA82-7CD6-464C-95F1-CD20C4A4C0B2}"/>
              </a:ext>
            </a:extLst>
          </p:cNvPr>
          <p:cNvSpPr/>
          <p:nvPr/>
        </p:nvSpPr>
        <p:spPr>
          <a:xfrm>
            <a:off x="3426504" y="5564518"/>
            <a:ext cx="5495636" cy="954107"/>
          </a:xfrm>
          <a:prstGeom prst="rect">
            <a:avLst/>
          </a:prstGeom>
          <a:solidFill>
            <a:srgbClr val="DEF2EA"/>
          </a:solidFill>
          <a:ln w="28575">
            <a:solidFill>
              <a:srgbClr val="006666"/>
            </a:solidFill>
          </a:ln>
        </p:spPr>
        <p:txBody>
          <a:bodyPr wrap="square">
            <a:spAutoFit/>
          </a:bodyPr>
          <a:lstStyle/>
          <a:p>
            <a:pPr algn="just"/>
            <a:r>
              <a:rPr lang="ja-JP" altLang="en-US" sz="1400" b="1" dirty="0">
                <a:latin typeface="Meiryo UI" panose="020B0604030504040204" pitchFamily="50" charset="-128"/>
                <a:ea typeface="Meiryo UI" panose="020B0604030504040204" pitchFamily="50" charset="-128"/>
              </a:rPr>
              <a:t>また、再生可能エネルギーで得た収益を活用して、子育て支援を進めたり、新たな産業を興したり、エネルギーの需給関係を通じた地域内のつながりや都市と農山漁村での交流を活発にするなど、再生可能エネルギーから始まる地域（経済）づくりも可能。</a:t>
            </a:r>
          </a:p>
        </p:txBody>
      </p:sp>
      <p:sp>
        <p:nvSpPr>
          <p:cNvPr id="10" name="正方形/長方形 9">
            <a:extLst>
              <a:ext uri="{FF2B5EF4-FFF2-40B4-BE49-F238E27FC236}">
                <a16:creationId xmlns:a16="http://schemas.microsoft.com/office/drawing/2014/main" id="{3624C366-59C5-408B-83E3-44C8119466AB}"/>
              </a:ext>
            </a:extLst>
          </p:cNvPr>
          <p:cNvSpPr/>
          <p:nvPr/>
        </p:nvSpPr>
        <p:spPr>
          <a:xfrm>
            <a:off x="160095" y="2542221"/>
            <a:ext cx="4131734" cy="314217"/>
          </a:xfrm>
          <a:prstGeom prst="rect">
            <a:avLst/>
          </a:prstGeom>
          <a:solidFill>
            <a:srgbClr val="FFFFCC"/>
          </a:solidFill>
          <a:ln w="2857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r>
              <a:rPr lang="ja-JP" altLang="en-US" sz="1300" b="1" dirty="0">
                <a:latin typeface="Meiryo UI" pitchFamily="50" charset="-128"/>
                <a:ea typeface="Meiryo UI" pitchFamily="50" charset="-128"/>
              </a:rPr>
              <a:t>再生可能エネルギーの導入ポテンシャル（市町村別）</a:t>
            </a:r>
          </a:p>
        </p:txBody>
      </p:sp>
      <p:sp>
        <p:nvSpPr>
          <p:cNvPr id="11" name="正方形/長方形 10">
            <a:extLst>
              <a:ext uri="{FF2B5EF4-FFF2-40B4-BE49-F238E27FC236}">
                <a16:creationId xmlns:a16="http://schemas.microsoft.com/office/drawing/2014/main" id="{9F87391D-0CCC-4D42-838B-C816A1020CE1}"/>
              </a:ext>
            </a:extLst>
          </p:cNvPr>
          <p:cNvSpPr/>
          <p:nvPr/>
        </p:nvSpPr>
        <p:spPr>
          <a:xfrm>
            <a:off x="5681308" y="3289082"/>
            <a:ext cx="3290400" cy="830997"/>
          </a:xfrm>
          <a:prstGeom prst="rect">
            <a:avLst/>
          </a:prstGeom>
          <a:solidFill>
            <a:schemeClr val="bg1"/>
          </a:solidFill>
          <a:ln w="25400">
            <a:solidFill>
              <a:srgbClr val="006666"/>
            </a:solidFill>
            <a:prstDash val="sysDash"/>
          </a:ln>
        </p:spPr>
        <p:txBody>
          <a:bodyPr wrap="square">
            <a:spAutoFit/>
          </a:bodyPr>
          <a:lstStyle/>
          <a:p>
            <a:pPr algn="just"/>
            <a:r>
              <a:rPr lang="ja-JP" altLang="en-US" sz="1200" dirty="0">
                <a:latin typeface="Meiryo UI" panose="020B0604030504040204" pitchFamily="50" charset="-128"/>
                <a:ea typeface="Meiryo UI" panose="020B0604030504040204" pitchFamily="50" charset="-128"/>
              </a:rPr>
              <a:t>再生可能エネルギーのエネルギー源は、太陽光、風力、水力、地熱など、その土地に帰属する地域条件や自然資源であるため、その導入ポテンシャルは、都市部より地方部において高い。</a:t>
            </a:r>
          </a:p>
        </p:txBody>
      </p:sp>
      <p:sp>
        <p:nvSpPr>
          <p:cNvPr id="12" name="正方形/長方形 11">
            <a:extLst>
              <a:ext uri="{FF2B5EF4-FFF2-40B4-BE49-F238E27FC236}">
                <a16:creationId xmlns:a16="http://schemas.microsoft.com/office/drawing/2014/main" id="{2EEFB79D-56B4-43EC-B791-A048E5499DA1}"/>
              </a:ext>
            </a:extLst>
          </p:cNvPr>
          <p:cNvSpPr/>
          <p:nvPr/>
        </p:nvSpPr>
        <p:spPr>
          <a:xfrm>
            <a:off x="5690350" y="4548232"/>
            <a:ext cx="3291505" cy="738664"/>
          </a:xfrm>
          <a:prstGeom prst="rect">
            <a:avLst/>
          </a:prstGeom>
          <a:solidFill>
            <a:srgbClr val="DEF2EA"/>
          </a:solidFill>
          <a:ln w="28575">
            <a:solidFill>
              <a:srgbClr val="006666"/>
            </a:solidFill>
          </a:ln>
        </p:spPr>
        <p:txBody>
          <a:bodyPr wrap="square">
            <a:spAutoFit/>
          </a:bodyPr>
          <a:lstStyle/>
          <a:p>
            <a:pPr algn="just"/>
            <a:r>
              <a:rPr lang="ja-JP" altLang="en-US" sz="1400" b="1" dirty="0">
                <a:latin typeface="Meiryo UI" panose="020B0604030504040204" pitchFamily="50" charset="-128"/>
                <a:ea typeface="Meiryo UI" panose="020B0604030504040204" pitchFamily="50" charset="-128"/>
              </a:rPr>
              <a:t>エネルギー収支を改善し、地域から資金（所得）の流出を防ぎ、足腰の強い地域経済を構築することが可能に。</a:t>
            </a:r>
          </a:p>
        </p:txBody>
      </p:sp>
      <p:sp>
        <p:nvSpPr>
          <p:cNvPr id="13" name="矢印: 下 12">
            <a:extLst>
              <a:ext uri="{FF2B5EF4-FFF2-40B4-BE49-F238E27FC236}">
                <a16:creationId xmlns:a16="http://schemas.microsoft.com/office/drawing/2014/main" id="{0720E764-E17C-497C-BE4A-CE817F7D457F}"/>
              </a:ext>
            </a:extLst>
          </p:cNvPr>
          <p:cNvSpPr/>
          <p:nvPr/>
        </p:nvSpPr>
        <p:spPr bwMode="auto">
          <a:xfrm>
            <a:off x="6641839" y="5317426"/>
            <a:ext cx="859630" cy="216000"/>
          </a:xfrm>
          <a:prstGeom prst="downArrow">
            <a:avLst/>
          </a:prstGeom>
          <a:solidFill>
            <a:srgbClr val="CC006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
        <p:nvSpPr>
          <p:cNvPr id="14" name="正方形/長方形 13">
            <a:extLst>
              <a:ext uri="{FF2B5EF4-FFF2-40B4-BE49-F238E27FC236}">
                <a16:creationId xmlns:a16="http://schemas.microsoft.com/office/drawing/2014/main" id="{B6330E60-8ADA-47BE-B250-38339FEE43B8}"/>
              </a:ext>
            </a:extLst>
          </p:cNvPr>
          <p:cNvSpPr/>
          <p:nvPr/>
        </p:nvSpPr>
        <p:spPr>
          <a:xfrm>
            <a:off x="4584970" y="2491012"/>
            <a:ext cx="444888" cy="400110"/>
          </a:xfrm>
          <a:prstGeom prst="rect">
            <a:avLst/>
          </a:prstGeom>
          <a:solidFill>
            <a:srgbClr val="006666"/>
          </a:solidFill>
          <a:ln w="15875">
            <a:noFill/>
          </a:ln>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①</a:t>
            </a:r>
          </a:p>
        </p:txBody>
      </p:sp>
      <p:sp>
        <p:nvSpPr>
          <p:cNvPr id="15" name="正方形/長方形 14">
            <a:extLst>
              <a:ext uri="{FF2B5EF4-FFF2-40B4-BE49-F238E27FC236}">
                <a16:creationId xmlns:a16="http://schemas.microsoft.com/office/drawing/2014/main" id="{7A433C84-CDF3-449A-96D1-605A125A43A1}"/>
              </a:ext>
            </a:extLst>
          </p:cNvPr>
          <p:cNvSpPr/>
          <p:nvPr/>
        </p:nvSpPr>
        <p:spPr>
          <a:xfrm>
            <a:off x="5677387" y="4173243"/>
            <a:ext cx="444888" cy="400110"/>
          </a:xfrm>
          <a:prstGeom prst="rect">
            <a:avLst/>
          </a:prstGeom>
          <a:solidFill>
            <a:srgbClr val="006666"/>
          </a:solidFill>
          <a:ln w="15875">
            <a:noFill/>
          </a:ln>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②</a:t>
            </a:r>
          </a:p>
        </p:txBody>
      </p:sp>
      <p:sp>
        <p:nvSpPr>
          <p:cNvPr id="16" name="正方形/長方形 15">
            <a:extLst>
              <a:ext uri="{FF2B5EF4-FFF2-40B4-BE49-F238E27FC236}">
                <a16:creationId xmlns:a16="http://schemas.microsoft.com/office/drawing/2014/main" id="{F16D6AF4-EBC9-410A-AD9D-CD9640D46CE0}"/>
              </a:ext>
            </a:extLst>
          </p:cNvPr>
          <p:cNvSpPr/>
          <p:nvPr/>
        </p:nvSpPr>
        <p:spPr>
          <a:xfrm>
            <a:off x="3413715" y="5211922"/>
            <a:ext cx="444888" cy="400110"/>
          </a:xfrm>
          <a:prstGeom prst="rect">
            <a:avLst/>
          </a:prstGeom>
          <a:solidFill>
            <a:srgbClr val="006666"/>
          </a:solidFill>
          <a:ln w="15875">
            <a:noFill/>
          </a:ln>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③</a:t>
            </a:r>
          </a:p>
        </p:txBody>
      </p:sp>
      <p:sp>
        <p:nvSpPr>
          <p:cNvPr id="17" name="正方形/長方形 16">
            <a:extLst>
              <a:ext uri="{FF2B5EF4-FFF2-40B4-BE49-F238E27FC236}">
                <a16:creationId xmlns:a16="http://schemas.microsoft.com/office/drawing/2014/main" id="{5B0B854F-DF33-44C6-B19F-FFC553A23361}"/>
              </a:ext>
            </a:extLst>
          </p:cNvPr>
          <p:cNvSpPr/>
          <p:nvPr/>
        </p:nvSpPr>
        <p:spPr bwMode="auto">
          <a:xfrm>
            <a:off x="5029200" y="2503800"/>
            <a:ext cx="1872000" cy="216000"/>
          </a:xfrm>
          <a:prstGeom prst="rect">
            <a:avLst/>
          </a:prstGeom>
          <a:solidFill>
            <a:srgbClr val="FFFFCC"/>
          </a:solidFill>
          <a:ln w="28575" cap="flat" cmpd="sng" algn="ctr">
            <a:solidFill>
              <a:srgbClr val="006666"/>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r>
              <a:rPr lang="ja-JP" altLang="en-US" sz="1200" b="1" dirty="0" smtClean="0">
                <a:latin typeface="Meiryo UI" pitchFamily="50" charset="-128"/>
                <a:ea typeface="Meiryo UI" pitchFamily="50" charset="-128"/>
              </a:rPr>
              <a:t>令和</a:t>
            </a:r>
            <a:r>
              <a:rPr lang="en-US" altLang="ja-JP" sz="1200" b="1" dirty="0" smtClean="0">
                <a:latin typeface="Meiryo UI" pitchFamily="50" charset="-128"/>
                <a:ea typeface="Meiryo UI" pitchFamily="50" charset="-128"/>
              </a:rPr>
              <a:t>2</a:t>
            </a:r>
            <a:r>
              <a:rPr lang="ja-JP" altLang="en-US" sz="1200" b="1" dirty="0" smtClean="0">
                <a:latin typeface="Meiryo UI" pitchFamily="50" charset="-128"/>
                <a:ea typeface="Meiryo UI" pitchFamily="50" charset="-128"/>
              </a:rPr>
              <a:t>年度版環境</a:t>
            </a:r>
            <a:r>
              <a:rPr lang="ja-JP" altLang="en-US" sz="1200" b="1" dirty="0">
                <a:latin typeface="Meiryo UI" pitchFamily="50" charset="-128"/>
                <a:ea typeface="Meiryo UI" pitchFamily="50" charset="-128"/>
              </a:rPr>
              <a:t>白書より</a:t>
            </a:r>
          </a:p>
        </p:txBody>
      </p:sp>
    </p:spTree>
    <p:extLst>
      <p:ext uri="{BB962C8B-B14F-4D97-AF65-F5344CB8AC3E}">
        <p14:creationId xmlns:p14="http://schemas.microsoft.com/office/powerpoint/2010/main" val="497308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５</a:t>
            </a:r>
            <a:r>
              <a:rPr lang="ja-JP" altLang="en-US" sz="4000" dirty="0" smtClean="0">
                <a:solidFill>
                  <a:schemeClr val="bg1"/>
                </a:solidFill>
                <a:latin typeface="Meiryo UI" pitchFamily="50" charset="-128"/>
                <a:ea typeface="Meiryo UI" pitchFamily="50" charset="-128"/>
              </a:rPr>
              <a:t>．</a:t>
            </a:r>
            <a:r>
              <a:rPr lang="ja-JP" altLang="en-US" sz="4000" dirty="0">
                <a:solidFill>
                  <a:schemeClr val="bg1"/>
                </a:solidFill>
                <a:latin typeface="Meiryo UI" pitchFamily="50" charset="-128"/>
                <a:ea typeface="Meiryo UI" pitchFamily="50" charset="-128"/>
              </a:rPr>
              <a:t>地域</a:t>
            </a:r>
            <a:r>
              <a:rPr lang="ja-JP" altLang="en-US" sz="4000" dirty="0" smtClean="0">
                <a:solidFill>
                  <a:schemeClr val="bg1"/>
                </a:solidFill>
                <a:latin typeface="Meiryo UI" pitchFamily="50" charset="-128"/>
                <a:ea typeface="Meiryo UI" pitchFamily="50" charset="-128"/>
              </a:rPr>
              <a:t>の</a:t>
            </a:r>
            <a:r>
              <a:rPr lang="ja-JP" altLang="en-US" sz="4000" dirty="0" smtClean="0">
                <a:solidFill>
                  <a:schemeClr val="bg1"/>
                </a:solidFill>
              </a:rPr>
              <a:t>経済③：支出</a:t>
            </a:r>
            <a:endParaRPr lang="en-US" altLang="ja-JP" sz="4000" dirty="0">
              <a:solidFill>
                <a:schemeClr val="bg1"/>
              </a:solidFill>
              <a:latin typeface="Meiryo UI" pitchFamily="50" charset="-128"/>
              <a:ea typeface="Meiryo UI" pitchFamily="50" charset="-128"/>
            </a:endParaRP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50</a:t>
            </a:fld>
            <a:endParaRPr lang="en-US" altLang="ja-JP" b="1" dirty="0">
              <a:latin typeface="Meiryo UI" pitchFamily="50" charset="-128"/>
              <a:ea typeface="Meiryo UI" pitchFamily="50" charset="-128"/>
            </a:endParaRPr>
          </a:p>
        </p:txBody>
      </p:sp>
      <p:sp>
        <p:nvSpPr>
          <p:cNvPr id="5" name="テキスト プレースホルダ 7"/>
          <p:cNvSpPr txBox="1">
            <a:spLocks/>
          </p:cNvSpPr>
          <p:nvPr/>
        </p:nvSpPr>
        <p:spPr>
          <a:xfrm>
            <a:off x="2796321" y="3135994"/>
            <a:ext cx="4914804" cy="1508105"/>
          </a:xfrm>
          <a:prstGeom prst="rect">
            <a:avLst/>
          </a:prstGeom>
          <a:noFill/>
        </p:spPr>
        <p:txBody>
          <a:bodyPr wrap="square" rtlCol="0" anchor="ctr">
            <a:spAutoFit/>
          </a:bodyPr>
          <a:lst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spcBef>
                <a:spcPct val="0"/>
              </a:spcBef>
              <a:spcAft>
                <a:spcPts val="1200"/>
              </a:spcAft>
              <a:buFont typeface="Wingdings" pitchFamily="2" charset="2"/>
              <a:buNone/>
            </a:pPr>
            <a:r>
              <a:rPr lang="ja-JP" altLang="en-US" sz="2400" b="1" kern="1200" smtClean="0">
                <a:solidFill>
                  <a:schemeClr val="tx1">
                    <a:lumMod val="75000"/>
                    <a:lumOff val="25000"/>
                  </a:schemeClr>
                </a:solidFill>
                <a:latin typeface="Meiryo UI" pitchFamily="50" charset="-128"/>
                <a:ea typeface="Meiryo UI" pitchFamily="50" charset="-128"/>
              </a:rPr>
              <a:t>５－１．消費の分析</a:t>
            </a:r>
            <a:endParaRPr lang="en-US" altLang="ja-JP" sz="2400" b="1" kern="120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Font typeface="Wingdings" pitchFamily="2" charset="2"/>
              <a:buNone/>
            </a:pPr>
            <a:r>
              <a:rPr lang="ja-JP" altLang="en-US" sz="2400" b="1" kern="1200" smtClean="0">
                <a:solidFill>
                  <a:schemeClr val="tx1">
                    <a:lumMod val="75000"/>
                    <a:lumOff val="25000"/>
                  </a:schemeClr>
                </a:solidFill>
                <a:latin typeface="Meiryo UI" pitchFamily="50" charset="-128"/>
                <a:ea typeface="Meiryo UI" pitchFamily="50" charset="-128"/>
              </a:rPr>
              <a:t>５－２．投資の分析</a:t>
            </a:r>
            <a:endParaRPr lang="en-US" altLang="ja-JP" sz="2400" b="1" kern="120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Font typeface="Wingdings" pitchFamily="2" charset="2"/>
              <a:buNone/>
            </a:pPr>
            <a:r>
              <a:rPr lang="ja-JP" altLang="en-US" sz="2400" b="1" kern="1200" smtClean="0">
                <a:solidFill>
                  <a:schemeClr val="tx1">
                    <a:lumMod val="75000"/>
                    <a:lumOff val="25000"/>
                  </a:schemeClr>
                </a:solidFill>
                <a:latin typeface="Meiryo UI" pitchFamily="50" charset="-128"/>
                <a:ea typeface="Meiryo UI" pitchFamily="50" charset="-128"/>
              </a:rPr>
              <a:t>５－３．エネルギー収支の分析</a:t>
            </a:r>
            <a:endParaRPr lang="ja-JP" altLang="en-US" sz="2400" b="1" kern="1200" dirty="0" smtClean="0">
              <a:solidFill>
                <a:schemeClr val="tx1">
                  <a:lumMod val="75000"/>
                  <a:lumOff val="25000"/>
                </a:schemeClr>
              </a:solidFill>
              <a:latin typeface="Meiryo UI" pitchFamily="50" charset="-128"/>
              <a:ea typeface="Meiryo UI" pitchFamily="50" charset="-128"/>
            </a:endParaRPr>
          </a:p>
        </p:txBody>
      </p:sp>
    </p:spTree>
    <p:extLst>
      <p:ext uri="{BB962C8B-B14F-4D97-AF65-F5344CB8AC3E}">
        <p14:creationId xmlns:p14="http://schemas.microsoft.com/office/powerpoint/2010/main" val="827966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7">
            <a:extLst>
              <a:ext uri="{FF2B5EF4-FFF2-40B4-BE49-F238E27FC236}">
                <a16:creationId xmlns:a16="http://schemas.microsoft.com/office/drawing/2014/main" id="{58AC88E9-BA54-4BF1-8602-1BF0131EBB2C}"/>
              </a:ext>
            </a:extLst>
          </p:cNvPr>
          <p:cNvSpPr txBox="1">
            <a:spLocks/>
          </p:cNvSpPr>
          <p:nvPr/>
        </p:nvSpPr>
        <p:spPr>
          <a:xfrm>
            <a:off x="1097998" y="2363548"/>
            <a:ext cx="1656000" cy="3852000"/>
          </a:xfrm>
          <a:prstGeom prst="roundRect">
            <a:avLst>
              <a:gd name="adj" fmla="val 18934"/>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6" name="テキスト プレースホルダ 7">
            <a:extLst>
              <a:ext uri="{FF2B5EF4-FFF2-40B4-BE49-F238E27FC236}">
                <a16:creationId xmlns:a16="http://schemas.microsoft.com/office/drawing/2014/main" id="{38B6E5EF-5240-473B-97CC-563C2821B887}"/>
              </a:ext>
            </a:extLst>
          </p:cNvPr>
          <p:cNvSpPr txBox="1">
            <a:spLocks/>
          </p:cNvSpPr>
          <p:nvPr/>
        </p:nvSpPr>
        <p:spPr>
          <a:xfrm>
            <a:off x="7495979" y="2363548"/>
            <a:ext cx="1619745" cy="3852000"/>
          </a:xfrm>
          <a:prstGeom prst="roundRect">
            <a:avLst>
              <a:gd name="adj" fmla="val 18934"/>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3" name="テキスト プレースホルダ 7">
            <a:extLst>
              <a:ext uri="{FF2B5EF4-FFF2-40B4-BE49-F238E27FC236}">
                <a16:creationId xmlns:a16="http://schemas.microsoft.com/office/drawing/2014/main" id="{7DBC7487-4301-4153-A481-6BA33D208BB7}"/>
              </a:ext>
            </a:extLst>
          </p:cNvPr>
          <p:cNvSpPr txBox="1">
            <a:spLocks/>
          </p:cNvSpPr>
          <p:nvPr/>
        </p:nvSpPr>
        <p:spPr>
          <a:xfrm>
            <a:off x="2802642" y="2260116"/>
            <a:ext cx="4661129" cy="4458217"/>
          </a:xfrm>
          <a:prstGeom prst="roundRect">
            <a:avLst>
              <a:gd name="adj" fmla="val 8652"/>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7" name="タイトル 6"/>
          <p:cNvSpPr>
            <a:spLocks noGrp="1"/>
          </p:cNvSpPr>
          <p:nvPr>
            <p:ph type="ctrTitle"/>
          </p:nvPr>
        </p:nvSpPr>
        <p:spPr/>
        <p:txBody>
          <a:bodyPr/>
          <a:lstStyle/>
          <a:p>
            <a:r>
              <a:rPr lang="ja-JP" altLang="en-US"/>
              <a:t>支出面</a:t>
            </a:r>
            <a:r>
              <a:rPr lang="ja-JP" altLang="en-US" dirty="0"/>
              <a:t>の分析の考え方</a:t>
            </a:r>
            <a:endParaRPr kumimoji="1" lang="ja-JP" altLang="en-US" dirty="0"/>
          </a:p>
        </p:txBody>
      </p:sp>
      <p:sp>
        <p:nvSpPr>
          <p:cNvPr id="11" name="テキスト ボックス 10">
            <a:extLst>
              <a:ext uri="{FF2B5EF4-FFF2-40B4-BE49-F238E27FC236}">
                <a16:creationId xmlns:a16="http://schemas.microsoft.com/office/drawing/2014/main" id="{7F3BE3A7-2DAA-47CB-9913-16201A891F26}"/>
              </a:ext>
            </a:extLst>
          </p:cNvPr>
          <p:cNvSpPr txBox="1"/>
          <p:nvPr/>
        </p:nvSpPr>
        <p:spPr>
          <a:xfrm>
            <a:off x="72000" y="652436"/>
            <a:ext cx="9000000" cy="1188000"/>
          </a:xfrm>
          <a:prstGeom prst="rect">
            <a:avLst/>
          </a:prstGeom>
          <a:noFill/>
          <a:ln w="28575">
            <a:solidFill>
              <a:srgbClr val="CC0066"/>
            </a:solidFill>
            <a:prstDash val="sysDash"/>
          </a:ln>
        </p:spPr>
        <p:txBody>
          <a:bodyPr wrap="square" anchor="ctr">
            <a:noAutofit/>
          </a:bodyPr>
          <a:lstStyle/>
          <a:p>
            <a:pPr marL="108000" indent="-108000" algn="just">
              <a:spcBef>
                <a:spcPts val="0"/>
              </a:spcBef>
              <a:spcAft>
                <a:spcPts val="300"/>
              </a:spcAft>
              <a:buClr>
                <a:srgbClr val="008080"/>
              </a:buClr>
              <a:buFont typeface="Wingdings" panose="05000000000000000000" pitchFamily="2" charset="2"/>
              <a:buChar char="n"/>
            </a:pPr>
            <a:r>
              <a:rPr lang="ja-JP" altLang="en-US" sz="1400" kern="100">
                <a:latin typeface="Meiryo UI" panose="020B0604030504040204" pitchFamily="50" charset="-128"/>
                <a:ea typeface="Meiryo UI" panose="020B0604030504040204" pitchFamily="50" charset="-128"/>
              </a:rPr>
              <a:t>地域住民や企業が受け取ったお金を使っていくのが支出面であり、その使い道には消費と投資の大きく２つがある。</a:t>
            </a:r>
            <a:endParaRPr lang="en-US" altLang="ja-JP" sz="1400" kern="100">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a:latin typeface="Meiryo UI" panose="020B0604030504040204" pitchFamily="50" charset="-128"/>
                <a:ea typeface="Meiryo UI" panose="020B0604030504040204" pitchFamily="50" charset="-128"/>
              </a:rPr>
              <a:t>消費の流出入は、地域住民が消費を地域内で行うのか地域外で行うのか、観光客が観光消費を地域に落としているか、等により発生する。</a:t>
            </a:r>
            <a:endParaRPr lang="en-US" altLang="ja-JP" sz="1400" kern="100">
              <a:latin typeface="Meiryo UI" panose="020B0604030504040204" pitchFamily="50" charset="-128"/>
              <a:ea typeface="Meiryo UI" panose="020B0604030504040204" pitchFamily="50" charset="-128"/>
            </a:endParaRPr>
          </a:p>
          <a:p>
            <a:pPr marL="108000" indent="-108000" algn="just">
              <a:spcBef>
                <a:spcPts val="0"/>
              </a:spcBef>
              <a:spcAft>
                <a:spcPts val="300"/>
              </a:spcAft>
              <a:buClr>
                <a:srgbClr val="008080"/>
              </a:buClr>
              <a:buFont typeface="Wingdings" panose="05000000000000000000" pitchFamily="2" charset="2"/>
              <a:buChar char="n"/>
            </a:pPr>
            <a:r>
              <a:rPr lang="ja-JP" altLang="en-US" sz="1400" kern="100">
                <a:latin typeface="Meiryo UI" panose="020B0604030504040204" pitchFamily="50" charset="-128"/>
                <a:ea typeface="Meiryo UI" panose="020B0604030504040204" pitchFamily="50" charset="-128"/>
              </a:rPr>
              <a:t>投資の流出入は、地域企業が工場、機械等の設備設置や宅地開発等への投資を地域内で行うのか地域外で行うのか、また、域外からの投資を呼び込めているか、等により発生する。</a:t>
            </a:r>
            <a:endParaRPr lang="en-US" altLang="ja-JP" sz="1400"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a:xfrm>
            <a:off x="8496000" y="6540212"/>
            <a:ext cx="648000" cy="252000"/>
          </a:xfrm>
        </p:spPr>
        <p:txBody>
          <a:bodyPr/>
          <a:lstStyle/>
          <a:p>
            <a:pPr>
              <a:defRPr/>
            </a:pPr>
            <a:fld id="{20DC7313-58E3-4F6B-88A3-0F915AD38F14}" type="slidenum">
              <a:rPr lang="en-US" altLang="ja-JP" smtClean="0"/>
              <a:pPr>
                <a:defRPr/>
              </a:pPr>
              <a:t>51</a:t>
            </a:fld>
            <a:endParaRPr lang="en-US" altLang="ja-JP" dirty="0"/>
          </a:p>
        </p:txBody>
      </p:sp>
      <p:sp>
        <p:nvSpPr>
          <p:cNvPr id="2" name="テキスト プレースホルダ 7">
            <a:extLst>
              <a:ext uri="{FF2B5EF4-FFF2-40B4-BE49-F238E27FC236}">
                <a16:creationId xmlns:a16="http://schemas.microsoft.com/office/drawing/2014/main" id="{537C7A23-882F-4092-ACA6-91BA8189E53E}"/>
              </a:ext>
            </a:extLst>
          </p:cNvPr>
          <p:cNvSpPr txBox="1">
            <a:spLocks/>
          </p:cNvSpPr>
          <p:nvPr/>
        </p:nvSpPr>
        <p:spPr>
          <a:xfrm>
            <a:off x="18976" y="1864116"/>
            <a:ext cx="3480527" cy="396000"/>
          </a:xfrm>
          <a:prstGeom prst="rect">
            <a:avLst/>
          </a:prstGeom>
          <a:solidFill>
            <a:srgbClr val="006666"/>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1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r>
              <a:rPr lang="ja-JP" altLang="en-US" sz="1800"/>
              <a:t>支出面</a:t>
            </a:r>
            <a:r>
              <a:rPr lang="ja-JP" altLang="en-US" sz="1800" dirty="0"/>
              <a:t>の指標と分かること</a:t>
            </a:r>
            <a:endParaRPr lang="en-US" altLang="ja-JP" sz="1800" dirty="0"/>
          </a:p>
        </p:txBody>
      </p:sp>
      <p:sp>
        <p:nvSpPr>
          <p:cNvPr id="260" name="右中かっこ 259">
            <a:extLst>
              <a:ext uri="{FF2B5EF4-FFF2-40B4-BE49-F238E27FC236}">
                <a16:creationId xmlns:a16="http://schemas.microsoft.com/office/drawing/2014/main" id="{696F10BD-3E64-4AF1-B6E7-40C113AFFA91}"/>
              </a:ext>
            </a:extLst>
          </p:cNvPr>
          <p:cNvSpPr/>
          <p:nvPr/>
        </p:nvSpPr>
        <p:spPr bwMode="auto">
          <a:xfrm rot="5400000">
            <a:off x="5958112" y="5170075"/>
            <a:ext cx="180000" cy="1620000"/>
          </a:xfrm>
          <a:prstGeom prst="rightBrace">
            <a:avLst>
              <a:gd name="adj1" fmla="val 46624"/>
              <a:gd name="adj2" fmla="val 51556"/>
            </a:avLst>
          </a:prstGeom>
          <a:noFill/>
          <a:ln w="12700" cap="flat" cmpd="sng" algn="ctr">
            <a:solidFill>
              <a:schemeClr val="tx1">
                <a:lumMod val="50000"/>
                <a:lumOff val="50000"/>
              </a:schemeClr>
            </a:solidFill>
            <a:prstDash val="sysDot"/>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
        <p:nvSpPr>
          <p:cNvPr id="113" name="テキスト プレースホルダ 7">
            <a:extLst>
              <a:ext uri="{FF2B5EF4-FFF2-40B4-BE49-F238E27FC236}">
                <a16:creationId xmlns:a16="http://schemas.microsoft.com/office/drawing/2014/main" id="{FF1D0D8E-E66A-4B83-ACFF-EB9835782449}"/>
              </a:ext>
            </a:extLst>
          </p:cNvPr>
          <p:cNvSpPr txBox="1">
            <a:spLocks/>
          </p:cNvSpPr>
          <p:nvPr/>
        </p:nvSpPr>
        <p:spPr>
          <a:xfrm>
            <a:off x="2894733" y="2635437"/>
            <a:ext cx="4176000" cy="288000"/>
          </a:xfrm>
          <a:prstGeom prst="rect">
            <a:avLst/>
          </a:prstGeom>
          <a:solidFill>
            <a:srgbClr val="B6BDD8"/>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defPPr>
              <a:defRPr lang="ja-JP"/>
            </a:defPPr>
            <a:lvl1pPr>
              <a:spcAft>
                <a:spcPts val="600"/>
              </a:spcAft>
              <a:defRPr sz="1200" b="1">
                <a:solidFill>
                  <a:sysClr val="windowText" lastClr="000000"/>
                </a:solidFill>
                <a:latin typeface="Meiryo UI" pitchFamily="50" charset="-128"/>
                <a:ea typeface="Meiryo UI"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endParaRPr lang="en-US" altLang="ja-JP" dirty="0"/>
          </a:p>
        </p:txBody>
      </p:sp>
      <p:sp>
        <p:nvSpPr>
          <p:cNvPr id="117" name="正方形/長方形 116">
            <a:extLst>
              <a:ext uri="{FF2B5EF4-FFF2-40B4-BE49-F238E27FC236}">
                <a16:creationId xmlns:a16="http://schemas.microsoft.com/office/drawing/2014/main" id="{83482768-B04C-4291-AB36-409B09A1C6D1}"/>
              </a:ext>
            </a:extLst>
          </p:cNvPr>
          <p:cNvSpPr>
            <a:spLocks/>
          </p:cNvSpPr>
          <p:nvPr/>
        </p:nvSpPr>
        <p:spPr bwMode="auto">
          <a:xfrm>
            <a:off x="3531776" y="2653437"/>
            <a:ext cx="3061014"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a:latin typeface="Meiryo UI" pitchFamily="50" charset="-128"/>
                <a:ea typeface="Meiryo UI" pitchFamily="50" charset="-128"/>
              </a:rPr>
              <a:t>地域住民所得</a:t>
            </a:r>
            <a:endParaRPr lang="ja-JP" altLang="en-US" sz="1100" b="1" dirty="0">
              <a:latin typeface="Meiryo UI" pitchFamily="50" charset="-128"/>
              <a:ea typeface="Meiryo UI" pitchFamily="50" charset="-128"/>
            </a:endParaRPr>
          </a:p>
        </p:txBody>
      </p:sp>
      <p:sp>
        <p:nvSpPr>
          <p:cNvPr id="134" name="正方形/長方形 133">
            <a:extLst>
              <a:ext uri="{FF2B5EF4-FFF2-40B4-BE49-F238E27FC236}">
                <a16:creationId xmlns:a16="http://schemas.microsoft.com/office/drawing/2014/main" id="{C36B80A2-8C0A-4B44-84E7-C4ED711C996A}"/>
              </a:ext>
            </a:extLst>
          </p:cNvPr>
          <p:cNvSpPr>
            <a:spLocks/>
          </p:cNvSpPr>
          <p:nvPr/>
        </p:nvSpPr>
        <p:spPr bwMode="auto">
          <a:xfrm>
            <a:off x="3271876" y="32834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36" name="正方形/長方形 135">
            <a:extLst>
              <a:ext uri="{FF2B5EF4-FFF2-40B4-BE49-F238E27FC236}">
                <a16:creationId xmlns:a16="http://schemas.microsoft.com/office/drawing/2014/main" id="{4340DFEA-D6AC-440A-88AB-A6B009361955}"/>
              </a:ext>
            </a:extLst>
          </p:cNvPr>
          <p:cNvSpPr>
            <a:spLocks/>
          </p:cNvSpPr>
          <p:nvPr/>
        </p:nvSpPr>
        <p:spPr bwMode="auto">
          <a:xfrm>
            <a:off x="1460188"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138" name="カギ線コネクタ 137"/>
          <p:cNvCxnSpPr>
            <a:cxnSpLocks/>
            <a:stCxn id="134" idx="2"/>
            <a:endCxn id="80" idx="0"/>
          </p:cNvCxnSpPr>
          <p:nvPr/>
        </p:nvCxnSpPr>
        <p:spPr bwMode="auto">
          <a:xfrm rot="5400000">
            <a:off x="1608535" y="3543802"/>
            <a:ext cx="1815706" cy="1726976"/>
          </a:xfrm>
          <a:prstGeom prst="bentConnector3">
            <a:avLst>
              <a:gd name="adj1" fmla="val 25519"/>
            </a:avLst>
          </a:prstGeom>
          <a:noFill/>
          <a:ln w="19050" cap="flat" cmpd="sng" algn="ctr">
            <a:solidFill>
              <a:srgbClr val="008000"/>
            </a:solidFill>
            <a:prstDash val="solid"/>
            <a:round/>
            <a:headEnd type="none" w="med" len="med"/>
            <a:tailEnd type="triangle" w="med" len="med"/>
          </a:ln>
          <a:effectLst/>
        </p:spPr>
      </p:cxnSp>
      <p:sp>
        <p:nvSpPr>
          <p:cNvPr id="157" name="正方形/長方形 156">
            <a:extLst>
              <a:ext uri="{FF2B5EF4-FFF2-40B4-BE49-F238E27FC236}">
                <a16:creationId xmlns:a16="http://schemas.microsoft.com/office/drawing/2014/main" id="{C36B80A2-8C0A-4B44-84E7-C4ED711C996A}"/>
              </a:ext>
            </a:extLst>
          </p:cNvPr>
          <p:cNvSpPr>
            <a:spLocks/>
          </p:cNvSpPr>
          <p:nvPr/>
        </p:nvSpPr>
        <p:spPr bwMode="auto">
          <a:xfrm>
            <a:off x="4311633" y="32834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58" name="正方形/長方形 157">
            <a:extLst>
              <a:ext uri="{FF2B5EF4-FFF2-40B4-BE49-F238E27FC236}">
                <a16:creationId xmlns:a16="http://schemas.microsoft.com/office/drawing/2014/main" id="{4340DFEA-D6AC-440A-88AB-A6B009361955}"/>
              </a:ext>
            </a:extLst>
          </p:cNvPr>
          <p:cNvSpPr>
            <a:spLocks/>
          </p:cNvSpPr>
          <p:nvPr/>
        </p:nvSpPr>
        <p:spPr bwMode="auto">
          <a:xfrm>
            <a:off x="7809717"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64" name="正方形/長方形 163">
            <a:extLst>
              <a:ext uri="{FF2B5EF4-FFF2-40B4-BE49-F238E27FC236}">
                <a16:creationId xmlns:a16="http://schemas.microsoft.com/office/drawing/2014/main" id="{2AF28991-4452-4257-BF0C-D9A4DDEDBD0B}"/>
              </a:ext>
            </a:extLst>
          </p:cNvPr>
          <p:cNvSpPr>
            <a:spLocks/>
          </p:cNvSpPr>
          <p:nvPr/>
        </p:nvSpPr>
        <p:spPr bwMode="auto">
          <a:xfrm>
            <a:off x="1193982" y="2580477"/>
            <a:ext cx="612000" cy="252000"/>
          </a:xfrm>
          <a:prstGeom prst="rect">
            <a:avLst/>
          </a:prstGeom>
          <a:solidFill>
            <a:srgbClr val="CCFFCC"/>
          </a:solidFill>
          <a:ln w="28575" cap="flat" cmpd="sng" algn="ctr">
            <a:solidFill>
              <a:schemeClr val="bg1"/>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dirty="0">
                <a:latin typeface="Meiryo UI" pitchFamily="50" charset="-128"/>
                <a:ea typeface="Meiryo UI" pitchFamily="50" charset="-128"/>
              </a:rPr>
              <a:t>ｈ市</a:t>
            </a:r>
            <a:endParaRPr kumimoji="1" lang="ja-JP" altLang="en-US" sz="1200" b="1" i="0" u="none" strike="noStrike" cap="none" normalizeH="0" baseline="0" dirty="0">
              <a:ln>
                <a:noFill/>
              </a:ln>
              <a:effectLst/>
              <a:latin typeface="Meiryo UI" pitchFamily="50" charset="-128"/>
              <a:ea typeface="Meiryo UI" pitchFamily="50" charset="-128"/>
            </a:endParaRPr>
          </a:p>
        </p:txBody>
      </p:sp>
      <p:sp>
        <p:nvSpPr>
          <p:cNvPr id="165" name="正方形/長方形 164">
            <a:extLst>
              <a:ext uri="{FF2B5EF4-FFF2-40B4-BE49-F238E27FC236}">
                <a16:creationId xmlns:a16="http://schemas.microsoft.com/office/drawing/2014/main" id="{EFB22C08-E9EE-4815-9F58-D75E24CCF2BB}"/>
              </a:ext>
            </a:extLst>
          </p:cNvPr>
          <p:cNvSpPr>
            <a:spLocks/>
          </p:cNvSpPr>
          <p:nvPr/>
        </p:nvSpPr>
        <p:spPr bwMode="auto">
          <a:xfrm>
            <a:off x="2951875" y="2339177"/>
            <a:ext cx="612000" cy="252000"/>
          </a:xfrm>
          <a:prstGeom prst="rect">
            <a:avLst/>
          </a:prstGeom>
          <a:solidFill>
            <a:srgbClr val="CCFFCC"/>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a:latin typeface="Meiryo UI" pitchFamily="50" charset="-128"/>
                <a:ea typeface="Meiryo UI" pitchFamily="50" charset="-128"/>
              </a:rPr>
              <a:t>ｉ市</a:t>
            </a:r>
            <a:endParaRPr lang="ja-JP" altLang="en-US" sz="1200" b="1" dirty="0">
              <a:latin typeface="Meiryo UI" pitchFamily="50" charset="-128"/>
              <a:ea typeface="Meiryo UI" pitchFamily="50" charset="-128"/>
            </a:endParaRPr>
          </a:p>
        </p:txBody>
      </p:sp>
      <p:sp>
        <p:nvSpPr>
          <p:cNvPr id="167" name="正方形/長方形 166">
            <a:extLst>
              <a:ext uri="{FF2B5EF4-FFF2-40B4-BE49-F238E27FC236}">
                <a16:creationId xmlns:a16="http://schemas.microsoft.com/office/drawing/2014/main" id="{2AF28991-4452-4257-BF0C-D9A4DDEDBD0B}"/>
              </a:ext>
            </a:extLst>
          </p:cNvPr>
          <p:cNvSpPr>
            <a:spLocks/>
          </p:cNvSpPr>
          <p:nvPr/>
        </p:nvSpPr>
        <p:spPr bwMode="auto">
          <a:xfrm>
            <a:off x="7637850" y="2580477"/>
            <a:ext cx="612000" cy="252000"/>
          </a:xfrm>
          <a:prstGeom prst="rect">
            <a:avLst/>
          </a:prstGeom>
          <a:solidFill>
            <a:srgbClr val="CCFFCC"/>
          </a:solidFill>
          <a:ln w="28575" cap="flat" cmpd="sng" algn="ctr">
            <a:solidFill>
              <a:schemeClr val="bg1"/>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200" b="1" dirty="0">
                <a:latin typeface="Meiryo UI" pitchFamily="50" charset="-128"/>
                <a:ea typeface="Meiryo UI" pitchFamily="50" charset="-128"/>
              </a:rPr>
              <a:t>ｊ市</a:t>
            </a:r>
            <a:endParaRPr kumimoji="1" lang="ja-JP" altLang="en-US" sz="1200" b="1" i="0" u="none" strike="noStrike" cap="none" normalizeH="0" baseline="0" dirty="0">
              <a:ln>
                <a:noFill/>
              </a:ln>
              <a:effectLst/>
              <a:latin typeface="Meiryo UI" pitchFamily="50" charset="-128"/>
              <a:ea typeface="Meiryo UI" pitchFamily="50" charset="-128"/>
            </a:endParaRPr>
          </a:p>
        </p:txBody>
      </p:sp>
      <p:sp>
        <p:nvSpPr>
          <p:cNvPr id="130" name="正方形/長方形 129">
            <a:extLst>
              <a:ext uri="{FF2B5EF4-FFF2-40B4-BE49-F238E27FC236}">
                <a16:creationId xmlns:a16="http://schemas.microsoft.com/office/drawing/2014/main" id="{B5667035-1971-4A69-9B3D-5E67AABF1D10}"/>
              </a:ext>
            </a:extLst>
          </p:cNvPr>
          <p:cNvSpPr>
            <a:spLocks/>
          </p:cNvSpPr>
          <p:nvPr/>
        </p:nvSpPr>
        <p:spPr bwMode="auto">
          <a:xfrm>
            <a:off x="7628843" y="5315143"/>
            <a:ext cx="577748"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cxnSp>
        <p:nvCxnSpPr>
          <p:cNvPr id="106" name="カギ線コネクタ 105"/>
          <p:cNvCxnSpPr>
            <a:cxnSpLocks/>
            <a:stCxn id="115" idx="2"/>
            <a:endCxn id="105" idx="0"/>
          </p:cNvCxnSpPr>
          <p:nvPr/>
        </p:nvCxnSpPr>
        <p:spPr bwMode="auto">
          <a:xfrm rot="16200000" flipH="1">
            <a:off x="3164089" y="4253579"/>
            <a:ext cx="1818207" cy="304919"/>
          </a:xfrm>
          <a:prstGeom prst="bentConnector3">
            <a:avLst>
              <a:gd name="adj1" fmla="val 26950"/>
            </a:avLst>
          </a:prstGeom>
          <a:noFill/>
          <a:ln w="19050" cap="flat" cmpd="sng" algn="ctr">
            <a:solidFill>
              <a:srgbClr val="008000"/>
            </a:solidFill>
            <a:prstDash val="solid"/>
            <a:round/>
            <a:headEnd type="none" w="med" len="med"/>
            <a:tailEnd type="triangle"/>
          </a:ln>
          <a:effectLst/>
        </p:spPr>
      </p:cxnSp>
      <p:cxnSp>
        <p:nvCxnSpPr>
          <p:cNvPr id="108" name="カギ線コネクタ 107"/>
          <p:cNvCxnSpPr>
            <a:cxnSpLocks/>
            <a:stCxn id="116" idx="2"/>
            <a:endCxn id="107" idx="0"/>
          </p:cNvCxnSpPr>
          <p:nvPr/>
        </p:nvCxnSpPr>
        <p:spPr bwMode="auto">
          <a:xfrm rot="5400000">
            <a:off x="5064942" y="4371351"/>
            <a:ext cx="1818207" cy="69377"/>
          </a:xfrm>
          <a:prstGeom prst="bentConnector3">
            <a:avLst>
              <a:gd name="adj1" fmla="val 22759"/>
            </a:avLst>
          </a:prstGeom>
          <a:noFill/>
          <a:ln w="19050" cap="flat" cmpd="sng" algn="ctr">
            <a:solidFill>
              <a:srgbClr val="008000"/>
            </a:solidFill>
            <a:prstDash val="sysDash"/>
            <a:round/>
            <a:headEnd type="none" w="med" len="med"/>
            <a:tailEnd type="triangle"/>
          </a:ln>
          <a:effectLst/>
        </p:spPr>
      </p:cxnSp>
      <p:sp>
        <p:nvSpPr>
          <p:cNvPr id="109" name="正方形/長方形 108">
            <a:extLst>
              <a:ext uri="{FF2B5EF4-FFF2-40B4-BE49-F238E27FC236}">
                <a16:creationId xmlns:a16="http://schemas.microsoft.com/office/drawing/2014/main" id="{156D10DF-D062-4511-A96A-36FB1C6482A6}"/>
              </a:ext>
            </a:extLst>
          </p:cNvPr>
          <p:cNvSpPr>
            <a:spLocks/>
          </p:cNvSpPr>
          <p:nvPr/>
        </p:nvSpPr>
        <p:spPr bwMode="auto">
          <a:xfrm>
            <a:off x="28276" y="2987893"/>
            <a:ext cx="1008000" cy="432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0"/>
              </a:spcAft>
            </a:pPr>
            <a:r>
              <a:rPr kumimoji="1" lang="ja-JP" altLang="en-US" sz="1200" b="1" i="0" u="none" strike="noStrike" cap="none" normalizeH="0" baseline="0" dirty="0">
                <a:ln>
                  <a:noFill/>
                </a:ln>
                <a:solidFill>
                  <a:schemeClr val="bg1"/>
                </a:solidFill>
                <a:effectLst/>
                <a:latin typeface="Meiryo UI" pitchFamily="50" charset="-128"/>
                <a:ea typeface="Meiryo UI" pitchFamily="50" charset="-128"/>
              </a:rPr>
              <a:t>属人</a:t>
            </a:r>
            <a:endParaRPr kumimoji="1" lang="en-US" altLang="ja-JP" sz="1200" b="1" i="0" u="none" strike="noStrike" cap="none" normalizeH="0" baseline="0" dirty="0">
              <a:ln>
                <a:noFill/>
              </a:ln>
              <a:solidFill>
                <a:schemeClr val="bg1"/>
              </a:solidFill>
              <a:effectLst/>
              <a:latin typeface="Meiryo UI" pitchFamily="50" charset="-128"/>
              <a:ea typeface="Meiryo UI" pitchFamily="50" charset="-128"/>
            </a:endParaRPr>
          </a:p>
          <a:p>
            <a:pPr algn="ctr">
              <a:spcAft>
                <a:spcPts val="0"/>
              </a:spcAft>
            </a:pPr>
            <a:r>
              <a:rPr kumimoji="1" lang="en-US" altLang="ja-JP" sz="1200" b="1" i="0" u="none" strike="noStrike" cap="none" normalizeH="0" baseline="0" dirty="0">
                <a:ln>
                  <a:noFill/>
                </a:ln>
                <a:solidFill>
                  <a:schemeClr val="bg1"/>
                </a:solidFill>
                <a:effectLst/>
                <a:latin typeface="Meiryo UI" pitchFamily="50" charset="-128"/>
                <a:ea typeface="Meiryo UI" pitchFamily="50" charset="-128"/>
              </a:rPr>
              <a:t>(</a:t>
            </a:r>
            <a:r>
              <a:rPr kumimoji="1" lang="ja-JP" altLang="en-US" sz="1200" b="1" i="0" u="none" strike="noStrike" cap="none" normalizeH="0" baseline="0" dirty="0">
                <a:ln>
                  <a:noFill/>
                </a:ln>
                <a:solidFill>
                  <a:schemeClr val="bg1"/>
                </a:solidFill>
                <a:effectLst/>
                <a:latin typeface="Meiryo UI" pitchFamily="50" charset="-128"/>
                <a:ea typeface="Meiryo UI" pitchFamily="50" charset="-128"/>
              </a:rPr>
              <a:t>人ベース</a:t>
            </a:r>
            <a:r>
              <a:rPr kumimoji="1" lang="en-US" altLang="ja-JP" sz="1200" b="1" i="0" u="none" strike="noStrike" cap="none" normalizeH="0" baseline="0" dirty="0">
                <a:ln>
                  <a:noFill/>
                </a:ln>
                <a:solidFill>
                  <a:schemeClr val="bg1"/>
                </a:solidFill>
                <a:effectLst/>
                <a:latin typeface="Meiryo UI" pitchFamily="50" charset="-128"/>
                <a:ea typeface="Meiryo UI" pitchFamily="50" charset="-128"/>
              </a:rPr>
              <a:t>)</a:t>
            </a:r>
            <a:endParaRPr kumimoji="1" lang="ja-JP" altLang="en-US" sz="12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10" name="正方形/長方形 109">
            <a:extLst>
              <a:ext uri="{FF2B5EF4-FFF2-40B4-BE49-F238E27FC236}">
                <a16:creationId xmlns:a16="http://schemas.microsoft.com/office/drawing/2014/main" id="{156D10DF-D062-4511-A96A-36FB1C6482A6}"/>
              </a:ext>
            </a:extLst>
          </p:cNvPr>
          <p:cNvSpPr>
            <a:spLocks/>
          </p:cNvSpPr>
          <p:nvPr/>
        </p:nvSpPr>
        <p:spPr bwMode="auto">
          <a:xfrm>
            <a:off x="28276" y="5379599"/>
            <a:ext cx="1008000" cy="432000"/>
          </a:xfrm>
          <a:prstGeom prst="rect">
            <a:avLst/>
          </a:prstGeom>
          <a:solidFill>
            <a:srgbClr val="009999"/>
          </a:solidFill>
          <a:ln w="28575" cap="flat" cmpd="sng" algn="ctr">
            <a:solidFill>
              <a:srgbClr val="006666"/>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0"/>
              </a:spcAft>
            </a:pPr>
            <a:r>
              <a:rPr kumimoji="1" lang="ja-JP" altLang="en-US" sz="1200" b="1" i="0" u="none" strike="noStrike" cap="none" normalizeH="0" baseline="0">
                <a:ln>
                  <a:noFill/>
                </a:ln>
                <a:solidFill>
                  <a:schemeClr val="bg1"/>
                </a:solidFill>
                <a:effectLst/>
                <a:latin typeface="Meiryo UI" pitchFamily="50" charset="-128"/>
                <a:ea typeface="Meiryo UI" pitchFamily="50" charset="-128"/>
              </a:rPr>
              <a:t>属地</a:t>
            </a:r>
            <a:endParaRPr kumimoji="1" lang="en-US" altLang="ja-JP" sz="1200" b="1" i="0" u="none" strike="noStrike" cap="none" normalizeH="0" baseline="0">
              <a:ln>
                <a:noFill/>
              </a:ln>
              <a:solidFill>
                <a:schemeClr val="bg1"/>
              </a:solidFill>
              <a:effectLst/>
              <a:latin typeface="Meiryo UI" pitchFamily="50" charset="-128"/>
              <a:ea typeface="Meiryo UI" pitchFamily="50" charset="-128"/>
            </a:endParaRPr>
          </a:p>
          <a:p>
            <a:pPr algn="ctr">
              <a:spcAft>
                <a:spcPts val="0"/>
              </a:spcAft>
            </a:pPr>
            <a:r>
              <a:rPr kumimoji="1" lang="en-US" altLang="ja-JP" sz="1200" b="1" i="0" u="none" strike="noStrike" cap="none" normalizeH="0" baseline="0">
                <a:ln>
                  <a:noFill/>
                </a:ln>
                <a:solidFill>
                  <a:schemeClr val="bg1"/>
                </a:solidFill>
                <a:effectLst/>
                <a:latin typeface="Meiryo UI" pitchFamily="50" charset="-128"/>
                <a:ea typeface="Meiryo UI" pitchFamily="50" charset="-128"/>
              </a:rPr>
              <a:t>(</a:t>
            </a:r>
            <a:r>
              <a:rPr lang="ja-JP" altLang="en-US" sz="1200" b="1">
                <a:solidFill>
                  <a:schemeClr val="bg1"/>
                </a:solidFill>
                <a:latin typeface="Meiryo UI" pitchFamily="50" charset="-128"/>
                <a:ea typeface="Meiryo UI" pitchFamily="50" charset="-128"/>
              </a:rPr>
              <a:t>土地</a:t>
            </a:r>
            <a:r>
              <a:rPr kumimoji="1" lang="ja-JP" altLang="en-US" sz="1200" b="1" i="0" u="none" strike="noStrike" cap="none" normalizeH="0" baseline="0">
                <a:ln>
                  <a:noFill/>
                </a:ln>
                <a:solidFill>
                  <a:schemeClr val="bg1"/>
                </a:solidFill>
                <a:effectLst/>
                <a:latin typeface="Meiryo UI" pitchFamily="50" charset="-128"/>
                <a:ea typeface="Meiryo UI" pitchFamily="50" charset="-128"/>
              </a:rPr>
              <a:t>ベース</a:t>
            </a:r>
            <a:r>
              <a:rPr kumimoji="1" lang="en-US" altLang="ja-JP" sz="1200" b="1" i="0" u="none" strike="noStrike" cap="none" normalizeH="0" baseline="0">
                <a:ln>
                  <a:noFill/>
                </a:ln>
                <a:solidFill>
                  <a:schemeClr val="bg1"/>
                </a:solidFill>
                <a:effectLst/>
                <a:latin typeface="Meiryo UI" pitchFamily="50" charset="-128"/>
                <a:ea typeface="Meiryo UI" pitchFamily="50" charset="-128"/>
              </a:rPr>
              <a:t>)</a:t>
            </a:r>
            <a:endParaRPr kumimoji="1" lang="ja-JP" altLang="en-US" sz="12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11" name="正方形/長方形 110">
            <a:extLst>
              <a:ext uri="{FF2B5EF4-FFF2-40B4-BE49-F238E27FC236}">
                <a16:creationId xmlns:a16="http://schemas.microsoft.com/office/drawing/2014/main" id="{4340DFEA-D6AC-440A-88AB-A6B009361955}"/>
              </a:ext>
            </a:extLst>
          </p:cNvPr>
          <p:cNvSpPr>
            <a:spLocks/>
          </p:cNvSpPr>
          <p:nvPr/>
        </p:nvSpPr>
        <p:spPr bwMode="auto">
          <a:xfrm>
            <a:off x="5971401" y="32834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18" name="正方形/長方形 117">
            <a:extLst>
              <a:ext uri="{FF2B5EF4-FFF2-40B4-BE49-F238E27FC236}">
                <a16:creationId xmlns:a16="http://schemas.microsoft.com/office/drawing/2014/main" id="{C1F6777A-9B09-4D4F-97A0-134A55665640}"/>
              </a:ext>
            </a:extLst>
          </p:cNvPr>
          <p:cNvSpPr>
            <a:spLocks/>
          </p:cNvSpPr>
          <p:nvPr/>
        </p:nvSpPr>
        <p:spPr bwMode="auto">
          <a:xfrm>
            <a:off x="3279111" y="6171894"/>
            <a:ext cx="2268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③１人当たり消費額および投資額</a:t>
            </a:r>
          </a:p>
        </p:txBody>
      </p:sp>
      <p:sp>
        <p:nvSpPr>
          <p:cNvPr id="119" name="右中かっこ 118">
            <a:extLst>
              <a:ext uri="{FF2B5EF4-FFF2-40B4-BE49-F238E27FC236}">
                <a16:creationId xmlns:a16="http://schemas.microsoft.com/office/drawing/2014/main" id="{696F10BD-3E64-4AF1-B6E7-40C113AFFA91}"/>
              </a:ext>
            </a:extLst>
          </p:cNvPr>
          <p:cNvSpPr/>
          <p:nvPr/>
        </p:nvSpPr>
        <p:spPr bwMode="auto">
          <a:xfrm rot="5400000">
            <a:off x="4112877" y="4972075"/>
            <a:ext cx="180000" cy="2016000"/>
          </a:xfrm>
          <a:prstGeom prst="rightBrace">
            <a:avLst>
              <a:gd name="adj1" fmla="val 46624"/>
              <a:gd name="adj2" fmla="val 51556"/>
            </a:avLst>
          </a:prstGeom>
          <a:noFill/>
          <a:ln w="12700" cap="flat" cmpd="sng" algn="ctr">
            <a:solidFill>
              <a:schemeClr val="tx1">
                <a:lumMod val="50000"/>
                <a:lumOff val="50000"/>
              </a:schemeClr>
            </a:solidFill>
            <a:prstDash val="sysDot"/>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
        <p:nvSpPr>
          <p:cNvPr id="115" name="正方形/長方形 114">
            <a:extLst>
              <a:ext uri="{FF2B5EF4-FFF2-40B4-BE49-F238E27FC236}">
                <a16:creationId xmlns:a16="http://schemas.microsoft.com/office/drawing/2014/main" id="{B5667035-1971-4A69-9B3D-5E67AABF1D10}"/>
              </a:ext>
            </a:extLst>
          </p:cNvPr>
          <p:cNvSpPr>
            <a:spLocks/>
          </p:cNvSpPr>
          <p:nvPr/>
        </p:nvSpPr>
        <p:spPr bwMode="auto">
          <a:xfrm>
            <a:off x="2894733" y="2920936"/>
            <a:ext cx="2052000"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0" name="正方形/長方形 119">
            <a:extLst>
              <a:ext uri="{FF2B5EF4-FFF2-40B4-BE49-F238E27FC236}">
                <a16:creationId xmlns:a16="http://schemas.microsoft.com/office/drawing/2014/main" id="{BF3E711F-F018-4EFB-9B20-ADADB90FED78}"/>
              </a:ext>
            </a:extLst>
          </p:cNvPr>
          <p:cNvSpPr>
            <a:spLocks/>
          </p:cNvSpPr>
          <p:nvPr/>
        </p:nvSpPr>
        <p:spPr bwMode="auto">
          <a:xfrm>
            <a:off x="3155827" y="3085437"/>
            <a:ext cx="1406047" cy="225296"/>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dirty="0">
                <a:latin typeface="Meiryo UI" pitchFamily="50" charset="-128"/>
                <a:ea typeface="Meiryo UI" pitchFamily="50" charset="-128"/>
              </a:rPr>
              <a:t>地域住民消費額</a:t>
            </a:r>
          </a:p>
        </p:txBody>
      </p:sp>
      <p:sp>
        <p:nvSpPr>
          <p:cNvPr id="74" name="正方形/長方形 73">
            <a:extLst>
              <a:ext uri="{FF2B5EF4-FFF2-40B4-BE49-F238E27FC236}">
                <a16:creationId xmlns:a16="http://schemas.microsoft.com/office/drawing/2014/main" id="{1CE2BE8A-486D-4A57-B0E9-356A7C26FE14}"/>
              </a:ext>
            </a:extLst>
          </p:cNvPr>
          <p:cNvSpPr>
            <a:spLocks/>
          </p:cNvSpPr>
          <p:nvPr/>
        </p:nvSpPr>
        <p:spPr bwMode="auto">
          <a:xfrm>
            <a:off x="8566349"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cxnSp>
        <p:nvCxnSpPr>
          <p:cNvPr id="75" name="カギ線コネクタ 107">
            <a:extLst>
              <a:ext uri="{FF2B5EF4-FFF2-40B4-BE49-F238E27FC236}">
                <a16:creationId xmlns:a16="http://schemas.microsoft.com/office/drawing/2014/main" id="{139FD657-C97E-4C92-B4F6-AF47626C33F0}"/>
              </a:ext>
            </a:extLst>
          </p:cNvPr>
          <p:cNvCxnSpPr>
            <a:cxnSpLocks/>
            <a:stCxn id="76" idx="2"/>
            <a:endCxn id="132" idx="0"/>
          </p:cNvCxnSpPr>
          <p:nvPr/>
        </p:nvCxnSpPr>
        <p:spPr bwMode="auto">
          <a:xfrm rot="16200000" flipH="1">
            <a:off x="6755807" y="3465063"/>
            <a:ext cx="1815706" cy="1884454"/>
          </a:xfrm>
          <a:prstGeom prst="bentConnector3">
            <a:avLst>
              <a:gd name="adj1" fmla="val 24820"/>
            </a:avLst>
          </a:prstGeom>
          <a:noFill/>
          <a:ln w="19050" cap="flat" cmpd="sng" algn="ctr">
            <a:solidFill>
              <a:srgbClr val="008000"/>
            </a:solidFill>
            <a:prstDash val="sysDash"/>
            <a:round/>
            <a:headEnd type="none" w="med" len="med"/>
            <a:tailEnd type="triangle"/>
          </a:ln>
          <a:effectLst/>
        </p:spPr>
      </p:cxnSp>
      <p:sp>
        <p:nvSpPr>
          <p:cNvPr id="76" name="正方形/長方形 75">
            <a:extLst>
              <a:ext uri="{FF2B5EF4-FFF2-40B4-BE49-F238E27FC236}">
                <a16:creationId xmlns:a16="http://schemas.microsoft.com/office/drawing/2014/main" id="{FED8F8ED-1CE1-45CB-ABF6-16E38CD74F43}"/>
              </a:ext>
            </a:extLst>
          </p:cNvPr>
          <p:cNvSpPr>
            <a:spLocks/>
          </p:cNvSpPr>
          <p:nvPr/>
        </p:nvSpPr>
        <p:spPr bwMode="auto">
          <a:xfrm>
            <a:off x="6613433" y="32834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77" name="正方形/長方形 76">
            <a:extLst>
              <a:ext uri="{FF2B5EF4-FFF2-40B4-BE49-F238E27FC236}">
                <a16:creationId xmlns:a16="http://schemas.microsoft.com/office/drawing/2014/main" id="{39E0E772-062F-41BF-B0A6-C92C6C789DD2}"/>
              </a:ext>
            </a:extLst>
          </p:cNvPr>
          <p:cNvSpPr>
            <a:spLocks/>
          </p:cNvSpPr>
          <p:nvPr/>
        </p:nvSpPr>
        <p:spPr bwMode="auto">
          <a:xfrm>
            <a:off x="2160033"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79" name="正方形/長方形 78">
            <a:extLst>
              <a:ext uri="{FF2B5EF4-FFF2-40B4-BE49-F238E27FC236}">
                <a16:creationId xmlns:a16="http://schemas.microsoft.com/office/drawing/2014/main" id="{7DCD0555-AB52-4BCF-BE94-BC4E67AA77D5}"/>
              </a:ext>
            </a:extLst>
          </p:cNvPr>
          <p:cNvSpPr>
            <a:spLocks/>
          </p:cNvSpPr>
          <p:nvPr/>
        </p:nvSpPr>
        <p:spPr bwMode="auto">
          <a:xfrm>
            <a:off x="5518233" y="3283437"/>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16" name="正方形/長方形 115">
            <a:extLst>
              <a:ext uri="{FF2B5EF4-FFF2-40B4-BE49-F238E27FC236}">
                <a16:creationId xmlns:a16="http://schemas.microsoft.com/office/drawing/2014/main" id="{3AEE7D14-45D7-426D-83B9-62E06E5DA8CC}"/>
              </a:ext>
            </a:extLst>
          </p:cNvPr>
          <p:cNvSpPr>
            <a:spLocks/>
          </p:cNvSpPr>
          <p:nvPr/>
        </p:nvSpPr>
        <p:spPr bwMode="auto">
          <a:xfrm>
            <a:off x="4946733" y="2920936"/>
            <a:ext cx="2124000"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1" name="正方形/長方形 120">
            <a:extLst>
              <a:ext uri="{FF2B5EF4-FFF2-40B4-BE49-F238E27FC236}">
                <a16:creationId xmlns:a16="http://schemas.microsoft.com/office/drawing/2014/main" id="{738FF6D7-8CA9-4927-85E2-0DE48E874335}"/>
              </a:ext>
            </a:extLst>
          </p:cNvPr>
          <p:cNvSpPr>
            <a:spLocks/>
          </p:cNvSpPr>
          <p:nvPr/>
        </p:nvSpPr>
        <p:spPr bwMode="auto">
          <a:xfrm>
            <a:off x="5295196" y="3085437"/>
            <a:ext cx="1404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zh-TW" altLang="en-US" sz="1100" b="1" dirty="0" smtClean="0">
                <a:latin typeface="Meiryo UI" pitchFamily="50" charset="-128"/>
                <a:ea typeface="Meiryo UI" pitchFamily="50" charset="-128"/>
              </a:rPr>
              <a:t>地域企業等投資</a:t>
            </a:r>
            <a:r>
              <a:rPr lang="ja-JP" altLang="en-US" sz="1100" b="1" dirty="0" smtClean="0">
                <a:latin typeface="Meiryo UI" pitchFamily="50" charset="-128"/>
                <a:ea typeface="Meiryo UI" pitchFamily="50" charset="-128"/>
              </a:rPr>
              <a:t>額</a:t>
            </a:r>
            <a:endParaRPr lang="ja-JP" altLang="en-US" sz="1100" b="1" dirty="0">
              <a:latin typeface="Meiryo UI" pitchFamily="50" charset="-128"/>
              <a:ea typeface="Meiryo UI" pitchFamily="50" charset="-128"/>
            </a:endParaRPr>
          </a:p>
        </p:txBody>
      </p:sp>
      <p:sp>
        <p:nvSpPr>
          <p:cNvPr id="129" name="正方形/長方形 128">
            <a:extLst>
              <a:ext uri="{FF2B5EF4-FFF2-40B4-BE49-F238E27FC236}">
                <a16:creationId xmlns:a16="http://schemas.microsoft.com/office/drawing/2014/main" id="{3AEE7D14-45D7-426D-83B9-62E06E5DA8CC}"/>
              </a:ext>
            </a:extLst>
          </p:cNvPr>
          <p:cNvSpPr>
            <a:spLocks/>
          </p:cNvSpPr>
          <p:nvPr/>
        </p:nvSpPr>
        <p:spPr bwMode="auto">
          <a:xfrm>
            <a:off x="1935477" y="5315143"/>
            <a:ext cx="545263"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32" name="正方形/長方形 131">
            <a:extLst>
              <a:ext uri="{FF2B5EF4-FFF2-40B4-BE49-F238E27FC236}">
                <a16:creationId xmlns:a16="http://schemas.microsoft.com/office/drawing/2014/main" id="{3AEE7D14-45D7-426D-83B9-62E06E5DA8CC}"/>
              </a:ext>
            </a:extLst>
          </p:cNvPr>
          <p:cNvSpPr>
            <a:spLocks/>
          </p:cNvSpPr>
          <p:nvPr/>
        </p:nvSpPr>
        <p:spPr bwMode="auto">
          <a:xfrm>
            <a:off x="8206592" y="5315143"/>
            <a:ext cx="798590"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69" name="正方形/長方形 68">
            <a:extLst>
              <a:ext uri="{FF2B5EF4-FFF2-40B4-BE49-F238E27FC236}">
                <a16:creationId xmlns:a16="http://schemas.microsoft.com/office/drawing/2014/main" id="{C1F6777A-9B09-4D4F-97A0-134A55665640}"/>
              </a:ext>
            </a:extLst>
          </p:cNvPr>
          <p:cNvSpPr>
            <a:spLocks/>
          </p:cNvSpPr>
          <p:nvPr/>
        </p:nvSpPr>
        <p:spPr bwMode="auto">
          <a:xfrm>
            <a:off x="2895764" y="4433494"/>
            <a:ext cx="1152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①消費の流出入</a:t>
            </a:r>
          </a:p>
        </p:txBody>
      </p:sp>
      <p:sp>
        <p:nvSpPr>
          <p:cNvPr id="114" name="正方形/長方形 113">
            <a:extLst>
              <a:ext uri="{FF2B5EF4-FFF2-40B4-BE49-F238E27FC236}">
                <a16:creationId xmlns:a16="http://schemas.microsoft.com/office/drawing/2014/main" id="{C1F6777A-9B09-4D4F-97A0-134A55665640}"/>
              </a:ext>
            </a:extLst>
          </p:cNvPr>
          <p:cNvSpPr>
            <a:spLocks/>
          </p:cNvSpPr>
          <p:nvPr/>
        </p:nvSpPr>
        <p:spPr bwMode="auto">
          <a:xfrm>
            <a:off x="6106769" y="4416079"/>
            <a:ext cx="1152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spcAft>
                <a:spcPts val="600"/>
              </a:spcAft>
            </a:pPr>
            <a:r>
              <a:rPr lang="ja-JP" altLang="en-US" sz="1200" b="1" dirty="0">
                <a:solidFill>
                  <a:sysClr val="windowText" lastClr="000000"/>
                </a:solidFill>
                <a:latin typeface="Meiryo UI" pitchFamily="50" charset="-128"/>
                <a:ea typeface="Meiryo UI" pitchFamily="50" charset="-128"/>
              </a:rPr>
              <a:t>②投資の流出入</a:t>
            </a:r>
          </a:p>
        </p:txBody>
      </p:sp>
      <p:sp>
        <p:nvSpPr>
          <p:cNvPr id="27" name="雲 26">
            <a:extLst>
              <a:ext uri="{FF2B5EF4-FFF2-40B4-BE49-F238E27FC236}">
                <a16:creationId xmlns:a16="http://schemas.microsoft.com/office/drawing/2014/main" id="{F7534A85-D941-4607-8111-4F4D3B75B8B9}"/>
              </a:ext>
            </a:extLst>
          </p:cNvPr>
          <p:cNvSpPr/>
          <p:nvPr/>
        </p:nvSpPr>
        <p:spPr bwMode="auto">
          <a:xfrm>
            <a:off x="1820678" y="6046568"/>
            <a:ext cx="1423644" cy="800855"/>
          </a:xfrm>
          <a:prstGeom prst="cloud">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28" name="テキスト プレースホルダ 7">
            <a:extLst>
              <a:ext uri="{FF2B5EF4-FFF2-40B4-BE49-F238E27FC236}">
                <a16:creationId xmlns:a16="http://schemas.microsoft.com/office/drawing/2014/main" id="{98D7509C-C92F-4395-A72A-69F65C0F4E7C}"/>
              </a:ext>
            </a:extLst>
          </p:cNvPr>
          <p:cNvSpPr txBox="1">
            <a:spLocks/>
          </p:cNvSpPr>
          <p:nvPr/>
        </p:nvSpPr>
        <p:spPr>
          <a:xfrm>
            <a:off x="1945524" y="6250591"/>
            <a:ext cx="1194885" cy="415380"/>
          </a:xfrm>
          <a:prstGeom prst="round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r>
              <a:rPr lang="ja-JP" altLang="en-US" sz="1000" dirty="0">
                <a:solidFill>
                  <a:schemeClr val="tx1"/>
                </a:solidFill>
              </a:rPr>
              <a:t>地域に落ちた消費、投資が地域内の生産に還流する</a:t>
            </a:r>
            <a:endParaRPr lang="en-US" altLang="ja-JP" sz="1000" dirty="0">
              <a:solidFill>
                <a:schemeClr val="tx1"/>
              </a:solidFill>
            </a:endParaRPr>
          </a:p>
        </p:txBody>
      </p:sp>
      <p:sp>
        <p:nvSpPr>
          <p:cNvPr id="16" name="正方形/長方形 15">
            <a:extLst>
              <a:ext uri="{FF2B5EF4-FFF2-40B4-BE49-F238E27FC236}">
                <a16:creationId xmlns:a16="http://schemas.microsoft.com/office/drawing/2014/main" id="{F1928F15-2CB4-4CFE-99A8-F8C278BCF2AE}"/>
              </a:ext>
            </a:extLst>
          </p:cNvPr>
          <p:cNvSpPr>
            <a:spLocks/>
          </p:cNvSpPr>
          <p:nvPr/>
        </p:nvSpPr>
        <p:spPr bwMode="auto">
          <a:xfrm>
            <a:off x="1162240" y="2920936"/>
            <a:ext cx="675485"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7" name="正方形/長方形 16">
            <a:extLst>
              <a:ext uri="{FF2B5EF4-FFF2-40B4-BE49-F238E27FC236}">
                <a16:creationId xmlns:a16="http://schemas.microsoft.com/office/drawing/2014/main" id="{C67FECB9-7FAA-4A2B-9702-C34C75AFEC7F}"/>
              </a:ext>
            </a:extLst>
          </p:cNvPr>
          <p:cNvSpPr>
            <a:spLocks/>
          </p:cNvSpPr>
          <p:nvPr/>
        </p:nvSpPr>
        <p:spPr bwMode="auto">
          <a:xfrm>
            <a:off x="1837725" y="2920936"/>
            <a:ext cx="643015"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8" name="正方形/長方形 17">
            <a:extLst>
              <a:ext uri="{FF2B5EF4-FFF2-40B4-BE49-F238E27FC236}">
                <a16:creationId xmlns:a16="http://schemas.microsoft.com/office/drawing/2014/main" id="{66CF7F55-3CA4-4D0A-B036-CE9B9799C19A}"/>
              </a:ext>
            </a:extLst>
          </p:cNvPr>
          <p:cNvSpPr>
            <a:spLocks/>
          </p:cNvSpPr>
          <p:nvPr/>
        </p:nvSpPr>
        <p:spPr bwMode="auto">
          <a:xfrm>
            <a:off x="7628843" y="2920936"/>
            <a:ext cx="680656" cy="576000"/>
          </a:xfrm>
          <a:prstGeom prst="rect">
            <a:avLst/>
          </a:prstGeom>
          <a:solidFill>
            <a:srgbClr val="66CC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cxnSp>
        <p:nvCxnSpPr>
          <p:cNvPr id="112" name="カギ線コネクタ 105">
            <a:extLst>
              <a:ext uri="{FF2B5EF4-FFF2-40B4-BE49-F238E27FC236}">
                <a16:creationId xmlns:a16="http://schemas.microsoft.com/office/drawing/2014/main" id="{57D72134-9207-4859-A16F-B25570857C2F}"/>
              </a:ext>
            </a:extLst>
          </p:cNvPr>
          <p:cNvCxnSpPr>
            <a:cxnSpLocks/>
            <a:stCxn id="16" idx="2"/>
            <a:endCxn id="29" idx="0"/>
          </p:cNvCxnSpPr>
          <p:nvPr/>
        </p:nvCxnSpPr>
        <p:spPr bwMode="auto">
          <a:xfrm rot="16200000" flipH="1">
            <a:off x="1902847" y="3094071"/>
            <a:ext cx="1818207" cy="2623935"/>
          </a:xfrm>
          <a:prstGeom prst="bentConnector3">
            <a:avLst>
              <a:gd name="adj1" fmla="val 38824"/>
            </a:avLst>
          </a:prstGeom>
          <a:noFill/>
          <a:ln w="19050" cap="flat" cmpd="sng" algn="ctr">
            <a:solidFill>
              <a:srgbClr val="008000"/>
            </a:solidFill>
            <a:prstDash val="solid"/>
            <a:round/>
            <a:headEnd type="none" w="med" len="med"/>
            <a:tailEnd type="triangle"/>
          </a:ln>
          <a:effectLst/>
        </p:spPr>
      </p:cxnSp>
      <p:cxnSp>
        <p:nvCxnSpPr>
          <p:cNvPr id="139" name="カギ線コネクタ 158">
            <a:extLst>
              <a:ext uri="{FF2B5EF4-FFF2-40B4-BE49-F238E27FC236}">
                <a16:creationId xmlns:a16="http://schemas.microsoft.com/office/drawing/2014/main" id="{A0006A72-5085-4923-84EE-7010402E1062}"/>
              </a:ext>
            </a:extLst>
          </p:cNvPr>
          <p:cNvCxnSpPr>
            <a:cxnSpLocks/>
            <a:stCxn id="84" idx="2"/>
            <a:endCxn id="137" idx="0"/>
          </p:cNvCxnSpPr>
          <p:nvPr/>
        </p:nvCxnSpPr>
        <p:spPr bwMode="auto">
          <a:xfrm rot="5400000">
            <a:off x="6500771" y="3018033"/>
            <a:ext cx="1818207" cy="2776013"/>
          </a:xfrm>
          <a:prstGeom prst="bentConnector3">
            <a:avLst>
              <a:gd name="adj1" fmla="val 40920"/>
            </a:avLst>
          </a:prstGeom>
          <a:noFill/>
          <a:ln w="19050" cap="flat" cmpd="sng" algn="ctr">
            <a:solidFill>
              <a:srgbClr val="008000"/>
            </a:solidFill>
            <a:prstDash val="sysDash"/>
            <a:round/>
            <a:headEnd type="none" w="med" len="med"/>
            <a:tailEnd type="triangle" w="med" len="med"/>
          </a:ln>
          <a:effectLst/>
        </p:spPr>
      </p:cxnSp>
      <p:sp>
        <p:nvSpPr>
          <p:cNvPr id="107" name="正方形/長方形 106">
            <a:extLst>
              <a:ext uri="{FF2B5EF4-FFF2-40B4-BE49-F238E27FC236}">
                <a16:creationId xmlns:a16="http://schemas.microsoft.com/office/drawing/2014/main" id="{4340DFEA-D6AC-440A-88AB-A6B009361955}"/>
              </a:ext>
            </a:extLst>
          </p:cNvPr>
          <p:cNvSpPr>
            <a:spLocks/>
          </p:cNvSpPr>
          <p:nvPr/>
        </p:nvSpPr>
        <p:spPr bwMode="auto">
          <a:xfrm>
            <a:off x="5831356"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37" name="正方形/長方形 136">
            <a:extLst>
              <a:ext uri="{FF2B5EF4-FFF2-40B4-BE49-F238E27FC236}">
                <a16:creationId xmlns:a16="http://schemas.microsoft.com/office/drawing/2014/main" id="{98F66B1C-F20B-4950-81BA-6525FE62A68B}"/>
              </a:ext>
            </a:extLst>
          </p:cNvPr>
          <p:cNvSpPr>
            <a:spLocks/>
          </p:cNvSpPr>
          <p:nvPr/>
        </p:nvSpPr>
        <p:spPr bwMode="auto">
          <a:xfrm>
            <a:off x="5913867"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05" name="正方形/長方形 104">
            <a:extLst>
              <a:ext uri="{FF2B5EF4-FFF2-40B4-BE49-F238E27FC236}">
                <a16:creationId xmlns:a16="http://schemas.microsoft.com/office/drawing/2014/main" id="{4340DFEA-D6AC-440A-88AB-A6B009361955}"/>
              </a:ext>
            </a:extLst>
          </p:cNvPr>
          <p:cNvSpPr>
            <a:spLocks/>
          </p:cNvSpPr>
          <p:nvPr/>
        </p:nvSpPr>
        <p:spPr bwMode="auto">
          <a:xfrm>
            <a:off x="4117652"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29" name="正方形/長方形 28">
            <a:extLst>
              <a:ext uri="{FF2B5EF4-FFF2-40B4-BE49-F238E27FC236}">
                <a16:creationId xmlns:a16="http://schemas.microsoft.com/office/drawing/2014/main" id="{0CCC17AB-06B0-4FE9-B200-15B406C0F8E9}"/>
              </a:ext>
            </a:extLst>
          </p:cNvPr>
          <p:cNvSpPr>
            <a:spLocks/>
          </p:cNvSpPr>
          <p:nvPr/>
        </p:nvSpPr>
        <p:spPr bwMode="auto">
          <a:xfrm>
            <a:off x="4015918"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236" name="矢印: 右 235">
            <a:extLst>
              <a:ext uri="{FF2B5EF4-FFF2-40B4-BE49-F238E27FC236}">
                <a16:creationId xmlns:a16="http://schemas.microsoft.com/office/drawing/2014/main" id="{BB029D85-A629-46C4-A28C-3594684D1341}"/>
              </a:ext>
            </a:extLst>
          </p:cNvPr>
          <p:cNvSpPr/>
          <p:nvPr/>
        </p:nvSpPr>
        <p:spPr bwMode="auto">
          <a:xfrm rot="5400000">
            <a:off x="3925875" y="4547472"/>
            <a:ext cx="504000" cy="900000"/>
          </a:xfrm>
          <a:prstGeom prst="rightArrow">
            <a:avLst>
              <a:gd name="adj1" fmla="val 50000"/>
              <a:gd name="adj2" fmla="val 50000"/>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43" name="矢印: 右 42">
            <a:extLst>
              <a:ext uri="{FF2B5EF4-FFF2-40B4-BE49-F238E27FC236}">
                <a16:creationId xmlns:a16="http://schemas.microsoft.com/office/drawing/2014/main" id="{A816115C-0B5D-47EA-AA24-8FDBAE25E72E}"/>
              </a:ext>
            </a:extLst>
          </p:cNvPr>
          <p:cNvSpPr/>
          <p:nvPr/>
        </p:nvSpPr>
        <p:spPr bwMode="auto">
          <a:xfrm rot="5400000">
            <a:off x="5733318" y="4569680"/>
            <a:ext cx="504000" cy="815235"/>
          </a:xfrm>
          <a:prstGeom prst="rightArrow">
            <a:avLst>
              <a:gd name="adj1" fmla="val 50000"/>
              <a:gd name="adj2" fmla="val 50000"/>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95" name="正方形/長方形 94">
            <a:extLst>
              <a:ext uri="{FF2B5EF4-FFF2-40B4-BE49-F238E27FC236}">
                <a16:creationId xmlns:a16="http://schemas.microsoft.com/office/drawing/2014/main" id="{03822433-0F2E-421D-B1CD-6CB759278048}"/>
              </a:ext>
            </a:extLst>
          </p:cNvPr>
          <p:cNvSpPr>
            <a:spLocks/>
          </p:cNvSpPr>
          <p:nvPr/>
        </p:nvSpPr>
        <p:spPr bwMode="auto">
          <a:xfrm>
            <a:off x="3965696" y="4779383"/>
            <a:ext cx="392968" cy="249910"/>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消費</a:t>
            </a:r>
          </a:p>
        </p:txBody>
      </p:sp>
      <p:sp>
        <p:nvSpPr>
          <p:cNvPr id="46" name="正方形/長方形 45">
            <a:extLst>
              <a:ext uri="{FF2B5EF4-FFF2-40B4-BE49-F238E27FC236}">
                <a16:creationId xmlns:a16="http://schemas.microsoft.com/office/drawing/2014/main" id="{80175621-6EAE-418F-A234-D2FBD1F7253D}"/>
              </a:ext>
            </a:extLst>
          </p:cNvPr>
          <p:cNvSpPr>
            <a:spLocks/>
          </p:cNvSpPr>
          <p:nvPr/>
        </p:nvSpPr>
        <p:spPr bwMode="auto">
          <a:xfrm>
            <a:off x="5769544" y="4759851"/>
            <a:ext cx="392968" cy="249910"/>
          </a:xfrm>
          <a:prstGeom prst="rect">
            <a:avLst/>
          </a:prstGeom>
          <a:noFill/>
          <a:ln w="19050"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000" b="1" dirty="0">
                <a:solidFill>
                  <a:schemeClr val="bg1"/>
                </a:solidFill>
                <a:latin typeface="Meiryo UI" pitchFamily="50" charset="-128"/>
                <a:ea typeface="Meiryo UI" pitchFamily="50" charset="-128"/>
              </a:rPr>
              <a:t>投資</a:t>
            </a:r>
          </a:p>
        </p:txBody>
      </p:sp>
      <p:sp>
        <p:nvSpPr>
          <p:cNvPr id="122" name="正方形/長方形 121">
            <a:extLst>
              <a:ext uri="{FF2B5EF4-FFF2-40B4-BE49-F238E27FC236}">
                <a16:creationId xmlns:a16="http://schemas.microsoft.com/office/drawing/2014/main" id="{D4D670DA-85D5-4753-8624-5B68E9F450A0}"/>
              </a:ext>
            </a:extLst>
          </p:cNvPr>
          <p:cNvSpPr>
            <a:spLocks/>
          </p:cNvSpPr>
          <p:nvPr/>
        </p:nvSpPr>
        <p:spPr bwMode="auto">
          <a:xfrm>
            <a:off x="3188212" y="5315143"/>
            <a:ext cx="2056322"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3" name="正方形/長方形 122">
            <a:extLst>
              <a:ext uri="{FF2B5EF4-FFF2-40B4-BE49-F238E27FC236}">
                <a16:creationId xmlns:a16="http://schemas.microsoft.com/office/drawing/2014/main" id="{215EF506-D202-4468-A2D0-4FACB1C4E1F4}"/>
              </a:ext>
            </a:extLst>
          </p:cNvPr>
          <p:cNvSpPr>
            <a:spLocks/>
          </p:cNvSpPr>
          <p:nvPr/>
        </p:nvSpPr>
        <p:spPr bwMode="auto">
          <a:xfrm>
            <a:off x="5244534" y="5315143"/>
            <a:ext cx="1620000" cy="576000"/>
          </a:xfrm>
          <a:prstGeom prst="rect">
            <a:avLst/>
          </a:prstGeom>
          <a:solidFill>
            <a:srgbClr val="FFBDB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7" name="正方形/長方形 126">
            <a:extLst>
              <a:ext uri="{FF2B5EF4-FFF2-40B4-BE49-F238E27FC236}">
                <a16:creationId xmlns:a16="http://schemas.microsoft.com/office/drawing/2014/main" id="{242120CB-65C0-4D4C-8F25-AC07863AF68D}"/>
              </a:ext>
            </a:extLst>
          </p:cNvPr>
          <p:cNvSpPr>
            <a:spLocks/>
          </p:cNvSpPr>
          <p:nvPr/>
        </p:nvSpPr>
        <p:spPr bwMode="auto">
          <a:xfrm>
            <a:off x="3316373" y="5477143"/>
            <a:ext cx="1800000"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a:latin typeface="Meiryo UI" pitchFamily="50" charset="-128"/>
                <a:ea typeface="Meiryo UI" pitchFamily="50" charset="-128"/>
              </a:rPr>
              <a:t>地域内消費額</a:t>
            </a:r>
            <a:endParaRPr lang="ja-JP" altLang="en-US" sz="1100" b="1" dirty="0">
              <a:latin typeface="Meiryo UI" pitchFamily="50" charset="-128"/>
              <a:ea typeface="Meiryo UI" pitchFamily="50" charset="-128"/>
            </a:endParaRPr>
          </a:p>
        </p:txBody>
      </p:sp>
      <p:sp>
        <p:nvSpPr>
          <p:cNvPr id="128" name="正方形/長方形 127">
            <a:extLst>
              <a:ext uri="{FF2B5EF4-FFF2-40B4-BE49-F238E27FC236}">
                <a16:creationId xmlns:a16="http://schemas.microsoft.com/office/drawing/2014/main" id="{CADBC377-D951-4A35-8010-0EBCE046AFA7}"/>
              </a:ext>
            </a:extLst>
          </p:cNvPr>
          <p:cNvSpPr>
            <a:spLocks/>
          </p:cNvSpPr>
          <p:nvPr/>
        </p:nvSpPr>
        <p:spPr bwMode="auto">
          <a:xfrm>
            <a:off x="5346557" y="5477143"/>
            <a:ext cx="1415954" cy="252000"/>
          </a:xfrm>
          <a:prstGeom prst="rect">
            <a:avLst/>
          </a:prstGeom>
          <a:no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spcAft>
                <a:spcPts val="600"/>
              </a:spcAft>
            </a:pPr>
            <a:r>
              <a:rPr lang="ja-JP" altLang="en-US" sz="1100" b="1">
                <a:latin typeface="Meiryo UI" pitchFamily="50" charset="-128"/>
                <a:ea typeface="Meiryo UI" pitchFamily="50" charset="-128"/>
              </a:rPr>
              <a:t>地域内投資額</a:t>
            </a:r>
            <a:endParaRPr lang="ja-JP" altLang="en-US" sz="1100" b="1" dirty="0">
              <a:latin typeface="Meiryo UI" pitchFamily="50" charset="-128"/>
              <a:ea typeface="Meiryo UI" pitchFamily="50" charset="-128"/>
            </a:endParaRPr>
          </a:p>
        </p:txBody>
      </p:sp>
      <p:sp>
        <p:nvSpPr>
          <p:cNvPr id="80" name="正方形/長方形 79">
            <a:extLst>
              <a:ext uri="{FF2B5EF4-FFF2-40B4-BE49-F238E27FC236}">
                <a16:creationId xmlns:a16="http://schemas.microsoft.com/office/drawing/2014/main" id="{9B17F0AC-88F7-4B2D-901D-14F4A9FC248F}"/>
              </a:ext>
            </a:extLst>
          </p:cNvPr>
          <p:cNvSpPr>
            <a:spLocks/>
          </p:cNvSpPr>
          <p:nvPr/>
        </p:nvSpPr>
        <p:spPr bwMode="auto">
          <a:xfrm>
            <a:off x="1544900" y="5315143"/>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84" name="正方形/長方形 83">
            <a:extLst>
              <a:ext uri="{FF2B5EF4-FFF2-40B4-BE49-F238E27FC236}">
                <a16:creationId xmlns:a16="http://schemas.microsoft.com/office/drawing/2014/main" id="{1EC7AB75-6E48-45ED-AF69-105A6A56B4FA}"/>
              </a:ext>
            </a:extLst>
          </p:cNvPr>
          <p:cNvSpPr>
            <a:spLocks/>
          </p:cNvSpPr>
          <p:nvPr/>
        </p:nvSpPr>
        <p:spPr bwMode="auto">
          <a:xfrm>
            <a:off x="8689880" y="3280936"/>
            <a:ext cx="216000" cy="216000"/>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endParaRPr kumimoji="1" lang="ja-JP" altLang="en-US" sz="14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9" name="正方形/長方形 18">
            <a:extLst>
              <a:ext uri="{FF2B5EF4-FFF2-40B4-BE49-F238E27FC236}">
                <a16:creationId xmlns:a16="http://schemas.microsoft.com/office/drawing/2014/main" id="{C4F8CB2C-1258-47E3-9CCC-1DD27EDACED4}"/>
              </a:ext>
            </a:extLst>
          </p:cNvPr>
          <p:cNvSpPr>
            <a:spLocks/>
          </p:cNvSpPr>
          <p:nvPr/>
        </p:nvSpPr>
        <p:spPr bwMode="auto">
          <a:xfrm>
            <a:off x="8309498" y="2920936"/>
            <a:ext cx="695683" cy="576000"/>
          </a:xfrm>
          <a:prstGeom prst="rect">
            <a:avLst/>
          </a:prstGeom>
          <a:solidFill>
            <a:srgbClr val="9BDEFF"/>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sp>
        <p:nvSpPr>
          <p:cNvPr id="126" name="正方形/長方形 125">
            <a:extLst>
              <a:ext uri="{FF2B5EF4-FFF2-40B4-BE49-F238E27FC236}">
                <a16:creationId xmlns:a16="http://schemas.microsoft.com/office/drawing/2014/main" id="{B5667035-1971-4A69-9B3D-5E67AABF1D10}"/>
              </a:ext>
            </a:extLst>
          </p:cNvPr>
          <p:cNvSpPr>
            <a:spLocks/>
          </p:cNvSpPr>
          <p:nvPr/>
        </p:nvSpPr>
        <p:spPr bwMode="auto">
          <a:xfrm>
            <a:off x="1162240" y="5315143"/>
            <a:ext cx="765320" cy="576000"/>
          </a:xfrm>
          <a:prstGeom prst="rect">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endParaRPr lang="ja-JP" altLang="en-US" sz="1200" b="1" dirty="0">
              <a:solidFill>
                <a:sysClr val="windowText" lastClr="000000"/>
              </a:solidFill>
              <a:latin typeface="Meiryo UI" pitchFamily="50" charset="-128"/>
              <a:ea typeface="Meiryo UI" pitchFamily="50" charset="-128"/>
            </a:endParaRPr>
          </a:p>
        </p:txBody>
      </p:sp>
      <p:pic>
        <p:nvPicPr>
          <p:cNvPr id="8" name="図 7"/>
          <p:cNvPicPr>
            <a:picLocks noChangeAspect="1"/>
          </p:cNvPicPr>
          <p:nvPr/>
        </p:nvPicPr>
        <p:blipFill>
          <a:blip r:embed="rId3"/>
          <a:stretch>
            <a:fillRect/>
          </a:stretch>
        </p:blipFill>
        <p:spPr>
          <a:xfrm>
            <a:off x="5582944" y="6013503"/>
            <a:ext cx="1810377" cy="653773"/>
          </a:xfrm>
          <a:prstGeom prst="rect">
            <a:avLst/>
          </a:prstGeom>
        </p:spPr>
      </p:pic>
    </p:spTree>
    <p:extLst>
      <p:ext uri="{BB962C8B-B14F-4D97-AF65-F5344CB8AC3E}">
        <p14:creationId xmlns:p14="http://schemas.microsoft.com/office/powerpoint/2010/main" val="3993015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dirty="0"/>
              <a:t>支出面の分析項目</a:t>
            </a:r>
            <a:endParaRPr kumimoji="1" lang="ja-JP" altLang="en-US" dirty="0"/>
          </a:p>
        </p:txBody>
      </p:sp>
      <p:sp>
        <p:nvSpPr>
          <p:cNvPr id="4" name="スライド番号プレースホルダー 3"/>
          <p:cNvSpPr>
            <a:spLocks noGrp="1"/>
          </p:cNvSpPr>
          <p:nvPr>
            <p:ph type="sldNum" sz="quarter" idx="4"/>
          </p:nvPr>
        </p:nvSpPr>
        <p:spPr/>
        <p:txBody>
          <a:bodyPr/>
          <a:lstStyle/>
          <a:p>
            <a:pPr>
              <a:defRPr/>
            </a:pPr>
            <a:fld id="{5AC316A2-ED79-4A4C-BB2E-71F78B36301B}" type="slidenum">
              <a:rPr lang="en-US" altLang="ja-JP" smtClean="0"/>
              <a:pPr>
                <a:defRPr/>
              </a:pPr>
              <a:t>52</a:t>
            </a:fld>
            <a:endParaRPr lang="ja-JP" altLang="en-US" dirty="0"/>
          </a:p>
        </p:txBody>
      </p:sp>
      <p:sp>
        <p:nvSpPr>
          <p:cNvPr id="46" name="テキスト ボックス 45">
            <a:extLst>
              <a:ext uri="{FF2B5EF4-FFF2-40B4-BE49-F238E27FC236}">
                <a16:creationId xmlns:a16="http://schemas.microsoft.com/office/drawing/2014/main" id="{72DB0E7E-BB00-41EA-806A-373255CA62A7}"/>
              </a:ext>
            </a:extLst>
          </p:cNvPr>
          <p:cNvSpPr txBox="1"/>
          <p:nvPr/>
        </p:nvSpPr>
        <p:spPr>
          <a:xfrm>
            <a:off x="43542" y="2188544"/>
            <a:ext cx="9000000" cy="900000"/>
          </a:xfrm>
          <a:prstGeom prst="rect">
            <a:avLst/>
          </a:prstGeom>
          <a:noFill/>
        </p:spPr>
        <p:txBody>
          <a:bodyPr wrap="square" anchor="ctr">
            <a:noAutofit/>
          </a:bodyPr>
          <a:lstStyle/>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投資には、誰が行ったかに関わらず地域内で投資された額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地域内投資額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と、どこで行ったかに関わらず地域住民が投資した額</a:t>
            </a:r>
            <a:r>
              <a:rPr lang="en-US" altLang="ja-JP" sz="1200" kern="100" dirty="0">
                <a:latin typeface="Meiryo UI" panose="020B0604030504040204" pitchFamily="50" charset="-128"/>
                <a:ea typeface="Meiryo UI" panose="020B0604030504040204" pitchFamily="50" charset="-128"/>
              </a:rPr>
              <a:t>(</a:t>
            </a:r>
            <a:r>
              <a:rPr lang="ja-JP" altLang="en-US" sz="1200" kern="100" smtClean="0">
                <a:latin typeface="Meiryo UI" panose="020B0604030504040204" pitchFamily="50" charset="-128"/>
                <a:ea typeface="Meiryo UI" panose="020B0604030504040204" pitchFamily="50" charset="-128"/>
              </a:rPr>
              <a:t>地域企業等投資</a:t>
            </a:r>
            <a:r>
              <a:rPr lang="ja-JP" altLang="en-US" sz="1200" kern="100" dirty="0">
                <a:latin typeface="Meiryo UI" panose="020B0604030504040204" pitchFamily="50" charset="-128"/>
                <a:ea typeface="Meiryo UI" panose="020B0604030504040204" pitchFamily="50" charset="-128"/>
              </a:rPr>
              <a:t>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の</a:t>
            </a:r>
            <a:r>
              <a:rPr lang="en-US" altLang="ja-JP" sz="1200" kern="100" dirty="0">
                <a:latin typeface="Meiryo UI" panose="020B0604030504040204" pitchFamily="50" charset="-128"/>
                <a:ea typeface="Meiryo UI" panose="020B0604030504040204" pitchFamily="50" charset="-128"/>
              </a:rPr>
              <a:t>2</a:t>
            </a:r>
            <a:r>
              <a:rPr lang="ja-JP" altLang="en-US" sz="1200" kern="100" dirty="0">
                <a:latin typeface="Meiryo UI" panose="020B0604030504040204" pitchFamily="50" charset="-128"/>
                <a:ea typeface="Meiryo UI" panose="020B0604030504040204" pitchFamily="50" charset="-128"/>
              </a:rPr>
              <a:t>つがあり、この差分で投資の流出入を把握する。</a:t>
            </a:r>
            <a:endParaRPr lang="en-US" altLang="ja-JP" sz="1200" kern="100" dirty="0">
              <a:latin typeface="Meiryo UI" panose="020B0604030504040204" pitchFamily="50" charset="-128"/>
              <a:ea typeface="Meiryo UI" panose="020B0604030504040204" pitchFamily="50" charset="-128"/>
            </a:endParaRPr>
          </a:p>
          <a:p>
            <a:pPr marL="144000" indent="-144000">
              <a:spcBef>
                <a:spcPts val="0"/>
              </a:spcBef>
              <a:spcAft>
                <a:spcPts val="600"/>
              </a:spcAft>
              <a:buClr>
                <a:srgbClr val="008080"/>
              </a:buClr>
              <a:buFont typeface="Wingdings" panose="05000000000000000000" pitchFamily="2" charset="2"/>
              <a:buChar char="n"/>
            </a:pPr>
            <a:r>
              <a:rPr lang="ja-JP" altLang="en-US" sz="1200" kern="100" dirty="0" smtClean="0">
                <a:solidFill>
                  <a:schemeClr val="tx1"/>
                </a:solidFill>
                <a:effectLst/>
                <a:latin typeface="Meiryo UI" panose="020B0604030504040204" pitchFamily="50" charset="-128"/>
                <a:ea typeface="Meiryo UI" panose="020B0604030504040204" pitchFamily="50" charset="-128"/>
              </a:rPr>
              <a:t>投資が</a:t>
            </a:r>
            <a:r>
              <a:rPr lang="ja-JP" altLang="en-US" sz="1200" kern="100" dirty="0">
                <a:solidFill>
                  <a:schemeClr val="tx1"/>
                </a:solidFill>
                <a:effectLst/>
                <a:latin typeface="Meiryo UI" panose="020B0604030504040204" pitchFamily="50" charset="-128"/>
                <a:ea typeface="Meiryo UI" panose="020B0604030504040204" pitchFamily="50" charset="-128"/>
              </a:rPr>
              <a:t>流入している地域</a:t>
            </a:r>
            <a:r>
              <a:rPr lang="ja-JP" altLang="en-US" sz="1200" kern="100" dirty="0" smtClean="0">
                <a:solidFill>
                  <a:schemeClr val="tx1"/>
                </a:solidFill>
                <a:effectLst/>
                <a:latin typeface="Meiryo UI" panose="020B0604030504040204" pitchFamily="50" charset="-128"/>
                <a:ea typeface="Meiryo UI" panose="020B0604030504040204" pitchFamily="50" charset="-128"/>
              </a:rPr>
              <a:t>は第</a:t>
            </a:r>
            <a:r>
              <a:rPr lang="en-US" altLang="ja-JP" sz="1200" kern="100" dirty="0" smtClean="0">
                <a:solidFill>
                  <a:schemeClr val="tx1"/>
                </a:solidFill>
                <a:effectLst/>
                <a:latin typeface="Meiryo UI" panose="020B0604030504040204" pitchFamily="50" charset="-128"/>
                <a:ea typeface="Meiryo UI" panose="020B0604030504040204" pitchFamily="50" charset="-128"/>
              </a:rPr>
              <a:t>2</a:t>
            </a:r>
            <a:r>
              <a:rPr lang="ja-JP" altLang="en-US" sz="1200" kern="100" dirty="0">
                <a:solidFill>
                  <a:schemeClr val="tx1"/>
                </a:solidFill>
                <a:effectLst/>
                <a:latin typeface="Meiryo UI" panose="020B0604030504040204" pitchFamily="50" charset="-128"/>
                <a:ea typeface="Meiryo UI" panose="020B0604030504040204" pitchFamily="50" charset="-128"/>
              </a:rPr>
              <a:t>次産業の生産性が高い傾向があり、また</a:t>
            </a:r>
            <a:r>
              <a:rPr lang="ja-JP" altLang="en-US" sz="1200" kern="100" dirty="0" smtClean="0">
                <a:solidFill>
                  <a:schemeClr val="tx1"/>
                </a:solidFill>
                <a:effectLst/>
                <a:latin typeface="Meiryo UI" panose="020B0604030504040204" pitchFamily="50" charset="-128"/>
                <a:ea typeface="Meiryo UI" panose="020B0604030504040204" pitchFamily="50" charset="-128"/>
              </a:rPr>
              <a:t>、第</a:t>
            </a:r>
            <a:r>
              <a:rPr lang="en-US" altLang="ja-JP" sz="1200" kern="100" dirty="0" smtClean="0">
                <a:solidFill>
                  <a:schemeClr val="tx1"/>
                </a:solidFill>
                <a:effectLst/>
                <a:latin typeface="Meiryo UI" panose="020B0604030504040204" pitchFamily="50" charset="-128"/>
                <a:ea typeface="Meiryo UI" panose="020B0604030504040204" pitchFamily="50" charset="-128"/>
              </a:rPr>
              <a:t>2</a:t>
            </a:r>
            <a:r>
              <a:rPr lang="ja-JP" altLang="en-US" sz="1200" kern="100" dirty="0">
                <a:solidFill>
                  <a:schemeClr val="tx1"/>
                </a:solidFill>
                <a:effectLst/>
                <a:latin typeface="Meiryo UI" panose="020B0604030504040204" pitchFamily="50" charset="-128"/>
                <a:ea typeface="Meiryo UI" panose="020B0604030504040204" pitchFamily="50" charset="-128"/>
              </a:rPr>
              <a:t>次産業の生産性が高い地域は域外から投資を呼び込んで</a:t>
            </a:r>
            <a:r>
              <a:rPr lang="ja-JP" altLang="en-US" sz="1200" kern="100" dirty="0" smtClean="0">
                <a:solidFill>
                  <a:schemeClr val="tx1"/>
                </a:solidFill>
                <a:effectLst/>
                <a:latin typeface="Meiryo UI" panose="020B0604030504040204" pitchFamily="50" charset="-128"/>
                <a:ea typeface="Meiryo UI" panose="020B0604030504040204" pitchFamily="50" charset="-128"/>
              </a:rPr>
              <a:t>いる</a:t>
            </a:r>
            <a:r>
              <a:rPr lang="ja-JP" altLang="en-US" sz="1200" kern="100" dirty="0" smtClean="0">
                <a:latin typeface="Meiryo UI" panose="020B0604030504040204" pitchFamily="50" charset="-128"/>
                <a:ea typeface="Meiryo UI" panose="020B0604030504040204" pitchFamily="50" charset="-128"/>
              </a:rPr>
              <a:t>傾向</a:t>
            </a:r>
            <a:r>
              <a:rPr lang="ja-JP" altLang="en-US" sz="1200" kern="100" dirty="0">
                <a:latin typeface="Meiryo UI" panose="020B0604030504040204" pitchFamily="50" charset="-128"/>
                <a:ea typeface="Meiryo UI" panose="020B0604030504040204" pitchFamily="50" charset="-128"/>
              </a:rPr>
              <a:t>がある。</a:t>
            </a:r>
            <a:endParaRPr lang="ja-JP"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7044709E-2432-4A38-BF38-E29580EF7E9B}"/>
              </a:ext>
            </a:extLst>
          </p:cNvPr>
          <p:cNvSpPr/>
          <p:nvPr/>
        </p:nvSpPr>
        <p:spPr bwMode="auto">
          <a:xfrm>
            <a:off x="5335542" y="3031984"/>
            <a:ext cx="3764916" cy="3483488"/>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48" name="正方形/長方形 47"/>
          <p:cNvSpPr>
            <a:spLocks/>
          </p:cNvSpPr>
          <p:nvPr/>
        </p:nvSpPr>
        <p:spPr bwMode="auto">
          <a:xfrm>
            <a:off x="43542" y="670059"/>
            <a:ext cx="3528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500" b="1" dirty="0">
                <a:latin typeface="Meiryo UI" pitchFamily="50" charset="-128"/>
                <a:ea typeface="Meiryo UI" pitchFamily="50" charset="-128"/>
              </a:rPr>
              <a:t>①消費</a:t>
            </a:r>
            <a:r>
              <a:rPr kumimoji="1" lang="ja-JP" altLang="en-US" sz="1500" b="1" i="0" u="none" strike="noStrike" cap="none" normalizeH="0" baseline="0" dirty="0">
                <a:ln>
                  <a:noFill/>
                </a:ln>
                <a:effectLst/>
                <a:latin typeface="Meiryo UI" pitchFamily="50" charset="-128"/>
                <a:ea typeface="Meiryo UI" pitchFamily="50" charset="-128"/>
              </a:rPr>
              <a:t>の流出入</a:t>
            </a:r>
          </a:p>
        </p:txBody>
      </p:sp>
      <p:sp>
        <p:nvSpPr>
          <p:cNvPr id="49" name="テキスト ボックス 48">
            <a:extLst>
              <a:ext uri="{FF2B5EF4-FFF2-40B4-BE49-F238E27FC236}">
                <a16:creationId xmlns:a16="http://schemas.microsoft.com/office/drawing/2014/main" id="{7F3BE3A7-2DAA-47CB-9913-16201A891F26}"/>
              </a:ext>
            </a:extLst>
          </p:cNvPr>
          <p:cNvSpPr txBox="1"/>
          <p:nvPr/>
        </p:nvSpPr>
        <p:spPr>
          <a:xfrm>
            <a:off x="43542" y="968993"/>
            <a:ext cx="9000000" cy="900000"/>
          </a:xfrm>
          <a:prstGeom prst="rect">
            <a:avLst/>
          </a:prstGeom>
          <a:noFill/>
        </p:spPr>
        <p:txBody>
          <a:bodyPr wrap="square" anchor="ctr">
            <a:noAutofit/>
          </a:bodyPr>
          <a:lstStyle/>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消費には、誰が行ったかに関わらず地域内で消費された額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地域内消費額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と、どこで行ったかに関わらず地域住民が消費した額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地域住民消費額</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の</a:t>
            </a:r>
            <a:r>
              <a:rPr lang="en-US" altLang="ja-JP" sz="1200" kern="100" dirty="0">
                <a:latin typeface="Meiryo UI" panose="020B0604030504040204" pitchFamily="50" charset="-128"/>
                <a:ea typeface="Meiryo UI" panose="020B0604030504040204" pitchFamily="50" charset="-128"/>
              </a:rPr>
              <a:t>2</a:t>
            </a:r>
            <a:r>
              <a:rPr lang="ja-JP" altLang="en-US" sz="1200" kern="100" dirty="0">
                <a:latin typeface="Meiryo UI" panose="020B0604030504040204" pitchFamily="50" charset="-128"/>
                <a:ea typeface="Meiryo UI" panose="020B0604030504040204" pitchFamily="50" charset="-128"/>
              </a:rPr>
              <a:t>つがあり、この差分で消費の流出入を把握する。</a:t>
            </a:r>
            <a:endParaRPr lang="en-US" altLang="ja-JP" sz="1200" kern="100" dirty="0">
              <a:latin typeface="Meiryo UI" panose="020B0604030504040204" pitchFamily="50" charset="-128"/>
              <a:ea typeface="Meiryo UI" panose="020B0604030504040204" pitchFamily="50" charset="-128"/>
            </a:endParaRPr>
          </a:p>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消費には、日用品の買い物等の日常の消費と、観光等による非日常の消費の</a:t>
            </a:r>
            <a:r>
              <a:rPr lang="en-US" altLang="ja-JP" sz="1200" kern="100" dirty="0">
                <a:latin typeface="Meiryo UI" panose="020B0604030504040204" pitchFamily="50" charset="-128"/>
                <a:ea typeface="Meiryo UI" panose="020B0604030504040204" pitchFamily="50" charset="-128"/>
              </a:rPr>
              <a:t>2</a:t>
            </a:r>
            <a:r>
              <a:rPr lang="ja-JP" altLang="en-US" sz="1200" kern="100" dirty="0">
                <a:latin typeface="Meiryo UI" panose="020B0604030504040204" pitchFamily="50" charset="-128"/>
                <a:ea typeface="Meiryo UI" panose="020B0604030504040204" pitchFamily="50" charset="-128"/>
              </a:rPr>
              <a:t>種類があり、消費の流出入がどちらの要因によるものかは、</a:t>
            </a:r>
            <a:r>
              <a:rPr lang="ja-JP" altLang="en-US" sz="1200" kern="100" dirty="0" smtClean="0">
                <a:latin typeface="Meiryo UI" panose="020B0604030504040204" pitchFamily="50" charset="-128"/>
                <a:ea typeface="Meiryo UI" panose="020B0604030504040204" pitchFamily="50" charset="-128"/>
              </a:rPr>
              <a:t>地域に</a:t>
            </a:r>
            <a:r>
              <a:rPr lang="ja-JP" altLang="en-US" sz="1200" kern="100" dirty="0">
                <a:latin typeface="Meiryo UI" panose="020B0604030504040204" pitchFamily="50" charset="-128"/>
                <a:ea typeface="Meiryo UI" panose="020B0604030504040204" pitchFamily="50" charset="-128"/>
              </a:rPr>
              <a:t>商店街や</a:t>
            </a:r>
            <a:r>
              <a:rPr lang="ja-JP" altLang="en-US" sz="1200" kern="100" dirty="0" smtClean="0">
                <a:latin typeface="Meiryo UI" panose="020B0604030504040204" pitchFamily="50" charset="-128"/>
                <a:ea typeface="Meiryo UI" panose="020B0604030504040204" pitchFamily="50" charset="-128"/>
              </a:rPr>
              <a:t>大型ショッピングセンターが</a:t>
            </a:r>
            <a:r>
              <a:rPr lang="ja-JP" altLang="en-US" sz="1200" kern="100" dirty="0">
                <a:latin typeface="Meiryo UI" panose="020B0604030504040204" pitchFamily="50" charset="-128"/>
                <a:ea typeface="Meiryo UI" panose="020B0604030504040204" pitchFamily="50" charset="-128"/>
              </a:rPr>
              <a:t>立地しているか、観光客が観光消費を落としているか、と</a:t>
            </a:r>
            <a:r>
              <a:rPr lang="ja-JP" altLang="en-US" sz="1200" kern="100" dirty="0" smtClean="0">
                <a:latin typeface="Meiryo UI" panose="020B0604030504040204" pitchFamily="50" charset="-128"/>
                <a:ea typeface="Meiryo UI" panose="020B0604030504040204" pitchFamily="50" charset="-128"/>
              </a:rPr>
              <a:t>いう観点に</a:t>
            </a:r>
            <a:r>
              <a:rPr lang="ja-JP" altLang="en-US" sz="1200" kern="100" dirty="0">
                <a:latin typeface="Meiryo UI" panose="020B0604030504040204" pitchFamily="50" charset="-128"/>
                <a:ea typeface="Meiryo UI" panose="020B0604030504040204" pitchFamily="50" charset="-128"/>
              </a:rPr>
              <a:t>より分析できる。</a:t>
            </a:r>
            <a:endParaRPr lang="ja-JP" altLang="ja-JP" sz="1200" kern="1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7AB51911-E76C-411B-B1F9-EDBF736D7B09}"/>
              </a:ext>
            </a:extLst>
          </p:cNvPr>
          <p:cNvSpPr>
            <a:spLocks/>
          </p:cNvSpPr>
          <p:nvPr/>
        </p:nvSpPr>
        <p:spPr bwMode="auto">
          <a:xfrm>
            <a:off x="43542" y="1891620"/>
            <a:ext cx="3528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500" b="1" dirty="0">
                <a:latin typeface="Meiryo UI" pitchFamily="50" charset="-128"/>
                <a:ea typeface="Meiryo UI" pitchFamily="50" charset="-128"/>
              </a:rPr>
              <a:t>②</a:t>
            </a:r>
            <a:r>
              <a:rPr kumimoji="1" lang="ja-JP" altLang="en-US" sz="1500" b="1" i="0" u="none" strike="noStrike" cap="none" normalizeH="0" baseline="0" dirty="0">
                <a:ln>
                  <a:noFill/>
                </a:ln>
                <a:effectLst/>
                <a:latin typeface="Meiryo UI" pitchFamily="50" charset="-128"/>
                <a:ea typeface="Meiryo UI" pitchFamily="50" charset="-128"/>
              </a:rPr>
              <a:t>投資の流出入</a:t>
            </a:r>
          </a:p>
        </p:txBody>
      </p:sp>
      <p:sp>
        <p:nvSpPr>
          <p:cNvPr id="51" name="正方形/長方形 50">
            <a:extLst>
              <a:ext uri="{FF2B5EF4-FFF2-40B4-BE49-F238E27FC236}">
                <a16:creationId xmlns:a16="http://schemas.microsoft.com/office/drawing/2014/main" id="{43CE1B6B-4881-4DD7-8427-F7EFDF9448FE}"/>
              </a:ext>
            </a:extLst>
          </p:cNvPr>
          <p:cNvSpPr>
            <a:spLocks/>
          </p:cNvSpPr>
          <p:nvPr/>
        </p:nvSpPr>
        <p:spPr bwMode="auto">
          <a:xfrm>
            <a:off x="43542" y="3096703"/>
            <a:ext cx="3528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③１人当たり消費額および</a:t>
            </a:r>
            <a:r>
              <a:rPr lang="ja-JP" altLang="en-US" sz="1500" b="1" dirty="0">
                <a:latin typeface="Meiryo UI" pitchFamily="50" charset="-128"/>
                <a:ea typeface="Meiryo UI" pitchFamily="50" charset="-128"/>
              </a:rPr>
              <a:t>投資</a:t>
            </a:r>
            <a:r>
              <a:rPr kumimoji="1" lang="ja-JP" altLang="en-US" sz="1500" b="1" i="0" u="none" strike="noStrike" cap="none" normalizeH="0" baseline="0" dirty="0">
                <a:ln>
                  <a:noFill/>
                </a:ln>
                <a:effectLst/>
                <a:latin typeface="Meiryo UI" pitchFamily="50" charset="-128"/>
                <a:ea typeface="Meiryo UI" pitchFamily="50" charset="-128"/>
              </a:rPr>
              <a:t>額</a:t>
            </a:r>
          </a:p>
        </p:txBody>
      </p:sp>
      <p:sp>
        <p:nvSpPr>
          <p:cNvPr id="52" name="テキスト ボックス 51">
            <a:extLst>
              <a:ext uri="{FF2B5EF4-FFF2-40B4-BE49-F238E27FC236}">
                <a16:creationId xmlns:a16="http://schemas.microsoft.com/office/drawing/2014/main" id="{14813120-07E2-4955-A7FC-69C21D33FFE2}"/>
              </a:ext>
            </a:extLst>
          </p:cNvPr>
          <p:cNvSpPr txBox="1"/>
          <p:nvPr/>
        </p:nvSpPr>
        <p:spPr>
          <a:xfrm>
            <a:off x="43542" y="3455148"/>
            <a:ext cx="5292000" cy="610928"/>
          </a:xfrm>
          <a:prstGeom prst="rect">
            <a:avLst/>
          </a:prstGeom>
          <a:noFill/>
        </p:spPr>
        <p:txBody>
          <a:bodyPr wrap="square" anchor="ctr">
            <a:noAutofit/>
          </a:bodyPr>
          <a:lstStyle>
            <a:defPPr>
              <a:defRPr lang="ja-JP"/>
            </a:defPPr>
            <a:lvl1pPr marL="108000" indent="-108000" algn="just">
              <a:spcBef>
                <a:spcPts val="0"/>
              </a:spcBef>
              <a:spcAft>
                <a:spcPts val="600"/>
              </a:spcAft>
              <a:buClr>
                <a:srgbClr val="008080"/>
              </a:buClr>
              <a:buFont typeface="Wingdings" panose="05000000000000000000" pitchFamily="2" charset="2"/>
              <a:buChar char="n"/>
              <a:defRPr sz="1400" b="1" kern="100">
                <a:latin typeface="Meiryo UI" panose="020B0604030504040204" pitchFamily="50" charset="-128"/>
                <a:ea typeface="Meiryo UI" panose="020B0604030504040204" pitchFamily="50" charset="-128"/>
              </a:defRPr>
            </a:lvl1pPr>
          </a:lstStyle>
          <a:p>
            <a:pPr marL="144000" indent="-144000" algn="l">
              <a:spcBef>
                <a:spcPts val="0"/>
              </a:spcBef>
              <a:buClr>
                <a:srgbClr val="008080"/>
              </a:buClr>
              <a:buFont typeface="Wingdings" panose="05000000000000000000" pitchFamily="2" charset="2"/>
              <a:buChar char="n"/>
            </a:pPr>
            <a:r>
              <a:rPr lang="ja-JP" altLang="en-US" sz="1200" b="0" dirty="0"/>
              <a:t>従業者および夜間人口</a:t>
            </a:r>
            <a:r>
              <a:rPr lang="ja-JP" altLang="en-US" sz="1200" b="0"/>
              <a:t>１人当たりの消費額および投資</a:t>
            </a:r>
            <a:r>
              <a:rPr lang="ja-JP" altLang="en-US" sz="1200" b="0" dirty="0"/>
              <a:t>額を把握する。</a:t>
            </a:r>
            <a:endParaRPr lang="en-US" altLang="ja-JP" sz="1200" b="0" dirty="0"/>
          </a:p>
          <a:p>
            <a:pPr marL="144000" indent="-144000" algn="l">
              <a:spcBef>
                <a:spcPts val="0"/>
              </a:spcBef>
              <a:buClr>
                <a:srgbClr val="008080"/>
              </a:buClr>
              <a:buFont typeface="Wingdings" panose="05000000000000000000" pitchFamily="2" charset="2"/>
              <a:buChar char="n"/>
            </a:pPr>
            <a:r>
              <a:rPr lang="ja-JP" altLang="en-US" sz="1200" b="0" dirty="0"/>
              <a:t>これらにより、地域</a:t>
            </a:r>
            <a:r>
              <a:rPr lang="ja-JP" altLang="en-US" sz="1200" b="0"/>
              <a:t>での消費や投資</a:t>
            </a:r>
            <a:r>
              <a:rPr lang="ja-JP" altLang="en-US" sz="1200" b="0" dirty="0"/>
              <a:t>の水準を全国、都道府県、人口同規模地域との比較</a:t>
            </a:r>
            <a:r>
              <a:rPr lang="ja-JP" altLang="en-US" sz="1200" b="0"/>
              <a:t>で把握可能となる。</a:t>
            </a:r>
            <a:endParaRPr lang="zh-TW" altLang="en-US" sz="1000" b="0" kern="100" dirty="0">
              <a:solidFill>
                <a:schemeClr val="tx1"/>
              </a:solidFill>
              <a:effectLst/>
            </a:endParaRPr>
          </a:p>
        </p:txBody>
      </p:sp>
      <p:sp>
        <p:nvSpPr>
          <p:cNvPr id="53" name="正方形/長方形 52">
            <a:extLst>
              <a:ext uri="{FF2B5EF4-FFF2-40B4-BE49-F238E27FC236}">
                <a16:creationId xmlns:a16="http://schemas.microsoft.com/office/drawing/2014/main" id="{B3EA2BB6-620B-4BDE-AC5A-0B05FAB001B4}"/>
              </a:ext>
            </a:extLst>
          </p:cNvPr>
          <p:cNvSpPr>
            <a:spLocks/>
          </p:cNvSpPr>
          <p:nvPr/>
        </p:nvSpPr>
        <p:spPr bwMode="auto">
          <a:xfrm>
            <a:off x="43542" y="4132900"/>
            <a:ext cx="3528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kumimoji="1" lang="ja-JP" altLang="en-US" sz="1500" b="1" i="0" u="none" strike="noStrike" cap="none" normalizeH="0" baseline="0" dirty="0">
                <a:ln>
                  <a:noFill/>
                </a:ln>
                <a:effectLst/>
                <a:latin typeface="Meiryo UI" pitchFamily="50" charset="-128"/>
                <a:ea typeface="Meiryo UI" pitchFamily="50" charset="-128"/>
              </a:rPr>
              <a:t>④エネルギー収支（エネルギー代金）</a:t>
            </a:r>
          </a:p>
        </p:txBody>
      </p:sp>
      <p:sp>
        <p:nvSpPr>
          <p:cNvPr id="54" name="テキスト ボックス 53">
            <a:extLst>
              <a:ext uri="{FF2B5EF4-FFF2-40B4-BE49-F238E27FC236}">
                <a16:creationId xmlns:a16="http://schemas.microsoft.com/office/drawing/2014/main" id="{8C60E31B-14AC-4A22-A701-8F9BF980F4F7}"/>
              </a:ext>
            </a:extLst>
          </p:cNvPr>
          <p:cNvSpPr txBox="1"/>
          <p:nvPr/>
        </p:nvSpPr>
        <p:spPr>
          <a:xfrm>
            <a:off x="43542" y="4499871"/>
            <a:ext cx="5292000" cy="900557"/>
          </a:xfrm>
          <a:prstGeom prst="rect">
            <a:avLst/>
          </a:prstGeom>
          <a:noFill/>
        </p:spPr>
        <p:txBody>
          <a:bodyPr wrap="square" anchor="ctr">
            <a:noAutofit/>
          </a:bodyPr>
          <a:lstStyle/>
          <a:p>
            <a:pPr marL="144000" indent="-144000">
              <a:spcBef>
                <a:spcPts val="0"/>
              </a:spcBef>
              <a:spcAft>
                <a:spcPts val="600"/>
              </a:spcAft>
              <a:buClr>
                <a:srgbClr val="008080"/>
              </a:buClr>
              <a:buFont typeface="Wingdings" panose="05000000000000000000" pitchFamily="2" charset="2"/>
              <a:buChar char="n"/>
            </a:pPr>
            <a:r>
              <a:rPr lang="ja-JP" altLang="en-US" sz="1200" kern="100" dirty="0">
                <a:solidFill>
                  <a:schemeClr val="tx1"/>
                </a:solidFill>
                <a:effectLst/>
                <a:latin typeface="Meiryo UI" panose="020B0604030504040204" pitchFamily="50" charset="-128"/>
                <a:ea typeface="Meiryo UI" panose="020B0604030504040204" pitchFamily="50" charset="-128"/>
              </a:rPr>
              <a:t>エネルギー収支により、エネルギー代金の域内外の流出入の状況を把握する。</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エネルギー収支が赤字の場合、その地域は</a:t>
            </a:r>
            <a:r>
              <a:rPr lang="ja-JP" altLang="en-US" sz="1200" kern="100" dirty="0">
                <a:solidFill>
                  <a:schemeClr val="tx1"/>
                </a:solidFill>
                <a:effectLst/>
                <a:latin typeface="Meiryo UI" panose="020B0604030504040204" pitchFamily="50" charset="-128"/>
                <a:ea typeface="Meiryo UI" panose="020B0604030504040204" pitchFamily="50" charset="-128"/>
              </a:rPr>
              <a:t>エネルギーを域外に依存</a:t>
            </a:r>
            <a:r>
              <a:rPr lang="ja-JP" altLang="en-US" sz="1200" kern="100" dirty="0">
                <a:latin typeface="Meiryo UI" panose="020B0604030504040204" pitchFamily="50" charset="-128"/>
                <a:ea typeface="Meiryo UI" panose="020B0604030504040204" pitchFamily="50" charset="-128"/>
              </a:rPr>
              <a:t>し、エネルギー代金が流出している。</a:t>
            </a:r>
            <a:endParaRPr lang="en-US" altLang="ja-JP" sz="1200" kern="100" dirty="0">
              <a:latin typeface="Meiryo UI" panose="020B0604030504040204" pitchFamily="50" charset="-128"/>
              <a:ea typeface="Meiryo UI" panose="020B0604030504040204" pitchFamily="50" charset="-128"/>
            </a:endParaRPr>
          </a:p>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これを地域の再エネで賄うことができれば、エネルギー代金の流出を抑制できる。</a:t>
            </a:r>
            <a:endParaRPr lang="en-US" altLang="ja-JP" sz="1200" kern="100" dirty="0">
              <a:solidFill>
                <a:schemeClr val="tx1"/>
              </a:solidFill>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0254C699-85E8-4990-B2B3-C564DF0928E0}"/>
              </a:ext>
            </a:extLst>
          </p:cNvPr>
          <p:cNvSpPr>
            <a:spLocks/>
          </p:cNvSpPr>
          <p:nvPr/>
        </p:nvSpPr>
        <p:spPr bwMode="auto">
          <a:xfrm>
            <a:off x="43542" y="5455336"/>
            <a:ext cx="3528000" cy="324000"/>
          </a:xfrm>
          <a:prstGeom prst="rect">
            <a:avLst/>
          </a:prstGeom>
          <a:solidFill>
            <a:srgbClr val="D1FFD1"/>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spcAft>
                <a:spcPts val="600"/>
              </a:spcAft>
            </a:pPr>
            <a:r>
              <a:rPr lang="ja-JP" altLang="en-US" sz="1500" b="1" dirty="0">
                <a:latin typeface="Meiryo UI" pitchFamily="50" charset="-128"/>
                <a:ea typeface="Meiryo UI" pitchFamily="50" charset="-128"/>
              </a:rPr>
              <a:t>⑤付加価値に占めるエネルギー収支の割合</a:t>
            </a:r>
            <a:endParaRPr kumimoji="1" lang="ja-JP" altLang="en-US" sz="1500" b="1" i="0" u="none" strike="noStrike" cap="none" normalizeH="0" baseline="0" dirty="0">
              <a:ln>
                <a:noFill/>
              </a:ln>
              <a:effectLst/>
              <a:latin typeface="Meiryo UI" pitchFamily="50" charset="-128"/>
              <a:ea typeface="Meiryo UI" pitchFamily="50" charset="-128"/>
            </a:endParaRPr>
          </a:p>
        </p:txBody>
      </p:sp>
      <p:sp>
        <p:nvSpPr>
          <p:cNvPr id="56" name="テキスト ボックス 55">
            <a:extLst>
              <a:ext uri="{FF2B5EF4-FFF2-40B4-BE49-F238E27FC236}">
                <a16:creationId xmlns:a16="http://schemas.microsoft.com/office/drawing/2014/main" id="{31D13004-97E5-4CD7-992A-F4DE31C75775}"/>
              </a:ext>
            </a:extLst>
          </p:cNvPr>
          <p:cNvSpPr txBox="1"/>
          <p:nvPr/>
        </p:nvSpPr>
        <p:spPr>
          <a:xfrm>
            <a:off x="43542" y="5799335"/>
            <a:ext cx="5292000" cy="648000"/>
          </a:xfrm>
          <a:prstGeom prst="rect">
            <a:avLst/>
          </a:prstGeom>
          <a:noFill/>
        </p:spPr>
        <p:txBody>
          <a:bodyPr wrap="square" anchor="ctr">
            <a:noAutofit/>
          </a:bodyPr>
          <a:lstStyle/>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エネルギー収支が付加価値（</a:t>
            </a:r>
            <a:r>
              <a:rPr lang="en-US" altLang="ja-JP" sz="1200" kern="100" dirty="0" smtClean="0">
                <a:latin typeface="Meiryo UI" panose="020B0604030504040204" pitchFamily="50" charset="-128"/>
                <a:ea typeface="Meiryo UI" panose="020B0604030504040204" pitchFamily="50" charset="-128"/>
              </a:rPr>
              <a:t>GRP</a:t>
            </a:r>
            <a:r>
              <a:rPr lang="ja-JP" altLang="en-US" sz="1200" kern="100" dirty="0">
                <a:latin typeface="Meiryo UI" panose="020B0604030504040204" pitchFamily="50" charset="-128"/>
                <a:ea typeface="Meiryo UI" panose="020B0604030504040204" pitchFamily="50" charset="-128"/>
              </a:rPr>
              <a:t>）に占める割合を把握する。</a:t>
            </a:r>
            <a:endParaRPr lang="en-US" altLang="ja-JP" sz="1200" kern="100" dirty="0">
              <a:latin typeface="Meiryo UI" panose="020B0604030504040204" pitchFamily="50" charset="-128"/>
              <a:ea typeface="Meiryo UI" panose="020B0604030504040204" pitchFamily="50" charset="-128"/>
            </a:endParaRPr>
          </a:p>
          <a:p>
            <a:pPr marL="144000" indent="-144000">
              <a:spcBef>
                <a:spcPts val="0"/>
              </a:spcBef>
              <a:spcAft>
                <a:spcPts val="600"/>
              </a:spcAft>
              <a:buClr>
                <a:srgbClr val="008080"/>
              </a:buClr>
              <a:buFont typeface="Wingdings" panose="05000000000000000000" pitchFamily="2" charset="2"/>
              <a:buChar char="n"/>
            </a:pPr>
            <a:r>
              <a:rPr lang="ja-JP" altLang="en-US" sz="1200" kern="100" dirty="0">
                <a:latin typeface="Meiryo UI" panose="020B0604030504040204" pitchFamily="50" charset="-128"/>
                <a:ea typeface="Meiryo UI" panose="020B0604030504040204" pitchFamily="50" charset="-128"/>
              </a:rPr>
              <a:t>これにより、エネルギー代金の流出入の状況を全国、都道府県、人口同規模地域との比較で把握する。</a:t>
            </a:r>
          </a:p>
        </p:txBody>
      </p:sp>
      <p:sp>
        <p:nvSpPr>
          <p:cNvPr id="57" name="二等辺三角形 56">
            <a:extLst>
              <a:ext uri="{FF2B5EF4-FFF2-40B4-BE49-F238E27FC236}">
                <a16:creationId xmlns:a16="http://schemas.microsoft.com/office/drawing/2014/main" id="{8295184A-72AA-4197-B104-E0058B920516}"/>
              </a:ext>
            </a:extLst>
          </p:cNvPr>
          <p:cNvSpPr/>
          <p:nvPr/>
        </p:nvSpPr>
        <p:spPr bwMode="auto">
          <a:xfrm rot="15883702">
            <a:off x="4976764" y="2916656"/>
            <a:ext cx="591105" cy="1244025"/>
          </a:xfrm>
          <a:prstGeom prst="triangle">
            <a:avLst>
              <a:gd name="adj" fmla="val 100000"/>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endParaRPr lang="ja-JP" altLang="en-US" sz="1100" dirty="0"/>
          </a:p>
        </p:txBody>
      </p:sp>
      <p:sp>
        <p:nvSpPr>
          <p:cNvPr id="58" name="正方形/長方形 57">
            <a:extLst>
              <a:ext uri="{FF2B5EF4-FFF2-40B4-BE49-F238E27FC236}">
                <a16:creationId xmlns:a16="http://schemas.microsoft.com/office/drawing/2014/main" id="{B03CA7E6-FA47-4E44-9136-26171DEB2B47}"/>
              </a:ext>
            </a:extLst>
          </p:cNvPr>
          <p:cNvSpPr>
            <a:spLocks/>
          </p:cNvSpPr>
          <p:nvPr/>
        </p:nvSpPr>
        <p:spPr bwMode="auto">
          <a:xfrm>
            <a:off x="6089821" y="5612878"/>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地域外</a:t>
            </a:r>
          </a:p>
        </p:txBody>
      </p:sp>
      <p:sp>
        <p:nvSpPr>
          <p:cNvPr id="59" name="テキスト プレースホルダ 7">
            <a:extLst>
              <a:ext uri="{FF2B5EF4-FFF2-40B4-BE49-F238E27FC236}">
                <a16:creationId xmlns:a16="http://schemas.microsoft.com/office/drawing/2014/main" id="{0D274510-796F-4DE6-AD68-8D14E990B78D}"/>
              </a:ext>
            </a:extLst>
          </p:cNvPr>
          <p:cNvSpPr txBox="1">
            <a:spLocks/>
          </p:cNvSpPr>
          <p:nvPr/>
        </p:nvSpPr>
        <p:spPr>
          <a:xfrm>
            <a:off x="6211187" y="3433932"/>
            <a:ext cx="2255206" cy="940979"/>
          </a:xfrm>
          <a:prstGeom prst="roundRect">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lgn="ctr"/>
            <a:endParaRPr lang="en-US" altLang="ja-JP" sz="1100" dirty="0">
              <a:solidFill>
                <a:schemeClr val="tx1"/>
              </a:solidFill>
            </a:endParaRPr>
          </a:p>
        </p:txBody>
      </p:sp>
      <p:sp>
        <p:nvSpPr>
          <p:cNvPr id="77" name="正方形/長方形 76">
            <a:extLst>
              <a:ext uri="{FF2B5EF4-FFF2-40B4-BE49-F238E27FC236}">
                <a16:creationId xmlns:a16="http://schemas.microsoft.com/office/drawing/2014/main" id="{0FAB1A5D-B128-4FCD-B122-1196B542846D}"/>
              </a:ext>
            </a:extLst>
          </p:cNvPr>
          <p:cNvSpPr>
            <a:spLocks/>
          </p:cNvSpPr>
          <p:nvPr/>
        </p:nvSpPr>
        <p:spPr bwMode="auto">
          <a:xfrm>
            <a:off x="5882257" y="4618748"/>
            <a:ext cx="1260000" cy="252000"/>
          </a:xfrm>
          <a:prstGeom prst="rect">
            <a:avLst/>
          </a:prstGeom>
          <a:solidFill>
            <a:srgbClr val="CCFFCC"/>
          </a:solidFill>
          <a:ln w="22225" cap="flat" cmpd="sng" algn="ctr">
            <a:solidFill>
              <a:srgbClr val="006666"/>
            </a:solidFill>
            <a:prstDash val="solid"/>
            <a:round/>
            <a:headEnd type="none" w="med" len="med"/>
            <a:tailEnd type="none" w="med" len="med"/>
          </a:ln>
          <a:effectLst/>
        </p:spPr>
        <p:txBody>
          <a:bodyPr vert="horz" wrap="square" lIns="72000" tIns="72000" rIns="36000" bIns="0" numCol="1" rtlCol="0" anchor="ctr" anchorCtr="0" compatLnSpc="1">
            <a:prstTxWarp prst="textNoShape">
              <a:avLst/>
            </a:prstTxWarp>
            <a:noAutofit/>
          </a:bodyPr>
          <a:lstStyle/>
          <a:p>
            <a:pPr>
              <a:lnSpc>
                <a:spcPts val="600"/>
              </a:lnSpc>
              <a:spcAft>
                <a:spcPts val="600"/>
              </a:spcAft>
            </a:pPr>
            <a:r>
              <a:rPr lang="ja-JP" altLang="en-US" sz="1200" b="1" dirty="0">
                <a:solidFill>
                  <a:sysClr val="windowText" lastClr="000000"/>
                </a:solidFill>
                <a:latin typeface="Meiryo UI" pitchFamily="50" charset="-128"/>
                <a:ea typeface="Meiryo UI" pitchFamily="50" charset="-128"/>
              </a:rPr>
              <a:t>④エネルギー代金</a:t>
            </a:r>
          </a:p>
        </p:txBody>
      </p:sp>
      <p:sp>
        <p:nvSpPr>
          <p:cNvPr id="78" name="正方形/長方形 77">
            <a:extLst>
              <a:ext uri="{FF2B5EF4-FFF2-40B4-BE49-F238E27FC236}">
                <a16:creationId xmlns:a16="http://schemas.microsoft.com/office/drawing/2014/main" id="{DA35BFEC-9127-41DF-AADB-590D22DA579A}"/>
              </a:ext>
            </a:extLst>
          </p:cNvPr>
          <p:cNvSpPr>
            <a:spLocks/>
          </p:cNvSpPr>
          <p:nvPr/>
        </p:nvSpPr>
        <p:spPr bwMode="auto">
          <a:xfrm>
            <a:off x="6206257" y="3480583"/>
            <a:ext cx="612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50" b="1" i="0" u="none" strike="noStrike" cap="none" normalizeH="0" baseline="0" dirty="0">
                <a:ln>
                  <a:noFill/>
                </a:ln>
                <a:effectLst/>
                <a:latin typeface="Meiryo UI" pitchFamily="50" charset="-128"/>
                <a:ea typeface="Meiryo UI" pitchFamily="50" charset="-128"/>
              </a:rPr>
              <a:t>地域内</a:t>
            </a:r>
          </a:p>
        </p:txBody>
      </p:sp>
      <p:sp>
        <p:nvSpPr>
          <p:cNvPr id="83" name="テキスト プレースホルダ 7">
            <a:extLst>
              <a:ext uri="{FF2B5EF4-FFF2-40B4-BE49-F238E27FC236}">
                <a16:creationId xmlns:a16="http://schemas.microsoft.com/office/drawing/2014/main" id="{A8DD5149-0B09-4772-9392-2ED69B4E10DE}"/>
              </a:ext>
            </a:extLst>
          </p:cNvPr>
          <p:cNvSpPr txBox="1">
            <a:spLocks/>
          </p:cNvSpPr>
          <p:nvPr/>
        </p:nvSpPr>
        <p:spPr>
          <a:xfrm>
            <a:off x="5520360" y="6066145"/>
            <a:ext cx="999051" cy="324000"/>
          </a:xfrm>
          <a:prstGeom prst="rect">
            <a:avLst/>
          </a:prstGeom>
          <a:solidFill>
            <a:srgbClr val="008080"/>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r>
              <a:rPr lang="ja-JP" altLang="en-US" sz="1100" dirty="0"/>
              <a:t>エネルギー収支</a:t>
            </a:r>
            <a:endParaRPr lang="en-US" altLang="ja-JP" sz="1100" dirty="0"/>
          </a:p>
        </p:txBody>
      </p:sp>
      <p:sp>
        <p:nvSpPr>
          <p:cNvPr id="84" name="テキスト プレースホルダ 7">
            <a:extLst>
              <a:ext uri="{FF2B5EF4-FFF2-40B4-BE49-F238E27FC236}">
                <a16:creationId xmlns:a16="http://schemas.microsoft.com/office/drawing/2014/main" id="{82273ABA-F134-437E-8D0D-F2F9F5AF578C}"/>
              </a:ext>
            </a:extLst>
          </p:cNvPr>
          <p:cNvSpPr txBox="1">
            <a:spLocks/>
          </p:cNvSpPr>
          <p:nvPr/>
        </p:nvSpPr>
        <p:spPr>
          <a:xfrm>
            <a:off x="6704230" y="6066145"/>
            <a:ext cx="1080000" cy="324000"/>
          </a:xfrm>
          <a:prstGeom prst="rect">
            <a:avLst/>
          </a:prstGeom>
          <a:solidFill>
            <a:srgbClr val="008080"/>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pPr algn="l"/>
            <a:r>
              <a:rPr lang="ja-JP" altLang="en-US" sz="1100" dirty="0"/>
              <a:t>エネルギーの域外への販売額</a:t>
            </a:r>
            <a:endParaRPr lang="en-US" altLang="ja-JP" sz="1100" dirty="0"/>
          </a:p>
        </p:txBody>
      </p:sp>
      <p:sp>
        <p:nvSpPr>
          <p:cNvPr id="85" name="テキスト プレースホルダ 7">
            <a:extLst>
              <a:ext uri="{FF2B5EF4-FFF2-40B4-BE49-F238E27FC236}">
                <a16:creationId xmlns:a16="http://schemas.microsoft.com/office/drawing/2014/main" id="{4478C035-146B-4343-A78B-825A8A7C288F}"/>
              </a:ext>
            </a:extLst>
          </p:cNvPr>
          <p:cNvSpPr txBox="1">
            <a:spLocks/>
          </p:cNvSpPr>
          <p:nvPr/>
        </p:nvSpPr>
        <p:spPr>
          <a:xfrm>
            <a:off x="7969049" y="6066145"/>
            <a:ext cx="1080000" cy="324000"/>
          </a:xfrm>
          <a:prstGeom prst="rect">
            <a:avLst/>
          </a:prstGeom>
          <a:solidFill>
            <a:srgbClr val="008080"/>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defPPr>
              <a:defRPr lang="ja-JP"/>
            </a:defPPr>
            <a:lvl1pPr marL="0" marR="0" indent="0" algn="ctr" defTabSz="914400" eaLnBrk="1" latinLnBrk="0" hangingPunct="1">
              <a:lnSpc>
                <a:spcPct val="100000"/>
              </a:lnSpc>
              <a:buClrTx/>
              <a:buSzTx/>
              <a:buFontTx/>
              <a:buNone/>
              <a:tabLst/>
              <a:defRPr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eaLnBrk="0" hangingPunct="0">
              <a:spcBef>
                <a:spcPct val="20000"/>
              </a:spcBef>
              <a:buClr>
                <a:schemeClr val="accent2"/>
              </a:buClr>
              <a:buFont typeface="Wingdings" pitchFamily="2" charset="2"/>
              <a:buChar char="n"/>
              <a:defRPr sz="2600">
                <a:latin typeface="+mn-lt"/>
                <a:ea typeface="+mn-ea"/>
              </a:defRPr>
            </a:lvl2pPr>
            <a:lvl3pPr marL="1304925" indent="-395288" eaLnBrk="0" hangingPunct="0">
              <a:spcBef>
                <a:spcPct val="20000"/>
              </a:spcBef>
              <a:buClr>
                <a:schemeClr val="accent2"/>
              </a:buClr>
              <a:buFont typeface="Wingdings" pitchFamily="2" charset="2"/>
              <a:buChar char="o"/>
              <a:defRPr sz="2300">
                <a:latin typeface="+mn-lt"/>
                <a:ea typeface="+mn-ea"/>
              </a:defRPr>
            </a:lvl3pPr>
            <a:lvl4pPr marL="1693863" indent="-387350" eaLnBrk="0" hangingPunct="0">
              <a:spcBef>
                <a:spcPct val="20000"/>
              </a:spcBef>
              <a:buClr>
                <a:schemeClr val="accent2"/>
              </a:buClr>
              <a:buFont typeface="Wingdings" pitchFamily="2" charset="2"/>
              <a:buChar char="n"/>
              <a:defRPr>
                <a:latin typeface="+mn-lt"/>
                <a:ea typeface="+mn-ea"/>
              </a:defRPr>
            </a:lvl4pPr>
            <a:lvl5pPr marL="2093913" indent="-398463" eaLnBrk="0" hangingPunct="0">
              <a:spcBef>
                <a:spcPct val="25000"/>
              </a:spcBef>
              <a:buClr>
                <a:schemeClr val="accent2"/>
              </a:buClr>
              <a:buFont typeface="Wingdings" pitchFamily="2" charset="2"/>
              <a:buChar char="§"/>
              <a:defRPr>
                <a:latin typeface="+mn-lt"/>
                <a:ea typeface="+mn-ea"/>
              </a:defRPr>
            </a:lvl5pPr>
            <a:lvl6pPr marL="2551113" indent="-398463" fontAlgn="base">
              <a:spcBef>
                <a:spcPct val="25000"/>
              </a:spcBef>
              <a:spcAft>
                <a:spcPct val="0"/>
              </a:spcAft>
              <a:buClr>
                <a:schemeClr val="accent2"/>
              </a:buClr>
              <a:buFont typeface="Wingdings" pitchFamily="2" charset="2"/>
              <a:buChar char="§"/>
              <a:defRPr>
                <a:latin typeface="+mn-lt"/>
                <a:ea typeface="+mn-ea"/>
              </a:defRPr>
            </a:lvl6pPr>
            <a:lvl7pPr marL="3008313" indent="-398463" fontAlgn="base">
              <a:spcBef>
                <a:spcPct val="25000"/>
              </a:spcBef>
              <a:spcAft>
                <a:spcPct val="0"/>
              </a:spcAft>
              <a:buClr>
                <a:schemeClr val="accent2"/>
              </a:buClr>
              <a:buFont typeface="Wingdings" pitchFamily="2" charset="2"/>
              <a:buChar char="§"/>
              <a:defRPr>
                <a:latin typeface="+mn-lt"/>
                <a:ea typeface="+mn-ea"/>
              </a:defRPr>
            </a:lvl7pPr>
            <a:lvl8pPr marL="3465513" indent="-398463" fontAlgn="base">
              <a:spcBef>
                <a:spcPct val="25000"/>
              </a:spcBef>
              <a:spcAft>
                <a:spcPct val="0"/>
              </a:spcAft>
              <a:buClr>
                <a:schemeClr val="accent2"/>
              </a:buClr>
              <a:buFont typeface="Wingdings" pitchFamily="2" charset="2"/>
              <a:buChar char="§"/>
              <a:defRPr>
                <a:latin typeface="+mn-lt"/>
                <a:ea typeface="+mn-ea"/>
              </a:defRPr>
            </a:lvl8pPr>
            <a:lvl9pPr marL="3922713" indent="-398463" fontAlgn="base">
              <a:spcBef>
                <a:spcPct val="25000"/>
              </a:spcBef>
              <a:spcAft>
                <a:spcPct val="0"/>
              </a:spcAft>
              <a:buClr>
                <a:schemeClr val="accent2"/>
              </a:buClr>
              <a:buFont typeface="Wingdings" pitchFamily="2" charset="2"/>
              <a:buChar char="§"/>
              <a:defRPr>
                <a:latin typeface="+mn-lt"/>
                <a:ea typeface="+mn-ea"/>
              </a:defRPr>
            </a:lvl9pPr>
          </a:lstStyle>
          <a:p>
            <a:pPr algn="l"/>
            <a:r>
              <a:rPr lang="ja-JP" altLang="en-US" sz="1100" dirty="0"/>
              <a:t>エネルギーの域外からの購入額</a:t>
            </a:r>
            <a:endParaRPr lang="en-US" altLang="ja-JP" sz="1100" dirty="0"/>
          </a:p>
        </p:txBody>
      </p:sp>
      <p:sp>
        <p:nvSpPr>
          <p:cNvPr id="86" name="正方形/長方形 85">
            <a:extLst>
              <a:ext uri="{FF2B5EF4-FFF2-40B4-BE49-F238E27FC236}">
                <a16:creationId xmlns:a16="http://schemas.microsoft.com/office/drawing/2014/main" id="{AFE80D8C-92E2-42EF-8CFD-148E927962D9}"/>
              </a:ext>
            </a:extLst>
          </p:cNvPr>
          <p:cNvSpPr>
            <a:spLocks/>
          </p:cNvSpPr>
          <p:nvPr/>
        </p:nvSpPr>
        <p:spPr bwMode="auto">
          <a:xfrm>
            <a:off x="6521821" y="6120145"/>
            <a:ext cx="180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87" name="正方形/長方形 86">
            <a:extLst>
              <a:ext uri="{FF2B5EF4-FFF2-40B4-BE49-F238E27FC236}">
                <a16:creationId xmlns:a16="http://schemas.microsoft.com/office/drawing/2014/main" id="{F27C5D06-1606-43AB-8EE2-B992A0A112A2}"/>
              </a:ext>
            </a:extLst>
          </p:cNvPr>
          <p:cNvSpPr>
            <a:spLocks/>
          </p:cNvSpPr>
          <p:nvPr/>
        </p:nvSpPr>
        <p:spPr bwMode="auto">
          <a:xfrm>
            <a:off x="7786639" y="6120145"/>
            <a:ext cx="180000"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88" name="テキスト プレースホルダ 7">
            <a:extLst>
              <a:ext uri="{FF2B5EF4-FFF2-40B4-BE49-F238E27FC236}">
                <a16:creationId xmlns:a16="http://schemas.microsoft.com/office/drawing/2014/main" id="{E7BD6259-51F3-4DAA-8C67-51E2DC7ABD03}"/>
              </a:ext>
            </a:extLst>
          </p:cNvPr>
          <p:cNvSpPr txBox="1">
            <a:spLocks/>
          </p:cNvSpPr>
          <p:nvPr/>
        </p:nvSpPr>
        <p:spPr>
          <a:xfrm>
            <a:off x="6815714" y="3126425"/>
            <a:ext cx="2179377" cy="431583"/>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a:solidFill>
                  <a:schemeClr val="tx1"/>
                </a:solidFill>
              </a:rPr>
              <a:t>エネルギー収支が赤字⇒エネルギーを域外に依存しエネルギー代金が流出</a:t>
            </a:r>
            <a:endParaRPr lang="en-US" altLang="ja-JP" sz="1100" b="0" dirty="0">
              <a:solidFill>
                <a:schemeClr val="tx1"/>
              </a:solidFill>
            </a:endParaRPr>
          </a:p>
        </p:txBody>
      </p:sp>
      <p:sp>
        <p:nvSpPr>
          <p:cNvPr id="93" name="正方形/長方形 92">
            <a:extLst>
              <a:ext uri="{FF2B5EF4-FFF2-40B4-BE49-F238E27FC236}">
                <a16:creationId xmlns:a16="http://schemas.microsoft.com/office/drawing/2014/main" id="{B03CA7E6-FA47-4E44-9136-26171DEB2B47}"/>
              </a:ext>
            </a:extLst>
          </p:cNvPr>
          <p:cNvSpPr>
            <a:spLocks/>
          </p:cNvSpPr>
          <p:nvPr/>
        </p:nvSpPr>
        <p:spPr bwMode="auto">
          <a:xfrm>
            <a:off x="5367080" y="3770805"/>
            <a:ext cx="986088" cy="216000"/>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lang="ja-JP" altLang="en-US" sz="1050" b="1" dirty="0">
                <a:latin typeface="Meiryo UI" pitchFamily="50" charset="-128"/>
                <a:ea typeface="Meiryo UI" pitchFamily="50" charset="-128"/>
              </a:rPr>
              <a:t>太陽光パネル</a:t>
            </a:r>
            <a:endParaRPr kumimoji="1" lang="ja-JP" altLang="en-US" sz="1050" b="1" i="0" u="none" strike="noStrike" cap="none" normalizeH="0" baseline="0" dirty="0">
              <a:ln>
                <a:noFill/>
              </a:ln>
              <a:effectLst/>
              <a:latin typeface="Meiryo UI" pitchFamily="50" charset="-128"/>
              <a:ea typeface="Meiryo UI" pitchFamily="50" charset="-128"/>
            </a:endParaRPr>
          </a:p>
        </p:txBody>
      </p:sp>
      <p:sp>
        <p:nvSpPr>
          <p:cNvPr id="95" name="テキスト プレースホルダ 7">
            <a:extLst>
              <a:ext uri="{FF2B5EF4-FFF2-40B4-BE49-F238E27FC236}">
                <a16:creationId xmlns:a16="http://schemas.microsoft.com/office/drawing/2014/main" id="{E7BD6259-51F3-4DAA-8C67-51E2DC7ABD03}"/>
              </a:ext>
            </a:extLst>
          </p:cNvPr>
          <p:cNvSpPr txBox="1">
            <a:spLocks/>
          </p:cNvSpPr>
          <p:nvPr/>
        </p:nvSpPr>
        <p:spPr>
          <a:xfrm>
            <a:off x="5360506" y="4071554"/>
            <a:ext cx="1493472" cy="431583"/>
          </a:xfrm>
          <a:prstGeom prst="roundRect">
            <a:avLst/>
          </a:prstGeom>
          <a:solidFill>
            <a:srgbClr val="FFFFCC"/>
          </a:solidFill>
          <a:ln w="19050" cap="flat" cmpd="sng" algn="ctr">
            <a:solidFill>
              <a:srgbClr val="FFCC6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marL="0" marR="0" indent="0" defTabSz="914400" eaLnBrk="1" latinLnBrk="0" hangingPunct="1">
              <a:lnSpc>
                <a:spcPct val="100000"/>
              </a:lnSpc>
              <a:buClrTx/>
              <a:buSzTx/>
              <a:buFontTx/>
              <a:buNone/>
              <a:tabLst/>
              <a:defRPr sz="1600" b="1" i="0" u="none" strike="noStrike" cap="none" normalizeH="0" baseline="0">
                <a:ln>
                  <a:noFill/>
                </a:ln>
                <a:solidFill>
                  <a:schemeClr val="bg1"/>
                </a:solidFill>
                <a:effectLst/>
                <a:latin typeface="Meiryo UI" panose="020B0604030504040204" pitchFamily="50" charset="-128"/>
                <a:ea typeface="Meiryo UI" panose="020B0604030504040204" pitchFamily="50" charset="-128"/>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r>
              <a:rPr lang="ja-JP" altLang="en-US" sz="1100" b="0" dirty="0">
                <a:solidFill>
                  <a:schemeClr val="tx1"/>
                </a:solidFill>
              </a:rPr>
              <a:t>地域の再エネで賄うことでエネ代金の流出を抑制</a:t>
            </a:r>
            <a:endParaRPr lang="en-US" altLang="ja-JP" sz="1100" b="0" dirty="0">
              <a:solidFill>
                <a:schemeClr val="tx1"/>
              </a:solidFill>
            </a:endParaRPr>
          </a:p>
        </p:txBody>
      </p:sp>
      <p:sp>
        <p:nvSpPr>
          <p:cNvPr id="99" name="正方形/長方形 98">
            <a:extLst>
              <a:ext uri="{FF2B5EF4-FFF2-40B4-BE49-F238E27FC236}">
                <a16:creationId xmlns:a16="http://schemas.microsoft.com/office/drawing/2014/main" id="{17816AD2-94D2-4CD3-BECD-0113051A29E2}"/>
              </a:ext>
            </a:extLst>
          </p:cNvPr>
          <p:cNvSpPr>
            <a:spLocks/>
          </p:cNvSpPr>
          <p:nvPr/>
        </p:nvSpPr>
        <p:spPr bwMode="auto">
          <a:xfrm>
            <a:off x="6947886" y="3591395"/>
            <a:ext cx="1047846" cy="207096"/>
          </a:xfrm>
          <a:prstGeom prst="rect">
            <a:avLst/>
          </a:prstGeom>
          <a:noFill/>
          <a:ln w="2857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spcAft>
                <a:spcPts val="600"/>
              </a:spcAft>
            </a:pPr>
            <a:r>
              <a:rPr kumimoji="1" lang="ja-JP" altLang="en-US" sz="1000" b="1" i="0" u="none" strike="noStrike" cap="none" normalizeH="0" baseline="0" dirty="0">
                <a:ln>
                  <a:noFill/>
                </a:ln>
                <a:effectLst/>
                <a:latin typeface="Meiryo UI" pitchFamily="50" charset="-128"/>
                <a:ea typeface="Meiryo UI" pitchFamily="50" charset="-128"/>
              </a:rPr>
              <a:t>エネルギー需要</a:t>
            </a:r>
          </a:p>
        </p:txBody>
      </p:sp>
      <p:pic>
        <p:nvPicPr>
          <p:cNvPr id="2" name="図 1"/>
          <p:cNvPicPr>
            <a:picLocks noChangeAspect="1"/>
          </p:cNvPicPr>
          <p:nvPr/>
        </p:nvPicPr>
        <p:blipFill>
          <a:blip r:embed="rId3"/>
          <a:stretch>
            <a:fillRect/>
          </a:stretch>
        </p:blipFill>
        <p:spPr>
          <a:xfrm>
            <a:off x="5682489" y="3420703"/>
            <a:ext cx="2704899" cy="2615090"/>
          </a:xfrm>
          <a:prstGeom prst="rect">
            <a:avLst/>
          </a:prstGeom>
        </p:spPr>
      </p:pic>
    </p:spTree>
    <p:extLst>
      <p:ext uri="{BB962C8B-B14F-4D97-AF65-F5344CB8AC3E}">
        <p14:creationId xmlns:p14="http://schemas.microsoft.com/office/powerpoint/2010/main" val="1280682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en-US" sz="4000" kern="1200" dirty="0">
                <a:solidFill>
                  <a:schemeClr val="tx1">
                    <a:lumMod val="75000"/>
                    <a:lumOff val="25000"/>
                  </a:schemeClr>
                </a:solidFill>
                <a:cs typeface="+mn-cs"/>
              </a:rPr>
              <a:t>５</a:t>
            </a:r>
            <a:r>
              <a:rPr lang="ja-JP" altLang="ja-JP" sz="4000" kern="1200" dirty="0" smtClean="0">
                <a:solidFill>
                  <a:schemeClr val="tx1">
                    <a:lumMod val="75000"/>
                    <a:lumOff val="25000"/>
                  </a:schemeClr>
                </a:solidFill>
                <a:cs typeface="+mn-cs"/>
              </a:rPr>
              <a:t>－</a:t>
            </a:r>
            <a:r>
              <a:rPr lang="ja-JP" altLang="en-US" sz="4000" kern="1200" dirty="0" smtClean="0">
                <a:solidFill>
                  <a:schemeClr val="tx1">
                    <a:lumMod val="75000"/>
                    <a:lumOff val="25000"/>
                  </a:schemeClr>
                </a:solidFill>
                <a:cs typeface="+mn-cs"/>
              </a:rPr>
              <a:t>１</a:t>
            </a:r>
            <a:r>
              <a:rPr lang="ja-JP" altLang="ja-JP" sz="4000" kern="1200" dirty="0" smtClean="0">
                <a:solidFill>
                  <a:schemeClr val="tx1">
                    <a:lumMod val="75000"/>
                    <a:lumOff val="25000"/>
                  </a:schemeClr>
                </a:solidFill>
                <a:cs typeface="+mn-cs"/>
              </a:rPr>
              <a:t>．</a:t>
            </a:r>
            <a:r>
              <a:rPr lang="ja-JP" altLang="en-US" sz="4000" kern="1200" dirty="0">
                <a:solidFill>
                  <a:schemeClr val="tx1">
                    <a:lumMod val="75000"/>
                    <a:lumOff val="25000"/>
                  </a:schemeClr>
                </a:solidFill>
                <a:cs typeface="+mn-cs"/>
              </a:rPr>
              <a:t>消費</a:t>
            </a:r>
            <a:r>
              <a:rPr lang="ja-JP" altLang="en-US" sz="4000" kern="1200" dirty="0" smtClean="0">
                <a:solidFill>
                  <a:schemeClr val="tx1">
                    <a:lumMod val="75000"/>
                    <a:lumOff val="25000"/>
                  </a:schemeClr>
                </a:solidFill>
                <a:cs typeface="+mn-cs"/>
              </a:rPr>
              <a:t>の</a:t>
            </a:r>
            <a:r>
              <a:rPr lang="ja-JP" altLang="en-US" sz="4000" kern="1200" dirty="0">
                <a:solidFill>
                  <a:schemeClr val="tx1">
                    <a:lumMod val="75000"/>
                    <a:lumOff val="25000"/>
                  </a:schemeClr>
                </a:solidFill>
                <a:cs typeface="+mn-cs"/>
              </a:rPr>
              <a:t>分析</a:t>
            </a: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53</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1653468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（１）住民の所得が地域内で消費されているか</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86839" y="1817507"/>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地域内で消費される額が、地域の住民が消費する額より</a:t>
            </a:r>
            <a:r>
              <a:rPr lang="ja-JP" altLang="en-US" sz="1200" b="1" dirty="0" smtClean="0">
                <a:latin typeface="Meiryo UI" pitchFamily="50" charset="-128"/>
                <a:ea typeface="Meiryo UI" pitchFamily="50" charset="-128"/>
              </a:rPr>
              <a:t>も</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億円</a:t>
            </a:r>
            <a:r>
              <a:rPr lang="ja-JP" altLang="en-US" sz="1200" b="1" dirty="0">
                <a:latin typeface="Meiryo UI" pitchFamily="50" charset="-128"/>
                <a:ea typeface="Meiryo UI" pitchFamily="50" charset="-128"/>
              </a:rPr>
              <a:t>少なく、消費が流出している。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54</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717190"/>
            <a:ext cx="8280000" cy="972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消費面では、地域の住民の所得</a:t>
            </a:r>
            <a:r>
              <a:rPr lang="ja-JP" altLang="en-US" sz="1200" b="1" dirty="0" smtClean="0">
                <a:latin typeface="Meiryo UI" pitchFamily="50" charset="-128"/>
                <a:ea typeface="Meiryo UI" pitchFamily="50" charset="-128"/>
              </a:rPr>
              <a:t>が地域内</a:t>
            </a:r>
            <a:r>
              <a:rPr lang="ja-JP" altLang="en-US" sz="1200" b="1" dirty="0">
                <a:latin typeface="Meiryo UI" pitchFamily="50" charset="-128"/>
                <a:ea typeface="Meiryo UI" pitchFamily="50" charset="-128"/>
              </a:rPr>
              <a:t>で消費されているかを把握する。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まず、地域内消費額と地域住民消費額を比較し、消費の流出・流入状況を把握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次に、消費の流出率を県や人口同規模地域と比較して、どの程度の流出水準であるかを把握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正方形/長方形 8"/>
          <p:cNvSpPr>
            <a:spLocks noChangeArrowheads="1"/>
          </p:cNvSpPr>
          <p:nvPr/>
        </p:nvSpPr>
        <p:spPr bwMode="auto">
          <a:xfrm>
            <a:off x="186839" y="2522733"/>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a:t>
            </a:r>
            <a:r>
              <a:rPr lang="ja-JP" altLang="en-US" sz="1400" b="1" dirty="0">
                <a:solidFill>
                  <a:schemeClr val="bg1"/>
                </a:solidFill>
                <a:latin typeface="Meiryo UI" pitchFamily="50" charset="-128"/>
                <a:ea typeface="Meiryo UI" pitchFamily="50" charset="-128"/>
              </a:rPr>
              <a:t>消費</a:t>
            </a:r>
            <a:r>
              <a:rPr lang="ja-JP" altLang="en-US" sz="1400" b="1" dirty="0" smtClean="0">
                <a:solidFill>
                  <a:schemeClr val="bg1"/>
                </a:solidFill>
                <a:latin typeface="Meiryo UI" pitchFamily="50" charset="-128"/>
                <a:ea typeface="Meiryo UI" pitchFamily="50" charset="-128"/>
              </a:rPr>
              <a:t>の流入・流出</a:t>
            </a:r>
            <a:endParaRPr lang="ja-JP" altLang="en-US" sz="1400" b="1" dirty="0">
              <a:solidFill>
                <a:schemeClr val="bg1"/>
              </a:solidFill>
              <a:latin typeface="Meiryo UI" pitchFamily="50" charset="-128"/>
              <a:ea typeface="Meiryo UI" pitchFamily="50" charset="-128"/>
            </a:endParaRPr>
          </a:p>
        </p:txBody>
      </p:sp>
      <p:sp>
        <p:nvSpPr>
          <p:cNvPr id="11" name="正方形/長方形 10"/>
          <p:cNvSpPr>
            <a:spLocks noChangeArrowheads="1"/>
          </p:cNvSpPr>
          <p:nvPr/>
        </p:nvSpPr>
        <p:spPr bwMode="auto">
          <a:xfrm>
            <a:off x="4711654" y="2522733"/>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a:t>
            </a:r>
            <a:r>
              <a:rPr lang="ja-JP" altLang="en-US" sz="1400" b="1" dirty="0">
                <a:solidFill>
                  <a:schemeClr val="bg1"/>
                </a:solidFill>
                <a:latin typeface="Meiryo UI" pitchFamily="50" charset="-128"/>
                <a:ea typeface="Meiryo UI" pitchFamily="50" charset="-128"/>
              </a:rPr>
              <a:t>消費</a:t>
            </a:r>
            <a:r>
              <a:rPr lang="ja-JP" altLang="en-US" sz="1400" b="1" dirty="0" smtClean="0">
                <a:solidFill>
                  <a:schemeClr val="bg1"/>
                </a:solidFill>
                <a:latin typeface="Meiryo UI" pitchFamily="50" charset="-128"/>
                <a:ea typeface="Meiryo UI" pitchFamily="50" charset="-128"/>
              </a:rPr>
              <a:t>の流出</a:t>
            </a:r>
            <a:r>
              <a:rPr lang="ja-JP" altLang="en-US" sz="1400" b="1" dirty="0">
                <a:solidFill>
                  <a:schemeClr val="bg1"/>
                </a:solidFill>
                <a:latin typeface="Meiryo UI" pitchFamily="50" charset="-128"/>
                <a:ea typeface="Meiryo UI" pitchFamily="50" charset="-128"/>
              </a:rPr>
              <a:t>率</a:t>
            </a:r>
          </a:p>
        </p:txBody>
      </p:sp>
      <p:sp>
        <p:nvSpPr>
          <p:cNvPr id="13" name="正方形/長方形 12"/>
          <p:cNvSpPr/>
          <p:nvPr/>
        </p:nvSpPr>
        <p:spPr>
          <a:xfrm>
            <a:off x="320267" y="6256853"/>
            <a:ext cx="3644190" cy="307777"/>
          </a:xfrm>
          <a:prstGeom prst="rect">
            <a:avLst/>
          </a:prstGeom>
        </p:spPr>
        <p:txBody>
          <a:bodyPr wrap="square">
            <a:spAutoFit/>
          </a:bodyPr>
          <a:lstStyle/>
          <a:p>
            <a:pPr marL="182563" indent="-182563" algn="just"/>
            <a:r>
              <a:rPr lang="ja-JP" altLang="en-US" sz="700" dirty="0">
                <a:latin typeface="Meiryo UI" panose="020B0604030504040204" pitchFamily="50" charset="-128"/>
                <a:ea typeface="Meiryo UI" panose="020B0604030504040204" pitchFamily="50" charset="-128"/>
              </a:rPr>
              <a:t>注</a:t>
            </a:r>
            <a:r>
              <a:rPr lang="ja-JP" altLang="en-US" sz="700" dirty="0" smtClean="0">
                <a:latin typeface="Meiryo UI" panose="020B0604030504040204" pitchFamily="50" charset="-128"/>
                <a:ea typeface="Meiryo UI" panose="020B0604030504040204" pitchFamily="50" charset="-128"/>
              </a:rPr>
              <a:t>）地</a:t>
            </a:r>
            <a:r>
              <a:rPr lang="ja-JP" altLang="en-US" sz="700" dirty="0">
                <a:latin typeface="Meiryo UI" panose="020B0604030504040204" pitchFamily="50" charset="-128"/>
                <a:ea typeface="Meiryo UI" panose="020B0604030504040204" pitchFamily="50" charset="-128"/>
              </a:rPr>
              <a:t>域内消費額は、地域内の民間</a:t>
            </a:r>
            <a:r>
              <a:rPr lang="ja-JP" altLang="en-US" sz="700" dirty="0" smtClean="0">
                <a:latin typeface="Meiryo UI" panose="020B0604030504040204" pitchFamily="50" charset="-128"/>
                <a:ea typeface="Meiryo UI" panose="020B0604030504040204" pitchFamily="50" charset="-128"/>
              </a:rPr>
              <a:t>消費</a:t>
            </a:r>
            <a:r>
              <a:rPr lang="en-US" altLang="ja-JP" sz="700" dirty="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誰</a:t>
            </a:r>
            <a:r>
              <a:rPr lang="ja-JP" altLang="en-US" sz="700" dirty="0">
                <a:latin typeface="Meiryo UI" panose="020B0604030504040204" pitchFamily="50" charset="-128"/>
                <a:ea typeface="Meiryo UI" panose="020B0604030504040204" pitchFamily="50" charset="-128"/>
              </a:rPr>
              <a:t>が消費したかは</a:t>
            </a:r>
            <a:r>
              <a:rPr lang="ja-JP" altLang="en-US" sz="700" dirty="0" smtClean="0">
                <a:latin typeface="Meiryo UI" panose="020B0604030504040204" pitchFamily="50" charset="-128"/>
                <a:ea typeface="Meiryo UI" panose="020B0604030504040204" pitchFamily="50" charset="-128"/>
              </a:rPr>
              <a:t>問わない</a:t>
            </a:r>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rPr>
              <a:t>表す。</a:t>
            </a:r>
            <a:endParaRPr lang="en-US" altLang="ja-JP" sz="700" dirty="0">
              <a:latin typeface="Meiryo UI" panose="020B0604030504040204" pitchFamily="50" charset="-128"/>
              <a:ea typeface="Meiryo UI" panose="020B0604030504040204" pitchFamily="50" charset="-128"/>
            </a:endParaRPr>
          </a:p>
          <a:p>
            <a:pPr marL="182563" indent="-182563" algn="just"/>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地域住民消費額は、地域住民の民間</a:t>
            </a:r>
            <a:r>
              <a:rPr lang="ja-JP" altLang="en-US" sz="700" dirty="0" smtClean="0">
                <a:latin typeface="Meiryo UI" panose="020B0604030504040204" pitchFamily="50" charset="-128"/>
                <a:ea typeface="Meiryo UI" panose="020B0604030504040204" pitchFamily="50" charset="-128"/>
              </a:rPr>
              <a:t>消費</a:t>
            </a:r>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どこ</a:t>
            </a:r>
            <a:r>
              <a:rPr lang="ja-JP" altLang="en-US" sz="700" dirty="0">
                <a:latin typeface="Meiryo UI" panose="020B0604030504040204" pitchFamily="50" charset="-128"/>
                <a:ea typeface="Meiryo UI" panose="020B0604030504040204" pitchFamily="50" charset="-128"/>
              </a:rPr>
              <a:t>で消費したかは</a:t>
            </a:r>
            <a:r>
              <a:rPr lang="ja-JP" altLang="en-US" sz="700" dirty="0" smtClean="0">
                <a:latin typeface="Meiryo UI" panose="020B0604030504040204" pitchFamily="50" charset="-128"/>
                <a:ea typeface="Meiryo UI" panose="020B0604030504040204" pitchFamily="50" charset="-128"/>
              </a:rPr>
              <a:t>問わない</a:t>
            </a:r>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rPr>
              <a:t>表す。</a:t>
            </a:r>
          </a:p>
        </p:txBody>
      </p:sp>
      <p:sp>
        <p:nvSpPr>
          <p:cNvPr id="18" name="正方形/長方形 17"/>
          <p:cNvSpPr/>
          <p:nvPr/>
        </p:nvSpPr>
        <p:spPr>
          <a:xfrm>
            <a:off x="4925546" y="6277994"/>
            <a:ext cx="3761254" cy="200055"/>
          </a:xfrm>
          <a:prstGeom prst="rect">
            <a:avLst/>
          </a:prstGeom>
        </p:spPr>
        <p:txBody>
          <a:bodyPr wrap="square">
            <a:spAutoFit/>
          </a:bodyPr>
          <a:lstStyle/>
          <a:p>
            <a:pPr marL="182563" indent="-182563" algn="just"/>
            <a:r>
              <a:rPr lang="ja-JP" altLang="en-US" sz="700" dirty="0">
                <a:latin typeface="Meiryo UI" panose="020B0604030504040204" pitchFamily="50" charset="-128"/>
                <a:ea typeface="Meiryo UI" panose="020B0604030504040204" pitchFamily="50" charset="-128"/>
              </a:rPr>
              <a:t>注</a:t>
            </a:r>
            <a:r>
              <a:rPr lang="ja-JP" altLang="en-US" sz="700" dirty="0" smtClean="0">
                <a:latin typeface="Meiryo UI" panose="020B0604030504040204" pitchFamily="50" charset="-128"/>
                <a:ea typeface="Meiryo UI" panose="020B0604030504040204" pitchFamily="50" charset="-128"/>
              </a:rPr>
              <a:t>）消費</a:t>
            </a:r>
            <a:r>
              <a:rPr lang="ja-JP" altLang="en-US" sz="700" dirty="0">
                <a:latin typeface="Meiryo UI" panose="020B0604030504040204" pitchFamily="50" charset="-128"/>
                <a:ea typeface="Meiryo UI" panose="020B0604030504040204" pitchFamily="50" charset="-128"/>
              </a:rPr>
              <a:t>の流出率（％）＝（地域住民消費額－地域内消費額）／地域内消費額</a:t>
            </a:r>
            <a:r>
              <a:rPr lang="en-US" altLang="ja-JP" sz="700" dirty="0">
                <a:latin typeface="Meiryo UI" panose="020B0604030504040204" pitchFamily="50" charset="-128"/>
                <a:ea typeface="Meiryo UI" panose="020B0604030504040204" pitchFamily="50" charset="-128"/>
              </a:rPr>
              <a:t>×100</a:t>
            </a:r>
            <a:endParaRPr lang="ja-JP" altLang="en-US" sz="7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05953" y="6384539"/>
            <a:ext cx="198297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流出</a:t>
            </a:r>
            <a:r>
              <a:rPr lang="ja-JP" altLang="ja-JP" sz="700" dirty="0">
                <a:latin typeface="Meiryo UI" panose="020B0604030504040204" pitchFamily="50" charset="-128"/>
                <a:ea typeface="Meiryo UI" panose="020B0604030504040204" pitchFamily="50" charset="-128"/>
              </a:rPr>
              <a:t>率のマイナスは流入を意味</a:t>
            </a:r>
            <a:r>
              <a:rPr lang="ja-JP" altLang="en-US" sz="700" dirty="0">
                <a:latin typeface="Meiryo UI" panose="020B0604030504040204" pitchFamily="50" charset="-128"/>
                <a:ea typeface="Meiryo UI" panose="020B0604030504040204" pitchFamily="50" charset="-128"/>
              </a:rPr>
              <a:t>する</a:t>
            </a:r>
            <a:r>
              <a:rPr lang="ja-JP" altLang="ja-JP" sz="700" dirty="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585805" y="4945678"/>
            <a:ext cx="1944000" cy="461665"/>
          </a:xfrm>
          <a:prstGeom prst="rect">
            <a:avLst/>
          </a:prstGeom>
          <a:solidFill>
            <a:srgbClr val="D1FFFF"/>
          </a:solidFill>
          <a:ln w="12700">
            <a:solidFill>
              <a:srgbClr val="008080"/>
            </a:solidFill>
          </a:ln>
        </p:spPr>
        <p:txBody>
          <a:bodyPr wrap="square" rtlCol="0" anchor="ctr" anchorCtr="1">
            <a:spAutoFit/>
          </a:bodyPr>
          <a:lstStyle/>
          <a:p>
            <a:pPr algn="ctr"/>
            <a:r>
              <a:rPr lang="ja-JP" altLang="en-US" sz="1200" dirty="0" smtClean="0">
                <a:solidFill>
                  <a:srgbClr val="008080"/>
                </a:solidFill>
                <a:latin typeface="Meiryo UI" panose="020B0604030504040204" pitchFamily="50" charset="-128"/>
                <a:ea typeface="Meiryo UI" panose="020B0604030504040204" pitchFamily="50" charset="-128"/>
              </a:rPr>
              <a:t>地域外へ</a:t>
            </a:r>
            <a:endParaRPr lang="en-US" altLang="ja-JP" sz="1200" dirty="0" smtClean="0">
              <a:solidFill>
                <a:srgbClr val="008080"/>
              </a:solidFill>
              <a:latin typeface="Meiryo UI" panose="020B0604030504040204" pitchFamily="50" charset="-128"/>
              <a:ea typeface="Meiryo UI" panose="020B0604030504040204" pitchFamily="50" charset="-128"/>
            </a:endParaRPr>
          </a:p>
          <a:p>
            <a:pPr algn="ctr"/>
            <a:r>
              <a:rPr lang="ja-JP" altLang="en-US" sz="1200" dirty="0">
                <a:solidFill>
                  <a:srgbClr val="008080"/>
                </a:solidFill>
                <a:latin typeface="Meiryo UI" panose="020B0604030504040204" pitchFamily="50" charset="-128"/>
                <a:ea typeface="Meiryo UI" panose="020B0604030504040204" pitchFamily="50" charset="-128"/>
              </a:rPr>
              <a:t>○○</a:t>
            </a:r>
            <a:r>
              <a:rPr lang="ja-JP" altLang="en-US" sz="1200" dirty="0" smtClean="0">
                <a:solidFill>
                  <a:srgbClr val="008080"/>
                </a:solidFill>
                <a:latin typeface="Meiryo UI" panose="020B0604030504040204" pitchFamily="50" charset="-128"/>
                <a:ea typeface="Meiryo UI" panose="020B0604030504040204" pitchFamily="50" charset="-128"/>
              </a:rPr>
              <a:t>億円の流出</a:t>
            </a:r>
            <a:endParaRPr lang="en-US" altLang="ja-JP" sz="1200" dirty="0" smtClean="0">
              <a:solidFill>
                <a:srgbClr val="008080"/>
              </a:solidFill>
              <a:latin typeface="Meiryo UI" panose="020B0604030504040204" pitchFamily="50" charset="-128"/>
              <a:ea typeface="Meiryo UI" panose="020B0604030504040204" pitchFamily="50" charset="-128"/>
            </a:endParaRPr>
          </a:p>
        </p:txBody>
      </p:sp>
      <p:sp>
        <p:nvSpPr>
          <p:cNvPr id="21" name="正方形/長方形 20"/>
          <p:cNvSpPr/>
          <p:nvPr/>
        </p:nvSpPr>
        <p:spPr bwMode="auto">
          <a:xfrm>
            <a:off x="4711654" y="1817507"/>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消費</a:t>
            </a:r>
            <a:r>
              <a:rPr lang="ja-JP" altLang="en-US" sz="1200" b="1" dirty="0" smtClean="0">
                <a:latin typeface="Meiryo UI" pitchFamily="50" charset="-128"/>
                <a:ea typeface="Meiryo UI" pitchFamily="50" charset="-128"/>
              </a:rPr>
              <a:t>の流出率は</a:t>
            </a:r>
            <a:r>
              <a:rPr lang="ja-JP" altLang="en-US" sz="1200" b="1" dirty="0">
                <a:latin typeface="Meiryo UI" pitchFamily="50" charset="-128"/>
                <a:ea typeface="Meiryo UI" pitchFamily="50" charset="-128"/>
              </a:rPr>
              <a:t>○○</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である。流出率は県より高いが、人口</a:t>
            </a:r>
            <a:r>
              <a:rPr lang="ja-JP" altLang="en-US" sz="1200" b="1" dirty="0">
                <a:latin typeface="Meiryo UI" pitchFamily="50" charset="-128"/>
                <a:ea typeface="Meiryo UI" pitchFamily="50" charset="-128"/>
              </a:rPr>
              <a:t>同規模地域と比較する</a:t>
            </a:r>
            <a:r>
              <a:rPr lang="ja-JP" altLang="en-US" sz="1200" b="1" dirty="0" smtClean="0">
                <a:latin typeface="Meiryo UI" pitchFamily="50" charset="-128"/>
                <a:ea typeface="Meiryo UI" pitchFamily="50" charset="-128"/>
              </a:rPr>
              <a:t>と</a:t>
            </a:r>
            <a:r>
              <a:rPr lang="ja-JP" altLang="en-US" sz="1200" b="1" dirty="0">
                <a:latin typeface="Meiryo UI" pitchFamily="50" charset="-128"/>
                <a:ea typeface="Meiryo UI" pitchFamily="50" charset="-128"/>
              </a:rPr>
              <a:t>低</a:t>
            </a:r>
            <a:r>
              <a:rPr lang="ja-JP" altLang="en-US" sz="1200" b="1" dirty="0" smtClean="0">
                <a:latin typeface="Meiryo UI" pitchFamily="50" charset="-128"/>
                <a:ea typeface="Meiryo UI" pitchFamily="50" charset="-128"/>
              </a:rPr>
              <a:t>い。</a:t>
            </a:r>
            <a:endParaRPr lang="ja-JP" altLang="en-US" sz="1200" b="1" dirty="0">
              <a:latin typeface="Meiryo UI" pitchFamily="50" charset="-128"/>
              <a:ea typeface="Meiryo UI" pitchFamily="50" charset="-128"/>
            </a:endParaRPr>
          </a:p>
        </p:txBody>
      </p:sp>
      <p:sp>
        <p:nvSpPr>
          <p:cNvPr id="23" name="テキスト ボックス 22"/>
          <p:cNvSpPr txBox="1"/>
          <p:nvPr/>
        </p:nvSpPr>
        <p:spPr>
          <a:xfrm>
            <a:off x="5639905" y="4480988"/>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887680" y="4700063"/>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135455" y="3547538"/>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cxnSp>
        <p:nvCxnSpPr>
          <p:cNvPr id="17" name="直線コネクタ 1"/>
          <p:cNvCxnSpPr/>
          <p:nvPr/>
        </p:nvCxnSpPr>
        <p:spPr bwMode="auto">
          <a:xfrm flipV="1">
            <a:off x="2083955" y="3883147"/>
            <a:ext cx="1802511" cy="0"/>
          </a:xfrm>
          <a:prstGeom prst="line">
            <a:avLst/>
          </a:prstGeom>
          <a:noFill/>
          <a:ln w="12700" cap="flat" cmpd="sng" algn="ctr">
            <a:solidFill>
              <a:schemeClr val="bg1">
                <a:lumMod val="50000"/>
              </a:schemeClr>
            </a:solidFill>
            <a:prstDash val="dash"/>
            <a:round/>
            <a:headEnd type="none" w="med" len="med"/>
            <a:tailEnd type="none" w="med" len="med"/>
          </a:ln>
          <a:effectLst/>
        </p:spPr>
      </p:cxnSp>
      <p:cxnSp>
        <p:nvCxnSpPr>
          <p:cNvPr id="22" name="直線コネクタ 2"/>
          <p:cNvCxnSpPr/>
          <p:nvPr/>
        </p:nvCxnSpPr>
        <p:spPr bwMode="auto">
          <a:xfrm flipV="1">
            <a:off x="1362951" y="3627065"/>
            <a:ext cx="2523515" cy="0"/>
          </a:xfrm>
          <a:prstGeom prst="line">
            <a:avLst/>
          </a:prstGeom>
          <a:noFill/>
          <a:ln w="12700" cap="flat" cmpd="sng" algn="ctr">
            <a:solidFill>
              <a:schemeClr val="bg1">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3443005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（２）</a:t>
            </a:r>
            <a:r>
              <a:rPr lang="en-US" altLang="ja-JP" dirty="0"/>
              <a:t>1</a:t>
            </a:r>
            <a:r>
              <a:rPr lang="ja-JP" altLang="en-US" dirty="0" smtClean="0"/>
              <a:t>人当たりの消費水準の分析</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86839" y="1764000"/>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昼間人口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人当たりの消費額は</a:t>
            </a:r>
            <a:r>
              <a:rPr lang="ja-JP" altLang="en-US" sz="1200" b="1" dirty="0" smtClean="0">
                <a:latin typeface="Meiryo UI" pitchFamily="50" charset="-128"/>
                <a:ea typeface="Meiryo UI" pitchFamily="50" charset="-128"/>
              </a:rPr>
              <a:t>、全国と</a:t>
            </a:r>
            <a:r>
              <a:rPr lang="ja-JP" altLang="en-US" sz="1200" b="1" dirty="0">
                <a:latin typeface="Meiryo UI" pitchFamily="50" charset="-128"/>
                <a:ea typeface="Meiryo UI" pitchFamily="50" charset="-128"/>
              </a:rPr>
              <a:t>比較すると高いが</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県</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人口同規模地域と比較する</a:t>
            </a:r>
            <a:r>
              <a:rPr lang="ja-JP" altLang="en-US" sz="1200" b="1" dirty="0" smtClean="0">
                <a:latin typeface="Meiryo UI" pitchFamily="50" charset="-128"/>
                <a:ea typeface="Meiryo UI" pitchFamily="50" charset="-128"/>
              </a:rPr>
              <a:t>と</a:t>
            </a:r>
            <a:r>
              <a:rPr lang="ja-JP" altLang="en-US" sz="1200" b="1" dirty="0">
                <a:latin typeface="Meiryo UI" pitchFamily="50" charset="-128"/>
                <a:ea typeface="Meiryo UI" pitchFamily="50" charset="-128"/>
              </a:rPr>
              <a:t>高</a:t>
            </a:r>
            <a:r>
              <a:rPr lang="ja-JP" altLang="en-US" sz="1200" b="1" dirty="0" smtClean="0">
                <a:latin typeface="Meiryo UI" pitchFamily="50" charset="-128"/>
                <a:ea typeface="Meiryo UI" pitchFamily="50" charset="-128"/>
              </a:rPr>
              <a:t>い水準</a:t>
            </a:r>
            <a:r>
              <a:rPr lang="ja-JP" altLang="en-US" sz="1200" b="1" dirty="0">
                <a:latin typeface="Meiryo UI" pitchFamily="50" charset="-128"/>
                <a:ea typeface="Meiryo UI" pitchFamily="50" charset="-128"/>
              </a:rPr>
              <a:t>である。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55</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726715"/>
            <a:ext cx="8280000" cy="936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地域の消費の規模は、地域の昼間人口や夜間人口の規模に依存する。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ここでは、地域内消費額を昼間人口で、地域住民消費額を夜間人口で除した１人当たりの消費水準を作成し、全国や県と比較してどの程度の消費水準であるかを把握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正方形/長方形 8"/>
          <p:cNvSpPr>
            <a:spLocks noChangeArrowheads="1"/>
          </p:cNvSpPr>
          <p:nvPr/>
        </p:nvSpPr>
        <p:spPr bwMode="auto">
          <a:xfrm>
            <a:off x="186839" y="246600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①昼間人口</a:t>
            </a:r>
            <a:r>
              <a:rPr lang="en-US" altLang="ja-JP" sz="1400" b="1" dirty="0" smtClean="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人当たり消費額</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従業地ベース</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1" name="正方形/長方形 10"/>
          <p:cNvSpPr>
            <a:spLocks noChangeArrowheads="1"/>
          </p:cNvSpPr>
          <p:nvPr/>
        </p:nvSpPr>
        <p:spPr bwMode="auto">
          <a:xfrm>
            <a:off x="4711654" y="246600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②夜間人口</a:t>
            </a:r>
            <a:r>
              <a:rPr lang="en-US" altLang="ja-JP" sz="1400" b="1" dirty="0" smtClean="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人当たり消費額</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居住地ベース</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7" name="正方形/長方形 16"/>
          <p:cNvSpPr/>
          <p:nvPr/>
        </p:nvSpPr>
        <p:spPr>
          <a:xfrm>
            <a:off x="338631" y="6343107"/>
            <a:ext cx="3600000" cy="215444"/>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）消費</a:t>
            </a:r>
            <a:r>
              <a:rPr lang="ja-JP" altLang="en-US" sz="800" dirty="0">
                <a:latin typeface="Meiryo UI" panose="020B0604030504040204" pitchFamily="50" charset="-128"/>
                <a:ea typeface="Meiryo UI" panose="020B0604030504040204" pitchFamily="50" charset="-128"/>
              </a:rPr>
              <a:t>額は、地域内の民間</a:t>
            </a:r>
            <a:r>
              <a:rPr lang="ja-JP" altLang="en-US" sz="800" dirty="0" smtClean="0">
                <a:latin typeface="Meiryo UI" panose="020B0604030504040204" pitchFamily="50" charset="-128"/>
                <a:ea typeface="Meiryo UI" panose="020B0604030504040204" pitchFamily="50" charset="-128"/>
              </a:rPr>
              <a:t>消費</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誰</a:t>
            </a:r>
            <a:r>
              <a:rPr lang="ja-JP" altLang="en-US" sz="800" dirty="0">
                <a:latin typeface="Meiryo UI" panose="020B0604030504040204" pitchFamily="50" charset="-128"/>
                <a:ea typeface="Meiryo UI" panose="020B0604030504040204" pitchFamily="50" charset="-128"/>
              </a:rPr>
              <a:t>が消費したかは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a:t>
            </a:r>
            <a:r>
              <a:rPr lang="ja-JP" altLang="en-US" sz="800" dirty="0">
                <a:latin typeface="Meiryo UI" panose="020B0604030504040204" pitchFamily="50" charset="-128"/>
                <a:ea typeface="Meiryo UI" panose="020B0604030504040204" pitchFamily="50" charset="-128"/>
              </a:rPr>
              <a:t>表す。</a:t>
            </a:r>
            <a:endParaRPr lang="en-US" altLang="ja-JP" sz="800" dirty="0">
              <a:latin typeface="Meiryo UI" panose="020B0604030504040204" pitchFamily="50" charset="-128"/>
              <a:ea typeface="Meiryo UI" panose="020B0604030504040204" pitchFamily="50" charset="-128"/>
            </a:endParaRPr>
          </a:p>
        </p:txBody>
      </p:sp>
      <p:sp>
        <p:nvSpPr>
          <p:cNvPr id="18" name="正方形/長方形 17"/>
          <p:cNvSpPr/>
          <p:nvPr/>
        </p:nvSpPr>
        <p:spPr>
          <a:xfrm>
            <a:off x="4928465" y="6343107"/>
            <a:ext cx="3600000" cy="215444"/>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）消費</a:t>
            </a:r>
            <a:r>
              <a:rPr lang="ja-JP" altLang="en-US" sz="800" dirty="0">
                <a:latin typeface="Meiryo UI" panose="020B0604030504040204" pitchFamily="50" charset="-128"/>
                <a:ea typeface="Meiryo UI" panose="020B0604030504040204" pitchFamily="50" charset="-128"/>
              </a:rPr>
              <a:t>額は、地域住民の民間</a:t>
            </a:r>
            <a:r>
              <a:rPr lang="ja-JP" altLang="en-US" sz="800" dirty="0" smtClean="0">
                <a:latin typeface="Meiryo UI" panose="020B0604030504040204" pitchFamily="50" charset="-128"/>
                <a:ea typeface="Meiryo UI" panose="020B0604030504040204" pitchFamily="50" charset="-128"/>
              </a:rPr>
              <a:t>消費</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どこ</a:t>
            </a:r>
            <a:r>
              <a:rPr lang="ja-JP" altLang="en-US" sz="800" dirty="0">
                <a:latin typeface="Meiryo UI" panose="020B0604030504040204" pitchFamily="50" charset="-128"/>
                <a:ea typeface="Meiryo UI" panose="020B0604030504040204" pitchFamily="50" charset="-128"/>
              </a:rPr>
              <a:t>で消費したかは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a:t>
            </a:r>
            <a:r>
              <a:rPr lang="ja-JP" altLang="en-US" sz="800" dirty="0">
                <a:latin typeface="Meiryo UI" panose="020B0604030504040204" pitchFamily="50" charset="-128"/>
                <a:ea typeface="Meiryo UI" panose="020B0604030504040204" pitchFamily="50" charset="-128"/>
              </a:rPr>
              <a:t>表す。</a:t>
            </a:r>
          </a:p>
        </p:txBody>
      </p:sp>
      <p:sp>
        <p:nvSpPr>
          <p:cNvPr id="20" name="正方形/長方形 19"/>
          <p:cNvSpPr/>
          <p:nvPr/>
        </p:nvSpPr>
        <p:spPr bwMode="auto">
          <a:xfrm>
            <a:off x="4711654" y="1764000"/>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人当たりの消費額は</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全国と比較すると高いが、県、人口同規模地域と比較すると高い水準である</a:t>
            </a:r>
            <a:r>
              <a:rPr lang="ja-JP" altLang="en-US" sz="1200" b="1" dirty="0"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Tree>
    <p:extLst>
      <p:ext uri="{BB962C8B-B14F-4D97-AF65-F5344CB8AC3E}">
        <p14:creationId xmlns:p14="http://schemas.microsoft.com/office/powerpoint/2010/main" val="1539361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en-US" sz="4000" kern="1200" dirty="0">
                <a:solidFill>
                  <a:schemeClr val="tx1">
                    <a:lumMod val="75000"/>
                    <a:lumOff val="25000"/>
                  </a:schemeClr>
                </a:solidFill>
                <a:cs typeface="+mn-cs"/>
              </a:rPr>
              <a:t>５</a:t>
            </a:r>
            <a:r>
              <a:rPr lang="ja-JP" altLang="ja-JP" sz="4000" kern="1200" dirty="0" smtClean="0">
                <a:solidFill>
                  <a:schemeClr val="tx1">
                    <a:lumMod val="75000"/>
                    <a:lumOff val="25000"/>
                  </a:schemeClr>
                </a:solidFill>
                <a:cs typeface="+mn-cs"/>
              </a:rPr>
              <a:t>－</a:t>
            </a:r>
            <a:r>
              <a:rPr lang="ja-JP" altLang="en-US" sz="4000" kern="1200" dirty="0" smtClean="0">
                <a:solidFill>
                  <a:schemeClr val="tx1">
                    <a:lumMod val="75000"/>
                    <a:lumOff val="25000"/>
                  </a:schemeClr>
                </a:solidFill>
                <a:cs typeface="+mn-cs"/>
              </a:rPr>
              <a:t>２</a:t>
            </a:r>
            <a:r>
              <a:rPr lang="ja-JP" altLang="ja-JP" sz="4000" kern="1200" dirty="0" smtClean="0">
                <a:solidFill>
                  <a:schemeClr val="tx1">
                    <a:lumMod val="75000"/>
                    <a:lumOff val="25000"/>
                  </a:schemeClr>
                </a:solidFill>
                <a:cs typeface="+mn-cs"/>
              </a:rPr>
              <a:t>．</a:t>
            </a:r>
            <a:r>
              <a:rPr lang="ja-JP" altLang="en-US" sz="4000" kern="1200" dirty="0">
                <a:solidFill>
                  <a:schemeClr val="tx1">
                    <a:lumMod val="75000"/>
                    <a:lumOff val="25000"/>
                  </a:schemeClr>
                </a:solidFill>
                <a:cs typeface="+mn-cs"/>
              </a:rPr>
              <a:t>投資</a:t>
            </a:r>
            <a:r>
              <a:rPr lang="ja-JP" altLang="en-US" sz="4000" kern="1200" dirty="0" smtClean="0">
                <a:solidFill>
                  <a:schemeClr val="tx1">
                    <a:lumMod val="75000"/>
                    <a:lumOff val="25000"/>
                  </a:schemeClr>
                </a:solidFill>
                <a:cs typeface="+mn-cs"/>
              </a:rPr>
              <a:t>の</a:t>
            </a:r>
            <a:r>
              <a:rPr lang="ja-JP" altLang="en-US" sz="4000" kern="1200" dirty="0">
                <a:solidFill>
                  <a:schemeClr val="tx1">
                    <a:lumMod val="75000"/>
                    <a:lumOff val="25000"/>
                  </a:schemeClr>
                </a:solidFill>
                <a:cs typeface="+mn-cs"/>
              </a:rPr>
              <a:t>分析</a:t>
            </a: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56</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4283307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（１）地域内に投資需要があるか</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86839" y="1640387"/>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地域内に投資される額が、地域内の企業が投資する額より</a:t>
            </a:r>
            <a:r>
              <a:rPr lang="ja-JP" altLang="en-US" sz="1200" b="1" dirty="0" smtClean="0">
                <a:latin typeface="Meiryo UI" pitchFamily="50" charset="-128"/>
                <a:ea typeface="Meiryo UI" pitchFamily="50" charset="-128"/>
              </a:rPr>
              <a:t>も○○億円少なく、地域外に</a:t>
            </a:r>
            <a:r>
              <a:rPr lang="ja-JP" altLang="en-US" sz="1200" b="1" dirty="0">
                <a:latin typeface="Meiryo UI" pitchFamily="50" charset="-128"/>
                <a:ea typeface="Meiryo UI" pitchFamily="50" charset="-128"/>
              </a:rPr>
              <a:t>投資が</a:t>
            </a:r>
            <a:r>
              <a:rPr lang="ja-JP" altLang="en-US" sz="1200" b="1" dirty="0" smtClean="0">
                <a:latin typeface="Meiryo UI" pitchFamily="50" charset="-128"/>
                <a:ea typeface="Meiryo UI" pitchFamily="50" charset="-128"/>
              </a:rPr>
              <a:t>流出して</a:t>
            </a:r>
            <a:r>
              <a:rPr lang="ja-JP" altLang="en-US" sz="1200" b="1" dirty="0">
                <a:latin typeface="Meiryo UI" pitchFamily="50" charset="-128"/>
                <a:ea typeface="Meiryo UI" pitchFamily="50" charset="-128"/>
              </a:rPr>
              <a:t>いる。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57</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707665"/>
            <a:ext cx="8280000" cy="828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投資面では、地域の企業への投資額</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地域内投資額</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と地域内の企業・住民が投資した額</a:t>
            </a:r>
            <a:r>
              <a:rPr lang="en-US" altLang="ja-JP" sz="1200" b="1" dirty="0" smtClean="0">
                <a:latin typeface="Meiryo UI" pitchFamily="50" charset="-128"/>
                <a:ea typeface="Meiryo UI" pitchFamily="50" charset="-128"/>
              </a:rPr>
              <a:t>(</a:t>
            </a:r>
            <a:r>
              <a:rPr lang="zh-TW" altLang="en-US" sz="1200" b="1" dirty="0" smtClean="0">
                <a:latin typeface="Meiryo UI" pitchFamily="50" charset="-128"/>
                <a:ea typeface="Meiryo UI" pitchFamily="50" charset="-128"/>
              </a:rPr>
              <a:t>地域企業等投資</a:t>
            </a:r>
            <a:r>
              <a:rPr lang="ja-JP" altLang="en-US" sz="1200" b="1" dirty="0" smtClean="0">
                <a:latin typeface="Meiryo UI" pitchFamily="50" charset="-128"/>
                <a:ea typeface="Meiryo UI" pitchFamily="50" charset="-128"/>
              </a:rPr>
              <a:t>額</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を比較し、投資が地域から流出しているか否かを把握する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また、投資の流出率を県や人口同規模地域と比較して、どの程度の流出水準であるかを把握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正方形/長方形 8"/>
          <p:cNvSpPr>
            <a:spLocks noChangeArrowheads="1"/>
          </p:cNvSpPr>
          <p:nvPr/>
        </p:nvSpPr>
        <p:spPr bwMode="auto">
          <a:xfrm>
            <a:off x="186839" y="2334741"/>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a:t>
            </a:r>
            <a:r>
              <a:rPr lang="ja-JP" altLang="en-US" sz="1400" b="1" dirty="0">
                <a:solidFill>
                  <a:schemeClr val="bg1"/>
                </a:solidFill>
                <a:latin typeface="Meiryo UI" pitchFamily="50" charset="-128"/>
                <a:ea typeface="Meiryo UI" pitchFamily="50" charset="-128"/>
              </a:rPr>
              <a:t>地</a:t>
            </a:r>
            <a:r>
              <a:rPr lang="ja-JP" altLang="en-US" sz="1400" b="1" dirty="0" smtClean="0">
                <a:solidFill>
                  <a:schemeClr val="bg1"/>
                </a:solidFill>
                <a:latin typeface="Meiryo UI" pitchFamily="50" charset="-128"/>
                <a:ea typeface="Meiryo UI" pitchFamily="50" charset="-128"/>
              </a:rPr>
              <a:t>域</a:t>
            </a:r>
            <a:r>
              <a:rPr lang="ja-JP" altLang="en-US" sz="1400" b="1" dirty="0">
                <a:solidFill>
                  <a:schemeClr val="bg1"/>
                </a:solidFill>
                <a:latin typeface="Meiryo UI" pitchFamily="50" charset="-128"/>
                <a:ea typeface="Meiryo UI" pitchFamily="50" charset="-128"/>
              </a:rPr>
              <a:t>内</a:t>
            </a:r>
            <a:r>
              <a:rPr lang="ja-JP" altLang="en-US" sz="1400" b="1" dirty="0" smtClean="0">
                <a:solidFill>
                  <a:schemeClr val="bg1"/>
                </a:solidFill>
                <a:latin typeface="Meiryo UI" pitchFamily="50" charset="-128"/>
                <a:ea typeface="Meiryo UI" pitchFamily="50" charset="-128"/>
              </a:rPr>
              <a:t>への投資</a:t>
            </a:r>
            <a:r>
              <a:rPr lang="ja-JP" altLang="en-US" sz="1400" b="1" dirty="0">
                <a:solidFill>
                  <a:schemeClr val="bg1"/>
                </a:solidFill>
                <a:latin typeface="Meiryo UI" pitchFamily="50" charset="-128"/>
                <a:ea typeface="Meiryo UI" pitchFamily="50" charset="-128"/>
              </a:rPr>
              <a:t>需要</a:t>
            </a:r>
            <a:r>
              <a:rPr lang="ja-JP" altLang="en-US" sz="1400" b="1" dirty="0" smtClean="0">
                <a:solidFill>
                  <a:schemeClr val="bg1"/>
                </a:solidFill>
                <a:latin typeface="Meiryo UI" pitchFamily="50" charset="-128"/>
                <a:ea typeface="Meiryo UI" pitchFamily="50" charset="-128"/>
              </a:rPr>
              <a:t>と投資額</a:t>
            </a:r>
            <a:endParaRPr lang="ja-JP" altLang="en-US" sz="1400" b="1" dirty="0">
              <a:solidFill>
                <a:schemeClr val="bg1"/>
              </a:solidFill>
              <a:latin typeface="Meiryo UI" pitchFamily="50" charset="-128"/>
              <a:ea typeface="Meiryo UI" pitchFamily="50" charset="-128"/>
            </a:endParaRPr>
          </a:p>
        </p:txBody>
      </p:sp>
      <p:sp>
        <p:nvSpPr>
          <p:cNvPr id="11" name="正方形/長方形 10"/>
          <p:cNvSpPr>
            <a:spLocks noChangeArrowheads="1"/>
          </p:cNvSpPr>
          <p:nvPr/>
        </p:nvSpPr>
        <p:spPr bwMode="auto">
          <a:xfrm>
            <a:off x="4711654" y="2334741"/>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a:t>
            </a:r>
            <a:r>
              <a:rPr lang="ja-JP" altLang="en-US" sz="1400" b="1" dirty="0">
                <a:solidFill>
                  <a:schemeClr val="bg1"/>
                </a:solidFill>
                <a:latin typeface="Meiryo UI" pitchFamily="50" charset="-128"/>
                <a:ea typeface="Meiryo UI" pitchFamily="50" charset="-128"/>
              </a:rPr>
              <a:t>投資</a:t>
            </a:r>
            <a:r>
              <a:rPr lang="ja-JP" altLang="en-US" sz="1400" b="1" dirty="0" smtClean="0">
                <a:solidFill>
                  <a:schemeClr val="bg1"/>
                </a:solidFill>
                <a:latin typeface="Meiryo UI" pitchFamily="50" charset="-128"/>
                <a:ea typeface="Meiryo UI" pitchFamily="50" charset="-128"/>
              </a:rPr>
              <a:t>の流出</a:t>
            </a:r>
            <a:r>
              <a:rPr lang="ja-JP" altLang="en-US" sz="1400" b="1" dirty="0">
                <a:solidFill>
                  <a:schemeClr val="bg1"/>
                </a:solidFill>
                <a:latin typeface="Meiryo UI" pitchFamily="50" charset="-128"/>
                <a:ea typeface="Meiryo UI" pitchFamily="50" charset="-128"/>
              </a:rPr>
              <a:t>率</a:t>
            </a:r>
          </a:p>
        </p:txBody>
      </p:sp>
      <p:sp>
        <p:nvSpPr>
          <p:cNvPr id="13" name="正方形/長方形 12"/>
          <p:cNvSpPr/>
          <p:nvPr/>
        </p:nvSpPr>
        <p:spPr>
          <a:xfrm>
            <a:off x="117359" y="5996560"/>
            <a:ext cx="4248000" cy="584775"/>
          </a:xfrm>
          <a:prstGeom prst="rect">
            <a:avLst/>
          </a:prstGeom>
        </p:spPr>
        <p:txBody>
          <a:bodyPr wrap="square">
            <a:spAutoFit/>
          </a:bodyPr>
          <a:lstStyle/>
          <a:p>
            <a:pPr marL="182563" indent="-182563" algn="just"/>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投資</a:t>
            </a:r>
            <a:r>
              <a:rPr lang="ja-JP" altLang="en-US" sz="800" dirty="0">
                <a:latin typeface="Meiryo UI" panose="020B0604030504040204" pitchFamily="50" charset="-128"/>
                <a:ea typeface="Meiryo UI" panose="020B0604030504040204" pitchFamily="50" charset="-128"/>
              </a:rPr>
              <a:t>額＝総固定資本形成</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＋在庫純増</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p>
          <a:p>
            <a:pPr marL="182563" indent="-182563" algn="just"/>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地域内投資額は、地域内の投資</a:t>
            </a:r>
            <a:r>
              <a:rPr lang="ja-JP" altLang="en-US" sz="800" dirty="0" smtClean="0">
                <a:latin typeface="Meiryo UI" panose="020B0604030504040204" pitchFamily="50" charset="-128"/>
                <a:ea typeface="Meiryo UI" panose="020B0604030504040204" pitchFamily="50" charset="-128"/>
              </a:rPr>
              <a:t>額</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誰</a:t>
            </a:r>
            <a:r>
              <a:rPr lang="ja-JP" altLang="en-US" sz="800" dirty="0">
                <a:latin typeface="Meiryo UI" panose="020B0604030504040204" pitchFamily="50" charset="-128"/>
                <a:ea typeface="Meiryo UI" panose="020B0604030504040204" pitchFamily="50" charset="-128"/>
              </a:rPr>
              <a:t>が投資したかは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a:t>
            </a:r>
            <a:r>
              <a:rPr lang="ja-JP" altLang="en-US" sz="800" dirty="0">
                <a:latin typeface="Meiryo UI" panose="020B0604030504040204" pitchFamily="50" charset="-128"/>
                <a:ea typeface="Meiryo UI" panose="020B0604030504040204" pitchFamily="50" charset="-128"/>
              </a:rPr>
              <a:t>表す。</a:t>
            </a:r>
            <a:endParaRPr lang="en-US" altLang="ja-JP" sz="800" dirty="0">
              <a:latin typeface="Meiryo UI" panose="020B0604030504040204" pitchFamily="50" charset="-128"/>
              <a:ea typeface="Meiryo UI" panose="020B0604030504040204" pitchFamily="50" charset="-128"/>
            </a:endParaRPr>
          </a:p>
          <a:p>
            <a:pPr marL="182563" indent="-182563" algn="just"/>
            <a:r>
              <a:rPr lang="en-US" altLang="ja-JP" sz="800" dirty="0">
                <a:latin typeface="Meiryo UI" panose="020B0604030504040204" pitchFamily="50" charset="-128"/>
                <a:ea typeface="Meiryo UI" panose="020B0604030504040204" pitchFamily="50" charset="-128"/>
              </a:rPr>
              <a:t>	</a:t>
            </a:r>
            <a:r>
              <a:rPr lang="zh-TW" altLang="en-US" sz="800" dirty="0" smtClean="0">
                <a:latin typeface="Meiryo UI" panose="020B0604030504040204" pitchFamily="50" charset="-128"/>
                <a:ea typeface="Meiryo UI" panose="020B0604030504040204" pitchFamily="50" charset="-128"/>
              </a:rPr>
              <a:t>地域企業等投資</a:t>
            </a:r>
            <a:r>
              <a:rPr lang="ja-JP" altLang="en-US" sz="800" dirty="0" smtClean="0">
                <a:latin typeface="Meiryo UI" panose="020B0604030504040204" pitchFamily="50" charset="-128"/>
                <a:ea typeface="Meiryo UI" panose="020B0604030504040204" pitchFamily="50" charset="-128"/>
              </a:rPr>
              <a:t>額</a:t>
            </a:r>
            <a:r>
              <a:rPr lang="ja-JP" altLang="en-US" sz="800" dirty="0">
                <a:latin typeface="Meiryo UI" panose="020B0604030504040204" pitchFamily="50" charset="-128"/>
                <a:ea typeface="Meiryo UI" panose="020B0604030504040204" pitchFamily="50" charset="-128"/>
              </a:rPr>
              <a:t>は、地域内の企業・住民の投資</a:t>
            </a:r>
            <a:r>
              <a:rPr lang="ja-JP" altLang="en-US" sz="800" dirty="0" smtClean="0">
                <a:latin typeface="Meiryo UI" panose="020B0604030504040204" pitchFamily="50" charset="-128"/>
                <a:ea typeface="Meiryo UI" panose="020B0604030504040204" pitchFamily="50" charset="-128"/>
              </a:rPr>
              <a:t>額</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どこ</a:t>
            </a:r>
            <a:r>
              <a:rPr lang="ja-JP" altLang="en-US" sz="800" dirty="0">
                <a:latin typeface="Meiryo UI" panose="020B0604030504040204" pitchFamily="50" charset="-128"/>
                <a:ea typeface="Meiryo UI" panose="020B0604030504040204" pitchFamily="50" charset="-128"/>
              </a:rPr>
              <a:t>に投資したかは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a:t>
            </a:r>
            <a:r>
              <a:rPr lang="ja-JP" altLang="en-US" sz="800" dirty="0">
                <a:latin typeface="Meiryo UI" panose="020B0604030504040204" pitchFamily="50" charset="-128"/>
                <a:ea typeface="Meiryo UI" panose="020B0604030504040204" pitchFamily="50" charset="-128"/>
              </a:rPr>
              <a:t>表す</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pPr marL="182563" indent="-182563" algn="just"/>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投資</a:t>
            </a:r>
            <a:r>
              <a:rPr lang="ja-JP" altLang="en-US" sz="800" dirty="0">
                <a:latin typeface="Meiryo UI" panose="020B0604030504040204" pitchFamily="50" charset="-128"/>
                <a:ea typeface="Meiryo UI" panose="020B0604030504040204" pitchFamily="50" charset="-128"/>
              </a:rPr>
              <a:t>額は年次による額の変動が大きい点に留意する必要がある。</a:t>
            </a:r>
            <a:r>
              <a:rPr lang="en-US" altLang="ja-JP" sz="800" dirty="0">
                <a:latin typeface="Meiryo UI" panose="020B0604030504040204" pitchFamily="50" charset="-128"/>
                <a:ea typeface="Meiryo UI" panose="020B0604030504040204" pitchFamily="50" charset="-128"/>
              </a:rPr>
              <a:t>	</a:t>
            </a:r>
          </a:p>
        </p:txBody>
      </p:sp>
      <p:sp>
        <p:nvSpPr>
          <p:cNvPr id="17" name="正方形/長方形 16"/>
          <p:cNvSpPr/>
          <p:nvPr/>
        </p:nvSpPr>
        <p:spPr>
          <a:xfrm>
            <a:off x="4999535" y="6108068"/>
            <a:ext cx="3420000" cy="338554"/>
          </a:xfrm>
          <a:prstGeom prst="rect">
            <a:avLst/>
          </a:prstGeom>
        </p:spPr>
        <p:txBody>
          <a:bodyPr wrap="square">
            <a:spAutoFit/>
          </a:bodyPr>
          <a:lstStyle/>
          <a:p>
            <a:pPr marL="182563" indent="-182563" algn="just"/>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投資</a:t>
            </a:r>
            <a:r>
              <a:rPr lang="ja-JP" altLang="en-US" sz="800" dirty="0">
                <a:latin typeface="Meiryo UI" panose="020B0604030504040204" pitchFamily="50" charset="-128"/>
                <a:ea typeface="Meiryo UI" panose="020B0604030504040204" pitchFamily="50" charset="-128"/>
              </a:rPr>
              <a:t>の流出率（％）</a:t>
            </a:r>
            <a:endParaRPr lang="en-US" altLang="ja-JP" sz="800" dirty="0">
              <a:latin typeface="Meiryo UI" panose="020B0604030504040204" pitchFamily="50" charset="-128"/>
              <a:ea typeface="Meiryo UI" panose="020B0604030504040204" pitchFamily="50" charset="-128"/>
            </a:endParaRPr>
          </a:p>
          <a:p>
            <a:pPr marL="182563" indent="-182563" algn="just"/>
            <a:r>
              <a:rPr lang="en-US" altLang="ja-JP"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rPr>
              <a:t>地域企業等投資</a:t>
            </a:r>
            <a:r>
              <a:rPr lang="ja-JP" altLang="en-US" sz="800" dirty="0" smtClean="0">
                <a:latin typeface="Meiryo UI" panose="020B0604030504040204" pitchFamily="50" charset="-128"/>
                <a:ea typeface="Meiryo UI" panose="020B0604030504040204" pitchFamily="50" charset="-128"/>
              </a:rPr>
              <a:t>額</a:t>
            </a:r>
            <a:r>
              <a:rPr lang="ja-JP" altLang="en-US" sz="800" dirty="0">
                <a:latin typeface="Meiryo UI" panose="020B0604030504040204" pitchFamily="50" charset="-128"/>
                <a:ea typeface="Meiryo UI" panose="020B0604030504040204" pitchFamily="50" charset="-128"/>
              </a:rPr>
              <a:t>－地域内投資</a:t>
            </a:r>
            <a:r>
              <a:rPr lang="ja-JP" altLang="en-US" sz="800" dirty="0" smtClean="0">
                <a:latin typeface="Meiryo UI" panose="020B0604030504040204" pitchFamily="50" charset="-128"/>
                <a:ea typeface="Meiryo UI" panose="020B0604030504040204" pitchFamily="50" charset="-128"/>
              </a:rPr>
              <a:t>額</a:t>
            </a:r>
            <a:r>
              <a:rPr lang="en-US" altLang="ja-JP" sz="800" dirty="0" smtClean="0">
                <a:latin typeface="Meiryo UI" panose="020B0604030504040204" pitchFamily="50" charset="-128"/>
                <a:ea typeface="Meiryo UI" panose="020B0604030504040204" pitchFamily="50" charset="-128"/>
              </a:rPr>
              <a:t>) / </a:t>
            </a:r>
            <a:r>
              <a:rPr lang="ja-JP" altLang="en-US" sz="800" dirty="0" smtClean="0">
                <a:latin typeface="Meiryo UI" panose="020B0604030504040204" pitchFamily="50" charset="-128"/>
                <a:ea typeface="Meiryo UI" panose="020B0604030504040204" pitchFamily="50" charset="-128"/>
              </a:rPr>
              <a:t>地</a:t>
            </a:r>
            <a:r>
              <a:rPr lang="ja-JP" altLang="en-US" sz="800" dirty="0">
                <a:latin typeface="Meiryo UI" panose="020B0604030504040204" pitchFamily="50" charset="-128"/>
                <a:ea typeface="Meiryo UI" panose="020B0604030504040204" pitchFamily="50" charset="-128"/>
              </a:rPr>
              <a:t>域内投資</a:t>
            </a:r>
            <a:r>
              <a:rPr lang="ja-JP" altLang="en-US" sz="800" dirty="0" smtClean="0">
                <a:latin typeface="Meiryo UI" panose="020B0604030504040204" pitchFamily="50" charset="-128"/>
                <a:ea typeface="Meiryo UI" panose="020B0604030504040204" pitchFamily="50" charset="-128"/>
              </a:rPr>
              <a:t>額 </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a:t>
            </a:r>
            <a:endParaRPr lang="ja-JP" altLang="en-US"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180002" y="6359648"/>
            <a:ext cx="198297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流出</a:t>
            </a:r>
            <a:r>
              <a:rPr lang="ja-JP" altLang="ja-JP" sz="800" dirty="0">
                <a:latin typeface="Meiryo UI" panose="020B0604030504040204" pitchFamily="50" charset="-128"/>
                <a:ea typeface="Meiryo UI" panose="020B0604030504040204" pitchFamily="50" charset="-128"/>
              </a:rPr>
              <a:t>率のマイナスは流入を意味</a:t>
            </a:r>
            <a:r>
              <a:rPr lang="ja-JP" altLang="en-US" sz="800" dirty="0">
                <a:latin typeface="Meiryo UI" panose="020B0604030504040204" pitchFamily="50" charset="-128"/>
                <a:ea typeface="Meiryo UI" panose="020B0604030504040204" pitchFamily="50" charset="-128"/>
              </a:rPr>
              <a:t>する</a:t>
            </a:r>
            <a:r>
              <a:rPr lang="ja-JP"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585805" y="4921516"/>
            <a:ext cx="1944000" cy="461665"/>
          </a:xfrm>
          <a:prstGeom prst="rect">
            <a:avLst/>
          </a:prstGeom>
          <a:solidFill>
            <a:srgbClr val="D1FFFF"/>
          </a:solidFill>
          <a:ln w="12700">
            <a:solidFill>
              <a:srgbClr val="008080"/>
            </a:solidFill>
          </a:ln>
        </p:spPr>
        <p:txBody>
          <a:bodyPr wrap="square" rtlCol="0" anchor="ctr" anchorCtr="1">
            <a:spAutoFit/>
          </a:bodyPr>
          <a:lstStyle/>
          <a:p>
            <a:pPr algn="ctr"/>
            <a:r>
              <a:rPr lang="ja-JP" altLang="en-US" sz="1200" dirty="0" smtClean="0">
                <a:solidFill>
                  <a:srgbClr val="008080"/>
                </a:solidFill>
                <a:latin typeface="Meiryo UI" panose="020B0604030504040204" pitchFamily="50" charset="-128"/>
                <a:ea typeface="Meiryo UI" panose="020B0604030504040204" pitchFamily="50" charset="-128"/>
              </a:rPr>
              <a:t>地域外へ</a:t>
            </a:r>
            <a:endParaRPr lang="en-US" altLang="ja-JP" sz="1200" dirty="0" smtClean="0">
              <a:solidFill>
                <a:srgbClr val="008080"/>
              </a:solidFill>
              <a:latin typeface="Meiryo UI" panose="020B0604030504040204" pitchFamily="50" charset="-128"/>
              <a:ea typeface="Meiryo UI" panose="020B0604030504040204" pitchFamily="50" charset="-128"/>
            </a:endParaRPr>
          </a:p>
          <a:p>
            <a:pPr algn="ctr"/>
            <a:r>
              <a:rPr lang="ja-JP" altLang="en-US" sz="1200" dirty="0">
                <a:solidFill>
                  <a:srgbClr val="008080"/>
                </a:solidFill>
                <a:latin typeface="Meiryo UI" panose="020B0604030504040204" pitchFamily="50" charset="-128"/>
                <a:ea typeface="Meiryo UI" panose="020B0604030504040204" pitchFamily="50" charset="-128"/>
              </a:rPr>
              <a:t>○○</a:t>
            </a:r>
            <a:r>
              <a:rPr lang="ja-JP" altLang="en-US" sz="1200" dirty="0" smtClean="0">
                <a:solidFill>
                  <a:srgbClr val="008080"/>
                </a:solidFill>
                <a:latin typeface="Meiryo UI" panose="020B0604030504040204" pitchFamily="50" charset="-128"/>
                <a:ea typeface="Meiryo UI" panose="020B0604030504040204" pitchFamily="50" charset="-128"/>
              </a:rPr>
              <a:t>億円の流出</a:t>
            </a:r>
            <a:endParaRPr lang="en-US" altLang="ja-JP" sz="1200" dirty="0" smtClean="0">
              <a:solidFill>
                <a:srgbClr val="008080"/>
              </a:solidFill>
              <a:latin typeface="Meiryo UI" panose="020B0604030504040204" pitchFamily="50" charset="-128"/>
              <a:ea typeface="Meiryo UI" panose="020B0604030504040204" pitchFamily="50" charset="-128"/>
            </a:endParaRPr>
          </a:p>
        </p:txBody>
      </p:sp>
      <p:sp>
        <p:nvSpPr>
          <p:cNvPr id="21" name="正方形/長方形 20"/>
          <p:cNvSpPr/>
          <p:nvPr/>
        </p:nvSpPr>
        <p:spPr bwMode="auto">
          <a:xfrm>
            <a:off x="4711654" y="1640387"/>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投資の流出率</a:t>
            </a:r>
            <a:r>
              <a:rPr lang="ja-JP" altLang="en-US" sz="1200" b="1" dirty="0" smtClean="0">
                <a:latin typeface="Meiryo UI" pitchFamily="50" charset="-128"/>
                <a:ea typeface="Meiryo UI" pitchFamily="50" charset="-128"/>
              </a:rPr>
              <a:t>は○○</a:t>
            </a:r>
            <a:r>
              <a:rPr lang="en-US" altLang="ja-JP"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である</a:t>
            </a:r>
            <a:r>
              <a:rPr lang="ja-JP" altLang="en-US" sz="1200" b="1" dirty="0" smtClean="0">
                <a:latin typeface="Meiryo UI" pitchFamily="50" charset="-128"/>
                <a:ea typeface="Meiryo UI" pitchFamily="50" charset="-128"/>
              </a:rPr>
              <a:t>。流出率は県より低いが、人口</a:t>
            </a:r>
            <a:r>
              <a:rPr lang="ja-JP" altLang="en-US" sz="1200" b="1" dirty="0">
                <a:latin typeface="Meiryo UI" pitchFamily="50" charset="-128"/>
                <a:ea typeface="Meiryo UI" pitchFamily="50" charset="-128"/>
              </a:rPr>
              <a:t>同規模地域と比較する</a:t>
            </a:r>
            <a:r>
              <a:rPr lang="ja-JP" altLang="en-US" sz="1200" b="1" dirty="0" smtClean="0">
                <a:latin typeface="Meiryo UI" pitchFamily="50" charset="-128"/>
                <a:ea typeface="Meiryo UI" pitchFamily="50" charset="-128"/>
              </a:rPr>
              <a:t>と高い水準</a:t>
            </a:r>
            <a:r>
              <a:rPr lang="ja-JP" altLang="en-US" sz="1200" b="1" dirty="0">
                <a:latin typeface="Meiryo UI" pitchFamily="50" charset="-128"/>
                <a:ea typeface="Meiryo UI" pitchFamily="50" charset="-128"/>
              </a:rPr>
              <a:t>である。</a:t>
            </a:r>
          </a:p>
        </p:txBody>
      </p:sp>
      <p:sp>
        <p:nvSpPr>
          <p:cNvPr id="22" name="テキスト ボックス 22"/>
          <p:cNvSpPr txBox="1"/>
          <p:nvPr/>
        </p:nvSpPr>
        <p:spPr>
          <a:xfrm>
            <a:off x="5744680" y="3685301"/>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sp>
        <p:nvSpPr>
          <p:cNvPr id="23" name="テキスト ボックス 23"/>
          <p:cNvSpPr txBox="1"/>
          <p:nvPr/>
        </p:nvSpPr>
        <p:spPr>
          <a:xfrm>
            <a:off x="6963880" y="3332876"/>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sp>
        <p:nvSpPr>
          <p:cNvPr id="24" name="テキスト ボックス 24"/>
          <p:cNvSpPr txBox="1"/>
          <p:nvPr/>
        </p:nvSpPr>
        <p:spPr>
          <a:xfrm>
            <a:off x="8192605" y="4618751"/>
            <a:ext cx="396000" cy="138499"/>
          </a:xfrm>
          <a:prstGeom prst="rect">
            <a:avLst/>
          </a:prstGeom>
          <a:solidFill>
            <a:srgbClr val="E1F4FF"/>
          </a:solidFill>
          <a:ln w="12700">
            <a:solidFill>
              <a:srgbClr val="0070C0"/>
            </a:solidFill>
          </a:ln>
        </p:spPr>
        <p:txBody>
          <a:bodyPr wrap="square" lIns="0" tIns="0" rIns="0" bIns="0" rtlCol="0" anchor="ctr" anchorCtr="1">
            <a:spAutoFit/>
          </a:bodyPr>
          <a:lstStyle/>
          <a:p>
            <a:pPr algn="ctr"/>
            <a:r>
              <a:rPr lang="ja-JP" altLang="en-US" sz="900" dirty="0" smtClean="0">
                <a:solidFill>
                  <a:srgbClr val="0070C0"/>
                </a:solidFill>
                <a:latin typeface="Meiryo UI" panose="020B0604030504040204" pitchFamily="50" charset="-128"/>
                <a:ea typeface="Meiryo UI" panose="020B0604030504040204" pitchFamily="50" charset="-128"/>
              </a:rPr>
              <a:t>流出</a:t>
            </a:r>
            <a:endParaRPr lang="en-US" altLang="ja-JP" sz="900" dirty="0" smtClean="0">
              <a:solidFill>
                <a:srgbClr val="0070C0"/>
              </a:solidFill>
              <a:latin typeface="Meiryo UI" panose="020B0604030504040204" pitchFamily="50" charset="-128"/>
              <a:ea typeface="Meiryo UI" panose="020B0604030504040204" pitchFamily="50" charset="-128"/>
            </a:endParaRPr>
          </a:p>
        </p:txBody>
      </p:sp>
      <p:cxnSp>
        <p:nvCxnSpPr>
          <p:cNvPr id="19" name="直線コネクタ 1"/>
          <p:cNvCxnSpPr/>
          <p:nvPr/>
        </p:nvCxnSpPr>
        <p:spPr bwMode="auto">
          <a:xfrm flipV="1">
            <a:off x="2083955" y="3883147"/>
            <a:ext cx="1802511" cy="0"/>
          </a:xfrm>
          <a:prstGeom prst="line">
            <a:avLst/>
          </a:prstGeom>
          <a:noFill/>
          <a:ln w="12700" cap="flat" cmpd="sng" algn="ctr">
            <a:solidFill>
              <a:schemeClr val="bg1">
                <a:lumMod val="50000"/>
              </a:schemeClr>
            </a:solidFill>
            <a:prstDash val="dash"/>
            <a:round/>
            <a:headEnd type="none" w="med" len="med"/>
            <a:tailEnd type="none" w="med" len="med"/>
          </a:ln>
          <a:effectLst/>
        </p:spPr>
      </p:cxnSp>
      <p:cxnSp>
        <p:nvCxnSpPr>
          <p:cNvPr id="25" name="直線コネクタ 2"/>
          <p:cNvCxnSpPr/>
          <p:nvPr/>
        </p:nvCxnSpPr>
        <p:spPr bwMode="auto">
          <a:xfrm flipV="1">
            <a:off x="1362951" y="3627065"/>
            <a:ext cx="2523515" cy="0"/>
          </a:xfrm>
          <a:prstGeom prst="line">
            <a:avLst/>
          </a:prstGeom>
          <a:noFill/>
          <a:ln w="12700" cap="flat" cmpd="sng" algn="ctr">
            <a:solidFill>
              <a:schemeClr val="bg1">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4242631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（２）</a:t>
            </a:r>
            <a:r>
              <a:rPr lang="en-US" altLang="ja-JP" dirty="0"/>
              <a:t>1</a:t>
            </a:r>
            <a:r>
              <a:rPr lang="ja-JP" altLang="en-US" dirty="0" smtClean="0"/>
              <a:t>人当たりの投資水準の分析</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86839" y="1776612"/>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地域内の投資水準は、</a:t>
            </a:r>
            <a:r>
              <a:rPr lang="ja-JP" altLang="en-US" sz="1200" b="1" dirty="0" smtClean="0">
                <a:latin typeface="Meiryo UI" pitchFamily="50" charset="-128"/>
                <a:ea typeface="Meiryo UI" pitchFamily="50" charset="-128"/>
              </a:rPr>
              <a:t>全国</a:t>
            </a:r>
            <a:r>
              <a:rPr lang="ja-JP" altLang="en-US" sz="1200" b="1" dirty="0">
                <a:latin typeface="Meiryo UI" pitchFamily="50" charset="-128"/>
                <a:ea typeface="Meiryo UI" pitchFamily="50" charset="-128"/>
              </a:rPr>
              <a:t>や</a:t>
            </a:r>
            <a:r>
              <a:rPr lang="ja-JP" altLang="en-US" sz="1200" b="1" dirty="0" smtClean="0">
                <a:latin typeface="Meiryo UI" pitchFamily="50" charset="-128"/>
                <a:ea typeface="Meiryo UI" pitchFamily="50" charset="-128"/>
              </a:rPr>
              <a:t>人口</a:t>
            </a:r>
            <a:r>
              <a:rPr lang="ja-JP" altLang="en-US" sz="1200" b="1" dirty="0">
                <a:latin typeface="Meiryo UI" pitchFamily="50" charset="-128"/>
                <a:ea typeface="Meiryo UI" pitchFamily="50" charset="-128"/>
              </a:rPr>
              <a:t>同規模地域と比較する</a:t>
            </a:r>
            <a:r>
              <a:rPr lang="ja-JP" altLang="en-US" sz="1200" b="1" dirty="0" smtClean="0">
                <a:latin typeface="Meiryo UI" pitchFamily="50" charset="-128"/>
                <a:ea typeface="Meiryo UI" pitchFamily="50" charset="-128"/>
              </a:rPr>
              <a:t>と低い水準</a:t>
            </a:r>
            <a:r>
              <a:rPr lang="ja-JP" altLang="en-US" sz="1200" b="1" dirty="0">
                <a:latin typeface="Meiryo UI" pitchFamily="50" charset="-128"/>
                <a:ea typeface="Meiryo UI" pitchFamily="50" charset="-128"/>
              </a:rPr>
              <a:t>である。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58</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19038" y="654212"/>
            <a:ext cx="8280000" cy="1044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１人当たりの投資額より、地域の投資が適正な水準であるか否かを把握する。</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まず、従業者１人当たりの地域内の投資額を全国や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比較し、地域内の投資水準を把握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また、夜間人口１人当たりの地域企業の投資額を全国や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比較し、地域住民の投資水準を把握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正方形/長方形 8"/>
          <p:cNvSpPr>
            <a:spLocks noChangeArrowheads="1"/>
          </p:cNvSpPr>
          <p:nvPr/>
        </p:nvSpPr>
        <p:spPr bwMode="auto">
          <a:xfrm>
            <a:off x="186839" y="244314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①従業者</a:t>
            </a:r>
            <a:r>
              <a:rPr lang="en-US" altLang="ja-JP" sz="1400" b="1" dirty="0" smtClean="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人当たり投資額</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従業地ベース</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1" name="正方形/長方形 10"/>
          <p:cNvSpPr>
            <a:spLocks noChangeArrowheads="1"/>
          </p:cNvSpPr>
          <p:nvPr/>
        </p:nvSpPr>
        <p:spPr bwMode="auto">
          <a:xfrm>
            <a:off x="4778329" y="2443140"/>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②夜間人口</a:t>
            </a:r>
            <a:r>
              <a:rPr lang="en-US" altLang="ja-JP" sz="1400" b="1" dirty="0" smtClean="0">
                <a:solidFill>
                  <a:schemeClr val="bg1"/>
                </a:solidFill>
                <a:latin typeface="Meiryo UI" pitchFamily="50" charset="-128"/>
                <a:ea typeface="Meiryo UI" pitchFamily="50" charset="-128"/>
              </a:rPr>
              <a:t>1</a:t>
            </a:r>
            <a:r>
              <a:rPr lang="ja-JP" altLang="en-US" sz="1400" b="1" dirty="0" smtClean="0">
                <a:solidFill>
                  <a:schemeClr val="bg1"/>
                </a:solidFill>
                <a:latin typeface="Meiryo UI" pitchFamily="50" charset="-128"/>
                <a:ea typeface="Meiryo UI" pitchFamily="50" charset="-128"/>
              </a:rPr>
              <a:t>人当たり投資額</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居住地ベース</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7" name="正方形/長方形 16"/>
          <p:cNvSpPr/>
          <p:nvPr/>
        </p:nvSpPr>
        <p:spPr>
          <a:xfrm>
            <a:off x="276841" y="6127074"/>
            <a:ext cx="4428000" cy="461665"/>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）投資</a:t>
            </a:r>
            <a:r>
              <a:rPr lang="ja-JP" altLang="en-US" sz="800" dirty="0">
                <a:latin typeface="Meiryo UI" panose="020B0604030504040204" pitchFamily="50" charset="-128"/>
                <a:ea typeface="Meiryo UI" panose="020B0604030504040204" pitchFamily="50" charset="-128"/>
              </a:rPr>
              <a:t>額＝総固定資本形成</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＋在庫純増</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p>
          <a:p>
            <a:pPr marL="182563" indent="-182563" algn="just"/>
            <a:r>
              <a:rPr lang="en-US" altLang="ja-JP"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ここでの投資</a:t>
            </a:r>
            <a:r>
              <a:rPr lang="ja-JP" altLang="en-US" sz="800" dirty="0">
                <a:latin typeface="Meiryo UI" panose="020B0604030504040204" pitchFamily="50" charset="-128"/>
                <a:ea typeface="Meiryo UI" panose="020B0604030504040204" pitchFamily="50" charset="-128"/>
              </a:rPr>
              <a:t>額は、地域内の投資</a:t>
            </a:r>
            <a:r>
              <a:rPr lang="ja-JP" altLang="en-US" sz="800" dirty="0" smtClean="0">
                <a:latin typeface="Meiryo UI" panose="020B0604030504040204" pitchFamily="50" charset="-128"/>
                <a:ea typeface="Meiryo UI" panose="020B0604030504040204" pitchFamily="50" charset="-128"/>
              </a:rPr>
              <a:t>額</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誰</a:t>
            </a:r>
            <a:r>
              <a:rPr lang="ja-JP" altLang="en-US" sz="800" dirty="0">
                <a:latin typeface="Meiryo UI" panose="020B0604030504040204" pitchFamily="50" charset="-128"/>
                <a:ea typeface="Meiryo UI" panose="020B0604030504040204" pitchFamily="50" charset="-128"/>
              </a:rPr>
              <a:t>が投資したかは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を表し、</a:t>
            </a:r>
            <a:endParaRPr lang="en-US" altLang="ja-JP" sz="800" dirty="0">
              <a:latin typeface="Meiryo UI" panose="020B0604030504040204" pitchFamily="50" charset="-128"/>
              <a:ea typeface="Meiryo UI" panose="020B0604030504040204" pitchFamily="50" charset="-128"/>
            </a:endParaRPr>
          </a:p>
          <a:p>
            <a:pPr marL="182563" indent="-182563" algn="just"/>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地域内の企業が域外の工場等に設置した生産</a:t>
            </a:r>
            <a:r>
              <a:rPr lang="ja-JP" altLang="en-US" sz="800" dirty="0" smtClean="0">
                <a:latin typeface="Meiryo UI" panose="020B0604030504040204" pitchFamily="50" charset="-128"/>
                <a:ea typeface="Meiryo UI" panose="020B0604030504040204" pitchFamily="50" charset="-128"/>
              </a:rPr>
              <a:t>設備は含まれない</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18" name="正方形/長方形 17"/>
          <p:cNvSpPr/>
          <p:nvPr/>
        </p:nvSpPr>
        <p:spPr>
          <a:xfrm>
            <a:off x="4894041" y="6127074"/>
            <a:ext cx="3960000" cy="461665"/>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）投資</a:t>
            </a:r>
            <a:r>
              <a:rPr lang="ja-JP" altLang="en-US" sz="800" dirty="0">
                <a:latin typeface="Meiryo UI" panose="020B0604030504040204" pitchFamily="50" charset="-128"/>
                <a:ea typeface="Meiryo UI" panose="020B0604030504040204" pitchFamily="50" charset="-128"/>
              </a:rPr>
              <a:t>額＝総固定資本形成</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＋在庫品増加</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民間</a:t>
            </a:r>
            <a:r>
              <a:rPr lang="en-US" altLang="ja-JP" sz="800" dirty="0">
                <a:latin typeface="Meiryo UI" panose="020B0604030504040204" pitchFamily="50" charset="-128"/>
                <a:ea typeface="Meiryo UI" panose="020B0604030504040204" pitchFamily="50" charset="-128"/>
              </a:rPr>
              <a:t>)</a:t>
            </a:r>
          </a:p>
          <a:p>
            <a:pPr marL="182563" indent="-182563" algn="just"/>
            <a:r>
              <a:rPr lang="en-US" altLang="ja-JP"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ここでの投資</a:t>
            </a:r>
            <a:r>
              <a:rPr lang="ja-JP" altLang="en-US" sz="800" dirty="0">
                <a:latin typeface="Meiryo UI" panose="020B0604030504040204" pitchFamily="50" charset="-128"/>
                <a:ea typeface="Meiryo UI" panose="020B0604030504040204" pitchFamily="50" charset="-128"/>
              </a:rPr>
              <a:t>額は、地域内の企業・住民の投資</a:t>
            </a:r>
            <a:r>
              <a:rPr lang="ja-JP" altLang="en-US" sz="800" dirty="0" smtClean="0">
                <a:latin typeface="Meiryo UI" panose="020B0604030504040204" pitchFamily="50" charset="-128"/>
                <a:ea typeface="Meiryo UI" panose="020B0604030504040204" pitchFamily="50" charset="-128"/>
              </a:rPr>
              <a:t>額</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どこ</a:t>
            </a:r>
            <a:r>
              <a:rPr lang="ja-JP" altLang="en-US" sz="800" dirty="0">
                <a:latin typeface="Meiryo UI" panose="020B0604030504040204" pitchFamily="50" charset="-128"/>
                <a:ea typeface="Meiryo UI" panose="020B0604030504040204" pitchFamily="50" charset="-128"/>
              </a:rPr>
              <a:t>に投資したかは</a:t>
            </a:r>
            <a:r>
              <a:rPr lang="ja-JP" altLang="en-US" sz="800" dirty="0" smtClean="0">
                <a:latin typeface="Meiryo UI" panose="020B0604030504040204" pitchFamily="50" charset="-128"/>
                <a:ea typeface="Meiryo UI" panose="020B0604030504040204" pitchFamily="50" charset="-128"/>
              </a:rPr>
              <a:t>問わない</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を表し、</a:t>
            </a:r>
            <a:endParaRPr lang="en-US" altLang="ja-JP" sz="800" dirty="0" smtClean="0">
              <a:latin typeface="Meiryo UI" panose="020B0604030504040204" pitchFamily="50" charset="-128"/>
              <a:ea typeface="Meiryo UI" panose="020B0604030504040204" pitchFamily="50" charset="-128"/>
            </a:endParaRPr>
          </a:p>
          <a:p>
            <a:pPr marL="182563" indent="-182563" algn="just"/>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域外の企業が地域内の工場等に設置した生産設備は含まれない。</a:t>
            </a:r>
            <a:endParaRPr lang="en-US" altLang="ja-JP" sz="800" dirty="0">
              <a:latin typeface="Meiryo UI" panose="020B0604030504040204" pitchFamily="50" charset="-128"/>
              <a:ea typeface="Meiryo UI" panose="020B0604030504040204" pitchFamily="50" charset="-128"/>
            </a:endParaRPr>
          </a:p>
        </p:txBody>
      </p:sp>
      <p:sp>
        <p:nvSpPr>
          <p:cNvPr id="20" name="正方形/長方形 19"/>
          <p:cNvSpPr/>
          <p:nvPr/>
        </p:nvSpPr>
        <p:spPr bwMode="auto">
          <a:xfrm>
            <a:off x="4778329" y="1776612"/>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地域内の投資水準は、全国</a:t>
            </a:r>
            <a:r>
              <a:rPr lang="ja-JP" altLang="en-US" sz="1200" b="1" dirty="0" smtClean="0">
                <a:latin typeface="Meiryo UI" pitchFamily="50" charset="-128"/>
                <a:ea typeface="Meiryo UI" pitchFamily="50" charset="-128"/>
              </a:rPr>
              <a:t>、人口</a:t>
            </a:r>
            <a:r>
              <a:rPr lang="ja-JP" altLang="en-US" sz="1200" b="1" dirty="0">
                <a:latin typeface="Meiryo UI" pitchFamily="50" charset="-128"/>
                <a:ea typeface="Meiryo UI" pitchFamily="50" charset="-128"/>
              </a:rPr>
              <a:t>同規模地域と比較する</a:t>
            </a:r>
            <a:r>
              <a:rPr lang="ja-JP" altLang="en-US" sz="1200" b="1" dirty="0" smtClean="0">
                <a:latin typeface="Meiryo UI" pitchFamily="50" charset="-128"/>
                <a:ea typeface="Meiryo UI" pitchFamily="50" charset="-128"/>
              </a:rPr>
              <a:t>と低い水準</a:t>
            </a:r>
            <a:r>
              <a:rPr lang="ja-JP" altLang="en-US" sz="1200" b="1" dirty="0">
                <a:latin typeface="Meiryo UI" pitchFamily="50" charset="-128"/>
                <a:ea typeface="Meiryo UI" pitchFamily="50" charset="-128"/>
              </a:rPr>
              <a:t>である。</a:t>
            </a:r>
          </a:p>
        </p:txBody>
      </p:sp>
    </p:spTree>
    <p:extLst>
      <p:ext uri="{BB962C8B-B14F-4D97-AF65-F5344CB8AC3E}">
        <p14:creationId xmlns:p14="http://schemas.microsoft.com/office/powerpoint/2010/main" val="4394879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098445"/>
            <a:ext cx="9144000" cy="707886"/>
          </a:xfrm>
          <a:solidFill>
            <a:srgbClr val="D3F9EB"/>
          </a:solidFill>
        </p:spPr>
        <p:txBody>
          <a:bodyPr wrap="square" rtlCol="0">
            <a:spAutoFit/>
          </a:bodyPr>
          <a:lstStyle/>
          <a:p>
            <a:pPr algn="ctr"/>
            <a:r>
              <a:rPr lang="ja-JP" altLang="en-US" sz="4000" dirty="0">
                <a:solidFill>
                  <a:schemeClr val="tx1">
                    <a:lumMod val="75000"/>
                    <a:lumOff val="25000"/>
                  </a:schemeClr>
                </a:solidFill>
              </a:rPr>
              <a:t>５</a:t>
            </a:r>
            <a:r>
              <a:rPr lang="ja-JP" altLang="en-US" sz="4000" dirty="0" smtClean="0">
                <a:solidFill>
                  <a:schemeClr val="tx1">
                    <a:lumMod val="75000"/>
                    <a:lumOff val="25000"/>
                  </a:schemeClr>
                </a:solidFill>
              </a:rPr>
              <a:t>－３．エネルギー収支の</a:t>
            </a:r>
            <a:r>
              <a:rPr lang="ja-JP" altLang="en-US" sz="4000" dirty="0">
                <a:solidFill>
                  <a:schemeClr val="tx1">
                    <a:lumMod val="75000"/>
                    <a:lumOff val="25000"/>
                  </a:schemeClr>
                </a:solidFill>
              </a:rPr>
              <a:t>分析</a:t>
            </a:r>
            <a:endParaRPr lang="en-US" altLang="ja-JP" sz="4000" dirty="0">
              <a:solidFill>
                <a:schemeClr val="tx1">
                  <a:lumMod val="75000"/>
                  <a:lumOff val="25000"/>
                </a:schemeClr>
              </a:solidFill>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59</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335296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問題意識②：</a:t>
            </a:r>
            <a:r>
              <a:rPr lang="ja-JP" altLang="en-US" dirty="0"/>
              <a:t>経済</a:t>
            </a:r>
            <a:r>
              <a:rPr kumimoji="1" lang="ja-JP" altLang="en-US" dirty="0"/>
              <a:t>政策と地域経済循環分析</a:t>
            </a:r>
          </a:p>
        </p:txBody>
      </p:sp>
      <p:sp>
        <p:nvSpPr>
          <p:cNvPr id="8" name="スライド番号プレースホルダ 4"/>
          <p:cNvSpPr>
            <a:spLocks noGrp="1"/>
          </p:cNvSpPr>
          <p:nvPr>
            <p:ph type="sldNum" sz="quarter" idx="4"/>
          </p:nvPr>
        </p:nvSpPr>
        <p:spPr>
          <a:prstGeom prst="rect">
            <a:avLst/>
          </a:prstGeom>
        </p:spPr>
        <p:txBody>
          <a:bodyPr/>
          <a:lstStyle/>
          <a:p>
            <a:pPr>
              <a:defRPr/>
            </a:pPr>
            <a:fld id="{3C72A9EE-503C-4A34-81E5-ED5C603B789E}" type="slidenum">
              <a:rPr lang="en-US" altLang="ja-JP" smtClean="0"/>
              <a:pPr>
                <a:defRPr/>
              </a:pPr>
              <a:t>6</a:t>
            </a:fld>
            <a:endParaRPr lang="en-US" altLang="ja-JP" dirty="0"/>
          </a:p>
        </p:txBody>
      </p:sp>
      <p:sp>
        <p:nvSpPr>
          <p:cNvPr id="13" name="テキスト ボックス 12"/>
          <p:cNvSpPr txBox="1"/>
          <p:nvPr/>
        </p:nvSpPr>
        <p:spPr>
          <a:xfrm>
            <a:off x="148668" y="1029018"/>
            <a:ext cx="8895825" cy="2148143"/>
          </a:xfrm>
          <a:prstGeom prst="rect">
            <a:avLst/>
          </a:prstGeom>
          <a:noFill/>
          <a:ln w="12700">
            <a:solidFill>
              <a:schemeClr val="tx1"/>
            </a:solidFill>
            <a:prstDash val="sysDash"/>
          </a:ln>
        </p:spPr>
        <p:txBody>
          <a:bodyPr wrap="square" lIns="72000" rIns="36000" rtlCol="0" anchor="ctr">
            <a:noAutofit/>
          </a:bodyPr>
          <a:lstStyle/>
          <a:p>
            <a:pPr marL="342900" indent="-342900">
              <a:spcBef>
                <a:spcPts val="600"/>
              </a:spcBef>
              <a:spcAft>
                <a:spcPts val="0"/>
              </a:spcAft>
              <a:buFont typeface="+mj-ea"/>
              <a:buAutoNum type="circleNumDbPlain"/>
            </a:pPr>
            <a:r>
              <a:rPr lang="ja-JP" altLang="en-US" sz="1400" b="1" dirty="0">
                <a:latin typeface="Meiryo UI" panose="020B0604030504040204" pitchFamily="50" charset="-128"/>
                <a:ea typeface="Meiryo UI" panose="020B0604030504040204" pitchFamily="50" charset="-128"/>
              </a:rPr>
              <a:t>石油化学コンビナートや製鉄所、火力発電所（原子力）等の工業地帯が繁栄しているにも関わらず、</a:t>
            </a:r>
            <a:r>
              <a:rPr lang="ja-JP" altLang="en-US" sz="1400" b="1" dirty="0">
                <a:solidFill>
                  <a:srgbClr val="C00000"/>
                </a:solidFill>
                <a:latin typeface="Meiryo UI" panose="020B0604030504040204" pitchFamily="50" charset="-128"/>
                <a:ea typeface="Meiryo UI" panose="020B0604030504040204" pitchFamily="50" charset="-128"/>
              </a:rPr>
              <a:t>地域の住民の所得が低い</a:t>
            </a:r>
            <a:r>
              <a:rPr lang="ja-JP" altLang="en-US" sz="1400" b="1" dirty="0">
                <a:latin typeface="Meiryo UI" panose="020B0604030504040204" pitchFamily="50" charset="-128"/>
                <a:ea typeface="Meiryo UI" panose="020B0604030504040204" pitchFamily="50" charset="-128"/>
              </a:rPr>
              <a:t>のは？</a:t>
            </a:r>
          </a:p>
          <a:p>
            <a:pPr marL="342900" indent="-342900">
              <a:spcBef>
                <a:spcPts val="600"/>
              </a:spcBef>
              <a:spcAft>
                <a:spcPts val="0"/>
              </a:spcAft>
              <a:buFont typeface="+mj-ea"/>
              <a:buAutoNum type="circleNumDbPlain"/>
            </a:pPr>
            <a:r>
              <a:rPr lang="ja-JP" altLang="en-US" sz="1400" b="1" dirty="0">
                <a:latin typeface="Meiryo UI" panose="020B0604030504040204" pitchFamily="50" charset="-128"/>
                <a:ea typeface="Meiryo UI" panose="020B0604030504040204" pitchFamily="50" charset="-128"/>
              </a:rPr>
              <a:t>観光地において、観光振興が成功して、観光客で賑わっているにも関わらず、</a:t>
            </a:r>
            <a:r>
              <a:rPr lang="ja-JP" altLang="en-US" sz="1400" b="1" dirty="0">
                <a:solidFill>
                  <a:srgbClr val="C00000"/>
                </a:solidFill>
                <a:latin typeface="Meiryo UI" panose="020B0604030504040204" pitchFamily="50" charset="-128"/>
                <a:ea typeface="Meiryo UI" panose="020B0604030504040204" pitchFamily="50" charset="-128"/>
              </a:rPr>
              <a:t>地域の住民の所得が低い</a:t>
            </a:r>
            <a:r>
              <a:rPr lang="ja-JP" altLang="en-US" sz="1400" b="1" dirty="0">
                <a:latin typeface="Meiryo UI" panose="020B0604030504040204" pitchFamily="50" charset="-128"/>
                <a:ea typeface="Meiryo UI" panose="020B0604030504040204" pitchFamily="50" charset="-128"/>
              </a:rPr>
              <a:t>のは？</a:t>
            </a:r>
          </a:p>
          <a:p>
            <a:pPr marL="342900" indent="-342900">
              <a:spcBef>
                <a:spcPts val="600"/>
              </a:spcBef>
              <a:spcAft>
                <a:spcPts val="0"/>
              </a:spcAft>
              <a:buFont typeface="+mj-ea"/>
              <a:buAutoNum type="circleNumDbPlain"/>
            </a:pPr>
            <a:r>
              <a:rPr lang="ja-JP" altLang="en-US" sz="1400" b="1" dirty="0">
                <a:latin typeface="Meiryo UI" panose="020B0604030504040204" pitchFamily="50" charset="-128"/>
                <a:ea typeface="Meiryo UI" panose="020B0604030504040204" pitchFamily="50" charset="-128"/>
              </a:rPr>
              <a:t>先端技術の企業誘致に成功して、順調に操業しているにも関わらず、地域の企業や</a:t>
            </a:r>
            <a:r>
              <a:rPr lang="ja-JP" altLang="en-US" sz="1400" b="1" dirty="0">
                <a:solidFill>
                  <a:srgbClr val="C00000"/>
                </a:solidFill>
                <a:latin typeface="Meiryo UI" panose="020B0604030504040204" pitchFamily="50" charset="-128"/>
                <a:ea typeface="Meiryo UI" panose="020B0604030504040204" pitchFamily="50" charset="-128"/>
              </a:rPr>
              <a:t>住民の所得が低い</a:t>
            </a:r>
            <a:r>
              <a:rPr lang="ja-JP" altLang="en-US" sz="1400" b="1" dirty="0">
                <a:latin typeface="Meiryo UI" panose="020B0604030504040204" pitchFamily="50" charset="-128"/>
                <a:ea typeface="Meiryo UI" panose="020B0604030504040204" pitchFamily="50" charset="-128"/>
              </a:rPr>
              <a:t>のは？</a:t>
            </a:r>
          </a:p>
          <a:p>
            <a:pPr marL="342900" indent="-342900">
              <a:spcBef>
                <a:spcPts val="600"/>
              </a:spcBef>
              <a:spcAft>
                <a:spcPts val="0"/>
              </a:spcAft>
              <a:buFont typeface="+mj-ea"/>
              <a:buAutoNum type="circleNumDbPlain"/>
            </a:pPr>
            <a:r>
              <a:rPr lang="ja-JP" altLang="en-US" sz="1400" b="1" dirty="0">
                <a:latin typeface="Meiryo UI" panose="020B0604030504040204" pitchFamily="50" charset="-128"/>
                <a:ea typeface="Meiryo UI" panose="020B0604030504040204" pitchFamily="50" charset="-128"/>
              </a:rPr>
              <a:t>多額の補助金・交付金等によって公的な資金が地域に流入して、住民の所得が高いにも関わらず、企業が育たず、</a:t>
            </a:r>
            <a:r>
              <a:rPr lang="ja-JP" altLang="en-US" sz="1400" b="1" dirty="0">
                <a:solidFill>
                  <a:srgbClr val="C00000"/>
                </a:solidFill>
                <a:latin typeface="Meiryo UI" panose="020B0604030504040204" pitchFamily="50" charset="-128"/>
                <a:ea typeface="Meiryo UI" panose="020B0604030504040204" pitchFamily="50" charset="-128"/>
              </a:rPr>
              <a:t>地域の生産力が低い</a:t>
            </a:r>
            <a:r>
              <a:rPr lang="ja-JP" altLang="en-US" sz="1400" b="1" dirty="0">
                <a:latin typeface="Meiryo UI" panose="020B0604030504040204" pitchFamily="50" charset="-128"/>
                <a:ea typeface="Meiryo UI" panose="020B0604030504040204" pitchFamily="50" charset="-128"/>
              </a:rPr>
              <a:t>のは？</a:t>
            </a:r>
            <a:endParaRPr lang="en-US" altLang="ja-JP" sz="1400" b="1" dirty="0">
              <a:latin typeface="Meiryo UI" panose="020B0604030504040204" pitchFamily="50" charset="-128"/>
              <a:ea typeface="Meiryo UI" panose="020B0604030504040204" pitchFamily="50" charset="-128"/>
            </a:endParaRPr>
          </a:p>
          <a:p>
            <a:pPr marL="342900" indent="-342900">
              <a:spcBef>
                <a:spcPts val="600"/>
              </a:spcBef>
              <a:spcAft>
                <a:spcPts val="0"/>
              </a:spcAft>
              <a:buFont typeface="+mj-ea"/>
              <a:buAutoNum type="circleNumDbPlain"/>
            </a:pPr>
            <a:r>
              <a:rPr lang="ja-JP" altLang="en-US" sz="1400" b="1" dirty="0">
                <a:latin typeface="Meiryo UI" panose="020B0604030504040204" pitchFamily="50" charset="-128"/>
                <a:ea typeface="Meiryo UI" panose="020B0604030504040204" pitchFamily="50" charset="-128"/>
              </a:rPr>
              <a:t> </a:t>
            </a:r>
            <a:r>
              <a:rPr lang="ja-JP" altLang="en-US" sz="1400" b="1" dirty="0">
                <a:solidFill>
                  <a:srgbClr val="C00000"/>
                </a:solidFill>
                <a:latin typeface="Meiryo UI" panose="020B0604030504040204" pitchFamily="50" charset="-128"/>
                <a:ea typeface="Meiryo UI" panose="020B0604030504040204" pitchFamily="50" charset="-128"/>
              </a:rPr>
              <a:t>再生可能エネルギー</a:t>
            </a:r>
            <a:r>
              <a:rPr lang="ja-JP" altLang="en-US" sz="1400" b="1" dirty="0">
                <a:latin typeface="Meiryo UI" panose="020B0604030504040204" pitchFamily="50" charset="-128"/>
                <a:ea typeface="Meiryo UI" panose="020B0604030504040204" pitchFamily="50" charset="-128"/>
              </a:rPr>
              <a:t>を地域に導入すると、本当に地域の</a:t>
            </a:r>
            <a:r>
              <a:rPr lang="ja-JP" altLang="en-US" sz="1400" b="1" dirty="0">
                <a:solidFill>
                  <a:srgbClr val="C00000"/>
                </a:solidFill>
                <a:latin typeface="Meiryo UI" panose="020B0604030504040204" pitchFamily="50" charset="-128"/>
                <a:ea typeface="Meiryo UI" panose="020B0604030504040204" pitchFamily="50" charset="-128"/>
              </a:rPr>
              <a:t>住民の所得が向上</a:t>
            </a:r>
            <a:r>
              <a:rPr lang="ja-JP" altLang="en-US" sz="1400" b="1" dirty="0">
                <a:latin typeface="Meiryo UI" panose="020B0604030504040204" pitchFamily="50" charset="-128"/>
                <a:ea typeface="Meiryo UI" panose="020B0604030504040204" pitchFamily="50" charset="-128"/>
              </a:rPr>
              <a:t>するのか？環境・経済・社会の統合的向上に貢献することになるか？</a:t>
            </a:r>
            <a:endParaRPr lang="en-US" altLang="ja-JP" sz="14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D805A1A5-2906-481F-B8FC-B66E7FA6F9D5}"/>
              </a:ext>
            </a:extLst>
          </p:cNvPr>
          <p:cNvSpPr/>
          <p:nvPr/>
        </p:nvSpPr>
        <p:spPr bwMode="auto">
          <a:xfrm>
            <a:off x="99507" y="650937"/>
            <a:ext cx="8754866" cy="380073"/>
          </a:xfrm>
          <a:prstGeom prst="rect">
            <a:avLst/>
          </a:prstGeom>
          <a:solidFill>
            <a:srgbClr val="006666"/>
          </a:solidFill>
          <a:ln w="25400" cap="flat" cmpd="sng" algn="ctr">
            <a:no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600" b="1" dirty="0">
                <a:solidFill>
                  <a:schemeClr val="bg1">
                    <a:lumMod val="95000"/>
                  </a:schemeClr>
                </a:solidFill>
                <a:latin typeface="Meiryo UI" panose="020B0604030504040204" pitchFamily="50" charset="-128"/>
                <a:ea typeface="Meiryo UI" panose="020B0604030504040204" pitchFamily="50" charset="-128"/>
              </a:rPr>
              <a:t>１．地域経済の様々な分野での疑問：なぜ、地域経済が活性化しないのか？</a:t>
            </a:r>
          </a:p>
        </p:txBody>
      </p:sp>
      <p:sp>
        <p:nvSpPr>
          <p:cNvPr id="26" name="矢印: 下 25">
            <a:extLst>
              <a:ext uri="{FF2B5EF4-FFF2-40B4-BE49-F238E27FC236}">
                <a16:creationId xmlns:a16="http://schemas.microsoft.com/office/drawing/2014/main" id="{B2C2DF2A-BF83-4D94-BA5F-017DB4936684}"/>
              </a:ext>
            </a:extLst>
          </p:cNvPr>
          <p:cNvSpPr/>
          <p:nvPr/>
        </p:nvSpPr>
        <p:spPr bwMode="auto">
          <a:xfrm>
            <a:off x="3482078" y="3085307"/>
            <a:ext cx="1608081" cy="296862"/>
          </a:xfrm>
          <a:prstGeom prst="downArrow">
            <a:avLst/>
          </a:prstGeom>
          <a:solidFill>
            <a:srgbClr val="CC006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
        <p:nvSpPr>
          <p:cNvPr id="27" name="正方形/長方形 26">
            <a:extLst>
              <a:ext uri="{FF2B5EF4-FFF2-40B4-BE49-F238E27FC236}">
                <a16:creationId xmlns:a16="http://schemas.microsoft.com/office/drawing/2014/main" id="{1177E7FE-B884-4E9C-91B0-23B39577FF99}"/>
              </a:ext>
            </a:extLst>
          </p:cNvPr>
          <p:cNvSpPr/>
          <p:nvPr/>
        </p:nvSpPr>
        <p:spPr bwMode="auto">
          <a:xfrm>
            <a:off x="148668" y="3383977"/>
            <a:ext cx="8754866" cy="380073"/>
          </a:xfrm>
          <a:prstGeom prst="rect">
            <a:avLst/>
          </a:prstGeom>
          <a:solidFill>
            <a:srgbClr val="FF9966"/>
          </a:solidFill>
          <a:ln w="25400" cap="flat" cmpd="sng" algn="ctr">
            <a:no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a:r>
              <a:rPr lang="ja-JP" altLang="en-US" sz="1600" b="1" dirty="0">
                <a:latin typeface="Meiryo UI" panose="020B0604030504040204" pitchFamily="50" charset="-128"/>
                <a:ea typeface="Meiryo UI" panose="020B0604030504040204" pitchFamily="50" charset="-128"/>
              </a:rPr>
              <a:t>地域経済が循環型構造になっていないため、経済施策が地域住民の所得向上に貢献していない</a:t>
            </a:r>
          </a:p>
        </p:txBody>
      </p:sp>
      <p:sp>
        <p:nvSpPr>
          <p:cNvPr id="28" name="正方形/長方形 27">
            <a:extLst>
              <a:ext uri="{FF2B5EF4-FFF2-40B4-BE49-F238E27FC236}">
                <a16:creationId xmlns:a16="http://schemas.microsoft.com/office/drawing/2014/main" id="{6BA26B65-DD6D-4F0E-A46E-A30E03FD3456}"/>
              </a:ext>
            </a:extLst>
          </p:cNvPr>
          <p:cNvSpPr/>
          <p:nvPr/>
        </p:nvSpPr>
        <p:spPr bwMode="auto">
          <a:xfrm>
            <a:off x="99507" y="3880478"/>
            <a:ext cx="8754866" cy="380073"/>
          </a:xfrm>
          <a:prstGeom prst="rect">
            <a:avLst/>
          </a:prstGeom>
          <a:solidFill>
            <a:srgbClr val="006666"/>
          </a:solidFill>
          <a:ln w="25400" cap="flat" cmpd="sng" algn="ctr">
            <a:no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ja-JP" altLang="en-US" sz="1600" b="1" dirty="0">
                <a:solidFill>
                  <a:schemeClr val="bg1">
                    <a:lumMod val="95000"/>
                  </a:schemeClr>
                </a:solidFill>
                <a:latin typeface="Meiryo UI" panose="020B0604030504040204" pitchFamily="50" charset="-128"/>
                <a:ea typeface="Meiryo UI" panose="020B0604030504040204" pitchFamily="50" charset="-128"/>
              </a:rPr>
              <a:t>２．地域経済の構造を「地域経済循環構造」に再構築する必要性（地方創生も同じ）</a:t>
            </a:r>
          </a:p>
        </p:txBody>
      </p:sp>
      <p:sp>
        <p:nvSpPr>
          <p:cNvPr id="29" name="テキスト ボックス 28">
            <a:extLst>
              <a:ext uri="{FF2B5EF4-FFF2-40B4-BE49-F238E27FC236}">
                <a16:creationId xmlns:a16="http://schemas.microsoft.com/office/drawing/2014/main" id="{CF9AE7DB-2E4C-430F-AE78-4673C5F6DD71}"/>
              </a:ext>
            </a:extLst>
          </p:cNvPr>
          <p:cNvSpPr txBox="1"/>
          <p:nvPr/>
        </p:nvSpPr>
        <p:spPr>
          <a:xfrm>
            <a:off x="148668" y="4263055"/>
            <a:ext cx="8895825" cy="1512905"/>
          </a:xfrm>
          <a:prstGeom prst="rect">
            <a:avLst/>
          </a:prstGeom>
          <a:noFill/>
          <a:ln w="12700">
            <a:solidFill>
              <a:schemeClr val="tx1"/>
            </a:solidFill>
            <a:prstDash val="sysDash"/>
          </a:ln>
        </p:spPr>
        <p:txBody>
          <a:bodyPr wrap="square" lIns="72000" rIns="36000" rtlCol="0" anchor="ctr">
            <a:noAutofit/>
          </a:bodyPr>
          <a:lstStyle/>
          <a:p>
            <a:pPr marL="342900" indent="-342900">
              <a:spcBef>
                <a:spcPts val="600"/>
              </a:spcBef>
              <a:spcAft>
                <a:spcPts val="600"/>
              </a:spcAft>
              <a:buFont typeface="+mj-ea"/>
              <a:buAutoNum type="circleNumDbPlain"/>
            </a:pPr>
            <a:r>
              <a:rPr lang="ja-JP" altLang="en-US" sz="1500" b="1" dirty="0">
                <a:latin typeface="Meiryo UI" panose="020B0604030504040204" pitchFamily="50" charset="-128"/>
                <a:ea typeface="Meiryo UI" panose="020B0604030504040204" pitchFamily="50" charset="-128"/>
              </a:rPr>
              <a:t>地域の「稼ぐ力」と「所得の循環」で構成される「地域経済循環構造」に、地域経済を再構築する必要がある。</a:t>
            </a:r>
            <a:endParaRPr lang="en-US" altLang="ja-JP" sz="1500" b="1" dirty="0">
              <a:latin typeface="Meiryo UI" panose="020B0604030504040204" pitchFamily="50" charset="-128"/>
              <a:ea typeface="Meiryo UI" panose="020B0604030504040204" pitchFamily="50" charset="-128"/>
            </a:endParaRPr>
          </a:p>
          <a:p>
            <a:pPr marL="342900" indent="-342900">
              <a:spcBef>
                <a:spcPts val="600"/>
              </a:spcBef>
              <a:spcAft>
                <a:spcPts val="600"/>
              </a:spcAft>
              <a:buFont typeface="+mj-ea"/>
              <a:buAutoNum type="circleNumDbPlain"/>
            </a:pPr>
            <a:r>
              <a:rPr lang="ja-JP" altLang="en-US" sz="1500" b="1" dirty="0">
                <a:latin typeface="Meiryo UI" panose="020B0604030504040204" pitchFamily="50" charset="-128"/>
                <a:ea typeface="Meiryo UI" panose="020B0604030504040204" pitchFamily="50" charset="-128"/>
              </a:rPr>
              <a:t>そのためには、</a:t>
            </a:r>
            <a:r>
              <a:rPr lang="ja-JP" altLang="en-US" sz="1500" b="1" dirty="0">
                <a:solidFill>
                  <a:srgbClr val="C00000"/>
                </a:solidFill>
                <a:latin typeface="Meiryo UI" panose="020B0604030504040204" pitchFamily="50" charset="-128"/>
                <a:ea typeface="Meiryo UI" panose="020B0604030504040204" pitchFamily="50" charset="-128"/>
              </a:rPr>
              <a:t>「地域資源（人材、資金、自然、原材料）」を十分に活用し、地域の特性に応じて、地域間で補完し合い、自立・分散型の経済構造</a:t>
            </a:r>
            <a:r>
              <a:rPr lang="ja-JP" altLang="en-US" sz="1500" b="1" dirty="0">
                <a:latin typeface="Meiryo UI" panose="020B0604030504040204" pitchFamily="50" charset="-128"/>
                <a:ea typeface="Meiryo UI" panose="020B0604030504040204" pitchFamily="50" charset="-128"/>
              </a:rPr>
              <a:t>にしていくことである。</a:t>
            </a:r>
            <a:endParaRPr lang="en-US" altLang="ja-JP" sz="1500" b="1" dirty="0">
              <a:latin typeface="Meiryo UI" panose="020B0604030504040204" pitchFamily="50" charset="-128"/>
              <a:ea typeface="Meiryo UI" panose="020B0604030504040204" pitchFamily="50" charset="-128"/>
            </a:endParaRPr>
          </a:p>
          <a:p>
            <a:pPr marL="342900" indent="-342900">
              <a:spcBef>
                <a:spcPts val="600"/>
              </a:spcBef>
              <a:spcAft>
                <a:spcPts val="600"/>
              </a:spcAft>
              <a:buFont typeface="+mj-ea"/>
              <a:buAutoNum type="circleNumDbPlain"/>
            </a:pPr>
            <a:r>
              <a:rPr lang="ja-JP" altLang="en-US" sz="1500" b="1" dirty="0">
                <a:latin typeface="Meiryo UI" panose="020B0604030504040204" pitchFamily="50" charset="-128"/>
                <a:ea typeface="Meiryo UI" panose="020B0604030504040204" pitchFamily="50" charset="-128"/>
              </a:rPr>
              <a:t>その結果として、地域も住民の所得向上や社会的な課題の解決（</a:t>
            </a:r>
            <a:r>
              <a:rPr lang="en-US" altLang="ja-JP" sz="1500" b="1" dirty="0">
                <a:latin typeface="Meiryo UI" panose="020B0604030504040204" pitchFamily="50" charset="-128"/>
                <a:ea typeface="Meiryo UI" panose="020B0604030504040204" pitchFamily="50" charset="-128"/>
              </a:rPr>
              <a:t>SDGs</a:t>
            </a:r>
            <a:r>
              <a:rPr lang="ja-JP" altLang="en-US" sz="1500" b="1" dirty="0">
                <a:latin typeface="Meiryo UI" panose="020B0604030504040204" pitchFamily="50" charset="-128"/>
                <a:ea typeface="Meiryo UI" panose="020B0604030504040204" pitchFamily="50" charset="-128"/>
              </a:rPr>
              <a:t>）を図ることが可能になる。</a:t>
            </a:r>
            <a:endParaRPr lang="en-US" altLang="ja-JP" sz="1500" b="1"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F1D8E0EE-6A01-4D32-9BFF-7D320BA45044}"/>
              </a:ext>
            </a:extLst>
          </p:cNvPr>
          <p:cNvSpPr/>
          <p:nvPr/>
        </p:nvSpPr>
        <p:spPr bwMode="auto">
          <a:xfrm>
            <a:off x="167274" y="6019215"/>
            <a:ext cx="8754866" cy="380073"/>
          </a:xfrm>
          <a:prstGeom prst="rect">
            <a:avLst/>
          </a:prstGeom>
          <a:solidFill>
            <a:srgbClr val="FF9966"/>
          </a:solidFill>
          <a:ln w="25400" cap="flat" cmpd="sng" algn="ctr">
            <a:no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a:r>
              <a:rPr lang="ja-JP" altLang="en-US" sz="1600" b="1" dirty="0">
                <a:latin typeface="Meiryo UI" panose="020B0604030504040204" pitchFamily="50" charset="-128"/>
                <a:ea typeface="Meiryo UI" panose="020B0604030504040204" pitchFamily="50" charset="-128"/>
              </a:rPr>
              <a:t>地域経済循環構造≒地域循環共生圏の経済構造</a:t>
            </a:r>
          </a:p>
        </p:txBody>
      </p:sp>
      <p:sp>
        <p:nvSpPr>
          <p:cNvPr id="31" name="矢印: 下 30">
            <a:extLst>
              <a:ext uri="{FF2B5EF4-FFF2-40B4-BE49-F238E27FC236}">
                <a16:creationId xmlns:a16="http://schemas.microsoft.com/office/drawing/2014/main" id="{22E50DB7-5838-4DFA-8CF6-21EF19800278}"/>
              </a:ext>
            </a:extLst>
          </p:cNvPr>
          <p:cNvSpPr/>
          <p:nvPr/>
        </p:nvSpPr>
        <p:spPr bwMode="auto">
          <a:xfrm>
            <a:off x="3482077" y="5713597"/>
            <a:ext cx="1608081" cy="296862"/>
          </a:xfrm>
          <a:prstGeom prst="downArrow">
            <a:avLst/>
          </a:prstGeom>
          <a:solidFill>
            <a:srgbClr val="CC006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34610494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smtClean="0">
                <a:latin typeface="Meiryo UI" pitchFamily="50" charset="-128"/>
                <a:ea typeface="Meiryo UI" pitchFamily="50" charset="-128"/>
              </a:rPr>
              <a:t>エネルギー収支の分析</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186551" y="2137514"/>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エネルギー収支は○○億円であり赤字となっている。エネルギーの内訳別では、「石油・石炭製品」の赤字が大きい。</a:t>
            </a:r>
            <a:endParaRPr lang="ja-JP" altLang="en-US" sz="1200" b="1" dirty="0">
              <a:latin typeface="Meiryo UI" pitchFamily="50" charset="-128"/>
              <a:ea typeface="Meiryo UI" pitchFamily="50" charset="-128"/>
            </a:endParaRP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60</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661668"/>
            <a:ext cx="8280000" cy="1404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エネルギー収支は、エネルギー製品の地域外への販売額</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移輸出</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から地域外からの購入額</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移輸入</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を差し引いたエネルギーの取引に関する収支で</a:t>
            </a:r>
            <a:r>
              <a:rPr lang="ja-JP" altLang="en-US" sz="1200" b="1" dirty="0">
                <a:latin typeface="Meiryo UI" pitchFamily="50" charset="-128"/>
                <a:ea typeface="Meiryo UI" pitchFamily="50" charset="-128"/>
              </a:rPr>
              <a:t>あり、エネルギー</a:t>
            </a:r>
            <a:r>
              <a:rPr lang="ja-JP" altLang="en-US" sz="1200" b="1" dirty="0" smtClean="0">
                <a:latin typeface="Meiryo UI" pitchFamily="50" charset="-128"/>
                <a:ea typeface="Meiryo UI" pitchFamily="50" charset="-128"/>
              </a:rPr>
              <a:t>収支の赤字が大きい地域</a:t>
            </a:r>
            <a:r>
              <a:rPr lang="ja-JP" altLang="en-US" sz="1200" b="1" dirty="0">
                <a:latin typeface="Meiryo UI" pitchFamily="50" charset="-128"/>
                <a:ea typeface="Meiryo UI" pitchFamily="50" charset="-128"/>
              </a:rPr>
              <a:t>は</a:t>
            </a:r>
            <a:r>
              <a:rPr lang="ja-JP" altLang="en-US" sz="1200" b="1" dirty="0" smtClean="0">
                <a:latin typeface="Meiryo UI" pitchFamily="50" charset="-128"/>
                <a:ea typeface="Meiryo UI" pitchFamily="50" charset="-128"/>
              </a:rPr>
              <a:t>エネルギーの調達を域外に依存している地域である。</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ここではまず、エネルギー収支をエネルギー産業別に確認し、どのエネルギー製品の取引によってエネルギー収支が赤字または黒字となっているかを確認する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次</a:t>
            </a:r>
            <a:r>
              <a:rPr lang="ja-JP" altLang="en-US" sz="1200" b="1" dirty="0" smtClean="0">
                <a:latin typeface="Meiryo UI" pitchFamily="50" charset="-128"/>
                <a:ea typeface="Meiryo UI" pitchFamily="50" charset="-128"/>
              </a:rPr>
              <a:t>に、付加価値に占めるエネルギー収支の割合を全国</a:t>
            </a:r>
            <a:r>
              <a:rPr lang="ja-JP" altLang="en-US" sz="1200" b="1" dirty="0">
                <a:latin typeface="Meiryo UI" pitchFamily="50" charset="-128"/>
                <a:ea typeface="Meiryo UI" pitchFamily="50" charset="-128"/>
              </a:rPr>
              <a:t>や</a:t>
            </a:r>
            <a:r>
              <a:rPr lang="ja-JP" altLang="en-US" sz="1200" b="1" dirty="0" smtClean="0">
                <a:latin typeface="Meiryo UI" pitchFamily="50" charset="-128"/>
                <a:ea typeface="Meiryo UI" pitchFamily="50" charset="-128"/>
              </a:rPr>
              <a:t>県、人口同規模地域と</a:t>
            </a:r>
            <a:r>
              <a:rPr lang="ja-JP" altLang="en-US" sz="1200" b="1" dirty="0">
                <a:latin typeface="Meiryo UI" pitchFamily="50" charset="-128"/>
                <a:ea typeface="Meiryo UI" pitchFamily="50" charset="-128"/>
              </a:rPr>
              <a:t>比較し</a:t>
            </a:r>
            <a:r>
              <a:rPr lang="ja-JP" altLang="en-US" sz="1200" b="1" dirty="0" smtClean="0">
                <a:latin typeface="Meiryo UI" pitchFamily="50" charset="-128"/>
                <a:ea typeface="Meiryo UI" pitchFamily="50" charset="-128"/>
              </a:rPr>
              <a:t>、地域経済の規模に対するエネルギー収支の水準を</a:t>
            </a:r>
            <a:r>
              <a:rPr lang="ja-JP" altLang="en-US" sz="1200" b="1" dirty="0">
                <a:latin typeface="Meiryo UI" pitchFamily="50" charset="-128"/>
                <a:ea typeface="Meiryo UI" pitchFamily="50" charset="-128"/>
              </a:rPr>
              <a:t>把握する</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下図②</a:t>
            </a:r>
            <a:r>
              <a:rPr lang="en-US" altLang="ja-JP" sz="1200" b="1" dirty="0">
                <a:latin typeface="Meiryo UI" pitchFamily="50" charset="-128"/>
                <a:ea typeface="Meiryo UI" pitchFamily="50" charset="-128"/>
              </a:rPr>
              <a:t>)</a:t>
            </a:r>
            <a:r>
              <a:rPr lang="ja-JP" altLang="en-US" sz="1200" b="1" dirty="0" err="1">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12" name="正方形/長方形 11"/>
          <p:cNvSpPr>
            <a:spLocks noChangeArrowheads="1"/>
          </p:cNvSpPr>
          <p:nvPr/>
        </p:nvSpPr>
        <p:spPr bwMode="auto">
          <a:xfrm>
            <a:off x="186551" y="2814008"/>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①エネルギー</a:t>
            </a:r>
            <a:r>
              <a:rPr lang="ja-JP" altLang="en-US" sz="1400" b="1" dirty="0">
                <a:solidFill>
                  <a:schemeClr val="bg1"/>
                </a:solidFill>
                <a:latin typeface="Meiryo UI" pitchFamily="50" charset="-128"/>
                <a:ea typeface="Meiryo UI" pitchFamily="50" charset="-128"/>
              </a:rPr>
              <a:t>収支</a:t>
            </a:r>
          </a:p>
        </p:txBody>
      </p:sp>
      <p:sp>
        <p:nvSpPr>
          <p:cNvPr id="13" name="正方形/長方形 12"/>
          <p:cNvSpPr>
            <a:spLocks noChangeArrowheads="1"/>
          </p:cNvSpPr>
          <p:nvPr/>
        </p:nvSpPr>
        <p:spPr bwMode="auto">
          <a:xfrm>
            <a:off x="4778329" y="2814008"/>
            <a:ext cx="4248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②付加</a:t>
            </a:r>
            <a:r>
              <a:rPr lang="ja-JP" altLang="en-US" sz="1400" b="1" dirty="0">
                <a:solidFill>
                  <a:schemeClr val="bg1"/>
                </a:solidFill>
                <a:latin typeface="Meiryo UI" pitchFamily="50" charset="-128"/>
                <a:ea typeface="Meiryo UI" pitchFamily="50" charset="-128"/>
              </a:rPr>
              <a:t>価値</a:t>
            </a:r>
            <a:r>
              <a:rPr lang="ja-JP" altLang="en-US" sz="1400" b="1" dirty="0" smtClean="0">
                <a:solidFill>
                  <a:schemeClr val="bg1"/>
                </a:solidFill>
                <a:latin typeface="Meiryo UI" pitchFamily="50" charset="-128"/>
                <a:ea typeface="Meiryo UI" pitchFamily="50" charset="-128"/>
              </a:rPr>
              <a:t>に占めるエネルギー収支の割合</a:t>
            </a:r>
            <a:endParaRPr lang="ja-JP" altLang="en-US" sz="1400" b="1" dirty="0">
              <a:solidFill>
                <a:schemeClr val="bg1"/>
              </a:solidFill>
              <a:latin typeface="Meiryo UI" pitchFamily="50" charset="-128"/>
              <a:ea typeface="Meiryo UI" pitchFamily="50" charset="-128"/>
            </a:endParaRPr>
          </a:p>
        </p:txBody>
      </p:sp>
      <p:sp>
        <p:nvSpPr>
          <p:cNvPr id="18" name="正方形/長方形 17"/>
          <p:cNvSpPr/>
          <p:nvPr/>
        </p:nvSpPr>
        <p:spPr bwMode="auto">
          <a:xfrm>
            <a:off x="4778329" y="2137514"/>
            <a:ext cx="4248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smtClean="0">
                <a:latin typeface="Meiryo UI" pitchFamily="50" charset="-128"/>
                <a:ea typeface="Meiryo UI" pitchFamily="50" charset="-128"/>
              </a:rPr>
              <a:t>付加価値に占めるエネルギー収支の割合は○○％であり、全国、県、同規模地域平均と比較して赤字の割合が高い。</a:t>
            </a:r>
            <a:endParaRPr lang="ja-JP" altLang="en-US" sz="1200" b="1" dirty="0">
              <a:latin typeface="Meiryo UI" pitchFamily="50" charset="-128"/>
              <a:ea typeface="Meiryo UI" pitchFamily="50" charset="-128"/>
            </a:endParaRPr>
          </a:p>
        </p:txBody>
      </p:sp>
      <p:sp>
        <p:nvSpPr>
          <p:cNvPr id="19" name="正方形/長方形 18"/>
          <p:cNvSpPr/>
          <p:nvPr/>
        </p:nvSpPr>
        <p:spPr>
          <a:xfrm>
            <a:off x="217369" y="6231150"/>
            <a:ext cx="3960000" cy="338554"/>
          </a:xfrm>
          <a:prstGeom prst="rect">
            <a:avLst/>
          </a:prstGeom>
        </p:spPr>
        <p:txBody>
          <a:bodyPr wrap="square">
            <a:spAutoFit/>
          </a:bodyPr>
          <a:lstStyle/>
          <a:p>
            <a:pPr marL="182563" indent="-182563" algn="just"/>
            <a:r>
              <a:rPr lang="ja-JP" altLang="en-US" sz="800" dirty="0">
                <a:latin typeface="Meiryo UI" panose="020B0604030504040204" pitchFamily="50" charset="-128"/>
                <a:ea typeface="Meiryo UI" panose="020B0604030504040204" pitchFamily="50" charset="-128"/>
              </a:rPr>
              <a:t>注</a:t>
            </a:r>
            <a:r>
              <a:rPr lang="ja-JP" altLang="en-US" sz="800" dirty="0" smtClean="0">
                <a:latin typeface="Meiryo UI" panose="020B0604030504040204" pitchFamily="50" charset="-128"/>
                <a:ea typeface="Meiryo UI" panose="020B0604030504040204" pitchFamily="50" charset="-128"/>
              </a:rPr>
              <a:t>）「石炭・原油・天然ガス」のエネルギー収支は、本</a:t>
            </a:r>
            <a:r>
              <a:rPr lang="en-US" altLang="ja-JP" sz="800" dirty="0" smtClean="0">
                <a:latin typeface="Meiryo UI" panose="020B0604030504040204" pitchFamily="50" charset="-128"/>
                <a:ea typeface="Meiryo UI" panose="020B0604030504040204" pitchFamily="50" charset="-128"/>
              </a:rPr>
              <a:t>DB</a:t>
            </a:r>
            <a:r>
              <a:rPr lang="ja-JP" altLang="en-US" sz="800" dirty="0" smtClean="0">
                <a:latin typeface="Meiryo UI" panose="020B0604030504040204" pitchFamily="50" charset="-128"/>
                <a:ea typeface="Meiryo UI" panose="020B0604030504040204" pitchFamily="50" charset="-128"/>
              </a:rPr>
              <a:t>の「鉱業」の純移輸出に全国平均の「鉱業」に占める「</a:t>
            </a:r>
            <a:r>
              <a:rPr lang="ja-JP" altLang="en-US" sz="800" dirty="0">
                <a:latin typeface="Meiryo UI" panose="020B0604030504040204" pitchFamily="50" charset="-128"/>
                <a:ea typeface="Meiryo UI" panose="020B0604030504040204" pitchFamily="50" charset="-128"/>
              </a:rPr>
              <a:t>石炭・原油・天然ガス</a:t>
            </a:r>
            <a:r>
              <a:rPr lang="ja-JP" altLang="en-US" sz="800" dirty="0" smtClean="0">
                <a:latin typeface="Meiryo UI" panose="020B0604030504040204" pitchFamily="50" charset="-128"/>
                <a:ea typeface="Meiryo UI" panose="020B0604030504040204" pitchFamily="50" charset="-128"/>
              </a:rPr>
              <a:t>」の純移輸出の割合を乗じることで推計した。</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8474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６</a:t>
            </a:r>
            <a:r>
              <a:rPr lang="ja-JP" altLang="en-US" sz="4000" dirty="0" smtClean="0">
                <a:solidFill>
                  <a:schemeClr val="bg1"/>
                </a:solidFill>
                <a:latin typeface="Meiryo UI" pitchFamily="50" charset="-128"/>
                <a:ea typeface="Meiryo UI" pitchFamily="50" charset="-128"/>
              </a:rPr>
              <a:t>．</a:t>
            </a:r>
            <a:r>
              <a:rPr lang="ja-JP" altLang="en-US" sz="4000" dirty="0">
                <a:solidFill>
                  <a:schemeClr val="bg1"/>
                </a:solidFill>
                <a:latin typeface="Meiryo UI" pitchFamily="50" charset="-128"/>
                <a:ea typeface="Meiryo UI" pitchFamily="50" charset="-128"/>
              </a:rPr>
              <a:t>地域のエネルギー消費</a:t>
            </a:r>
            <a:endParaRPr lang="en-US" altLang="ja-JP" sz="4000" dirty="0">
              <a:solidFill>
                <a:schemeClr val="bg1"/>
              </a:solidFill>
              <a:latin typeface="Meiryo UI" pitchFamily="50" charset="-128"/>
              <a:ea typeface="Meiryo UI" pitchFamily="50" charset="-128"/>
            </a:endParaRPr>
          </a:p>
        </p:txBody>
      </p:sp>
      <p:sp>
        <p:nvSpPr>
          <p:cNvPr id="9" name="テキスト プレースホルダ 8"/>
          <p:cNvSpPr>
            <a:spLocks noGrp="1"/>
          </p:cNvSpPr>
          <p:nvPr>
            <p:ph type="body" idx="4294967295"/>
          </p:nvPr>
        </p:nvSpPr>
        <p:spPr>
          <a:xfrm>
            <a:off x="1944000" y="3060386"/>
            <a:ext cx="7200000" cy="1508105"/>
          </a:xfrm>
          <a:prstGeom prst="rect">
            <a:avLst/>
          </a:prstGeom>
          <a:noFill/>
        </p:spPr>
        <p:txBody>
          <a:bodyPr wrap="square" rtlCol="0" anchor="ctr">
            <a:noAutofit/>
          </a:bodyPr>
          <a:lstStyle/>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６</a:t>
            </a:r>
            <a:r>
              <a:rPr lang="ja-JP" altLang="ja-JP" sz="2400" b="1" kern="1200" dirty="0" smtClean="0">
                <a:solidFill>
                  <a:schemeClr val="tx1">
                    <a:lumMod val="75000"/>
                    <a:lumOff val="25000"/>
                  </a:schemeClr>
                </a:solidFill>
                <a:latin typeface="Meiryo UI" pitchFamily="50" charset="-128"/>
                <a:ea typeface="Meiryo UI" pitchFamily="50" charset="-128"/>
              </a:rPr>
              <a:t>－１</a:t>
            </a:r>
            <a:r>
              <a:rPr lang="ja-JP" altLang="ja-JP" sz="2400" b="1" kern="1200" dirty="0">
                <a:solidFill>
                  <a:schemeClr val="tx1">
                    <a:lumMod val="75000"/>
                    <a:lumOff val="25000"/>
                  </a:schemeClr>
                </a:solidFill>
                <a:latin typeface="Meiryo UI" pitchFamily="50" charset="-128"/>
                <a:ea typeface="Meiryo UI" pitchFamily="50" charset="-128"/>
              </a:rPr>
              <a:t>． </a:t>
            </a:r>
            <a:r>
              <a:rPr lang="ja-JP" altLang="ja-JP" sz="2400" b="1" kern="1200" dirty="0" smtClean="0">
                <a:solidFill>
                  <a:schemeClr val="tx1">
                    <a:lumMod val="75000"/>
                    <a:lumOff val="25000"/>
                  </a:schemeClr>
                </a:solidFill>
                <a:latin typeface="Meiryo UI" pitchFamily="50" charset="-128"/>
                <a:ea typeface="Meiryo UI" pitchFamily="50" charset="-128"/>
              </a:rPr>
              <a:t>エネルギー</a:t>
            </a:r>
            <a:r>
              <a:rPr lang="ja-JP" altLang="ja-JP" sz="2400" b="1" kern="1200" dirty="0">
                <a:solidFill>
                  <a:schemeClr val="tx1">
                    <a:lumMod val="75000"/>
                    <a:lumOff val="25000"/>
                  </a:schemeClr>
                </a:solidFill>
                <a:latin typeface="Meiryo UI" pitchFamily="50" charset="-128"/>
                <a:ea typeface="Meiryo UI" pitchFamily="50" charset="-128"/>
              </a:rPr>
              <a:t>消費量</a:t>
            </a:r>
            <a:r>
              <a:rPr lang="ja-JP" altLang="en-US" sz="2400" b="1" kern="1200" dirty="0">
                <a:solidFill>
                  <a:schemeClr val="tx1">
                    <a:lumMod val="75000"/>
                    <a:lumOff val="25000"/>
                  </a:schemeClr>
                </a:solidFill>
                <a:latin typeface="Meiryo UI" pitchFamily="50" charset="-128"/>
                <a:ea typeface="Meiryo UI" pitchFamily="50" charset="-128"/>
              </a:rPr>
              <a:t>の分析</a:t>
            </a:r>
            <a:endParaRPr lang="ja-JP"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６</a:t>
            </a:r>
            <a:r>
              <a:rPr lang="ja-JP" altLang="ja-JP" sz="2400" b="1" kern="1200" dirty="0" smtClean="0">
                <a:solidFill>
                  <a:schemeClr val="tx1">
                    <a:lumMod val="75000"/>
                    <a:lumOff val="25000"/>
                  </a:schemeClr>
                </a:solidFill>
                <a:latin typeface="Meiryo UI" pitchFamily="50" charset="-128"/>
                <a:ea typeface="Meiryo UI" pitchFamily="50" charset="-128"/>
              </a:rPr>
              <a:t>－２</a:t>
            </a:r>
            <a:r>
              <a:rPr lang="ja-JP" altLang="ja-JP" sz="2400" b="1" kern="1200" dirty="0">
                <a:solidFill>
                  <a:schemeClr val="tx1">
                    <a:lumMod val="75000"/>
                    <a:lumOff val="25000"/>
                  </a:schemeClr>
                </a:solidFill>
                <a:latin typeface="Meiryo UI" pitchFamily="50" charset="-128"/>
                <a:ea typeface="Meiryo UI" pitchFamily="50" charset="-128"/>
              </a:rPr>
              <a:t>． </a:t>
            </a:r>
            <a:r>
              <a:rPr lang="ja-JP" altLang="ja-JP" sz="2400" b="1" kern="1200" dirty="0" smtClean="0">
                <a:solidFill>
                  <a:schemeClr val="tx1">
                    <a:lumMod val="75000"/>
                    <a:lumOff val="25000"/>
                  </a:schemeClr>
                </a:solidFill>
                <a:latin typeface="Meiryo UI" pitchFamily="50" charset="-128"/>
                <a:ea typeface="Meiryo UI" pitchFamily="50" charset="-128"/>
              </a:rPr>
              <a:t>エネルギー</a:t>
            </a:r>
            <a:r>
              <a:rPr lang="ja-JP" altLang="ja-JP" sz="2400" b="1" kern="1200" dirty="0">
                <a:solidFill>
                  <a:schemeClr val="tx1">
                    <a:lumMod val="75000"/>
                    <a:lumOff val="25000"/>
                  </a:schemeClr>
                </a:solidFill>
                <a:latin typeface="Meiryo UI" pitchFamily="50" charset="-128"/>
                <a:ea typeface="Meiryo UI" pitchFamily="50" charset="-128"/>
              </a:rPr>
              <a:t>生産性</a:t>
            </a:r>
            <a:r>
              <a:rPr lang="ja-JP" altLang="en-US" sz="2400" b="1" kern="1200" dirty="0">
                <a:solidFill>
                  <a:schemeClr val="tx1">
                    <a:lumMod val="75000"/>
                    <a:lumOff val="25000"/>
                  </a:schemeClr>
                </a:solidFill>
                <a:latin typeface="Meiryo UI" pitchFamily="50" charset="-128"/>
                <a:ea typeface="Meiryo UI" pitchFamily="50" charset="-128"/>
              </a:rPr>
              <a:t>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６</a:t>
            </a:r>
            <a:r>
              <a:rPr lang="ja-JP" altLang="en-US" sz="2400" b="1" kern="1200" dirty="0" smtClean="0">
                <a:solidFill>
                  <a:schemeClr val="tx1">
                    <a:lumMod val="75000"/>
                    <a:lumOff val="25000"/>
                  </a:schemeClr>
                </a:solidFill>
                <a:latin typeface="Meiryo UI" pitchFamily="50" charset="-128"/>
                <a:ea typeface="Meiryo UI" pitchFamily="50" charset="-128"/>
              </a:rPr>
              <a:t>－３</a:t>
            </a:r>
            <a:r>
              <a:rPr lang="ja-JP" altLang="en-US" sz="2400" b="1" kern="1200" dirty="0">
                <a:solidFill>
                  <a:schemeClr val="tx1">
                    <a:lumMod val="75000"/>
                    <a:lumOff val="25000"/>
                  </a:schemeClr>
                </a:solidFill>
                <a:latin typeface="Meiryo UI" pitchFamily="50" charset="-128"/>
                <a:ea typeface="Meiryo UI" pitchFamily="50" charset="-128"/>
              </a:rPr>
              <a:t>． </a:t>
            </a:r>
            <a:r>
              <a:rPr lang="en-US" altLang="ja-JP" sz="2400" b="1" kern="1200" dirty="0">
                <a:solidFill>
                  <a:schemeClr val="tx1">
                    <a:lumMod val="75000"/>
                    <a:lumOff val="25000"/>
                  </a:schemeClr>
                </a:solidFill>
                <a:latin typeface="Meiryo UI" pitchFamily="50" charset="-128"/>
                <a:ea typeface="Meiryo UI" pitchFamily="50" charset="-128"/>
              </a:rPr>
              <a:t>CO2</a:t>
            </a:r>
            <a:r>
              <a:rPr lang="ja-JP" altLang="en-US" sz="2400" b="1" kern="1200" dirty="0">
                <a:solidFill>
                  <a:schemeClr val="tx1">
                    <a:lumMod val="75000"/>
                    <a:lumOff val="25000"/>
                  </a:schemeClr>
                </a:solidFill>
                <a:latin typeface="Meiryo UI" pitchFamily="50" charset="-128"/>
                <a:ea typeface="Meiryo UI" pitchFamily="50" charset="-128"/>
              </a:rPr>
              <a:t>排出量の分析</a:t>
            </a: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61</a:t>
            </a:fld>
            <a:endParaRPr lang="en-US" altLang="ja-JP" b="1" dirty="0">
              <a:latin typeface="Meiryo UI" pitchFamily="50" charset="-128"/>
              <a:ea typeface="Meiryo UI" pitchFamily="50"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エネルギーの分析における</a:t>
            </a:r>
            <a:r>
              <a:rPr kumimoji="1" lang="en-US" altLang="ja-JP" dirty="0">
                <a:latin typeface="Meiryo UI" pitchFamily="50" charset="-128"/>
                <a:ea typeface="Meiryo UI" pitchFamily="50" charset="-128"/>
              </a:rPr>
              <a:t>23</a:t>
            </a:r>
            <a:r>
              <a:rPr kumimoji="1" lang="ja-JP" altLang="en-US" dirty="0">
                <a:latin typeface="Meiryo UI" pitchFamily="50" charset="-128"/>
                <a:ea typeface="Meiryo UI" pitchFamily="50" charset="-128"/>
              </a:rPr>
              <a:t>産業について</a:t>
            </a: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62</a:t>
            </a:fld>
            <a:endParaRPr lang="en-US" altLang="ja-JP" b="1" dirty="0">
              <a:latin typeface="Meiryo UI" pitchFamily="50" charset="-128"/>
              <a:ea typeface="Meiryo UI" pitchFamily="50" charset="-128"/>
            </a:endParaRPr>
          </a:p>
        </p:txBody>
      </p:sp>
      <p:sp>
        <p:nvSpPr>
          <p:cNvPr id="6" name="テキスト ボックス 5"/>
          <p:cNvSpPr txBox="1"/>
          <p:nvPr/>
        </p:nvSpPr>
        <p:spPr>
          <a:xfrm>
            <a:off x="0" y="601813"/>
            <a:ext cx="9144000" cy="253916"/>
          </a:xfrm>
          <a:prstGeom prst="rect">
            <a:avLst/>
          </a:prstGeom>
          <a:noFill/>
          <a:ln w="28575">
            <a:noFill/>
            <a:prstDash val="sysDash"/>
          </a:ln>
        </p:spPr>
        <p:txBody>
          <a:bodyPr wrap="square" rtlCol="0">
            <a:spAutoFit/>
          </a:bodyPr>
          <a:lstStyle/>
          <a:p>
            <a:pPr marL="180975" indent="-180975" algn="just">
              <a:spcBef>
                <a:spcPts val="300"/>
              </a:spcBef>
              <a:spcAft>
                <a:spcPts val="400"/>
              </a:spcAft>
              <a:buClr>
                <a:srgbClr val="002060"/>
              </a:buClr>
            </a:pPr>
            <a:r>
              <a:rPr lang="ja-JP" altLang="en-US" sz="1050" b="1" dirty="0">
                <a:latin typeface="Meiryo UI" pitchFamily="50" charset="-128"/>
                <a:ea typeface="Meiryo UI" pitchFamily="50" charset="-128"/>
              </a:rPr>
              <a:t>以降のエネルギーの分析における産業分類は、地域経済循環分析用データと</a:t>
            </a:r>
            <a:r>
              <a:rPr lang="ja-JP" altLang="en-US" sz="1050" b="1" dirty="0" smtClean="0">
                <a:latin typeface="Meiryo UI" pitchFamily="50" charset="-128"/>
                <a:ea typeface="Meiryo UI" pitchFamily="50" charset="-128"/>
              </a:rPr>
              <a:t>都道府県</a:t>
            </a:r>
            <a:r>
              <a:rPr lang="ja-JP" altLang="en-US" sz="1050" b="1" dirty="0">
                <a:latin typeface="Meiryo UI" pitchFamily="50" charset="-128"/>
                <a:ea typeface="Meiryo UI" pitchFamily="50" charset="-128"/>
              </a:rPr>
              <a:t>別</a:t>
            </a:r>
            <a:r>
              <a:rPr lang="ja-JP" altLang="en-US" sz="1050" b="1" dirty="0" smtClean="0">
                <a:latin typeface="Meiryo UI" pitchFamily="50" charset="-128"/>
                <a:ea typeface="Meiryo UI" pitchFamily="50" charset="-128"/>
              </a:rPr>
              <a:t>エネルギー</a:t>
            </a:r>
            <a:r>
              <a:rPr lang="ja-JP" altLang="en-US" sz="1050" b="1" dirty="0">
                <a:latin typeface="Meiryo UI" pitchFamily="50" charset="-128"/>
                <a:ea typeface="Meiryo UI" pitchFamily="50" charset="-128"/>
              </a:rPr>
              <a:t>消費統計の産業分類の共通産業分類である</a:t>
            </a:r>
            <a:r>
              <a:rPr lang="en-US" altLang="ja-JP" sz="1050" b="1" dirty="0">
                <a:latin typeface="Meiryo UI" pitchFamily="50" charset="-128"/>
                <a:ea typeface="Meiryo UI" pitchFamily="50" charset="-128"/>
              </a:rPr>
              <a:t>23</a:t>
            </a:r>
            <a:r>
              <a:rPr lang="ja-JP" altLang="en-US" sz="1050" b="1" dirty="0">
                <a:latin typeface="Meiryo UI" pitchFamily="50" charset="-128"/>
                <a:ea typeface="Meiryo UI" pitchFamily="50" charset="-128"/>
              </a:rPr>
              <a:t>産業とした。</a:t>
            </a:r>
            <a:endParaRPr lang="en-US" altLang="ja-JP" sz="1050" b="1" dirty="0">
              <a:latin typeface="Meiryo UI" pitchFamily="50" charset="-128"/>
              <a:ea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31498195"/>
              </p:ext>
            </p:extLst>
          </p:nvPr>
        </p:nvGraphicFramePr>
        <p:xfrm>
          <a:off x="147600" y="886027"/>
          <a:ext cx="8848800" cy="5646019"/>
        </p:xfrm>
        <a:graphic>
          <a:graphicData uri="http://schemas.openxmlformats.org/drawingml/2006/table">
            <a:tbl>
              <a:tblPr firstRow="1" firstCol="1" bandRow="1">
                <a:tableStyleId>{5940675A-B579-460E-94D1-54222C63F5DA}</a:tableStyleId>
              </a:tblPr>
              <a:tblGrid>
                <a:gridCol w="739855">
                  <a:extLst>
                    <a:ext uri="{9D8B030D-6E8A-4147-A177-3AD203B41FA5}">
                      <a16:colId xmlns:a16="http://schemas.microsoft.com/office/drawing/2014/main" val="20000"/>
                    </a:ext>
                  </a:extLst>
                </a:gridCol>
                <a:gridCol w="2350512">
                  <a:extLst>
                    <a:ext uri="{9D8B030D-6E8A-4147-A177-3AD203B41FA5}">
                      <a16:colId xmlns:a16="http://schemas.microsoft.com/office/drawing/2014/main" val="20001"/>
                    </a:ext>
                  </a:extLst>
                </a:gridCol>
                <a:gridCol w="2845935">
                  <a:extLst>
                    <a:ext uri="{9D8B030D-6E8A-4147-A177-3AD203B41FA5}">
                      <a16:colId xmlns:a16="http://schemas.microsoft.com/office/drawing/2014/main" val="20002"/>
                    </a:ext>
                  </a:extLst>
                </a:gridCol>
                <a:gridCol w="2912498">
                  <a:extLst>
                    <a:ext uri="{9D8B030D-6E8A-4147-A177-3AD203B41FA5}">
                      <a16:colId xmlns:a16="http://schemas.microsoft.com/office/drawing/2014/main" val="20003"/>
                    </a:ext>
                  </a:extLst>
                </a:gridCol>
              </a:tblGrid>
              <a:tr h="202819">
                <a:tc>
                  <a:txBody>
                    <a:bodyPr/>
                    <a:lstStyle/>
                    <a:p>
                      <a:pPr algn="ctr" fontAlgn="auto">
                        <a:lnSpc>
                          <a:spcPts val="1000"/>
                        </a:lnSpc>
                        <a:spcAft>
                          <a:spcPts val="0"/>
                        </a:spcAft>
                      </a:pPr>
                      <a:r>
                        <a:rPr lang="en-US" altLang="ja-JP" sz="800" kern="100" dirty="0">
                          <a:effectLst/>
                          <a:latin typeface="HGP創英角ｺﾞｼｯｸUB" panose="020B0900000000000000" pitchFamily="50" charset="-128"/>
                          <a:ea typeface="HGP創英角ｺﾞｼｯｸUB" panose="020B0900000000000000" pitchFamily="50" charset="-128"/>
                        </a:rPr>
                        <a:t>No.</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dirty="0">
                          <a:latin typeface="HGP創英角ｺﾞｼｯｸUB" panose="020B0900000000000000" pitchFamily="50" charset="-128"/>
                          <a:ea typeface="HGP創英角ｺﾞｼｯｸUB" panose="020B0900000000000000" pitchFamily="50" charset="-128"/>
                        </a:rPr>
                        <a:t>本データの産業分類</a:t>
                      </a: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auto">
                        <a:lnSpc>
                          <a:spcPts val="1000"/>
                        </a:lnSpc>
                        <a:spcAft>
                          <a:spcPts val="0"/>
                        </a:spcAft>
                      </a:pPr>
                      <a:r>
                        <a:rPr lang="ja-JP" altLang="ja-JP" sz="800" dirty="0">
                          <a:solidFill>
                            <a:srgbClr val="000000"/>
                          </a:solidFill>
                          <a:latin typeface="HGP創英角ｺﾞｼｯｸUB" pitchFamily="50" charset="-128"/>
                          <a:ea typeface="HGP創英角ｺﾞｼｯｸUB" pitchFamily="50" charset="-128"/>
                          <a:cs typeface="Times New Roman"/>
                        </a:rPr>
                        <a:t>①地域経済循環分析用データの産業分類</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auto">
                        <a:lnSpc>
                          <a:spcPts val="1000"/>
                        </a:lnSpc>
                        <a:spcAft>
                          <a:spcPts val="0"/>
                        </a:spcAft>
                      </a:pPr>
                      <a:r>
                        <a:rPr lang="ja-JP" altLang="ja-JP" sz="800" dirty="0">
                          <a:solidFill>
                            <a:srgbClr val="000000"/>
                          </a:solidFill>
                          <a:latin typeface="HGP創英角ｺﾞｼｯｸUB" pitchFamily="50" charset="-128"/>
                          <a:ea typeface="HGP創英角ｺﾞｼｯｸUB" pitchFamily="50" charset="-128"/>
                          <a:cs typeface="Times New Roman"/>
                        </a:rPr>
                        <a:t>②都道府県別エネルギー消費統計の産業分類</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9600">
                <a:tc rowSpan="3">
                  <a:txBody>
                    <a:bodyPr/>
                    <a:lstStyle/>
                    <a:p>
                      <a:pPr algn="ctr" fontAlgn="auto">
                        <a:lnSpc>
                          <a:spcPts val="1000"/>
                        </a:lnSpc>
                        <a:spcAft>
                          <a:spcPts val="0"/>
                        </a:spcAft>
                      </a:pPr>
                      <a:r>
                        <a:rPr lang="en-US" sz="800" kern="100" dirty="0">
                          <a:effectLst/>
                        </a:rPr>
                        <a:t>1</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rowSpan="3">
                  <a:txBody>
                    <a:bodyPr/>
                    <a:lstStyle/>
                    <a:p>
                      <a:pPr algn="l" fontAlgn="auto">
                        <a:lnSpc>
                          <a:spcPts val="1000"/>
                        </a:lnSpc>
                        <a:spcAft>
                          <a:spcPts val="0"/>
                        </a:spcAft>
                      </a:pPr>
                      <a:r>
                        <a:rPr lang="ja-JP" sz="800" kern="100" dirty="0">
                          <a:effectLst/>
                        </a:rPr>
                        <a:t>農林水産業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a:txBody>
                    <a:bodyPr/>
                    <a:lstStyle/>
                    <a:p>
                      <a:pPr algn="l" fontAlgn="auto">
                        <a:lnSpc>
                          <a:spcPts val="1000"/>
                        </a:lnSpc>
                        <a:spcAft>
                          <a:spcPts val="0"/>
                        </a:spcAft>
                      </a:pPr>
                      <a:r>
                        <a:rPr lang="ja-JP" sz="800" kern="100" dirty="0">
                          <a:effectLst/>
                        </a:rPr>
                        <a:t>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rowSpan="3">
                  <a:txBody>
                    <a:bodyPr/>
                    <a:lstStyle/>
                    <a:p>
                      <a:pPr algn="l" fontAlgn="auto">
                        <a:lnSpc>
                          <a:spcPts val="1000"/>
                        </a:lnSpc>
                        <a:spcAft>
                          <a:spcPts val="0"/>
                        </a:spcAft>
                      </a:pPr>
                      <a:r>
                        <a:rPr lang="ja-JP" sz="800" kern="100" dirty="0">
                          <a:effectLst/>
                        </a:rPr>
                        <a:t>農林水産業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extLst>
                  <a:ext uri="{0D108BD9-81ED-4DB2-BD59-A6C34878D82A}">
                    <a16:rowId xmlns:a16="http://schemas.microsoft.com/office/drawing/2014/main" val="10001"/>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林業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vMerge="1">
                  <a:txBody>
                    <a:bodyPr/>
                    <a:lstStyle/>
                    <a:p>
                      <a:endParaRPr kumimoji="1" lang="ja-JP" altLang="en-US"/>
                    </a:p>
                  </a:txBody>
                  <a:tcPr/>
                </a:tc>
                <a:extLst>
                  <a:ext uri="{0D108BD9-81ED-4DB2-BD59-A6C34878D82A}">
                    <a16:rowId xmlns:a16="http://schemas.microsoft.com/office/drawing/2014/main" val="10002"/>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vMerge="1">
                  <a:txBody>
                    <a:bodyPr/>
                    <a:lstStyle/>
                    <a:p>
                      <a:endParaRPr kumimoji="1" lang="ja-JP" altLang="en-US"/>
                    </a:p>
                  </a:txBody>
                  <a:tcPr/>
                </a:tc>
                <a:extLst>
                  <a:ext uri="{0D108BD9-81ED-4DB2-BD59-A6C34878D82A}">
                    <a16:rowId xmlns:a16="http://schemas.microsoft.com/office/drawing/2014/main" val="10003"/>
                  </a:ext>
                </a:extLst>
              </a:tr>
              <a:tr h="129600">
                <a:tc>
                  <a:txBody>
                    <a:bodyPr/>
                    <a:lstStyle/>
                    <a:p>
                      <a:pPr algn="ctr" fontAlgn="auto">
                        <a:lnSpc>
                          <a:spcPts val="1000"/>
                        </a:lnSpc>
                        <a:spcAft>
                          <a:spcPts val="0"/>
                        </a:spcAft>
                      </a:pPr>
                      <a:r>
                        <a:rPr lang="en-US" sz="800" kern="100" dirty="0">
                          <a:effectLst/>
                        </a:rPr>
                        <a:t>2</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鉱業他</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鉱業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鉱業他</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29600">
                <a:tc>
                  <a:txBody>
                    <a:bodyPr/>
                    <a:lstStyle/>
                    <a:p>
                      <a:pPr algn="ctr" fontAlgn="auto">
                        <a:lnSpc>
                          <a:spcPts val="1000"/>
                        </a:lnSpc>
                        <a:spcAft>
                          <a:spcPts val="0"/>
                        </a:spcAft>
                      </a:pPr>
                      <a:r>
                        <a:rPr lang="en-US" sz="800" kern="100">
                          <a:effectLst/>
                        </a:rPr>
                        <a:t>3</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食品飲料製造業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食料品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食品飲料製造業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29600">
                <a:tc>
                  <a:txBody>
                    <a:bodyPr/>
                    <a:lstStyle/>
                    <a:p>
                      <a:pPr algn="ctr" fontAlgn="auto">
                        <a:lnSpc>
                          <a:spcPts val="1000"/>
                        </a:lnSpc>
                        <a:spcAft>
                          <a:spcPts val="0"/>
                        </a:spcAft>
                      </a:pPr>
                      <a:r>
                        <a:rPr lang="en-US" sz="800" kern="100">
                          <a:effectLst/>
                        </a:rPr>
                        <a:t>4</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繊維工業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繊維製品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繊維工業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29600">
                <a:tc>
                  <a:txBody>
                    <a:bodyPr/>
                    <a:lstStyle/>
                    <a:p>
                      <a:pPr algn="ctr" fontAlgn="auto">
                        <a:lnSpc>
                          <a:spcPts val="1000"/>
                        </a:lnSpc>
                        <a:spcAft>
                          <a:spcPts val="0"/>
                        </a:spcAft>
                      </a:pPr>
                      <a:r>
                        <a:rPr lang="en-US" sz="800" kern="100">
                          <a:effectLst/>
                        </a:rPr>
                        <a:t>5</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パルプ･紙･紙加工品製造業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パルプ・紙・紙加工品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パルプ･紙･紙加工品製造業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129600">
                <a:tc rowSpan="2">
                  <a:txBody>
                    <a:bodyPr/>
                    <a:lstStyle/>
                    <a:p>
                      <a:pPr algn="ctr" fontAlgn="auto">
                        <a:lnSpc>
                          <a:spcPts val="1000"/>
                        </a:lnSpc>
                        <a:spcAft>
                          <a:spcPts val="0"/>
                        </a:spcAft>
                      </a:pPr>
                      <a:r>
                        <a:rPr lang="en-US" sz="800" kern="100">
                          <a:effectLst/>
                        </a:rPr>
                        <a:t>6</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l" fontAlgn="auto">
                        <a:lnSpc>
                          <a:spcPts val="1000"/>
                        </a:lnSpc>
                        <a:spcAft>
                          <a:spcPts val="0"/>
                        </a:spcAft>
                      </a:pPr>
                      <a:r>
                        <a:rPr lang="ja-JP" sz="800" kern="100" dirty="0">
                          <a:effectLst/>
                        </a:rPr>
                        <a:t>化学工業</a:t>
                      </a:r>
                      <a:r>
                        <a:rPr lang="en-US" sz="800" kern="100" dirty="0">
                          <a:effectLst/>
                        </a:rPr>
                        <a:t>(</a:t>
                      </a:r>
                      <a:r>
                        <a:rPr lang="ja-JP" sz="800" kern="100" dirty="0">
                          <a:effectLst/>
                        </a:rPr>
                        <a:t>含石油石炭製品</a:t>
                      </a:r>
                      <a:r>
                        <a:rPr lang="en-US" sz="800" kern="100" dirty="0">
                          <a:effectLst/>
                        </a:rPr>
                        <a:t>)</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化学</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l" fontAlgn="auto">
                        <a:lnSpc>
                          <a:spcPts val="1000"/>
                        </a:lnSpc>
                        <a:spcAft>
                          <a:spcPts val="0"/>
                        </a:spcAft>
                      </a:pPr>
                      <a:r>
                        <a:rPr lang="ja-JP" sz="800" kern="100" dirty="0">
                          <a:effectLst/>
                        </a:rPr>
                        <a:t>化学工業</a:t>
                      </a:r>
                      <a:r>
                        <a:rPr lang="en-US" sz="800" kern="100" dirty="0">
                          <a:effectLst/>
                        </a:rPr>
                        <a:t>(</a:t>
                      </a:r>
                      <a:r>
                        <a:rPr lang="ja-JP" sz="800" kern="100" dirty="0">
                          <a:effectLst/>
                        </a:rPr>
                        <a:t>含石油石炭製品</a:t>
                      </a:r>
                      <a:r>
                        <a:rPr lang="en-US" sz="800" kern="100" dirty="0">
                          <a:effectLst/>
                        </a:rPr>
                        <a:t>)</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石油・石炭製品</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09"/>
                  </a:ext>
                </a:extLst>
              </a:tr>
              <a:tr h="129600">
                <a:tc>
                  <a:txBody>
                    <a:bodyPr/>
                    <a:lstStyle/>
                    <a:p>
                      <a:pPr algn="ctr" fontAlgn="auto">
                        <a:lnSpc>
                          <a:spcPts val="1000"/>
                        </a:lnSpc>
                        <a:spcAft>
                          <a:spcPts val="0"/>
                        </a:spcAft>
                      </a:pPr>
                      <a:r>
                        <a:rPr lang="en-US" sz="800" kern="100">
                          <a:effectLst/>
                        </a:rPr>
                        <a:t>7</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窯業･土石製品製造業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窯業・土石製品</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窯業･土石製品製造業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129600">
                <a:tc rowSpan="3">
                  <a:txBody>
                    <a:bodyPr/>
                    <a:lstStyle/>
                    <a:p>
                      <a:pPr algn="ctr" fontAlgn="auto">
                        <a:lnSpc>
                          <a:spcPts val="1000"/>
                        </a:lnSpc>
                        <a:spcAft>
                          <a:spcPts val="0"/>
                        </a:spcAft>
                      </a:pPr>
                      <a:r>
                        <a:rPr lang="en-US" sz="800" kern="100">
                          <a:effectLst/>
                        </a:rPr>
                        <a:t>8</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鉄鋼･非鉄･金属製品製造業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鉄鋼</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鉄鋼･非鉄･金属製品製造業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非鉄金属</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2"/>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金属製品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3"/>
                  </a:ext>
                </a:extLst>
              </a:tr>
              <a:tr h="129600">
                <a:tc rowSpan="5">
                  <a:txBody>
                    <a:bodyPr/>
                    <a:lstStyle/>
                    <a:p>
                      <a:pPr algn="ctr" fontAlgn="auto">
                        <a:lnSpc>
                          <a:spcPts val="1000"/>
                        </a:lnSpc>
                        <a:spcAft>
                          <a:spcPts val="0"/>
                        </a:spcAft>
                      </a:pPr>
                      <a:r>
                        <a:rPr lang="en-US" sz="800" kern="100">
                          <a:effectLst/>
                        </a:rPr>
                        <a:t>9</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l" fontAlgn="auto">
                        <a:lnSpc>
                          <a:spcPts val="1000"/>
                        </a:lnSpc>
                        <a:spcAft>
                          <a:spcPts val="0"/>
                        </a:spcAft>
                      </a:pPr>
                      <a:r>
                        <a:rPr lang="ja-JP" sz="800" kern="100" dirty="0">
                          <a:effectLst/>
                        </a:rPr>
                        <a:t>機械製造業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はん用・生産用・業務用機械</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l" fontAlgn="auto">
                        <a:lnSpc>
                          <a:spcPts val="1000"/>
                        </a:lnSpc>
                        <a:spcAft>
                          <a:spcPts val="0"/>
                        </a:spcAft>
                      </a:pPr>
                      <a:r>
                        <a:rPr lang="ja-JP" sz="800" kern="100" dirty="0">
                          <a:effectLst/>
                        </a:rPr>
                        <a:t>機械製造業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電子部品・デバイス</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電気機械</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6"/>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情報・通信機器</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7"/>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輸送用機械</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8"/>
                  </a:ext>
                </a:extLst>
              </a:tr>
              <a:tr h="129600">
                <a:tc>
                  <a:txBody>
                    <a:bodyPr/>
                    <a:lstStyle/>
                    <a:p>
                      <a:pPr algn="ctr" fontAlgn="auto">
                        <a:lnSpc>
                          <a:spcPts val="1000"/>
                        </a:lnSpc>
                        <a:spcAft>
                          <a:spcPts val="0"/>
                        </a:spcAft>
                      </a:pPr>
                      <a:r>
                        <a:rPr lang="en-US" sz="800" kern="100">
                          <a:effectLst/>
                        </a:rPr>
                        <a:t>10</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印刷･同関連業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印刷業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印刷･同関連業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9"/>
                  </a:ext>
                </a:extLst>
              </a:tr>
              <a:tr h="129600">
                <a:tc rowSpan="3">
                  <a:txBody>
                    <a:bodyPr/>
                    <a:lstStyle/>
                    <a:p>
                      <a:pPr algn="ctr" fontAlgn="auto">
                        <a:lnSpc>
                          <a:spcPts val="1000"/>
                        </a:lnSpc>
                        <a:spcAft>
                          <a:spcPts val="0"/>
                        </a:spcAft>
                      </a:pPr>
                      <a:r>
                        <a:rPr lang="en-US" sz="800" kern="100">
                          <a:effectLst/>
                        </a:rPr>
                        <a:t>11</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その他の製造業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その他の製造業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木製品･家具他工業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0"/>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プラスチック･ゴム･皮革製品製造業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1"/>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他製造業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2"/>
                  </a:ext>
                </a:extLst>
              </a:tr>
              <a:tr h="129600">
                <a:tc rowSpan="4">
                  <a:txBody>
                    <a:bodyPr/>
                    <a:lstStyle/>
                    <a:p>
                      <a:pPr algn="ctr" fontAlgn="auto">
                        <a:lnSpc>
                          <a:spcPts val="1000"/>
                        </a:lnSpc>
                        <a:spcAft>
                          <a:spcPts val="0"/>
                        </a:spcAft>
                      </a:pPr>
                      <a:r>
                        <a:rPr lang="en-US" sz="800" kern="100" dirty="0">
                          <a:effectLst/>
                        </a:rPr>
                        <a:t>12</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4">
                  <a:txBody>
                    <a:bodyPr/>
                    <a:lstStyle/>
                    <a:p>
                      <a:pPr algn="l" fontAlgn="auto">
                        <a:lnSpc>
                          <a:spcPts val="1000"/>
                        </a:lnSpc>
                        <a:spcAft>
                          <a:spcPts val="0"/>
                        </a:spcAft>
                      </a:pPr>
                      <a:r>
                        <a:rPr lang="ja-JP" sz="800" kern="100" dirty="0">
                          <a:effectLst/>
                        </a:rPr>
                        <a:t>電気ガス熱供給水道業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電気業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4">
                  <a:txBody>
                    <a:bodyPr/>
                    <a:lstStyle/>
                    <a:p>
                      <a:pPr algn="l" fontAlgn="auto">
                        <a:lnSpc>
                          <a:spcPts val="1000"/>
                        </a:lnSpc>
                        <a:spcAft>
                          <a:spcPts val="0"/>
                        </a:spcAft>
                      </a:pPr>
                      <a:r>
                        <a:rPr lang="ja-JP" sz="800" kern="100" dirty="0">
                          <a:effectLst/>
                        </a:rPr>
                        <a:t>電気ガス熱供給水道業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23"/>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ガス・熱供給業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水道業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廃棄物処理業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6"/>
                  </a:ext>
                </a:extLst>
              </a:tr>
              <a:tr h="129600">
                <a:tc>
                  <a:txBody>
                    <a:bodyPr/>
                    <a:lstStyle/>
                    <a:p>
                      <a:pPr algn="ctr" fontAlgn="auto">
                        <a:lnSpc>
                          <a:spcPts val="1000"/>
                        </a:lnSpc>
                        <a:spcAft>
                          <a:spcPts val="0"/>
                        </a:spcAft>
                      </a:pPr>
                      <a:r>
                        <a:rPr lang="en-US" sz="800" kern="100" dirty="0">
                          <a:effectLst/>
                        </a:rPr>
                        <a:t>13</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7"/>
                  </a:ext>
                </a:extLst>
              </a:tr>
              <a:tr h="129600">
                <a:tc rowSpan="2">
                  <a:txBody>
                    <a:bodyPr/>
                    <a:lstStyle/>
                    <a:p>
                      <a:pPr algn="ctr" fontAlgn="auto">
                        <a:lnSpc>
                          <a:spcPts val="1000"/>
                        </a:lnSpc>
                        <a:spcAft>
                          <a:spcPts val="0"/>
                        </a:spcAft>
                      </a:pPr>
                      <a:r>
                        <a:rPr lang="en-US" sz="800" kern="100" dirty="0">
                          <a:effectLst/>
                        </a:rPr>
                        <a:t>14</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卸売業･小売業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卸売業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卸売業･小売業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28"/>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9"/>
                  </a:ext>
                </a:extLst>
              </a:tr>
              <a:tr h="129600">
                <a:tc>
                  <a:txBody>
                    <a:bodyPr/>
                    <a:lstStyle/>
                    <a:p>
                      <a:pPr algn="ctr" fontAlgn="auto">
                        <a:lnSpc>
                          <a:spcPts val="1000"/>
                        </a:lnSpc>
                        <a:spcAft>
                          <a:spcPts val="0"/>
                        </a:spcAft>
                      </a:pPr>
                      <a:r>
                        <a:rPr lang="en-US" sz="800" kern="100">
                          <a:effectLst/>
                        </a:rPr>
                        <a:t>15</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運輸業･郵便業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運輸業･郵便業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0"/>
                  </a:ext>
                </a:extLst>
              </a:tr>
              <a:tr h="129600">
                <a:tc>
                  <a:txBody>
                    <a:bodyPr/>
                    <a:lstStyle/>
                    <a:p>
                      <a:pPr algn="ctr" fontAlgn="auto">
                        <a:lnSpc>
                          <a:spcPts val="1000"/>
                        </a:lnSpc>
                        <a:spcAft>
                          <a:spcPts val="0"/>
                        </a:spcAft>
                      </a:pPr>
                      <a:r>
                        <a:rPr lang="en-US" sz="800" kern="100">
                          <a:effectLst/>
                        </a:rPr>
                        <a:t>16</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宿泊業･飲食サービス業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宿泊・飲食サービス業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宿泊業･飲食サービス業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1"/>
                  </a:ext>
                </a:extLst>
              </a:tr>
              <a:tr h="129600">
                <a:tc>
                  <a:txBody>
                    <a:bodyPr/>
                    <a:lstStyle/>
                    <a:p>
                      <a:pPr algn="ctr" fontAlgn="auto">
                        <a:lnSpc>
                          <a:spcPts val="1000"/>
                        </a:lnSpc>
                        <a:spcAft>
                          <a:spcPts val="0"/>
                        </a:spcAft>
                      </a:pPr>
                      <a:r>
                        <a:rPr lang="en-US" sz="800" kern="100">
                          <a:effectLst/>
                        </a:rPr>
                        <a:t>17</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情報通信業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情報通信業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情報通信業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2"/>
                  </a:ext>
                </a:extLst>
              </a:tr>
              <a:tr h="129600">
                <a:tc>
                  <a:txBody>
                    <a:bodyPr/>
                    <a:lstStyle/>
                    <a:p>
                      <a:pPr algn="ctr" fontAlgn="auto">
                        <a:lnSpc>
                          <a:spcPts val="1000"/>
                        </a:lnSpc>
                        <a:spcAft>
                          <a:spcPts val="0"/>
                        </a:spcAft>
                      </a:pPr>
                      <a:r>
                        <a:rPr lang="en-US" sz="800" kern="100">
                          <a:effectLst/>
                        </a:rPr>
                        <a:t>18</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金融業･保険業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金融・保険業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金融業･保険業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3"/>
                  </a:ext>
                </a:extLst>
              </a:tr>
              <a:tr h="129600">
                <a:tc rowSpan="3">
                  <a:txBody>
                    <a:bodyPr/>
                    <a:lstStyle/>
                    <a:p>
                      <a:pPr algn="ctr" fontAlgn="auto">
                        <a:lnSpc>
                          <a:spcPts val="1000"/>
                        </a:lnSpc>
                        <a:spcAft>
                          <a:spcPts val="0"/>
                        </a:spcAft>
                      </a:pPr>
                      <a:r>
                        <a:rPr lang="en-US" sz="800" kern="100">
                          <a:effectLst/>
                        </a:rPr>
                        <a:t>19</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a:effectLst/>
                        </a:rPr>
                        <a:t>不動産業･物品賃貸業・</a:t>
                      </a:r>
                    </a:p>
                    <a:p>
                      <a:pPr algn="l" fontAlgn="auto">
                        <a:lnSpc>
                          <a:spcPts val="1000"/>
                        </a:lnSpc>
                        <a:spcAft>
                          <a:spcPts val="0"/>
                        </a:spcAft>
                      </a:pPr>
                      <a:r>
                        <a:rPr lang="ja-JP" sz="800" kern="100">
                          <a:effectLst/>
                        </a:rPr>
                        <a:t>専門・技術サービス業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住宅賃貸業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不動産業･物品賃貸業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その他の不動産業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3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専門・科学技術、業務支援ｻｰﾋﾞｽ業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学術研究･専門･技術サービス業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6"/>
                  </a:ext>
                </a:extLst>
              </a:tr>
              <a:tr h="129600">
                <a:tc>
                  <a:txBody>
                    <a:bodyPr/>
                    <a:lstStyle/>
                    <a:p>
                      <a:pPr algn="ctr" fontAlgn="auto">
                        <a:lnSpc>
                          <a:spcPts val="1000"/>
                        </a:lnSpc>
                        <a:spcAft>
                          <a:spcPts val="0"/>
                        </a:spcAft>
                      </a:pPr>
                      <a:r>
                        <a:rPr lang="en-US" sz="800" kern="100">
                          <a:effectLst/>
                        </a:rPr>
                        <a:t>20</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公務</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公務</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公務</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7"/>
                  </a:ext>
                </a:extLst>
              </a:tr>
              <a:tr h="129600">
                <a:tc>
                  <a:txBody>
                    <a:bodyPr/>
                    <a:lstStyle/>
                    <a:p>
                      <a:pPr algn="ctr" fontAlgn="auto">
                        <a:lnSpc>
                          <a:spcPts val="1000"/>
                        </a:lnSpc>
                        <a:spcAft>
                          <a:spcPts val="0"/>
                        </a:spcAft>
                      </a:pPr>
                      <a:r>
                        <a:rPr lang="en-US" sz="800" kern="100">
                          <a:effectLst/>
                        </a:rPr>
                        <a:t>21</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教育･学習支援業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教育</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教育･学習支援業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8"/>
                  </a:ext>
                </a:extLst>
              </a:tr>
              <a:tr h="129600">
                <a:tc>
                  <a:txBody>
                    <a:bodyPr/>
                    <a:lstStyle/>
                    <a:p>
                      <a:pPr algn="ctr" fontAlgn="auto">
                        <a:lnSpc>
                          <a:spcPts val="1000"/>
                        </a:lnSpc>
                        <a:spcAft>
                          <a:spcPts val="0"/>
                        </a:spcAft>
                      </a:pPr>
                      <a:r>
                        <a:rPr lang="en-US" sz="800" kern="100">
                          <a:effectLst/>
                        </a:rPr>
                        <a:t>22</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医療･福祉</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保健衛生・社会事業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医療･福祉</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9"/>
                  </a:ext>
                </a:extLst>
              </a:tr>
              <a:tr h="129600">
                <a:tc rowSpan="3">
                  <a:txBody>
                    <a:bodyPr/>
                    <a:lstStyle/>
                    <a:p>
                      <a:pPr algn="ctr" fontAlgn="auto">
                        <a:lnSpc>
                          <a:spcPts val="1000"/>
                        </a:lnSpc>
                        <a:spcAft>
                          <a:spcPts val="0"/>
                        </a:spcAft>
                      </a:pPr>
                      <a:r>
                        <a:rPr lang="en-US" sz="800" kern="100">
                          <a:effectLst/>
                        </a:rPr>
                        <a:t>23</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a:effectLst/>
                        </a:rPr>
                        <a:t>その他のサービス</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dirty="0">
                          <a:effectLst/>
                        </a:rPr>
                        <a:t>その他のサービス</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生活関連サービス業･娯楽業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0"/>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複合サービス事業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1"/>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他サービス業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2"/>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221555"/>
            <a:ext cx="9144000" cy="646331"/>
          </a:xfrm>
          <a:solidFill>
            <a:srgbClr val="D3F9EB"/>
          </a:solidFill>
        </p:spPr>
        <p:txBody>
          <a:bodyPr wrap="square" rtlCol="0">
            <a:spAutoFit/>
          </a:bodyPr>
          <a:lstStyle/>
          <a:p>
            <a:pPr algn="ctr"/>
            <a:r>
              <a:rPr lang="ja-JP" altLang="en-US" sz="3600" kern="1200" dirty="0">
                <a:solidFill>
                  <a:schemeClr val="tx1">
                    <a:lumMod val="75000"/>
                    <a:lumOff val="25000"/>
                  </a:schemeClr>
                </a:solidFill>
                <a:cs typeface="+mn-cs"/>
              </a:rPr>
              <a:t>６</a:t>
            </a:r>
            <a:r>
              <a:rPr lang="ja-JP" altLang="ja-JP" sz="3600" kern="1200" dirty="0" smtClean="0">
                <a:solidFill>
                  <a:schemeClr val="tx1">
                    <a:lumMod val="75000"/>
                    <a:lumOff val="25000"/>
                  </a:schemeClr>
                </a:solidFill>
                <a:latin typeface="Meiryo UI" pitchFamily="50" charset="-128"/>
                <a:ea typeface="Meiryo UI" pitchFamily="50" charset="-128"/>
                <a:cs typeface="+mn-cs"/>
              </a:rPr>
              <a:t>－１．エネルギー</a:t>
            </a:r>
            <a:r>
              <a:rPr lang="ja-JP" altLang="ja-JP" sz="3600" kern="1200" dirty="0">
                <a:solidFill>
                  <a:schemeClr val="tx1">
                    <a:lumMod val="75000"/>
                    <a:lumOff val="25000"/>
                  </a:schemeClr>
                </a:solidFill>
                <a:latin typeface="Meiryo UI" pitchFamily="50" charset="-128"/>
                <a:ea typeface="Meiryo UI" pitchFamily="50" charset="-128"/>
                <a:cs typeface="+mn-cs"/>
              </a:rPr>
              <a:t>消費量</a:t>
            </a:r>
            <a:r>
              <a:rPr lang="ja-JP" altLang="en-US" sz="3600" kern="1200" dirty="0">
                <a:solidFill>
                  <a:schemeClr val="tx1">
                    <a:lumMod val="75000"/>
                    <a:lumOff val="25000"/>
                  </a:schemeClr>
                </a:solidFill>
                <a:latin typeface="Meiryo UI" pitchFamily="50" charset="-128"/>
                <a:ea typeface="Meiryo UI" pitchFamily="50" charset="-128"/>
                <a:cs typeface="+mn-cs"/>
              </a:rPr>
              <a:t>の分析</a:t>
            </a:r>
            <a:endParaRPr lang="en-US" altLang="ja-JP" sz="3600" kern="1200" dirty="0">
              <a:solidFill>
                <a:schemeClr val="tx1">
                  <a:lumMod val="75000"/>
                  <a:lumOff val="25000"/>
                </a:schemeClr>
              </a:solidFill>
              <a:latin typeface="Meiryo UI" pitchFamily="50" charset="-128"/>
              <a:ea typeface="Meiryo UI" pitchFamily="50" charset="-128"/>
              <a:cs typeface="+mn-cs"/>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63</a:t>
            </a:fld>
            <a:endParaRPr lang="en-US" altLang="ja-JP" b="1" dirty="0">
              <a:latin typeface="Meiryo UI" pitchFamily="50" charset="-128"/>
              <a:ea typeface="Meiryo UI" pitchFamily="50"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（１）産業別</a:t>
            </a:r>
            <a:r>
              <a:rPr lang="ja-JP" altLang="en-US" dirty="0">
                <a:latin typeface="Meiryo UI" pitchFamily="50" charset="-128"/>
                <a:ea typeface="Meiryo UI" pitchFamily="50" charset="-128"/>
              </a:rPr>
              <a:t>エネルギー消費量</a:t>
            </a:r>
            <a:endParaRPr kumimoji="1" lang="ja-JP" altLang="en-US" dirty="0">
              <a:latin typeface="Meiryo UI" pitchFamily="50" charset="-128"/>
              <a:ea typeface="Meiryo UI" pitchFamily="50" charset="-128"/>
            </a:endParaRPr>
          </a:p>
        </p:txBody>
      </p:sp>
      <p:sp>
        <p:nvSpPr>
          <p:cNvPr id="6" name="正方形/長方形 5"/>
          <p:cNvSpPr/>
          <p:nvPr/>
        </p:nvSpPr>
        <p:spPr>
          <a:xfrm>
            <a:off x="3790332" y="6556384"/>
            <a:ext cx="4832418" cy="215444"/>
          </a:xfrm>
          <a:prstGeom prst="rect">
            <a:avLst/>
          </a:prstGeom>
        </p:spPr>
        <p:txBody>
          <a:bodyPr wrap="square">
            <a:spAutoFit/>
          </a:bodyPr>
          <a:lstStyle/>
          <a:p>
            <a:r>
              <a:rPr lang="ja-JP" altLang="en-US" sz="800" dirty="0">
                <a:latin typeface="Meiryo UI" pitchFamily="50" charset="-128"/>
                <a:ea typeface="Meiryo UI" pitchFamily="50" charset="-128"/>
              </a:rPr>
              <a:t>出所： 「総合エネルギー統計」「都道府県別エネルギー消費統計」 「地域経済循環分析用データ」より作成</a:t>
            </a:r>
          </a:p>
        </p:txBody>
      </p:sp>
      <p:sp>
        <p:nvSpPr>
          <p:cNvPr id="7" name="正方形/長方形 6"/>
          <p:cNvSpPr/>
          <p:nvPr/>
        </p:nvSpPr>
        <p:spPr bwMode="auto">
          <a:xfrm>
            <a:off x="252000" y="1859817"/>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○○市の産業別のエネルギー消費量は、○○のエネルギー消費量が最も多く、次いで○○、○○の順となっている。</a:t>
            </a:r>
          </a:p>
        </p:txBody>
      </p:sp>
      <p:sp>
        <p:nvSpPr>
          <p:cNvPr id="11" name="正方形/長方形 10"/>
          <p:cNvSpPr/>
          <p:nvPr/>
        </p:nvSpPr>
        <p:spPr>
          <a:xfrm>
            <a:off x="232698" y="2537679"/>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産業別エネルギー消費量</a:t>
            </a:r>
          </a:p>
        </p:txBody>
      </p:sp>
      <p:sp>
        <p:nvSpPr>
          <p:cNvPr id="1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64</a:t>
            </a:fld>
            <a:endParaRPr lang="en-US" altLang="ja-JP" b="1" dirty="0">
              <a:latin typeface="Meiryo UI" pitchFamily="50" charset="-128"/>
              <a:ea typeface="Meiryo UI" pitchFamily="50" charset="-128"/>
            </a:endParaRPr>
          </a:p>
        </p:txBody>
      </p:sp>
      <p:sp>
        <p:nvSpPr>
          <p:cNvPr id="13" name="Rectangle 3"/>
          <p:cNvSpPr>
            <a:spLocks noChangeArrowheads="1"/>
          </p:cNvSpPr>
          <p:nvPr/>
        </p:nvSpPr>
        <p:spPr bwMode="auto">
          <a:xfrm>
            <a:off x="820109" y="800307"/>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エネルギー消費量は、産業によって生産量１単位当たりのエネルギー消費量が異なるため、必ずしも生産量が多い産業がエネルギー消費量が多いとは限らない。</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ここでは、地域のエネルギー消費量の規模を産業別に把握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テキスト ボックス 2"/>
          <p:cNvSpPr txBox="1"/>
          <p:nvPr/>
        </p:nvSpPr>
        <p:spPr>
          <a:xfrm>
            <a:off x="6260428" y="2968794"/>
            <a:ext cx="2624328" cy="338554"/>
          </a:xfrm>
          <a:prstGeom prst="rect">
            <a:avLst/>
          </a:prstGeom>
          <a:solidFill>
            <a:schemeClr val="bg1"/>
          </a:solidFill>
          <a:ln w="19050">
            <a:solidFill>
              <a:schemeClr val="bg1">
                <a:lumMod val="50000"/>
              </a:schemeClr>
            </a:solidFill>
          </a:ln>
        </p:spPr>
        <p:txBody>
          <a:bodyPr wrap="square" rtlCol="0">
            <a:normAutofit fontScale="85000" lnSpcReduction="10000"/>
          </a:bodyPr>
          <a:lstStyle/>
          <a:p>
            <a:pPr algn="ctr"/>
            <a:r>
              <a:rPr lang="ja-JP" altLang="en-US" sz="1600" dirty="0">
                <a:latin typeface="ＭＳ Ｐゴシック" panose="020B0600070205080204" pitchFamily="50" charset="-128"/>
                <a:ea typeface="ＭＳ Ｐゴシック" panose="020B0600070205080204" pitchFamily="50" charset="-128"/>
              </a:rPr>
              <a:t>エネルギー消費量 </a:t>
            </a:r>
            <a:r>
              <a:rPr lang="ja-JP" altLang="en-US" sz="1600" b="1" dirty="0">
                <a:latin typeface="Meiryo UI" pitchFamily="50" charset="-128"/>
                <a:ea typeface="Meiryo UI" pitchFamily="50" charset="-128"/>
              </a:rPr>
              <a:t>○○</a:t>
            </a:r>
            <a:r>
              <a:rPr lang="en-US" altLang="ja-JP" sz="1600" dirty="0">
                <a:latin typeface="ＭＳ Ｐゴシック" panose="020B0600070205080204" pitchFamily="50" charset="-128"/>
                <a:ea typeface="ＭＳ Ｐゴシック" panose="020B0600070205080204" pitchFamily="50" charset="-128"/>
              </a:rPr>
              <a:t> TJ/</a:t>
            </a:r>
            <a:r>
              <a:rPr lang="ja-JP" altLang="en-US" sz="1600" dirty="0">
                <a:latin typeface="ＭＳ Ｐゴシック" panose="020B0600070205080204" pitchFamily="50" charset="-128"/>
                <a:ea typeface="ＭＳ Ｐゴシック" panose="020B0600070205080204" pitchFamily="50" charset="-128"/>
              </a:rPr>
              <a:t>年</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0" name="テキスト ボックス 3"/>
          <p:cNvSpPr txBox="1"/>
          <p:nvPr/>
        </p:nvSpPr>
        <p:spPr>
          <a:xfrm>
            <a:off x="5229225" y="2961780"/>
            <a:ext cx="1009650" cy="307777"/>
          </a:xfrm>
          <a:prstGeom prst="rect">
            <a:avLst/>
          </a:prstGeom>
          <a:noFill/>
          <a:ln>
            <a:noFill/>
          </a:ln>
        </p:spPr>
        <p:txBody>
          <a:bodyPr wrap="square" rtlCol="0">
            <a:spAutoFit/>
          </a:bodyPr>
          <a:lstStyle/>
          <a:p>
            <a:r>
              <a:rPr lang="ja-JP" altLang="en-US" sz="1400" b="1" dirty="0">
                <a:latin typeface="Meiryo UI" pitchFamily="50" charset="-128"/>
                <a:ea typeface="Meiryo UI" pitchFamily="50" charset="-128"/>
              </a:rPr>
              <a:t>○○</a:t>
            </a:r>
            <a:r>
              <a:rPr lang="ja-JP" altLang="en-US" sz="1400" dirty="0">
                <a:latin typeface="ＭＳ Ｐゴシック" panose="020B0600070205080204" pitchFamily="50" charset="-128"/>
                <a:ea typeface="ＭＳ Ｐゴシック" panose="020B0600070205080204" pitchFamily="50" charset="-128"/>
              </a:rPr>
              <a:t>市</a:t>
            </a:r>
            <a:endParaRPr kumimoji="1" lang="ja-JP" altLang="en-US" sz="1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（２）産業別エネルギー消費量構成比</a:t>
            </a:r>
            <a:endParaRPr kumimoji="1" lang="ja-JP" altLang="en-US" dirty="0">
              <a:latin typeface="Meiryo UI" pitchFamily="50" charset="-128"/>
              <a:ea typeface="Meiryo UI" pitchFamily="50" charset="-128"/>
            </a:endParaRPr>
          </a:p>
        </p:txBody>
      </p:sp>
      <p:sp>
        <p:nvSpPr>
          <p:cNvPr id="4" name="正方形/長方形 3"/>
          <p:cNvSpPr/>
          <p:nvPr/>
        </p:nvSpPr>
        <p:spPr bwMode="auto">
          <a:xfrm>
            <a:off x="252000" y="1867014"/>
            <a:ext cx="864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○○市の産業別エネルギー消費量の構成比は、○○のエネルギー消費量の割合が最も高く、次いで○○、○○の割合が高い。</a:t>
            </a:r>
          </a:p>
        </p:txBody>
      </p:sp>
      <p:sp>
        <p:nvSpPr>
          <p:cNvPr id="9" name="正方形/長方形 8"/>
          <p:cNvSpPr/>
          <p:nvPr/>
        </p:nvSpPr>
        <p:spPr>
          <a:xfrm>
            <a:off x="3790332" y="6564133"/>
            <a:ext cx="4832418" cy="215444"/>
          </a:xfrm>
          <a:prstGeom prst="rect">
            <a:avLst/>
          </a:prstGeom>
        </p:spPr>
        <p:txBody>
          <a:bodyPr wrap="square">
            <a:spAutoFit/>
          </a:bodyPr>
          <a:lstStyle/>
          <a:p>
            <a:r>
              <a:rPr lang="ja-JP" altLang="en-US" sz="800" dirty="0">
                <a:latin typeface="Meiryo UI" pitchFamily="50" charset="-128"/>
                <a:ea typeface="Meiryo UI" pitchFamily="50" charset="-128"/>
              </a:rPr>
              <a:t>出所： 「総合エネルギー統計」「都道府県別エネルギー消費統計」 「地域経済循環分析用データ」より作成</a:t>
            </a:r>
          </a:p>
        </p:txBody>
      </p:sp>
      <p:sp>
        <p:nvSpPr>
          <p:cNvPr id="10" name="正方形/長方形 9"/>
          <p:cNvSpPr/>
          <p:nvPr/>
        </p:nvSpPr>
        <p:spPr>
          <a:xfrm>
            <a:off x="252000" y="2522931"/>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産業別エネルギー消費量構成比</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65</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800533"/>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産業別のエネルギー消費量は、地域が得意とする産業が何かによって異なり、地域の産業構造によるものである。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ここでは、地域のエネルギー消費量の産業別構成比</a:t>
            </a:r>
            <a:r>
              <a:rPr lang="ja-JP" altLang="en-US" sz="1200" b="1" dirty="0" smtClean="0">
                <a:latin typeface="Meiryo UI" pitchFamily="50" charset="-128"/>
                <a:ea typeface="Meiryo UI" pitchFamily="50" charset="-128"/>
              </a:rPr>
              <a:t>を全国</a:t>
            </a:r>
            <a:r>
              <a:rPr lang="ja-JP" altLang="en-US" sz="1200" b="1" dirty="0">
                <a:latin typeface="Meiryo UI" pitchFamily="50" charset="-128"/>
                <a:ea typeface="Meiryo UI" pitchFamily="50" charset="-128"/>
              </a:rPr>
              <a:t>平均と比較</a:t>
            </a:r>
            <a:r>
              <a:rPr lang="ja-JP" altLang="en-US" sz="1200" b="1" dirty="0" smtClean="0">
                <a:latin typeface="Meiryo UI" pitchFamily="50" charset="-128"/>
                <a:ea typeface="Meiryo UI" pitchFamily="50" charset="-128"/>
              </a:rPr>
              <a:t>して、どの</a:t>
            </a:r>
            <a:r>
              <a:rPr lang="ja-JP" altLang="en-US" sz="1200" b="1" dirty="0">
                <a:latin typeface="Meiryo UI" pitchFamily="50" charset="-128"/>
                <a:ea typeface="Meiryo UI" pitchFamily="50" charset="-128"/>
              </a:rPr>
              <a:t>産業のエネルギー消費量が多いかを把握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idx="4294967295"/>
          </p:nvPr>
        </p:nvSpPr>
        <p:spPr>
          <a:xfrm>
            <a:off x="0" y="2221555"/>
            <a:ext cx="9144000" cy="646331"/>
          </a:xfrm>
          <a:solidFill>
            <a:srgbClr val="D3F9EB"/>
          </a:solidFill>
        </p:spPr>
        <p:txBody>
          <a:bodyPr wrap="square" rtlCol="0">
            <a:spAutoFit/>
          </a:bodyPr>
          <a:lstStyle/>
          <a:p>
            <a:pPr algn="ctr"/>
            <a:r>
              <a:rPr lang="ja-JP" altLang="en-US" sz="3600" kern="1200" dirty="0">
                <a:solidFill>
                  <a:schemeClr val="tx1">
                    <a:lumMod val="75000"/>
                    <a:lumOff val="25000"/>
                  </a:schemeClr>
                </a:solidFill>
                <a:cs typeface="+mn-cs"/>
              </a:rPr>
              <a:t>６</a:t>
            </a:r>
            <a:r>
              <a:rPr lang="ja-JP" altLang="ja-JP" sz="3600" kern="1200" dirty="0" smtClean="0">
                <a:solidFill>
                  <a:schemeClr val="tx1">
                    <a:lumMod val="75000"/>
                    <a:lumOff val="25000"/>
                  </a:schemeClr>
                </a:solidFill>
                <a:latin typeface="Meiryo UI" pitchFamily="50" charset="-128"/>
                <a:ea typeface="Meiryo UI" pitchFamily="50" charset="-128"/>
                <a:cs typeface="+mn-cs"/>
              </a:rPr>
              <a:t>－２．エネルギー</a:t>
            </a:r>
            <a:r>
              <a:rPr lang="ja-JP" altLang="ja-JP" sz="3600" kern="1200" dirty="0">
                <a:solidFill>
                  <a:schemeClr val="tx1">
                    <a:lumMod val="75000"/>
                    <a:lumOff val="25000"/>
                  </a:schemeClr>
                </a:solidFill>
                <a:latin typeface="Meiryo UI" pitchFamily="50" charset="-128"/>
                <a:ea typeface="Meiryo UI" pitchFamily="50" charset="-128"/>
                <a:cs typeface="+mn-cs"/>
              </a:rPr>
              <a:t>生産性</a:t>
            </a:r>
            <a:r>
              <a:rPr lang="ja-JP" altLang="en-US" sz="3600" kern="1200" dirty="0">
                <a:solidFill>
                  <a:schemeClr val="tx1">
                    <a:lumMod val="75000"/>
                    <a:lumOff val="25000"/>
                  </a:schemeClr>
                </a:solidFill>
                <a:latin typeface="Meiryo UI" pitchFamily="50" charset="-128"/>
                <a:ea typeface="Meiryo UI" pitchFamily="50" charset="-128"/>
                <a:cs typeface="+mn-cs"/>
              </a:rPr>
              <a:t>の分析</a:t>
            </a: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66</a:t>
            </a:fld>
            <a:endParaRPr lang="en-US" altLang="ja-JP" b="1" dirty="0">
              <a:latin typeface="Meiryo UI" pitchFamily="50" charset="-128"/>
              <a:ea typeface="Meiryo UI" pitchFamily="50"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（１）エネルギー</a:t>
            </a:r>
            <a:r>
              <a:rPr kumimoji="1" lang="ja-JP" altLang="en-US" dirty="0">
                <a:latin typeface="Meiryo UI" pitchFamily="50" charset="-128"/>
                <a:ea typeface="Meiryo UI" pitchFamily="50" charset="-128"/>
              </a:rPr>
              <a:t>生産性①：第</a:t>
            </a:r>
            <a:r>
              <a:rPr kumimoji="1" lang="en-US" altLang="ja-JP" dirty="0">
                <a:latin typeface="Meiryo UI" pitchFamily="50" charset="-128"/>
                <a:ea typeface="Meiryo UI" pitchFamily="50" charset="-128"/>
              </a:rPr>
              <a:t>1</a:t>
            </a:r>
            <a:r>
              <a:rPr kumimoji="1" lang="ja-JP" altLang="en-US" dirty="0">
                <a:latin typeface="Meiryo UI" pitchFamily="50" charset="-128"/>
                <a:ea typeface="Meiryo UI" pitchFamily="50" charset="-128"/>
              </a:rPr>
              <a:t>次・</a:t>
            </a:r>
            <a:r>
              <a:rPr kumimoji="1" lang="en-US" altLang="ja-JP" dirty="0">
                <a:latin typeface="Meiryo UI" pitchFamily="50" charset="-128"/>
                <a:ea typeface="Meiryo UI" pitchFamily="50" charset="-128"/>
              </a:rPr>
              <a:t>2</a:t>
            </a:r>
            <a:r>
              <a:rPr kumimoji="1" lang="ja-JP" altLang="en-US" dirty="0">
                <a:latin typeface="Meiryo UI" pitchFamily="50" charset="-128"/>
                <a:ea typeface="Meiryo UI" pitchFamily="50" charset="-128"/>
              </a:rPr>
              <a:t>次・</a:t>
            </a:r>
            <a:r>
              <a:rPr kumimoji="1" lang="en-US" altLang="ja-JP" dirty="0">
                <a:latin typeface="Meiryo UI" pitchFamily="50" charset="-128"/>
                <a:ea typeface="Meiryo UI" pitchFamily="50" charset="-128"/>
              </a:rPr>
              <a:t>3</a:t>
            </a:r>
            <a:r>
              <a:rPr kumimoji="1" lang="ja-JP" altLang="en-US" dirty="0">
                <a:latin typeface="Meiryo UI" pitchFamily="50" charset="-128"/>
                <a:ea typeface="Meiryo UI" pitchFamily="50" charset="-128"/>
              </a:rPr>
              <a:t>次別</a:t>
            </a:r>
          </a:p>
        </p:txBody>
      </p:sp>
      <p:sp>
        <p:nvSpPr>
          <p:cNvPr id="8" name="正方形/長方形 7"/>
          <p:cNvSpPr/>
          <p:nvPr/>
        </p:nvSpPr>
        <p:spPr bwMode="auto">
          <a:xfrm>
            <a:off x="252000" y="1961531"/>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○○市の第</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次産業、第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次産業のエネルギー生産性は、全国や県、同規模地域と比較して○○水準である。第</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次産業は全国と比較すると○○水準である。</a:t>
            </a:r>
          </a:p>
        </p:txBody>
      </p:sp>
      <p:sp>
        <p:nvSpPr>
          <p:cNvPr id="12" name="正方形/長方形 11"/>
          <p:cNvSpPr/>
          <p:nvPr/>
        </p:nvSpPr>
        <p:spPr>
          <a:xfrm>
            <a:off x="252000" y="2699423"/>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産業別エネルギー生産性</a:t>
            </a:r>
          </a:p>
        </p:txBody>
      </p:sp>
      <p:sp>
        <p:nvSpPr>
          <p:cNvPr id="1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67</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836253"/>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エネルギー生産性の向上は、企業のコスト削減の観点のみならず、</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排出量を削減するための課題となっている。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ここでは、第１次産業、第２次産業、第３次産業、全産業別のエネルギー生産性を地域、全国、県、同規模地域で比較し、エネルギー生産性の高い産業、低い産業を把握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7" name="テキスト ボックス 1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（２）エネルギー</a:t>
            </a:r>
            <a:r>
              <a:rPr kumimoji="1" lang="ja-JP" altLang="en-US" dirty="0">
                <a:latin typeface="Meiryo UI" pitchFamily="50" charset="-128"/>
                <a:ea typeface="Meiryo UI" pitchFamily="50" charset="-128"/>
              </a:rPr>
              <a:t>生産性②：第</a:t>
            </a:r>
            <a:r>
              <a:rPr kumimoji="1" lang="en-US" altLang="ja-JP" dirty="0">
                <a:latin typeface="Meiryo UI" pitchFamily="50" charset="-128"/>
                <a:ea typeface="Meiryo UI" pitchFamily="50" charset="-128"/>
              </a:rPr>
              <a:t>2</a:t>
            </a:r>
            <a:r>
              <a:rPr kumimoji="1" lang="ja-JP" altLang="en-US" dirty="0">
                <a:latin typeface="Meiryo UI" pitchFamily="50" charset="-128"/>
                <a:ea typeface="Meiryo UI" pitchFamily="50" charset="-128"/>
              </a:rPr>
              <a:t>次産業</a:t>
            </a:r>
          </a:p>
        </p:txBody>
      </p:sp>
      <p:sp>
        <p:nvSpPr>
          <p:cNvPr id="17" name="正方形/長方形 16"/>
          <p:cNvSpPr/>
          <p:nvPr/>
        </p:nvSpPr>
        <p:spPr>
          <a:xfrm>
            <a:off x="252000" y="2329200"/>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2</a:t>
            </a:r>
            <a:r>
              <a:rPr lang="ja-JP" altLang="en-US" sz="1200" b="1" dirty="0">
                <a:solidFill>
                  <a:schemeClr val="bg1"/>
                </a:solidFill>
                <a:latin typeface="Meiryo UI" pitchFamily="50" charset="-128"/>
                <a:ea typeface="Meiryo UI" pitchFamily="50" charset="-128"/>
              </a:rPr>
              <a:t>次産業の産業別エネルギー生産性及び付加価値の構成比</a:t>
            </a:r>
          </a:p>
        </p:txBody>
      </p:sp>
      <p:sp>
        <p:nvSpPr>
          <p:cNvPr id="23" name="テキスト ボックス 22"/>
          <p:cNvSpPr txBox="1"/>
          <p:nvPr/>
        </p:nvSpPr>
        <p:spPr>
          <a:xfrm>
            <a:off x="540620" y="2628000"/>
            <a:ext cx="1224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エネルギー生産性</a:t>
            </a:r>
          </a:p>
        </p:txBody>
      </p:sp>
      <p:sp>
        <p:nvSpPr>
          <p:cNvPr id="24" name="テキスト ボックス 23"/>
          <p:cNvSpPr txBox="1"/>
          <p:nvPr/>
        </p:nvSpPr>
        <p:spPr>
          <a:xfrm>
            <a:off x="540620" y="4518000"/>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25" name="正方形/長方形 24"/>
          <p:cNvSpPr/>
          <p:nvPr/>
        </p:nvSpPr>
        <p:spPr bwMode="auto">
          <a:xfrm>
            <a:off x="252000" y="1767600"/>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○○市では、○○の付加価値構成比が高く、エネルギー生産性が全国よりも○○ため、第○次産業のエネルギー生産性の高さに繋がっている。</a:t>
            </a: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68</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666000"/>
            <a:ext cx="8280000" cy="1023857"/>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次産業には、鉄鋼、化学、窯業・土石</a:t>
            </a:r>
            <a:r>
              <a:rPr lang="ja-JP" altLang="en-US" sz="1200" b="1" dirty="0" smtClean="0">
                <a:latin typeface="Meiryo UI" pitchFamily="50" charset="-128"/>
                <a:ea typeface="Meiryo UI" pitchFamily="50" charset="-128"/>
              </a:rPr>
              <a:t>等</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素材</a:t>
            </a:r>
            <a:r>
              <a:rPr lang="ja-JP" altLang="en-US" sz="1200" b="1" dirty="0">
                <a:latin typeface="Meiryo UI" pitchFamily="50" charset="-128"/>
                <a:ea typeface="Meiryo UI" pitchFamily="50" charset="-128"/>
              </a:rPr>
              <a:t>系</a:t>
            </a:r>
            <a:r>
              <a:rPr lang="ja-JP" altLang="en-US" sz="1200" b="1" dirty="0" smtClean="0">
                <a:latin typeface="Meiryo UI" pitchFamily="50" charset="-128"/>
                <a:ea typeface="Meiryo UI" pitchFamily="50" charset="-128"/>
              </a:rPr>
              <a:t>産業</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のように</a:t>
            </a:r>
            <a:r>
              <a:rPr lang="ja-JP" altLang="en-US" sz="1200" b="1" dirty="0" smtClean="0">
                <a:latin typeface="Meiryo UI" pitchFamily="50" charset="-128"/>
                <a:ea typeface="Meiryo UI" pitchFamily="50" charset="-128"/>
              </a:rPr>
              <a:t>エネルギー</a:t>
            </a:r>
            <a:r>
              <a:rPr lang="ja-JP" altLang="en-US" sz="1200" b="1" dirty="0">
                <a:latin typeface="Meiryo UI" pitchFamily="50" charset="-128"/>
                <a:ea typeface="Meiryo UI" pitchFamily="50" charset="-128"/>
              </a:rPr>
              <a:t>を</a:t>
            </a:r>
            <a:r>
              <a:rPr lang="ja-JP" altLang="en-US" sz="1200" b="1" dirty="0" smtClean="0">
                <a:latin typeface="Meiryo UI" pitchFamily="50" charset="-128"/>
                <a:ea typeface="Meiryo UI" pitchFamily="50" charset="-128"/>
              </a:rPr>
              <a:t>比較的多く</a:t>
            </a:r>
            <a:r>
              <a:rPr lang="ja-JP" altLang="en-US" sz="1200" b="1" dirty="0">
                <a:latin typeface="Meiryo UI" pitchFamily="50" charset="-128"/>
                <a:ea typeface="Meiryo UI" pitchFamily="50" charset="-128"/>
              </a:rPr>
              <a:t>消費する産業と、食料品、繊維、機械、その他の</a:t>
            </a:r>
            <a:r>
              <a:rPr lang="ja-JP" altLang="en-US" sz="1200" b="1" dirty="0" smtClean="0">
                <a:latin typeface="Meiryo UI" pitchFamily="50" charset="-128"/>
                <a:ea typeface="Meiryo UI" pitchFamily="50" charset="-128"/>
              </a:rPr>
              <a:t>製造業</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非素材</a:t>
            </a:r>
            <a:r>
              <a:rPr lang="ja-JP" altLang="en-US" sz="1200" b="1" dirty="0">
                <a:latin typeface="Meiryo UI" pitchFamily="50" charset="-128"/>
                <a:ea typeface="Meiryo UI" pitchFamily="50" charset="-128"/>
              </a:rPr>
              <a:t>系</a:t>
            </a:r>
            <a:r>
              <a:rPr lang="ja-JP" altLang="en-US" sz="1200" b="1" dirty="0" smtClean="0">
                <a:latin typeface="Meiryo UI" pitchFamily="50" charset="-128"/>
                <a:ea typeface="Meiryo UI" pitchFamily="50" charset="-128"/>
              </a:rPr>
              <a:t>産業</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のように</a:t>
            </a:r>
            <a:r>
              <a:rPr lang="ja-JP" altLang="en-US" sz="1200" b="1" dirty="0" smtClean="0">
                <a:latin typeface="Meiryo UI" pitchFamily="50" charset="-128"/>
                <a:ea typeface="Meiryo UI" pitchFamily="50" charset="-128"/>
              </a:rPr>
              <a:t>比較的</a:t>
            </a:r>
            <a:r>
              <a:rPr lang="ja-JP" altLang="en-US" sz="1200" b="1" dirty="0">
                <a:latin typeface="Meiryo UI" pitchFamily="50" charset="-128"/>
                <a:ea typeface="Meiryo UI" pitchFamily="50" charset="-128"/>
              </a:rPr>
              <a:t>エネルギーの消費が少ない産業がある。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次産業の産業別のエネルギー生産性を全国と比較し、エネルギー生産性の高い産業、低い産業を把握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（３）エネルギー</a:t>
            </a:r>
            <a:r>
              <a:rPr kumimoji="1" lang="ja-JP" altLang="en-US" dirty="0">
                <a:latin typeface="Meiryo UI" pitchFamily="50" charset="-128"/>
                <a:ea typeface="Meiryo UI" pitchFamily="50" charset="-128"/>
              </a:rPr>
              <a:t>生産性③：第</a:t>
            </a:r>
            <a:r>
              <a:rPr kumimoji="1" lang="en-US" altLang="ja-JP" dirty="0">
                <a:latin typeface="Meiryo UI" pitchFamily="50" charset="-128"/>
                <a:ea typeface="Meiryo UI" pitchFamily="50" charset="-128"/>
              </a:rPr>
              <a:t>3</a:t>
            </a:r>
            <a:r>
              <a:rPr kumimoji="1" lang="ja-JP" altLang="en-US" dirty="0">
                <a:latin typeface="Meiryo UI" pitchFamily="50" charset="-128"/>
                <a:ea typeface="Meiryo UI" pitchFamily="50" charset="-128"/>
              </a:rPr>
              <a:t>次産業</a:t>
            </a:r>
          </a:p>
        </p:txBody>
      </p:sp>
      <p:sp>
        <p:nvSpPr>
          <p:cNvPr id="13" name="正方形/長方形 12"/>
          <p:cNvSpPr/>
          <p:nvPr/>
        </p:nvSpPr>
        <p:spPr>
          <a:xfrm>
            <a:off x="300600" y="2329200"/>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第３次産業の産業別エネルギー生産性及び付加価値の構成比</a:t>
            </a:r>
          </a:p>
        </p:txBody>
      </p:sp>
      <p:sp>
        <p:nvSpPr>
          <p:cNvPr id="16" name="正方形/長方形 15"/>
          <p:cNvSpPr/>
          <p:nvPr/>
        </p:nvSpPr>
        <p:spPr>
          <a:xfrm>
            <a:off x="2516426" y="6541568"/>
            <a:ext cx="5917998"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dirty="0">
                <a:latin typeface="Meiryo UI" pitchFamily="50" charset="-128"/>
                <a:ea typeface="Meiryo UI" pitchFamily="50" charset="-128"/>
              </a:rPr>
              <a:t>注）</a:t>
            </a:r>
            <a:r>
              <a:rPr lang="en-US" altLang="ja-JP" sz="700" dirty="0">
                <a:latin typeface="Meiryo UI" pitchFamily="50" charset="-128"/>
                <a:ea typeface="Meiryo UI" pitchFamily="50" charset="-128"/>
              </a:rPr>
              <a:t>	</a:t>
            </a:r>
            <a:r>
              <a:rPr lang="ja-JP" altLang="en-US" sz="700" dirty="0">
                <a:latin typeface="Meiryo UI" pitchFamily="50" charset="-128"/>
                <a:ea typeface="Meiryo UI" pitchFamily="50" charset="-128"/>
              </a:rPr>
              <a:t>第３次産業のエネルギー消費量は、企業の管理部門等の事務所・ビル、ホテルや百貨店、サービス業等のエネルギー消費量であり、運輸部門の輸送によるエネルギー消費量や、エネルギー転換部門（発電所等）のエネルギー消費量は含まれない。</a:t>
            </a:r>
          </a:p>
        </p:txBody>
      </p:sp>
      <p:sp>
        <p:nvSpPr>
          <p:cNvPr id="17" name="正方形/長方形 16"/>
          <p:cNvSpPr/>
          <p:nvPr/>
        </p:nvSpPr>
        <p:spPr bwMode="auto">
          <a:xfrm>
            <a:off x="300600" y="1692000"/>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○○市では、付加価値構成比が高い○○のエネルギー生産性が県や同規模地域と同程度であり、エネルギー生産性が高い○○等は付加価値構成比が低いため、第</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次産業のエネルギー生産性は県や同規模地域と○○となっている。</a:t>
            </a:r>
          </a:p>
        </p:txBody>
      </p:sp>
      <p:sp>
        <p:nvSpPr>
          <p:cNvPr id="23" name="テキスト ボックス 22"/>
          <p:cNvSpPr txBox="1"/>
          <p:nvPr/>
        </p:nvSpPr>
        <p:spPr>
          <a:xfrm>
            <a:off x="618824" y="2642400"/>
            <a:ext cx="1188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エネルギー生産性</a:t>
            </a:r>
          </a:p>
        </p:txBody>
      </p:sp>
      <p:sp>
        <p:nvSpPr>
          <p:cNvPr id="2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69</a:t>
            </a:fld>
            <a:endParaRPr lang="en-US" altLang="ja-JP" b="1" dirty="0">
              <a:latin typeface="Meiryo UI" pitchFamily="50" charset="-128"/>
              <a:ea typeface="Meiryo UI" pitchFamily="50" charset="-128"/>
            </a:endParaRPr>
          </a:p>
        </p:txBody>
      </p:sp>
      <p:sp>
        <p:nvSpPr>
          <p:cNvPr id="21" name="テキスト ボックス 20"/>
          <p:cNvSpPr txBox="1"/>
          <p:nvPr/>
        </p:nvSpPr>
        <p:spPr>
          <a:xfrm>
            <a:off x="618824" y="4580148"/>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9" name="Rectangle 3"/>
          <p:cNvSpPr>
            <a:spLocks noChangeArrowheads="1"/>
          </p:cNvSpPr>
          <p:nvPr/>
        </p:nvSpPr>
        <p:spPr bwMode="auto">
          <a:xfrm>
            <a:off x="820109" y="662400"/>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第３次産業は、企業の管理部門等の事務所・ビル、ホテルや百貨店、サービス業等を対象としており、製造業と比較してエネルギー生産性が高い産業が多い。</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ここでは、第３次産業の産業別のエネルギー生産性を全国と比較し、エネルギー生産性の高い産業、低い産業を把握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25" name="テキスト ボックス 2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cs typeface="Meiryo UI" panose="020B0604030504040204" pitchFamily="50" charset="-128"/>
              </a:rPr>
              <a:t>地域経済循環構造</a:t>
            </a:r>
            <a:r>
              <a:rPr lang="ja-JP" altLang="en-US">
                <a:cs typeface="Meiryo UI" panose="020B0604030504040204" pitchFamily="50" charset="-128"/>
              </a:rPr>
              <a:t>とは①</a:t>
            </a:r>
            <a:endParaRPr kumimoji="1" lang="ja-JP" altLang="en-US" dirty="0"/>
          </a:p>
        </p:txBody>
      </p:sp>
      <p:sp>
        <p:nvSpPr>
          <p:cNvPr id="5" name="コンテンツ プレースホルダー 4"/>
          <p:cNvSpPr>
            <a:spLocks noGrp="1"/>
          </p:cNvSpPr>
          <p:nvPr>
            <p:ph idx="1"/>
          </p:nvPr>
        </p:nvSpPr>
        <p:spPr>
          <a:xfrm>
            <a:off x="5926963" y="2339425"/>
            <a:ext cx="2988000" cy="396000"/>
          </a:xfrm>
          <a:ln>
            <a:noFill/>
          </a:ln>
        </p:spPr>
        <p:txBody>
          <a:bodyPr/>
          <a:lstStyle/>
          <a:p>
            <a:pPr marL="0" indent="0" algn="just">
              <a:spcBef>
                <a:spcPts val="600"/>
              </a:spcBef>
              <a:buNone/>
            </a:pPr>
            <a:r>
              <a:rPr lang="ja-JP" altLang="en-US" sz="1200" b="0" dirty="0"/>
              <a:t>地域において地域企業、事業所が財・サービスの生産・販売を行い、所得を稼ぐ段階。</a:t>
            </a:r>
          </a:p>
        </p:txBody>
      </p:sp>
      <p:sp>
        <p:nvSpPr>
          <p:cNvPr id="3" name="スライド番号プレースホルダー 2"/>
          <p:cNvSpPr>
            <a:spLocks noGrp="1"/>
          </p:cNvSpPr>
          <p:nvPr>
            <p:ph type="sldNum" sz="quarter" idx="4"/>
          </p:nvPr>
        </p:nvSpPr>
        <p:spPr/>
        <p:txBody>
          <a:bodyPr/>
          <a:lstStyle/>
          <a:p>
            <a:pPr>
              <a:defRPr/>
            </a:pPr>
            <a:fld id="{5AC316A2-ED79-4A4C-BB2E-71F78B36301B}" type="slidenum">
              <a:rPr lang="en-US" altLang="ja-JP" smtClean="0"/>
              <a:pPr>
                <a:defRPr/>
              </a:pPr>
              <a:t>7</a:t>
            </a:fld>
            <a:endParaRPr lang="ja-JP" altLang="en-US" dirty="0"/>
          </a:p>
        </p:txBody>
      </p:sp>
      <p:sp>
        <p:nvSpPr>
          <p:cNvPr id="7" name="正方形/長方形 6"/>
          <p:cNvSpPr>
            <a:spLocks/>
          </p:cNvSpPr>
          <p:nvPr/>
        </p:nvSpPr>
        <p:spPr bwMode="auto">
          <a:xfrm>
            <a:off x="5875029" y="2057123"/>
            <a:ext cx="2158071" cy="243286"/>
          </a:xfrm>
          <a:prstGeom prst="rect">
            <a:avLst/>
          </a:prstGeom>
          <a:solidFill>
            <a:srgbClr val="009999"/>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solidFill>
                  <a:schemeClr val="bg1"/>
                </a:solidFill>
                <a:effectLst/>
                <a:latin typeface="Meiryo UI" pitchFamily="50" charset="-128"/>
                <a:ea typeface="Meiryo UI" pitchFamily="50" charset="-128"/>
              </a:rPr>
              <a:t>①生産面</a:t>
            </a:r>
          </a:p>
        </p:txBody>
      </p:sp>
      <p:sp>
        <p:nvSpPr>
          <p:cNvPr id="16" name="正方形/長方形 15"/>
          <p:cNvSpPr>
            <a:spLocks/>
          </p:cNvSpPr>
          <p:nvPr/>
        </p:nvSpPr>
        <p:spPr bwMode="auto">
          <a:xfrm>
            <a:off x="5875029" y="2808822"/>
            <a:ext cx="2193105" cy="264587"/>
          </a:xfrm>
          <a:prstGeom prst="rect">
            <a:avLst/>
          </a:prstGeom>
          <a:solidFill>
            <a:srgbClr val="009999"/>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a:ln>
                  <a:noFill/>
                </a:ln>
                <a:solidFill>
                  <a:schemeClr val="bg1"/>
                </a:solidFill>
                <a:effectLst/>
                <a:latin typeface="Meiryo UI" pitchFamily="50" charset="-128"/>
                <a:ea typeface="Meiryo UI" pitchFamily="50" charset="-128"/>
              </a:rPr>
              <a:t>②分配面</a:t>
            </a:r>
            <a:endParaRPr kumimoji="1" lang="ja-JP" altLang="en-US" sz="1300" b="1" i="0" u="none" strike="noStrike" cap="none" normalizeH="0" baseline="0" dirty="0">
              <a:ln>
                <a:noFill/>
              </a:ln>
              <a:solidFill>
                <a:schemeClr val="bg1"/>
              </a:solidFill>
              <a:effectLst/>
              <a:latin typeface="Meiryo UI" pitchFamily="50" charset="-128"/>
              <a:ea typeface="Meiryo UI" pitchFamily="50" charset="-128"/>
            </a:endParaRPr>
          </a:p>
        </p:txBody>
      </p:sp>
      <p:sp>
        <p:nvSpPr>
          <p:cNvPr id="19" name="正方形/長方形 18"/>
          <p:cNvSpPr>
            <a:spLocks/>
          </p:cNvSpPr>
          <p:nvPr/>
        </p:nvSpPr>
        <p:spPr bwMode="auto">
          <a:xfrm>
            <a:off x="5892546" y="3531433"/>
            <a:ext cx="2158070" cy="264587"/>
          </a:xfrm>
          <a:prstGeom prst="rect">
            <a:avLst/>
          </a:prstGeom>
          <a:solidFill>
            <a:srgbClr val="009999"/>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lang="ja-JP" altLang="en-US" sz="1300" b="1">
                <a:solidFill>
                  <a:schemeClr val="bg1"/>
                </a:solidFill>
                <a:latin typeface="Meiryo UI" pitchFamily="50" charset="-128"/>
                <a:ea typeface="Meiryo UI" pitchFamily="50" charset="-128"/>
              </a:rPr>
              <a:t>③支出面</a:t>
            </a:r>
            <a:endParaRPr kumimoji="1" lang="ja-JP" altLang="en-US" sz="1300" b="1" i="0" u="none" strike="noStrike" cap="none" normalizeH="0" baseline="0" dirty="0">
              <a:ln>
                <a:noFill/>
              </a:ln>
              <a:solidFill>
                <a:schemeClr val="bg1"/>
              </a:solidFill>
              <a:effectLst/>
              <a:latin typeface="Meiryo UI" pitchFamily="50" charset="-128"/>
              <a:ea typeface="Meiryo UI" pitchFamily="50" charset="-128"/>
            </a:endParaRPr>
          </a:p>
        </p:txBody>
      </p:sp>
      <p:sp>
        <p:nvSpPr>
          <p:cNvPr id="20" name="正方形/長方形 19"/>
          <p:cNvSpPr>
            <a:spLocks/>
          </p:cNvSpPr>
          <p:nvPr/>
        </p:nvSpPr>
        <p:spPr bwMode="auto">
          <a:xfrm>
            <a:off x="44270" y="1405785"/>
            <a:ext cx="8894124" cy="324000"/>
          </a:xfrm>
          <a:prstGeom prst="rect">
            <a:avLst/>
          </a:prstGeom>
          <a:solidFill>
            <a:srgbClr val="006666"/>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en-US" altLang="ja-JP" sz="1600" b="1" i="0" u="none" strike="noStrike" cap="none" normalizeH="0" baseline="0" dirty="0">
                <a:ln>
                  <a:noFill/>
                </a:ln>
                <a:solidFill>
                  <a:schemeClr val="bg1"/>
                </a:solidFill>
                <a:effectLst/>
                <a:latin typeface="Meiryo UI" pitchFamily="50" charset="-128"/>
                <a:ea typeface="Meiryo UI" pitchFamily="50" charset="-128"/>
              </a:rPr>
              <a:t>1.</a:t>
            </a:r>
            <a:r>
              <a:rPr kumimoji="1" lang="ja-JP" altLang="en-US" sz="1600" b="1" i="0" u="none" strike="noStrike" cap="none" normalizeH="0" baseline="0" dirty="0">
                <a:ln>
                  <a:noFill/>
                </a:ln>
                <a:solidFill>
                  <a:schemeClr val="bg1"/>
                </a:solidFill>
                <a:effectLst/>
                <a:latin typeface="Meiryo UI" pitchFamily="50" charset="-128"/>
                <a:ea typeface="Meiryo UI" pitchFamily="50" charset="-128"/>
              </a:rPr>
              <a:t>　地域の稼ぐ力：生産面</a:t>
            </a:r>
          </a:p>
        </p:txBody>
      </p:sp>
      <p:sp>
        <p:nvSpPr>
          <p:cNvPr id="21" name="コンテンツ プレースホルダー 4"/>
          <p:cNvSpPr txBox="1">
            <a:spLocks/>
          </p:cNvSpPr>
          <p:nvPr/>
        </p:nvSpPr>
        <p:spPr>
          <a:xfrm>
            <a:off x="5926963" y="3081177"/>
            <a:ext cx="2988000" cy="396000"/>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生産面で稼いだ所得を家計、企業に分配し、実際に住民が受け取る所得となる段階。</a:t>
            </a:r>
          </a:p>
        </p:txBody>
      </p:sp>
      <p:sp>
        <p:nvSpPr>
          <p:cNvPr id="22" name="コンテンツ プレースホルダー 4"/>
          <p:cNvSpPr txBox="1">
            <a:spLocks/>
          </p:cNvSpPr>
          <p:nvPr/>
        </p:nvSpPr>
        <p:spPr>
          <a:xfrm>
            <a:off x="5926963" y="3801733"/>
            <a:ext cx="2988000" cy="396000"/>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支出面では、分配された所得を用いて、消費や投資等として支出する段階。</a:t>
            </a:r>
            <a:endParaRPr lang="en-US" altLang="ja-JP" sz="1200" b="0" kern="0" dirty="0"/>
          </a:p>
        </p:txBody>
      </p:sp>
      <p:sp>
        <p:nvSpPr>
          <p:cNvPr id="23" name="正方形/長方形 22"/>
          <p:cNvSpPr>
            <a:spLocks/>
          </p:cNvSpPr>
          <p:nvPr/>
        </p:nvSpPr>
        <p:spPr bwMode="auto">
          <a:xfrm>
            <a:off x="33577" y="4285434"/>
            <a:ext cx="9000000" cy="329092"/>
          </a:xfrm>
          <a:prstGeom prst="rect">
            <a:avLst/>
          </a:prstGeom>
          <a:solidFill>
            <a:srgbClr val="006666"/>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lang="en-US" altLang="ja-JP" sz="1600" b="1" dirty="0">
                <a:solidFill>
                  <a:schemeClr val="bg1"/>
                </a:solidFill>
                <a:latin typeface="Meiryo UI" pitchFamily="50" charset="-128"/>
                <a:ea typeface="Meiryo UI" pitchFamily="50" charset="-128"/>
              </a:rPr>
              <a:t>2.</a:t>
            </a:r>
            <a:r>
              <a:rPr lang="ja-JP" altLang="en-US" sz="1600" b="1" dirty="0">
                <a:solidFill>
                  <a:schemeClr val="bg1"/>
                </a:solidFill>
                <a:latin typeface="Meiryo UI" pitchFamily="50" charset="-128"/>
                <a:ea typeface="Meiryo UI" pitchFamily="50" charset="-128"/>
              </a:rPr>
              <a:t>　所得の循環：①生産・販売→②分配→③支出→④生産への還流の循環構造</a:t>
            </a:r>
          </a:p>
        </p:txBody>
      </p:sp>
      <p:sp>
        <p:nvSpPr>
          <p:cNvPr id="24" name="正方形/長方形 23"/>
          <p:cNvSpPr>
            <a:spLocks/>
          </p:cNvSpPr>
          <p:nvPr/>
        </p:nvSpPr>
        <p:spPr bwMode="auto">
          <a:xfrm>
            <a:off x="26143" y="4661781"/>
            <a:ext cx="2340000" cy="604084"/>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effectLst/>
                <a:latin typeface="Meiryo UI" pitchFamily="50" charset="-128"/>
                <a:ea typeface="Meiryo UI" pitchFamily="50" charset="-128"/>
              </a:rPr>
              <a:t>視点</a:t>
            </a:r>
            <a:r>
              <a:rPr kumimoji="1" lang="en-US" altLang="ja-JP" sz="1300" b="1" i="0" u="none" strike="noStrike" cap="none" normalizeH="0" baseline="0" dirty="0">
                <a:ln>
                  <a:noFill/>
                </a:ln>
                <a:effectLst/>
                <a:latin typeface="Meiryo UI" pitchFamily="50" charset="-128"/>
                <a:ea typeface="Meiryo UI" pitchFamily="50" charset="-128"/>
              </a:rPr>
              <a:t>1</a:t>
            </a:r>
            <a:r>
              <a:rPr kumimoji="1" lang="ja-JP" altLang="en-US" sz="1300" b="1" i="0" u="none" strike="noStrike" cap="none" normalizeH="0" baseline="0" dirty="0">
                <a:ln>
                  <a:noFill/>
                </a:ln>
                <a:effectLst/>
                <a:latin typeface="Meiryo UI" pitchFamily="50" charset="-128"/>
                <a:ea typeface="Meiryo UI" pitchFamily="50" charset="-128"/>
              </a:rPr>
              <a:t>：分配での流出入</a:t>
            </a:r>
          </a:p>
        </p:txBody>
      </p:sp>
      <p:sp>
        <p:nvSpPr>
          <p:cNvPr id="25" name="正方形/長方形 24"/>
          <p:cNvSpPr>
            <a:spLocks/>
          </p:cNvSpPr>
          <p:nvPr/>
        </p:nvSpPr>
        <p:spPr bwMode="auto">
          <a:xfrm>
            <a:off x="26143" y="5356012"/>
            <a:ext cx="2340000" cy="335826"/>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effectLst/>
                <a:latin typeface="Meiryo UI" pitchFamily="50" charset="-128"/>
                <a:ea typeface="Meiryo UI" pitchFamily="50" charset="-128"/>
              </a:rPr>
              <a:t>視点</a:t>
            </a:r>
            <a:r>
              <a:rPr kumimoji="1" lang="en-US" altLang="ja-JP" sz="1300" b="1" i="0" u="none" strike="noStrike" cap="none" normalizeH="0" baseline="0" dirty="0">
                <a:ln>
                  <a:noFill/>
                </a:ln>
                <a:effectLst/>
                <a:latin typeface="Meiryo UI" pitchFamily="50" charset="-128"/>
                <a:ea typeface="Meiryo UI" pitchFamily="50" charset="-128"/>
              </a:rPr>
              <a:t>2</a:t>
            </a:r>
            <a:r>
              <a:rPr lang="ja-JP" altLang="en-US" sz="1300" b="1" dirty="0">
                <a:latin typeface="Meiryo UI" pitchFamily="50" charset="-128"/>
                <a:ea typeface="Meiryo UI" pitchFamily="50" charset="-128"/>
              </a:rPr>
              <a:t>：消費での流出入</a:t>
            </a:r>
            <a:endParaRPr kumimoji="1" lang="ja-JP" altLang="en-US" sz="1300" b="1" i="0" u="none" strike="noStrike" cap="none" normalizeH="0" baseline="0" dirty="0">
              <a:ln>
                <a:noFill/>
              </a:ln>
              <a:effectLst/>
              <a:latin typeface="Meiryo UI" pitchFamily="50" charset="-128"/>
              <a:ea typeface="Meiryo UI" pitchFamily="50" charset="-128"/>
            </a:endParaRPr>
          </a:p>
        </p:txBody>
      </p:sp>
      <p:sp>
        <p:nvSpPr>
          <p:cNvPr id="26" name="正方形/長方形 25"/>
          <p:cNvSpPr>
            <a:spLocks/>
          </p:cNvSpPr>
          <p:nvPr/>
        </p:nvSpPr>
        <p:spPr bwMode="auto">
          <a:xfrm>
            <a:off x="26143" y="5781985"/>
            <a:ext cx="2340000" cy="329091"/>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effectLst/>
                <a:latin typeface="Meiryo UI" pitchFamily="50" charset="-128"/>
                <a:ea typeface="Meiryo UI" pitchFamily="50" charset="-128"/>
              </a:rPr>
              <a:t>視点</a:t>
            </a:r>
            <a:r>
              <a:rPr kumimoji="1" lang="en-US" altLang="ja-JP" sz="1300" b="1" i="0" u="none" strike="noStrike" cap="none" normalizeH="0" baseline="0" dirty="0">
                <a:ln>
                  <a:noFill/>
                </a:ln>
                <a:effectLst/>
                <a:latin typeface="Meiryo UI" pitchFamily="50" charset="-128"/>
                <a:ea typeface="Meiryo UI" pitchFamily="50" charset="-128"/>
              </a:rPr>
              <a:t>3</a:t>
            </a:r>
            <a:r>
              <a:rPr lang="ja-JP" altLang="en-US" sz="1300" b="1" dirty="0">
                <a:latin typeface="Meiryo UI" pitchFamily="50" charset="-128"/>
                <a:ea typeface="Meiryo UI" pitchFamily="50" charset="-128"/>
              </a:rPr>
              <a:t>：投資での流出入</a:t>
            </a:r>
            <a:endParaRPr kumimoji="1" lang="ja-JP" altLang="en-US" sz="1300" b="1" i="0" u="none" strike="noStrike" cap="none" normalizeH="0" baseline="0" dirty="0">
              <a:ln>
                <a:noFill/>
              </a:ln>
              <a:effectLst/>
              <a:latin typeface="Meiryo UI" pitchFamily="50" charset="-128"/>
              <a:ea typeface="Meiryo UI" pitchFamily="50" charset="-128"/>
            </a:endParaRPr>
          </a:p>
        </p:txBody>
      </p:sp>
      <p:sp>
        <p:nvSpPr>
          <p:cNvPr id="27" name="正方形/長方形 26"/>
          <p:cNvSpPr>
            <a:spLocks/>
          </p:cNvSpPr>
          <p:nvPr/>
        </p:nvSpPr>
        <p:spPr bwMode="auto">
          <a:xfrm>
            <a:off x="26143" y="6201224"/>
            <a:ext cx="2340000" cy="321576"/>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effectLst/>
                <a:latin typeface="Meiryo UI" pitchFamily="50" charset="-128"/>
                <a:ea typeface="Meiryo UI" pitchFamily="50" charset="-128"/>
              </a:rPr>
              <a:t>視点</a:t>
            </a:r>
            <a:r>
              <a:rPr kumimoji="1" lang="en-US" altLang="ja-JP" sz="1300" b="1" i="0" u="none" strike="noStrike" cap="none" normalizeH="0" baseline="0" dirty="0">
                <a:ln>
                  <a:noFill/>
                </a:ln>
                <a:effectLst/>
                <a:latin typeface="Meiryo UI" pitchFamily="50" charset="-128"/>
                <a:ea typeface="Meiryo UI" pitchFamily="50" charset="-128"/>
              </a:rPr>
              <a:t>4</a:t>
            </a:r>
            <a:r>
              <a:rPr lang="ja-JP" altLang="en-US" sz="1300" b="1" dirty="0">
                <a:latin typeface="Meiryo UI" pitchFamily="50" charset="-128"/>
                <a:ea typeface="Meiryo UI" pitchFamily="50" charset="-128"/>
              </a:rPr>
              <a:t>：経常収支での流出入</a:t>
            </a:r>
            <a:endParaRPr kumimoji="1" lang="ja-JP" altLang="en-US" sz="1300" b="1" i="0" u="none" strike="noStrike" cap="none" normalizeH="0" baseline="0" dirty="0">
              <a:ln>
                <a:noFill/>
              </a:ln>
              <a:effectLst/>
              <a:latin typeface="Meiryo UI" pitchFamily="50" charset="-128"/>
              <a:ea typeface="Meiryo UI" pitchFamily="50" charset="-128"/>
            </a:endParaRPr>
          </a:p>
        </p:txBody>
      </p:sp>
      <p:sp>
        <p:nvSpPr>
          <p:cNvPr id="28" name="コンテンツ プレースホルダー 4"/>
          <p:cNvSpPr txBox="1">
            <a:spLocks/>
          </p:cNvSpPr>
          <p:nvPr/>
        </p:nvSpPr>
        <p:spPr>
          <a:xfrm>
            <a:off x="2341992" y="4604686"/>
            <a:ext cx="6804000" cy="734109"/>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生産・販売で稼いだ所得が、地域の住民・企業に分配の過程で生じる所得の流出入。企業の本社等への送金等（民間ベース）と、交付金、補助金等の財政移転（公共ベース）や、通勤による勤務地から居住地への所得流出等がある。</a:t>
            </a:r>
          </a:p>
        </p:txBody>
      </p:sp>
      <p:sp>
        <p:nvSpPr>
          <p:cNvPr id="29" name="コンテンツ プレースホルダー 4"/>
          <p:cNvSpPr txBox="1">
            <a:spLocks/>
          </p:cNvSpPr>
          <p:nvPr/>
        </p:nvSpPr>
        <p:spPr>
          <a:xfrm>
            <a:off x="2341992" y="5281090"/>
            <a:ext cx="6804000" cy="469774"/>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住民・企業が得た所得を消費する際に生じる所得の流出入。観光客の流入による観光消費の拡大、日常の買い物を他地域の</a:t>
            </a:r>
            <a:r>
              <a:rPr lang="ja-JP" altLang="en-US" sz="1200" b="0" kern="0" dirty="0" smtClean="0"/>
              <a:t>大型</a:t>
            </a:r>
            <a:r>
              <a:rPr lang="ja-JP" altLang="en-US" sz="1200" b="0" kern="0" dirty="0"/>
              <a:t>ショッピングセンター</a:t>
            </a:r>
            <a:r>
              <a:rPr lang="ja-JP" altLang="en-US" sz="1200" b="0" kern="0" dirty="0" smtClean="0"/>
              <a:t>で</a:t>
            </a:r>
            <a:r>
              <a:rPr lang="ja-JP" altLang="en-US" sz="1200" b="0" kern="0" dirty="0"/>
              <a:t>行うことで所得の流出等がある。</a:t>
            </a:r>
          </a:p>
        </p:txBody>
      </p:sp>
      <p:sp>
        <p:nvSpPr>
          <p:cNvPr id="30" name="コンテンツ プレースホルダー 4"/>
          <p:cNvSpPr txBox="1">
            <a:spLocks/>
          </p:cNvSpPr>
          <p:nvPr/>
        </p:nvSpPr>
        <p:spPr>
          <a:xfrm>
            <a:off x="2341992" y="5748594"/>
            <a:ext cx="6804000" cy="426484"/>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住民・企業が得た所得を投資する際に生じる所得の流出入。他地域に事務所、機械設備、工場等の設置すること</a:t>
            </a:r>
            <a:r>
              <a:rPr lang="ja-JP" altLang="en-US" sz="1200" b="0" kern="0" dirty="0" smtClean="0"/>
              <a:t>で所得</a:t>
            </a:r>
            <a:r>
              <a:rPr lang="ja-JP" altLang="en-US" sz="1200" b="0" kern="0" dirty="0"/>
              <a:t>の流出等がある。</a:t>
            </a:r>
          </a:p>
        </p:txBody>
      </p:sp>
      <p:sp>
        <p:nvSpPr>
          <p:cNvPr id="31" name="コンテンツ プレースホルダー 4"/>
          <p:cNvSpPr txBox="1">
            <a:spLocks/>
          </p:cNvSpPr>
          <p:nvPr/>
        </p:nvSpPr>
        <p:spPr>
          <a:xfrm>
            <a:off x="2341992" y="6201224"/>
            <a:ext cx="6804000" cy="321036"/>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域外から原材料等の購入により所得の流出、財・サービスの域外への販売による所得の流入がある。</a:t>
            </a:r>
          </a:p>
        </p:txBody>
      </p:sp>
      <p:sp>
        <p:nvSpPr>
          <p:cNvPr id="35" name="正方形/長方形 34"/>
          <p:cNvSpPr/>
          <p:nvPr/>
        </p:nvSpPr>
        <p:spPr bwMode="auto">
          <a:xfrm>
            <a:off x="4512296" y="69670"/>
            <a:ext cx="1821365" cy="369616"/>
          </a:xfrm>
          <a:prstGeom prst="rect">
            <a:avLst/>
          </a:prstGeom>
          <a:solidFill>
            <a:srgbClr val="006666"/>
          </a:solidFill>
          <a:ln w="38100" cap="flat" cmpd="sng" algn="ctr">
            <a:noFill/>
            <a:prstDash val="solid"/>
            <a:miter lim="800000"/>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地域の稼ぐ力</a:t>
            </a:r>
          </a:p>
        </p:txBody>
      </p:sp>
      <p:sp>
        <p:nvSpPr>
          <p:cNvPr id="36" name="正方形/長方形 35"/>
          <p:cNvSpPr/>
          <p:nvPr/>
        </p:nvSpPr>
        <p:spPr bwMode="auto">
          <a:xfrm>
            <a:off x="7103096" y="69670"/>
            <a:ext cx="1821365" cy="369616"/>
          </a:xfrm>
          <a:prstGeom prst="rect">
            <a:avLst/>
          </a:prstGeom>
          <a:solidFill>
            <a:srgbClr val="006666"/>
          </a:solidFill>
          <a:ln w="38100" cap="flat" cmpd="sng" algn="ctr">
            <a:noFill/>
            <a:prstDash val="solid"/>
            <a:miter lim="800000"/>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所得の循環</a:t>
            </a:r>
          </a:p>
        </p:txBody>
      </p:sp>
      <p:sp>
        <p:nvSpPr>
          <p:cNvPr id="37" name="テキスト ボックス 36"/>
          <p:cNvSpPr txBox="1"/>
          <p:nvPr/>
        </p:nvSpPr>
        <p:spPr>
          <a:xfrm>
            <a:off x="6381087" y="8902"/>
            <a:ext cx="646331" cy="490551"/>
          </a:xfrm>
          <a:prstGeom prst="rect">
            <a:avLst/>
          </a:prstGeom>
          <a:noFill/>
        </p:spPr>
        <p:txBody>
          <a:bodyPr wrap="none" rtlCol="0" anchor="ctr">
            <a:no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a:t>
            </a:r>
          </a:p>
        </p:txBody>
      </p:sp>
      <p:sp>
        <p:nvSpPr>
          <p:cNvPr id="34" name="正方形/長方形 33">
            <a:extLst>
              <a:ext uri="{FF2B5EF4-FFF2-40B4-BE49-F238E27FC236}">
                <a16:creationId xmlns:a16="http://schemas.microsoft.com/office/drawing/2014/main" id="{481C0DAA-AC67-45D0-A55B-C7E5F13CC670}"/>
              </a:ext>
            </a:extLst>
          </p:cNvPr>
          <p:cNvSpPr>
            <a:spLocks/>
          </p:cNvSpPr>
          <p:nvPr/>
        </p:nvSpPr>
        <p:spPr bwMode="auto">
          <a:xfrm>
            <a:off x="5859870" y="1762937"/>
            <a:ext cx="3024000" cy="255606"/>
          </a:xfrm>
          <a:prstGeom prst="rect">
            <a:avLst/>
          </a:prstGeom>
          <a:solidFill>
            <a:srgbClr val="CCFFCC"/>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r>
              <a:rPr kumimoji="1" lang="ja-JP" altLang="en-US" sz="1400" b="1" i="0" u="none" strike="noStrike" cap="none" normalizeH="0" baseline="0" dirty="0">
                <a:ln>
                  <a:noFill/>
                </a:ln>
                <a:effectLst/>
                <a:latin typeface="Meiryo UI" pitchFamily="50" charset="-128"/>
                <a:ea typeface="Meiryo UI" pitchFamily="50" charset="-128"/>
              </a:rPr>
              <a:t>地域経済の３つの側面・見方</a:t>
            </a:r>
          </a:p>
        </p:txBody>
      </p:sp>
      <p:sp>
        <p:nvSpPr>
          <p:cNvPr id="40" name="正方形/長方形 39">
            <a:extLst>
              <a:ext uri="{FF2B5EF4-FFF2-40B4-BE49-F238E27FC236}">
                <a16:creationId xmlns:a16="http://schemas.microsoft.com/office/drawing/2014/main" id="{89C10633-2341-4520-8ACC-70EA28520001}"/>
              </a:ext>
            </a:extLst>
          </p:cNvPr>
          <p:cNvSpPr>
            <a:spLocks/>
          </p:cNvSpPr>
          <p:nvPr/>
        </p:nvSpPr>
        <p:spPr bwMode="auto">
          <a:xfrm>
            <a:off x="81189" y="1781959"/>
            <a:ext cx="5472000" cy="220536"/>
          </a:xfrm>
          <a:prstGeom prst="rect">
            <a:avLst/>
          </a:prstGeom>
          <a:solidFill>
            <a:srgbClr val="CCFFCC"/>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pPr algn="ctr"/>
            <a:r>
              <a:rPr kumimoji="1" lang="ja-JP" altLang="en-US" sz="1400" b="1" i="0" u="none" strike="noStrike" cap="none" normalizeH="0" baseline="0" dirty="0">
                <a:ln>
                  <a:noFill/>
                </a:ln>
                <a:effectLst/>
                <a:latin typeface="Meiryo UI" pitchFamily="50" charset="-128"/>
                <a:ea typeface="Meiryo UI" pitchFamily="50" charset="-128"/>
              </a:rPr>
              <a:t>稼ぐ力の</a:t>
            </a:r>
            <a:r>
              <a:rPr kumimoji="1" lang="en-US" altLang="ja-JP" sz="1400" b="1" i="0" u="none" strike="noStrike" cap="none" normalizeH="0" baseline="0" dirty="0">
                <a:ln>
                  <a:noFill/>
                </a:ln>
                <a:effectLst/>
                <a:latin typeface="Meiryo UI" pitchFamily="50" charset="-128"/>
                <a:ea typeface="Meiryo UI" pitchFamily="50" charset="-128"/>
              </a:rPr>
              <a:t>4</a:t>
            </a:r>
            <a:r>
              <a:rPr kumimoji="1" lang="ja-JP" altLang="en-US" sz="1400" b="1" i="0" u="none" strike="noStrike" cap="none" normalizeH="0" baseline="0" dirty="0">
                <a:ln>
                  <a:noFill/>
                </a:ln>
                <a:effectLst/>
                <a:latin typeface="Meiryo UI" pitchFamily="50" charset="-128"/>
                <a:ea typeface="Meiryo UI" pitchFamily="50" charset="-128"/>
              </a:rPr>
              <a:t>つの側面・見方</a:t>
            </a:r>
          </a:p>
        </p:txBody>
      </p:sp>
      <p:sp>
        <p:nvSpPr>
          <p:cNvPr id="41" name="正方形/長方形 40">
            <a:extLst>
              <a:ext uri="{FF2B5EF4-FFF2-40B4-BE49-F238E27FC236}">
                <a16:creationId xmlns:a16="http://schemas.microsoft.com/office/drawing/2014/main" id="{54AFCE02-4D22-4109-9A14-C0207A8F2E81}"/>
              </a:ext>
            </a:extLst>
          </p:cNvPr>
          <p:cNvSpPr>
            <a:spLocks/>
          </p:cNvSpPr>
          <p:nvPr/>
        </p:nvSpPr>
        <p:spPr bwMode="auto">
          <a:xfrm>
            <a:off x="99424" y="2023882"/>
            <a:ext cx="2764273" cy="265091"/>
          </a:xfrm>
          <a:prstGeom prst="rect">
            <a:avLst/>
          </a:prstGeom>
          <a:solidFill>
            <a:srgbClr val="AC007F"/>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solidFill>
                  <a:schemeClr val="bg1"/>
                </a:solidFill>
                <a:effectLst/>
                <a:latin typeface="Meiryo UI" pitchFamily="50" charset="-128"/>
                <a:ea typeface="Meiryo UI" pitchFamily="50" charset="-128"/>
              </a:rPr>
              <a:t>地域の産業の生産性（絶対優位）</a:t>
            </a:r>
          </a:p>
        </p:txBody>
      </p:sp>
      <p:sp>
        <p:nvSpPr>
          <p:cNvPr id="42" name="正方形/長方形 41">
            <a:extLst>
              <a:ext uri="{FF2B5EF4-FFF2-40B4-BE49-F238E27FC236}">
                <a16:creationId xmlns:a16="http://schemas.microsoft.com/office/drawing/2014/main" id="{C17AB958-C926-4639-9BBF-82CDBB84C2E3}"/>
              </a:ext>
            </a:extLst>
          </p:cNvPr>
          <p:cNvSpPr>
            <a:spLocks/>
          </p:cNvSpPr>
          <p:nvPr/>
        </p:nvSpPr>
        <p:spPr bwMode="auto">
          <a:xfrm>
            <a:off x="90307" y="2704802"/>
            <a:ext cx="2764272" cy="265092"/>
          </a:xfrm>
          <a:prstGeom prst="rect">
            <a:avLst/>
          </a:prstGeom>
          <a:solidFill>
            <a:srgbClr val="AC007F"/>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solidFill>
                  <a:schemeClr val="bg1"/>
                </a:solidFill>
                <a:effectLst/>
                <a:latin typeface="Meiryo UI" pitchFamily="50" charset="-128"/>
                <a:ea typeface="Meiryo UI" pitchFamily="50" charset="-128"/>
              </a:rPr>
              <a:t>地域の得意な産業（比較優位）</a:t>
            </a:r>
          </a:p>
        </p:txBody>
      </p:sp>
      <p:sp>
        <p:nvSpPr>
          <p:cNvPr id="43" name="正方形/長方形 42">
            <a:extLst>
              <a:ext uri="{FF2B5EF4-FFF2-40B4-BE49-F238E27FC236}">
                <a16:creationId xmlns:a16="http://schemas.microsoft.com/office/drawing/2014/main" id="{864275A9-AD2E-4D99-B6B3-BD5CD774B32D}"/>
              </a:ext>
            </a:extLst>
          </p:cNvPr>
          <p:cNvSpPr>
            <a:spLocks/>
          </p:cNvSpPr>
          <p:nvPr/>
        </p:nvSpPr>
        <p:spPr bwMode="auto">
          <a:xfrm>
            <a:off x="99426" y="3252869"/>
            <a:ext cx="2764271" cy="237595"/>
          </a:xfrm>
          <a:prstGeom prst="rect">
            <a:avLst/>
          </a:prstGeom>
          <a:solidFill>
            <a:srgbClr val="AC007F"/>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solidFill>
                  <a:schemeClr val="bg1"/>
                </a:solidFill>
                <a:effectLst/>
                <a:latin typeface="Meiryo UI" pitchFamily="50" charset="-128"/>
                <a:ea typeface="Meiryo UI" pitchFamily="50" charset="-128"/>
              </a:rPr>
              <a:t>他地域から稼ぐ所得（外貨稼ぎ）</a:t>
            </a:r>
          </a:p>
        </p:txBody>
      </p:sp>
      <p:sp>
        <p:nvSpPr>
          <p:cNvPr id="44" name="正方形/長方形 43">
            <a:extLst>
              <a:ext uri="{FF2B5EF4-FFF2-40B4-BE49-F238E27FC236}">
                <a16:creationId xmlns:a16="http://schemas.microsoft.com/office/drawing/2014/main" id="{9838BA5D-364A-49DC-8C31-EBD95C911AA0}"/>
              </a:ext>
            </a:extLst>
          </p:cNvPr>
          <p:cNvSpPr>
            <a:spLocks/>
          </p:cNvSpPr>
          <p:nvPr/>
        </p:nvSpPr>
        <p:spPr bwMode="auto">
          <a:xfrm>
            <a:off x="81189" y="3778560"/>
            <a:ext cx="2782508" cy="243346"/>
          </a:xfrm>
          <a:prstGeom prst="rect">
            <a:avLst/>
          </a:prstGeom>
          <a:solidFill>
            <a:srgbClr val="AC007F"/>
          </a:solidFill>
          <a:ln w="28575" cap="flat" cmpd="sng" algn="ctr">
            <a:noFill/>
            <a:prstDash val="solid"/>
            <a:round/>
            <a:headEnd type="none" w="med" len="med"/>
            <a:tailEnd type="none" w="med" len="med"/>
          </a:ln>
          <a:effectLst/>
        </p:spPr>
        <p:txBody>
          <a:bodyPr vert="horz" wrap="square" lIns="90000" tIns="45720" rIns="36000" bIns="45720" numCol="1" rtlCol="0" anchor="ctr" anchorCtr="0" compatLnSpc="1">
            <a:prstTxWarp prst="textNoShape">
              <a:avLst/>
            </a:prstTxWarp>
            <a:noAutofit/>
          </a:bodyPr>
          <a:lstStyle/>
          <a:p>
            <a:r>
              <a:rPr kumimoji="1" lang="ja-JP" altLang="en-US" sz="1300" b="1" i="0" u="none" strike="noStrike" cap="none" normalizeH="0" baseline="0" dirty="0">
                <a:ln>
                  <a:noFill/>
                </a:ln>
                <a:solidFill>
                  <a:schemeClr val="bg1"/>
                </a:solidFill>
                <a:effectLst/>
                <a:latin typeface="Meiryo UI" pitchFamily="50" charset="-128"/>
                <a:ea typeface="Meiryo UI" pitchFamily="50" charset="-128"/>
              </a:rPr>
              <a:t>地域の核となる産業の生産性</a:t>
            </a:r>
          </a:p>
        </p:txBody>
      </p:sp>
      <p:sp>
        <p:nvSpPr>
          <p:cNvPr id="45" name="コンテンツ プレースホルダー 4">
            <a:extLst>
              <a:ext uri="{FF2B5EF4-FFF2-40B4-BE49-F238E27FC236}">
                <a16:creationId xmlns:a16="http://schemas.microsoft.com/office/drawing/2014/main" id="{5656E3A2-A903-42F1-ACB0-710B0974E3BE}"/>
              </a:ext>
            </a:extLst>
          </p:cNvPr>
          <p:cNvSpPr txBox="1">
            <a:spLocks/>
          </p:cNvSpPr>
          <p:nvPr/>
        </p:nvSpPr>
        <p:spPr>
          <a:xfrm>
            <a:off x="131718" y="3994767"/>
            <a:ext cx="5400000" cy="245682"/>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地域における企業取引の中核となる産業の労働生産性を高めることが重要である</a:t>
            </a:r>
            <a:endParaRPr lang="en-US" altLang="ja-JP" sz="1200" b="0" kern="0" dirty="0"/>
          </a:p>
        </p:txBody>
      </p:sp>
      <p:sp>
        <p:nvSpPr>
          <p:cNvPr id="46" name="コンテンツ プレースホルダー 4">
            <a:extLst>
              <a:ext uri="{FF2B5EF4-FFF2-40B4-BE49-F238E27FC236}">
                <a16:creationId xmlns:a16="http://schemas.microsoft.com/office/drawing/2014/main" id="{11E4DDB5-24D6-4456-9C9C-7807EF93A5CE}"/>
              </a:ext>
            </a:extLst>
          </p:cNvPr>
          <p:cNvSpPr txBox="1">
            <a:spLocks/>
          </p:cNvSpPr>
          <p:nvPr/>
        </p:nvSpPr>
        <p:spPr>
          <a:xfrm>
            <a:off x="131718" y="3497472"/>
            <a:ext cx="5400000" cy="247242"/>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地域で生産した財・サービスを域外に販売して稼ぐ所得額であり、外貨を稼ぐことである</a:t>
            </a:r>
            <a:endParaRPr lang="en-US" altLang="ja-JP" sz="1200" b="0" kern="0" dirty="0"/>
          </a:p>
        </p:txBody>
      </p:sp>
      <p:sp>
        <p:nvSpPr>
          <p:cNvPr id="47" name="コンテンツ プレースホルダー 4">
            <a:extLst>
              <a:ext uri="{FF2B5EF4-FFF2-40B4-BE49-F238E27FC236}">
                <a16:creationId xmlns:a16="http://schemas.microsoft.com/office/drawing/2014/main" id="{8BA35593-1E6D-4E9A-A059-9B171344C499}"/>
              </a:ext>
            </a:extLst>
          </p:cNvPr>
          <p:cNvSpPr txBox="1">
            <a:spLocks/>
          </p:cNvSpPr>
          <p:nvPr/>
        </p:nvSpPr>
        <p:spPr>
          <a:xfrm>
            <a:off x="131718" y="2972396"/>
            <a:ext cx="5400000" cy="245682"/>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地域の中で、相対的に得意な産業に特化することで、域内外から所得を稼ぐことである</a:t>
            </a:r>
            <a:endParaRPr lang="en-US" altLang="ja-JP" sz="1200" b="0" kern="0" dirty="0"/>
          </a:p>
        </p:txBody>
      </p:sp>
      <p:sp>
        <p:nvSpPr>
          <p:cNvPr id="48" name="コンテンツ プレースホルダー 4">
            <a:extLst>
              <a:ext uri="{FF2B5EF4-FFF2-40B4-BE49-F238E27FC236}">
                <a16:creationId xmlns:a16="http://schemas.microsoft.com/office/drawing/2014/main" id="{4181083F-2F3C-4BDE-840A-40C544BC4D25}"/>
              </a:ext>
            </a:extLst>
          </p:cNvPr>
          <p:cNvSpPr txBox="1">
            <a:spLocks/>
          </p:cNvSpPr>
          <p:nvPr/>
        </p:nvSpPr>
        <p:spPr>
          <a:xfrm>
            <a:off x="131718" y="2327621"/>
            <a:ext cx="5400000" cy="363226"/>
          </a:xfrm>
          <a:prstGeom prst="rect">
            <a:avLst/>
          </a:prstGeom>
          <a:ln w="28575">
            <a:noFill/>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lgn="just">
              <a:spcBef>
                <a:spcPts val="600"/>
              </a:spcBef>
              <a:buNone/>
            </a:pPr>
            <a:r>
              <a:rPr lang="ja-JP" altLang="en-US" sz="1200" b="0" kern="0" dirty="0"/>
              <a:t>地域全体での労働生産性が他の地域と比較して高いこと。地域内の産業が他地域と比較して高いこと</a:t>
            </a:r>
            <a:endParaRPr lang="en-US" altLang="ja-JP" sz="1200" b="0" kern="0" dirty="0"/>
          </a:p>
        </p:txBody>
      </p:sp>
      <p:sp>
        <p:nvSpPr>
          <p:cNvPr id="49" name="コンテンツ プレースホルダー 4">
            <a:extLst>
              <a:ext uri="{FF2B5EF4-FFF2-40B4-BE49-F238E27FC236}">
                <a16:creationId xmlns:a16="http://schemas.microsoft.com/office/drawing/2014/main" id="{485D90E5-1417-4D4A-98EF-89948F39EA32}"/>
              </a:ext>
            </a:extLst>
          </p:cNvPr>
          <p:cNvSpPr txBox="1">
            <a:spLocks/>
          </p:cNvSpPr>
          <p:nvPr/>
        </p:nvSpPr>
        <p:spPr>
          <a:xfrm>
            <a:off x="80714" y="673290"/>
            <a:ext cx="8972567" cy="670371"/>
          </a:xfrm>
          <a:prstGeom prst="rect">
            <a:avLst/>
          </a:prstGeom>
          <a:ln w="19050">
            <a:solidFill>
              <a:schemeClr val="tx1"/>
            </a:solidFill>
            <a:prstDash val="sysDash"/>
          </a:ln>
        </p:spPr>
        <p:txBody>
          <a:bodyPr anchor="ctr"/>
          <a:lstStyle>
            <a:lvl1pPr marL="180000" indent="-180000" algn="l" rtl="0" eaLnBrk="1" fontAlgn="base" hangingPunct="0">
              <a:spcBef>
                <a:spcPts val="300"/>
              </a:spcBef>
              <a:spcAft>
                <a:spcPct val="0"/>
              </a:spcAft>
              <a:buClr>
                <a:schemeClr val="accent2"/>
              </a:buClr>
              <a:buFont typeface="Wingdings" pitchFamily="2" charset="2"/>
              <a:buChar char="n"/>
              <a:defRPr kumimoji="1" sz="1400" b="1">
                <a:solidFill>
                  <a:schemeClr val="tx1"/>
                </a:solidFill>
                <a:latin typeface="Meiryo UI" pitchFamily="50" charset="-128"/>
                <a:ea typeface="Meiryo UI" pitchFamily="50" charset="-128"/>
                <a:cs typeface="+mn-cs"/>
              </a:defRPr>
            </a:lvl1pPr>
            <a:lvl2pPr marL="446088" indent="-180000" algn="l" rtl="0" eaLnBrk="1" fontAlgn="base" hangingPunct="0">
              <a:spcBef>
                <a:spcPts val="300"/>
              </a:spcBef>
              <a:spcAft>
                <a:spcPct val="0"/>
              </a:spcAft>
              <a:buClr>
                <a:schemeClr val="accent2"/>
              </a:buClr>
              <a:buFont typeface="Wingdings" pitchFamily="2" charset="2"/>
              <a:buChar char="l"/>
              <a:tabLst>
                <a:tab pos="265113" algn="l"/>
              </a:tabLst>
              <a:defRPr kumimoji="1" sz="1200" b="1">
                <a:solidFill>
                  <a:schemeClr val="tx1"/>
                </a:solidFill>
                <a:latin typeface="Meiryo UI" pitchFamily="50" charset="-128"/>
                <a:ea typeface="Meiryo UI" pitchFamily="50" charset="-128"/>
              </a:defRPr>
            </a:lvl2pPr>
            <a:lvl3pPr marL="712788" indent="-180000" algn="l" rtl="0" eaLnBrk="1" fontAlgn="base" hangingPunct="0">
              <a:spcBef>
                <a:spcPts val="300"/>
              </a:spcBef>
              <a:spcAft>
                <a:spcPct val="0"/>
              </a:spcAft>
              <a:buClr>
                <a:schemeClr val="accent2"/>
              </a:buClr>
              <a:buFont typeface="Wingdings" pitchFamily="2" charset="2"/>
              <a:buChar char="p"/>
              <a:tabLst>
                <a:tab pos="265113" algn="l"/>
              </a:tabLst>
              <a:defRPr kumimoji="1" sz="1200" b="1">
                <a:solidFill>
                  <a:schemeClr val="tx1"/>
                </a:solidFill>
                <a:latin typeface="Meiryo UI" pitchFamily="50" charset="-128"/>
                <a:ea typeface="Meiryo UI" pitchFamily="50" charset="-128"/>
              </a:defRPr>
            </a:lvl3pPr>
            <a:lvl4pPr marL="989013"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4pPr>
            <a:lvl5pPr marL="1169988" indent="-180000" algn="l" rtl="0" eaLnBrk="1" fontAlgn="base" hangingPunct="0">
              <a:spcBef>
                <a:spcPts val="300"/>
              </a:spcBef>
              <a:spcAft>
                <a:spcPct val="0"/>
              </a:spcAft>
              <a:buClr>
                <a:schemeClr val="accent2"/>
              </a:buClr>
              <a:buFont typeface="Verdana" pitchFamily="34" charset="0"/>
              <a:buChar char="›"/>
              <a:tabLst>
                <a:tab pos="265113" algn="l"/>
              </a:tabLst>
              <a:defRPr kumimoji="1" sz="1200" b="1">
                <a:solidFill>
                  <a:schemeClr val="tx1"/>
                </a:solidFill>
                <a:latin typeface="Meiryo UI" pitchFamily="50" charset="-128"/>
                <a:ea typeface="Meiryo UI" pitchFamily="50" charset="-128"/>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marL="0" indent="0">
              <a:spcBef>
                <a:spcPts val="600"/>
              </a:spcBef>
              <a:buNone/>
            </a:pPr>
            <a:r>
              <a:rPr lang="ja-JP" altLang="en-US" sz="1600" kern="0" dirty="0"/>
              <a:t>地域経済政策の最終的な成果は、</a:t>
            </a:r>
            <a:r>
              <a:rPr lang="ja-JP" altLang="en-US" sz="1600" kern="0" dirty="0">
                <a:solidFill>
                  <a:srgbClr val="C00000"/>
                </a:solidFill>
              </a:rPr>
              <a:t>「住民の所得」</a:t>
            </a:r>
            <a:r>
              <a:rPr lang="ja-JP" altLang="en-US" sz="1600" kern="0" dirty="0"/>
              <a:t>を向上させることであり、そのためにも</a:t>
            </a:r>
            <a:r>
              <a:rPr lang="ja-JP" altLang="en-US" sz="1600" kern="0" dirty="0">
                <a:solidFill>
                  <a:srgbClr val="C00000"/>
                </a:solidFill>
              </a:rPr>
              <a:t>「地域の稼ぐ力」</a:t>
            </a:r>
            <a:r>
              <a:rPr lang="ja-JP" altLang="en-US" sz="1600" kern="0" dirty="0"/>
              <a:t>と</a:t>
            </a:r>
            <a:r>
              <a:rPr lang="ja-JP" altLang="en-US" sz="1600" kern="0" dirty="0">
                <a:solidFill>
                  <a:srgbClr val="C00000"/>
                </a:solidFill>
              </a:rPr>
              <a:t>「所得の循環」</a:t>
            </a:r>
            <a:r>
              <a:rPr lang="ja-JP" altLang="en-US" sz="1600" kern="0" dirty="0"/>
              <a:t>で構成される地域経済循環構造を構築することが重要である。</a:t>
            </a:r>
            <a:endParaRPr lang="en-US" altLang="ja-JP" sz="1600" kern="0" dirty="0"/>
          </a:p>
        </p:txBody>
      </p:sp>
      <p:sp>
        <p:nvSpPr>
          <p:cNvPr id="38" name="テキスト ボックス 37"/>
          <p:cNvSpPr txBox="1"/>
          <p:nvPr/>
        </p:nvSpPr>
        <p:spPr>
          <a:xfrm>
            <a:off x="6479614" y="-5389"/>
            <a:ext cx="461665" cy="432000"/>
          </a:xfrm>
          <a:prstGeom prst="rect">
            <a:avLst/>
          </a:prstGeom>
          <a:noFill/>
        </p:spPr>
        <p:txBody>
          <a:bodyPr wrap="none" lIns="0" tIns="0" rIns="0" bIns="0" rtlCol="0" anchor="ctr">
            <a:spAutoFit/>
          </a:bodyPr>
          <a:lstStyle/>
          <a:p>
            <a:r>
              <a:rPr kumimoji="1" lang="ja-JP" altLang="en-US" sz="3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064968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en-US" sz="3600" kern="1200" dirty="0">
                <a:solidFill>
                  <a:schemeClr val="tx1">
                    <a:lumMod val="75000"/>
                    <a:lumOff val="25000"/>
                  </a:schemeClr>
                </a:solidFill>
                <a:cs typeface="+mn-cs"/>
              </a:rPr>
              <a:t>６</a:t>
            </a:r>
            <a:r>
              <a:rPr lang="ja-JP" altLang="ja-JP" sz="3600" kern="1200" dirty="0" smtClean="0">
                <a:solidFill>
                  <a:schemeClr val="tx1">
                    <a:lumMod val="75000"/>
                    <a:lumOff val="25000"/>
                  </a:schemeClr>
                </a:solidFill>
                <a:cs typeface="+mn-cs"/>
              </a:rPr>
              <a:t>－</a:t>
            </a:r>
            <a:r>
              <a:rPr lang="ja-JP" altLang="en-US" sz="3600" kern="1200" dirty="0" smtClean="0">
                <a:solidFill>
                  <a:schemeClr val="tx1">
                    <a:lumMod val="75000"/>
                    <a:lumOff val="25000"/>
                  </a:schemeClr>
                </a:solidFill>
                <a:cs typeface="+mn-cs"/>
              </a:rPr>
              <a:t>３</a:t>
            </a:r>
            <a:r>
              <a:rPr lang="ja-JP" altLang="ja-JP" sz="3600" kern="1200" dirty="0">
                <a:solidFill>
                  <a:schemeClr val="tx1">
                    <a:lumMod val="75000"/>
                    <a:lumOff val="25000"/>
                  </a:schemeClr>
                </a:solidFill>
                <a:cs typeface="+mn-cs"/>
              </a:rPr>
              <a:t>．</a:t>
            </a:r>
            <a:r>
              <a:rPr lang="en-US" altLang="ja-JP" sz="3600" kern="1200" dirty="0">
                <a:solidFill>
                  <a:schemeClr val="tx1">
                    <a:lumMod val="75000"/>
                    <a:lumOff val="25000"/>
                  </a:schemeClr>
                </a:solidFill>
                <a:cs typeface="+mn-cs"/>
              </a:rPr>
              <a:t>CO2</a:t>
            </a:r>
            <a:r>
              <a:rPr lang="ja-JP" altLang="en-US" sz="3600" kern="1200" dirty="0">
                <a:solidFill>
                  <a:schemeClr val="tx1">
                    <a:lumMod val="75000"/>
                    <a:lumOff val="25000"/>
                  </a:schemeClr>
                </a:solidFill>
                <a:cs typeface="+mn-cs"/>
              </a:rPr>
              <a:t>排出量の分析</a:t>
            </a: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70</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376772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t>（１）</a:t>
            </a:r>
            <a:r>
              <a:rPr kumimoji="1" lang="en-US" altLang="ja-JP" dirty="0"/>
              <a:t>CO2</a:t>
            </a:r>
            <a:r>
              <a:rPr kumimoji="1" lang="ja-JP" altLang="en-US" dirty="0"/>
              <a:t>排出量：部門別</a:t>
            </a:r>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71</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排出量は、地域内での企業や住民の活動内容及び活動量に依存しているため、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排出量の削減対策を検討するうえで、どのような活動によって域内で</a:t>
            </a:r>
            <a:r>
              <a:rPr lang="en-US" altLang="ja-JP" sz="1200" b="1" dirty="0">
                <a:latin typeface="Meiryo UI" pitchFamily="50" charset="-128"/>
                <a:ea typeface="Meiryo UI" pitchFamily="50" charset="-128"/>
              </a:rPr>
              <a:t>CO2</a:t>
            </a:r>
            <a:r>
              <a:rPr lang="ja-JP" altLang="en-US" sz="1200" b="1" dirty="0" err="1">
                <a:latin typeface="Meiryo UI" pitchFamily="50" charset="-128"/>
                <a:ea typeface="Meiryo UI" pitchFamily="50" charset="-128"/>
              </a:rPr>
              <a:t>が排</a:t>
            </a:r>
            <a:r>
              <a:rPr lang="ja-JP" altLang="en-US" sz="1200" b="1" dirty="0">
                <a:latin typeface="Meiryo UI" pitchFamily="50" charset="-128"/>
                <a:ea typeface="Meiryo UI" pitchFamily="50" charset="-128"/>
              </a:rPr>
              <a:t>出されているかを把握することは重要である。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排出量を部門別に表示することで、域内でどのような活動によって</a:t>
            </a:r>
            <a:r>
              <a:rPr lang="en-US" altLang="ja-JP" sz="1200" b="1" dirty="0">
                <a:latin typeface="Meiryo UI" pitchFamily="50" charset="-128"/>
                <a:ea typeface="Meiryo UI" pitchFamily="50" charset="-128"/>
              </a:rPr>
              <a:t>CO2</a:t>
            </a:r>
            <a:r>
              <a:rPr lang="ja-JP" altLang="en-US" sz="1200" b="1" dirty="0" err="1">
                <a:latin typeface="Meiryo UI" pitchFamily="50" charset="-128"/>
                <a:ea typeface="Meiryo UI" pitchFamily="50" charset="-128"/>
              </a:rPr>
              <a:t>が排</a:t>
            </a:r>
            <a:r>
              <a:rPr lang="ja-JP" altLang="en-US" sz="1200" b="1" dirty="0">
                <a:latin typeface="Meiryo UI" pitchFamily="50" charset="-128"/>
                <a:ea typeface="Meiryo UI" pitchFamily="50" charset="-128"/>
              </a:rPr>
              <a:t>出されているかを把握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正方形/長方形 7"/>
          <p:cNvSpPr/>
          <p:nvPr/>
        </p:nvSpPr>
        <p:spPr>
          <a:xfrm>
            <a:off x="252000" y="2448251"/>
            <a:ext cx="8640000" cy="32052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部門別</a:t>
            </a:r>
            <a:r>
              <a:rPr lang="en-US" altLang="ja-JP" sz="1400" b="1" dirty="0">
                <a:solidFill>
                  <a:schemeClr val="bg1"/>
                </a:solidFill>
                <a:latin typeface="Meiryo UI" pitchFamily="50" charset="-128"/>
                <a:ea typeface="Meiryo UI" pitchFamily="50" charset="-128"/>
              </a:rPr>
              <a:t>CO2</a:t>
            </a:r>
            <a:r>
              <a:rPr lang="ja-JP" altLang="en-US" sz="1400" b="1">
                <a:solidFill>
                  <a:schemeClr val="bg1"/>
                </a:solidFill>
                <a:latin typeface="Meiryo UI" pitchFamily="50" charset="-128"/>
                <a:ea typeface="Meiryo UI" pitchFamily="50" charset="-128"/>
              </a:rPr>
              <a:t>排出量</a:t>
            </a:r>
            <a:endParaRPr lang="ja-JP" altLang="en-US" sz="1400" b="1" dirty="0">
              <a:solidFill>
                <a:schemeClr val="bg1"/>
              </a:solidFill>
              <a:latin typeface="Meiryo UI" pitchFamily="50" charset="-128"/>
              <a:ea typeface="Meiryo UI" pitchFamily="50" charset="-128"/>
            </a:endParaRPr>
          </a:p>
        </p:txBody>
      </p:sp>
      <p:sp>
        <p:nvSpPr>
          <p:cNvPr id="9" name="正方形/長方形 31"/>
          <p:cNvSpPr/>
          <p:nvPr/>
        </p:nvSpPr>
        <p:spPr bwMode="auto">
          <a:xfrm>
            <a:off x="252000" y="1784433"/>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○○市では、民生部門の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排出量が最も多く、全体の約</a:t>
            </a:r>
            <a:r>
              <a:rPr lang="en-US" altLang="ja-JP" sz="1200" b="1" dirty="0">
                <a:latin typeface="Meiryo UI" pitchFamily="50" charset="-128"/>
                <a:ea typeface="Meiryo UI" pitchFamily="50" charset="-128"/>
              </a:rPr>
              <a:t>5</a:t>
            </a:r>
            <a:r>
              <a:rPr lang="ja-JP" altLang="en-US" sz="1200" b="1" dirty="0">
                <a:latin typeface="Meiryo UI" pitchFamily="50" charset="-128"/>
                <a:ea typeface="Meiryo UI" pitchFamily="50" charset="-128"/>
              </a:rPr>
              <a:t>割を占めている。次いで、製造業、旅客自動車、貨物自動車による</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a:t>
            </a:r>
          </a:p>
        </p:txBody>
      </p:sp>
      <p:sp>
        <p:nvSpPr>
          <p:cNvPr id="10" name="正方形/長方形 9"/>
          <p:cNvSpPr/>
          <p:nvPr/>
        </p:nvSpPr>
        <p:spPr>
          <a:xfrm>
            <a:off x="300600" y="6363264"/>
            <a:ext cx="8640000" cy="215444"/>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800" dirty="0">
                <a:latin typeface="Meiryo UI" pitchFamily="50" charset="-128"/>
                <a:ea typeface="Meiryo UI" pitchFamily="50" charset="-128"/>
              </a:rPr>
              <a:t>出所：環境省「地方公共団体実行計画（区域施策編）策定支援サイト」、部門別</a:t>
            </a:r>
            <a:r>
              <a:rPr lang="en-US" altLang="ja-JP" sz="800" dirty="0">
                <a:latin typeface="Meiryo UI" pitchFamily="50" charset="-128"/>
                <a:ea typeface="Meiryo UI" pitchFamily="50" charset="-128"/>
              </a:rPr>
              <a:t>CO2</a:t>
            </a:r>
            <a:r>
              <a:rPr lang="ja-JP" altLang="en-US" sz="800" dirty="0">
                <a:latin typeface="Meiryo UI" pitchFamily="50" charset="-128"/>
                <a:ea typeface="Meiryo UI" pitchFamily="50" charset="-128"/>
              </a:rPr>
              <a:t>排出量の現況推計（</a:t>
            </a:r>
            <a:r>
              <a:rPr lang="en-US" altLang="ja-JP" sz="800" dirty="0" smtClean="0">
                <a:latin typeface="Meiryo UI" pitchFamily="50" charset="-128"/>
                <a:ea typeface="Meiryo UI" pitchFamily="50" charset="-128"/>
              </a:rPr>
              <a:t>2018</a:t>
            </a:r>
            <a:r>
              <a:rPr lang="ja-JP" altLang="en-US" sz="800" dirty="0" smtClean="0">
                <a:latin typeface="Meiryo UI" pitchFamily="50" charset="-128"/>
                <a:ea typeface="Meiryo UI" pitchFamily="50" charset="-128"/>
              </a:rPr>
              <a:t>年度</a:t>
            </a:r>
            <a:r>
              <a:rPr lang="ja-JP" altLang="en-US" sz="800" dirty="0">
                <a:latin typeface="Meiryo UI" pitchFamily="50" charset="-128"/>
                <a:ea typeface="Meiryo UI" pitchFamily="50" charset="-128"/>
              </a:rPr>
              <a:t>）</a:t>
            </a:r>
          </a:p>
        </p:txBody>
      </p:sp>
      <p:sp>
        <p:nvSpPr>
          <p:cNvPr id="11" name="テキスト ボックス 1"/>
          <p:cNvSpPr txBox="1"/>
          <p:nvPr/>
        </p:nvSpPr>
        <p:spPr>
          <a:xfrm>
            <a:off x="6220525" y="2822787"/>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lang="en-US" altLang="ja-JP" sz="1600" dirty="0">
                <a:latin typeface="ＭＳ ゴシック" panose="020B0609070205080204" pitchFamily="49" charset="-128"/>
                <a:ea typeface="ＭＳ ゴシック" panose="020B0609070205080204" pitchFamily="49" charset="-128"/>
              </a:rPr>
              <a:t>CO2</a:t>
            </a:r>
            <a:r>
              <a:rPr lang="ja-JP" altLang="en-US" sz="1600" dirty="0">
                <a:latin typeface="ＭＳ ゴシック" panose="020B0609070205080204" pitchFamily="49" charset="-128"/>
                <a:ea typeface="ＭＳ ゴシック" panose="020B0609070205080204" pitchFamily="49" charset="-128"/>
              </a:rPr>
              <a:t>排出量</a:t>
            </a:r>
            <a:r>
              <a:rPr kumimoji="1" lang="ja-JP" altLang="en-US" sz="1600" dirty="0">
                <a:latin typeface="ＭＳ ゴシック" panose="020B0609070205080204" pitchFamily="49" charset="-128"/>
                <a:ea typeface="ＭＳ ゴシック" panose="020B0609070205080204" pitchFamily="49" charset="-128"/>
              </a:rPr>
              <a:t> </a:t>
            </a:r>
            <a:r>
              <a:rPr lang="ja-JP" altLang="en-US" sz="1600" b="1" dirty="0">
                <a:latin typeface="Meiryo UI" pitchFamily="50" charset="-128"/>
                <a:ea typeface="Meiryo UI" pitchFamily="50" charset="-128"/>
              </a:rPr>
              <a:t>○○</a:t>
            </a:r>
            <a:r>
              <a:rPr kumimoji="1" lang="en-US" altLang="ja-JP" sz="1600" dirty="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千</a:t>
            </a:r>
            <a:r>
              <a:rPr lang="en-US" altLang="ja-JP" sz="1600" dirty="0">
                <a:latin typeface="ＭＳ ゴシック" panose="020B0609070205080204" pitchFamily="49" charset="-128"/>
                <a:ea typeface="ＭＳ ゴシック" panose="020B0609070205080204" pitchFamily="49" charset="-128"/>
              </a:rPr>
              <a:t>tCO2/</a:t>
            </a:r>
            <a:r>
              <a:rPr lang="ja-JP" altLang="en-US" sz="1600" dirty="0">
                <a:latin typeface="ＭＳ ゴシック" panose="020B0609070205080204" pitchFamily="49" charset="-128"/>
                <a:ea typeface="ＭＳ ゴシック" panose="020B0609070205080204" pitchFamily="49" charset="-128"/>
              </a:rPr>
              <a:t>年</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2" name="テキスト ボックス 2"/>
          <p:cNvSpPr txBox="1"/>
          <p:nvPr/>
        </p:nvSpPr>
        <p:spPr>
          <a:xfrm>
            <a:off x="5278576" y="2841579"/>
            <a:ext cx="819150" cy="307777"/>
          </a:xfrm>
          <a:prstGeom prst="rect">
            <a:avLst/>
          </a:prstGeom>
          <a:noFill/>
        </p:spPr>
        <p:txBody>
          <a:bodyPr wrap="square" rtlCol="0">
            <a:spAutoFit/>
          </a:bodyPr>
          <a:lstStyle/>
          <a:p>
            <a:r>
              <a:rPr lang="ja-JP" altLang="en-US" sz="1400" b="1" dirty="0">
                <a:latin typeface="Meiryo UI" pitchFamily="50" charset="-128"/>
                <a:ea typeface="Meiryo UI" pitchFamily="50" charset="-128"/>
              </a:rPr>
              <a:t>○○</a:t>
            </a:r>
            <a:r>
              <a:rPr lang="ja-JP" altLang="en-US" sz="1400" dirty="0">
                <a:latin typeface="ＭＳ Ｐゴシック" panose="020B0600070205080204" pitchFamily="50" charset="-128"/>
                <a:ea typeface="ＭＳ Ｐゴシック" panose="020B0600070205080204" pitchFamily="50" charset="-128"/>
              </a:rPr>
              <a:t>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700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t>（２）</a:t>
            </a:r>
            <a:r>
              <a:rPr kumimoji="1" lang="en-US" altLang="ja-JP" dirty="0"/>
              <a:t>1</a:t>
            </a:r>
            <a:r>
              <a:rPr kumimoji="1" lang="ja-JP" altLang="en-US" dirty="0"/>
              <a:t>人当たり</a:t>
            </a:r>
            <a:r>
              <a:rPr kumimoji="1" lang="en-US" altLang="ja-JP" dirty="0"/>
              <a:t>CO2</a:t>
            </a:r>
            <a:r>
              <a:rPr kumimoji="1" lang="ja-JP" altLang="en-US" dirty="0"/>
              <a:t>排出量①：</a:t>
            </a:r>
            <a:r>
              <a:rPr lang="ja-JP" altLang="en-US" dirty="0"/>
              <a:t>産業部門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72</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排出量は、基本的に域内に立地している事業所や</a:t>
            </a:r>
            <a:r>
              <a:rPr lang="ja-JP" altLang="en-US" sz="1200" b="1" dirty="0" smtClean="0">
                <a:latin typeface="Meiryo UI" pitchFamily="50" charset="-128"/>
                <a:ea typeface="Meiryo UI" pitchFamily="50" charset="-128"/>
              </a:rPr>
              <a:t>世帯が</a:t>
            </a:r>
            <a:r>
              <a:rPr lang="ja-JP" altLang="en-US" sz="1200" b="1" dirty="0">
                <a:latin typeface="Meiryo UI" pitchFamily="50" charset="-128"/>
                <a:ea typeface="Meiryo UI" pitchFamily="50" charset="-128"/>
              </a:rPr>
              <a:t>多い地域ほど多いため、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排出量の絶対量だけでは問題点を把握することは困難である。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ここでは、産業部門を対象に、製造業、建設・鉱業、農林水産業のうち、夜間人口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人当たりで見てどの部門の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排出量が多いか</a:t>
            </a:r>
            <a:r>
              <a:rPr lang="ja-JP" altLang="en-US" sz="1200" b="1" dirty="0" smtClean="0">
                <a:latin typeface="Meiryo UI" pitchFamily="50" charset="-128"/>
                <a:ea typeface="Meiryo UI" pitchFamily="50" charset="-128"/>
              </a:rPr>
              <a:t>を、全国や県、人口同規模地域と比較することで把握する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1" name="正方形/長方形 20"/>
          <p:cNvSpPr/>
          <p:nvPr/>
        </p:nvSpPr>
        <p:spPr>
          <a:xfrm>
            <a:off x="313452" y="1807838"/>
            <a:ext cx="8785396"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a:solidFill>
                  <a:schemeClr val="bg1"/>
                </a:solidFill>
                <a:latin typeface="Meiryo UI" pitchFamily="50" charset="-128"/>
                <a:ea typeface="Meiryo UI" pitchFamily="50" charset="-128"/>
              </a:rPr>
              <a:t>産業部門の夜間人口</a:t>
            </a:r>
            <a:r>
              <a:rPr lang="en-US" altLang="ja-JP" sz="1600" b="1" dirty="0">
                <a:solidFill>
                  <a:schemeClr val="bg1"/>
                </a:solidFill>
                <a:latin typeface="Meiryo UI" pitchFamily="50" charset="-128"/>
                <a:ea typeface="Meiryo UI" pitchFamily="50" charset="-128"/>
              </a:rPr>
              <a:t>1</a:t>
            </a:r>
            <a:r>
              <a:rPr lang="ja-JP" altLang="en-US" sz="1600" b="1" dirty="0">
                <a:solidFill>
                  <a:schemeClr val="bg1"/>
                </a:solidFill>
                <a:latin typeface="Meiryo UI" pitchFamily="50" charset="-128"/>
                <a:ea typeface="Meiryo UI" pitchFamily="50" charset="-128"/>
              </a:rPr>
              <a:t>人当たり</a:t>
            </a:r>
            <a:r>
              <a:rPr lang="en-US" altLang="ja-JP" sz="1600" b="1" dirty="0">
                <a:solidFill>
                  <a:schemeClr val="bg1"/>
                </a:solidFill>
                <a:latin typeface="Meiryo UI" pitchFamily="50" charset="-128"/>
                <a:ea typeface="Meiryo UI" pitchFamily="50" charset="-128"/>
              </a:rPr>
              <a:t>CO2</a:t>
            </a:r>
            <a:r>
              <a:rPr lang="ja-JP" altLang="en-US" sz="1600" b="1" dirty="0">
                <a:solidFill>
                  <a:schemeClr val="bg1"/>
                </a:solidFill>
                <a:latin typeface="Meiryo UI" pitchFamily="50" charset="-128"/>
                <a:ea typeface="Meiryo UI" pitchFamily="50" charset="-128"/>
              </a:rPr>
              <a:t>排出量（</a:t>
            </a:r>
            <a:r>
              <a:rPr lang="en-US" altLang="ja-JP" sz="1600" b="1" dirty="0">
                <a:solidFill>
                  <a:schemeClr val="bg1"/>
                </a:solidFill>
                <a:latin typeface="Meiryo UI" pitchFamily="50" charset="-128"/>
                <a:ea typeface="Meiryo UI" pitchFamily="50" charset="-128"/>
              </a:rPr>
              <a:t>tCO2</a:t>
            </a:r>
            <a:r>
              <a:rPr lang="ja-JP" altLang="en-US" sz="1600" b="1" dirty="0">
                <a:solidFill>
                  <a:schemeClr val="bg1"/>
                </a:solidFill>
                <a:latin typeface="Meiryo UI" pitchFamily="50" charset="-128"/>
                <a:ea typeface="Meiryo UI" pitchFamily="50" charset="-128"/>
              </a:rPr>
              <a:t>）</a:t>
            </a:r>
          </a:p>
        </p:txBody>
      </p:sp>
      <p:sp>
        <p:nvSpPr>
          <p:cNvPr id="22" name="正方形/長方形 21"/>
          <p:cNvSpPr/>
          <p:nvPr/>
        </p:nvSpPr>
        <p:spPr>
          <a:xfrm>
            <a:off x="7092373"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産業部門</a:t>
            </a: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合計</a:t>
            </a:r>
            <a:r>
              <a:rPr lang="en-US" altLang="ja-JP" sz="1400" b="1" dirty="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23" name="正方形/長方形 22"/>
          <p:cNvSpPr/>
          <p:nvPr/>
        </p:nvSpPr>
        <p:spPr>
          <a:xfrm>
            <a:off x="313452"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製造業</a:t>
            </a:r>
          </a:p>
        </p:txBody>
      </p:sp>
      <p:sp>
        <p:nvSpPr>
          <p:cNvPr id="24" name="正方形/長方形 23"/>
          <p:cNvSpPr/>
          <p:nvPr/>
        </p:nvSpPr>
        <p:spPr>
          <a:xfrm>
            <a:off x="2542722"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建設・鉱業</a:t>
            </a:r>
          </a:p>
        </p:txBody>
      </p:sp>
      <p:sp>
        <p:nvSpPr>
          <p:cNvPr id="25" name="正方形/長方形 24"/>
          <p:cNvSpPr/>
          <p:nvPr/>
        </p:nvSpPr>
        <p:spPr>
          <a:xfrm>
            <a:off x="4778684"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農林水産業</a:t>
            </a:r>
          </a:p>
        </p:txBody>
      </p:sp>
      <p:sp>
        <p:nvSpPr>
          <p:cNvPr id="26" name="正方形/長方形 25"/>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dirty="0">
                <a:latin typeface="Meiryo UI" pitchFamily="50" charset="-128"/>
                <a:ea typeface="Meiryo UI" pitchFamily="50" charset="-128"/>
              </a:rPr>
              <a:t>出所：環境省「地方公共団体実行計画（区域施策編）策定支援サイト」、部門別</a:t>
            </a:r>
            <a:r>
              <a:rPr lang="en-US" altLang="ja-JP" sz="800" dirty="0">
                <a:latin typeface="Meiryo UI" pitchFamily="50" charset="-128"/>
                <a:ea typeface="Meiryo UI" pitchFamily="50" charset="-128"/>
              </a:rPr>
              <a:t>CO2</a:t>
            </a:r>
            <a:r>
              <a:rPr lang="ja-JP" altLang="en-US" sz="800" dirty="0">
                <a:latin typeface="Meiryo UI" pitchFamily="50" charset="-128"/>
                <a:ea typeface="Meiryo UI" pitchFamily="50" charset="-128"/>
              </a:rPr>
              <a:t>排出量の現況推計（</a:t>
            </a:r>
            <a:r>
              <a:rPr lang="en-US" altLang="ja-JP" sz="800" dirty="0" smtClean="0">
                <a:latin typeface="Meiryo UI" pitchFamily="50" charset="-128"/>
                <a:ea typeface="Meiryo UI" pitchFamily="50" charset="-128"/>
              </a:rPr>
              <a:t>2018</a:t>
            </a:r>
            <a:r>
              <a:rPr lang="ja-JP" altLang="en-US" sz="800" dirty="0" smtClean="0">
                <a:latin typeface="Meiryo UI" pitchFamily="50" charset="-128"/>
                <a:ea typeface="Meiryo UI" pitchFamily="50" charset="-128"/>
              </a:rPr>
              <a:t>年度</a:t>
            </a:r>
            <a:r>
              <a:rPr lang="ja-JP" altLang="en-US" sz="800" dirty="0">
                <a:latin typeface="Meiryo UI" pitchFamily="50" charset="-128"/>
                <a:ea typeface="Meiryo UI" pitchFamily="50" charset="-128"/>
              </a:rPr>
              <a:t>）</a:t>
            </a:r>
            <a:endParaRPr lang="en-US" altLang="ja-JP" sz="800"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dirty="0">
                <a:latin typeface="Meiryo UI" pitchFamily="50" charset="-128"/>
                <a:ea typeface="Meiryo UI" pitchFamily="50" charset="-128"/>
              </a:rPr>
              <a:t>         </a:t>
            </a:r>
            <a:r>
              <a:rPr lang="ja-JP" altLang="en-US" sz="800" dirty="0">
                <a:latin typeface="Meiryo UI" pitchFamily="50" charset="-128"/>
                <a:ea typeface="Meiryo UI" pitchFamily="50" charset="-128"/>
              </a:rPr>
              <a:t>総務省「国勢調査」より作成</a:t>
            </a:r>
            <a:endParaRPr lang="en-US" altLang="ja-JP" sz="800" dirty="0">
              <a:latin typeface="Meiryo UI" pitchFamily="50" charset="-128"/>
              <a:ea typeface="Meiryo UI" pitchFamily="50" charset="-128"/>
            </a:endParaRPr>
          </a:p>
        </p:txBody>
      </p:sp>
    </p:spTree>
    <p:extLst>
      <p:ext uri="{BB962C8B-B14F-4D97-AF65-F5344CB8AC3E}">
        <p14:creationId xmlns:p14="http://schemas.microsoft.com/office/powerpoint/2010/main" val="2791770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t>（２）</a:t>
            </a:r>
            <a:r>
              <a:rPr lang="en-US" altLang="ja-JP" dirty="0"/>
              <a:t>1</a:t>
            </a:r>
            <a:r>
              <a:rPr lang="ja-JP" altLang="en-US" dirty="0"/>
              <a:t>人当たり</a:t>
            </a:r>
            <a:r>
              <a:rPr lang="en-US" altLang="ja-JP" dirty="0"/>
              <a:t>CO2</a:t>
            </a:r>
            <a:r>
              <a:rPr lang="ja-JP" altLang="en-US" dirty="0"/>
              <a:t>排出量②：民生部門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73</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排出量は、基本的に域内に立地している事業所や</a:t>
            </a:r>
            <a:r>
              <a:rPr lang="ja-JP" altLang="en-US" sz="1200" b="1" dirty="0" smtClean="0">
                <a:latin typeface="Meiryo UI" pitchFamily="50" charset="-128"/>
                <a:ea typeface="Meiryo UI" pitchFamily="50" charset="-128"/>
              </a:rPr>
              <a:t>世帯が</a:t>
            </a:r>
            <a:r>
              <a:rPr lang="ja-JP" altLang="en-US" sz="1200" b="1" dirty="0">
                <a:latin typeface="Meiryo UI" pitchFamily="50" charset="-128"/>
                <a:ea typeface="Meiryo UI" pitchFamily="50" charset="-128"/>
              </a:rPr>
              <a:t>多い地域ほど多いため、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排出量の絶対量だけでは問題点を把握することは困難である。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ここでは、民生部門を対象に、家庭、業務のうち、夜間人口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人当たりで見てどの部門の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排出量が多いか</a:t>
            </a:r>
            <a:r>
              <a:rPr lang="ja-JP" altLang="en-US" sz="1200" b="1" dirty="0" smtClean="0">
                <a:latin typeface="Meiryo UI" pitchFamily="50" charset="-128"/>
                <a:ea typeface="Meiryo UI" pitchFamily="50" charset="-128"/>
              </a:rPr>
              <a:t>を、全国や県、人口同規模地域と比較することで把握する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6" name="正方形/長方形 5"/>
          <p:cNvSpPr/>
          <p:nvPr/>
        </p:nvSpPr>
        <p:spPr>
          <a:xfrm>
            <a:off x="348056" y="1807838"/>
            <a:ext cx="874377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a:solidFill>
                  <a:schemeClr val="bg1"/>
                </a:solidFill>
                <a:latin typeface="Meiryo UI" pitchFamily="50" charset="-128"/>
                <a:ea typeface="Meiryo UI" pitchFamily="50" charset="-128"/>
              </a:rPr>
              <a:t>民生部門の夜間人口</a:t>
            </a:r>
            <a:r>
              <a:rPr lang="en-US" altLang="ja-JP" sz="1600" b="1" dirty="0">
                <a:solidFill>
                  <a:schemeClr val="bg1"/>
                </a:solidFill>
                <a:latin typeface="Meiryo UI" pitchFamily="50" charset="-128"/>
                <a:ea typeface="Meiryo UI" pitchFamily="50" charset="-128"/>
              </a:rPr>
              <a:t>1</a:t>
            </a:r>
            <a:r>
              <a:rPr lang="ja-JP" altLang="en-US" sz="1600" b="1" dirty="0">
                <a:solidFill>
                  <a:schemeClr val="bg1"/>
                </a:solidFill>
                <a:latin typeface="Meiryo UI" pitchFamily="50" charset="-128"/>
                <a:ea typeface="Meiryo UI" pitchFamily="50" charset="-128"/>
              </a:rPr>
              <a:t>人当たり</a:t>
            </a:r>
            <a:r>
              <a:rPr lang="en-US" altLang="ja-JP" sz="1600" b="1" dirty="0">
                <a:solidFill>
                  <a:schemeClr val="bg1"/>
                </a:solidFill>
                <a:latin typeface="Meiryo UI" pitchFamily="50" charset="-128"/>
                <a:ea typeface="Meiryo UI" pitchFamily="50" charset="-128"/>
              </a:rPr>
              <a:t>CO2</a:t>
            </a:r>
            <a:r>
              <a:rPr lang="ja-JP" altLang="en-US" sz="1600" b="1" dirty="0">
                <a:solidFill>
                  <a:schemeClr val="bg1"/>
                </a:solidFill>
                <a:latin typeface="Meiryo UI" pitchFamily="50" charset="-128"/>
                <a:ea typeface="Meiryo UI" pitchFamily="50" charset="-128"/>
              </a:rPr>
              <a:t>排出量（</a:t>
            </a:r>
            <a:r>
              <a:rPr lang="en-US" altLang="ja-JP" sz="1600" b="1" dirty="0">
                <a:solidFill>
                  <a:schemeClr val="bg1"/>
                </a:solidFill>
                <a:latin typeface="Meiryo UI" pitchFamily="50" charset="-128"/>
                <a:ea typeface="Meiryo UI" pitchFamily="50" charset="-128"/>
              </a:rPr>
              <a:t>tCO2</a:t>
            </a:r>
            <a:r>
              <a:rPr lang="ja-JP" altLang="en-US" sz="1600" b="1" dirty="0">
                <a:solidFill>
                  <a:schemeClr val="bg1"/>
                </a:solidFill>
                <a:latin typeface="Meiryo UI" pitchFamily="50" charset="-128"/>
                <a:ea typeface="Meiryo UI" pitchFamily="50" charset="-128"/>
              </a:rPr>
              <a:t>）</a:t>
            </a:r>
          </a:p>
        </p:txBody>
      </p:sp>
      <p:sp>
        <p:nvSpPr>
          <p:cNvPr id="7" name="正方形/長方形 6"/>
          <p:cNvSpPr/>
          <p:nvPr/>
        </p:nvSpPr>
        <p:spPr>
          <a:xfrm>
            <a:off x="846140"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家庭</a:t>
            </a:r>
          </a:p>
        </p:txBody>
      </p:sp>
      <p:sp>
        <p:nvSpPr>
          <p:cNvPr id="8" name="正方形/長方形 7"/>
          <p:cNvSpPr/>
          <p:nvPr/>
        </p:nvSpPr>
        <p:spPr>
          <a:xfrm>
            <a:off x="3824194"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業務</a:t>
            </a:r>
          </a:p>
        </p:txBody>
      </p:sp>
      <p:sp>
        <p:nvSpPr>
          <p:cNvPr id="9" name="正方形/長方形 8"/>
          <p:cNvSpPr/>
          <p:nvPr/>
        </p:nvSpPr>
        <p:spPr>
          <a:xfrm>
            <a:off x="6771029"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民生部門</a:t>
            </a: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合計</a:t>
            </a:r>
            <a:r>
              <a:rPr lang="en-US" altLang="ja-JP" sz="1400" b="1" dirty="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0" name="正方形/長方形 9"/>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dirty="0">
                <a:latin typeface="Meiryo UI" pitchFamily="50" charset="-128"/>
                <a:ea typeface="Meiryo UI" pitchFamily="50" charset="-128"/>
              </a:rPr>
              <a:t>出所：環境省「地方公共団体実行計画（区域施策編）策定支援サイト」、部門別</a:t>
            </a:r>
            <a:r>
              <a:rPr lang="en-US" altLang="ja-JP" sz="800" dirty="0">
                <a:latin typeface="Meiryo UI" pitchFamily="50" charset="-128"/>
                <a:ea typeface="Meiryo UI" pitchFamily="50" charset="-128"/>
              </a:rPr>
              <a:t>CO2</a:t>
            </a:r>
            <a:r>
              <a:rPr lang="ja-JP" altLang="en-US" sz="800" dirty="0">
                <a:latin typeface="Meiryo UI" pitchFamily="50" charset="-128"/>
                <a:ea typeface="Meiryo UI" pitchFamily="50" charset="-128"/>
              </a:rPr>
              <a:t>排出量の現況推計（</a:t>
            </a:r>
            <a:r>
              <a:rPr lang="en-US" altLang="ja-JP" sz="800" dirty="0" smtClean="0">
                <a:latin typeface="Meiryo UI" pitchFamily="50" charset="-128"/>
                <a:ea typeface="Meiryo UI" pitchFamily="50" charset="-128"/>
              </a:rPr>
              <a:t>2018</a:t>
            </a:r>
            <a:r>
              <a:rPr lang="ja-JP" altLang="en-US" sz="800" dirty="0" smtClean="0">
                <a:latin typeface="Meiryo UI" pitchFamily="50" charset="-128"/>
                <a:ea typeface="Meiryo UI" pitchFamily="50" charset="-128"/>
              </a:rPr>
              <a:t>年度</a:t>
            </a:r>
            <a:r>
              <a:rPr lang="ja-JP" altLang="en-US" sz="800" dirty="0">
                <a:latin typeface="Meiryo UI" pitchFamily="50" charset="-128"/>
                <a:ea typeface="Meiryo UI" pitchFamily="50" charset="-128"/>
              </a:rPr>
              <a:t>）</a:t>
            </a:r>
            <a:endParaRPr lang="en-US" altLang="ja-JP" sz="800"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dirty="0">
                <a:latin typeface="Meiryo UI" pitchFamily="50" charset="-128"/>
                <a:ea typeface="Meiryo UI" pitchFamily="50" charset="-128"/>
              </a:rPr>
              <a:t>         </a:t>
            </a:r>
            <a:r>
              <a:rPr lang="ja-JP" altLang="en-US" sz="800" dirty="0">
                <a:latin typeface="Meiryo UI" pitchFamily="50" charset="-128"/>
                <a:ea typeface="Meiryo UI" pitchFamily="50" charset="-128"/>
              </a:rPr>
              <a:t>総務省「国勢調査」より作成</a:t>
            </a:r>
            <a:endParaRPr lang="en-US" altLang="ja-JP" sz="800" dirty="0">
              <a:latin typeface="Meiryo UI" pitchFamily="50" charset="-128"/>
              <a:ea typeface="Meiryo UI" pitchFamily="50" charset="-128"/>
            </a:endParaRPr>
          </a:p>
        </p:txBody>
      </p:sp>
    </p:spTree>
    <p:extLst>
      <p:ext uri="{BB962C8B-B14F-4D97-AF65-F5344CB8AC3E}">
        <p14:creationId xmlns:p14="http://schemas.microsoft.com/office/powerpoint/2010/main" val="368898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t>（２）</a:t>
            </a:r>
            <a:r>
              <a:rPr lang="en-US" altLang="ja-JP" dirty="0"/>
              <a:t>1</a:t>
            </a:r>
            <a:r>
              <a:rPr lang="ja-JP" altLang="en-US" dirty="0"/>
              <a:t>人当たり</a:t>
            </a:r>
            <a:r>
              <a:rPr lang="en-US" altLang="ja-JP" dirty="0"/>
              <a:t>CO2</a:t>
            </a:r>
            <a:r>
              <a:rPr lang="ja-JP" altLang="en-US"/>
              <a:t>排出量③：</a:t>
            </a:r>
            <a:r>
              <a:rPr lang="ja-JP" altLang="en-US" dirty="0"/>
              <a:t>運輸部門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74</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排出量は、基本的に域内に立地している事業所や</a:t>
            </a:r>
            <a:r>
              <a:rPr lang="ja-JP" altLang="en-US" sz="1200" b="1" dirty="0" smtClean="0">
                <a:latin typeface="Meiryo UI" pitchFamily="50" charset="-128"/>
                <a:ea typeface="Meiryo UI" pitchFamily="50" charset="-128"/>
              </a:rPr>
              <a:t>世帯が</a:t>
            </a:r>
            <a:r>
              <a:rPr lang="ja-JP" altLang="en-US" sz="1200" b="1" dirty="0">
                <a:latin typeface="Meiryo UI" pitchFamily="50" charset="-128"/>
                <a:ea typeface="Meiryo UI" pitchFamily="50" charset="-128"/>
              </a:rPr>
              <a:t>多い地域ほど多いため、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排出量の絶対量だけでは問題点を把握することは困難である。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ここでは、運輸部門を対象に旅客自動車、貨物自動車、鉄道、船舶のうち、夜間人口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人当たりで見てどの部門の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排出量が多いか</a:t>
            </a:r>
            <a:r>
              <a:rPr lang="ja-JP" altLang="en-US" sz="1200" b="1" dirty="0" smtClean="0">
                <a:latin typeface="Meiryo UI" pitchFamily="50" charset="-128"/>
                <a:ea typeface="Meiryo UI" pitchFamily="50" charset="-128"/>
              </a:rPr>
              <a:t>を、全国や県、人口同規模地域と比較することで把握する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6" name="正方形/長方形 5"/>
          <p:cNvSpPr/>
          <p:nvPr/>
        </p:nvSpPr>
        <p:spPr>
          <a:xfrm>
            <a:off x="313452" y="1807838"/>
            <a:ext cx="8785396"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a:solidFill>
                  <a:schemeClr val="bg1"/>
                </a:solidFill>
                <a:latin typeface="Meiryo UI" pitchFamily="50" charset="-128"/>
                <a:ea typeface="Meiryo UI" pitchFamily="50" charset="-128"/>
              </a:rPr>
              <a:t>運輸部門の夜間人口</a:t>
            </a:r>
            <a:r>
              <a:rPr lang="en-US" altLang="ja-JP" sz="1600" b="1" dirty="0">
                <a:solidFill>
                  <a:schemeClr val="bg1"/>
                </a:solidFill>
                <a:latin typeface="Meiryo UI" pitchFamily="50" charset="-128"/>
                <a:ea typeface="Meiryo UI" pitchFamily="50" charset="-128"/>
              </a:rPr>
              <a:t>1</a:t>
            </a:r>
            <a:r>
              <a:rPr lang="ja-JP" altLang="en-US" sz="1600" b="1" dirty="0">
                <a:solidFill>
                  <a:schemeClr val="bg1"/>
                </a:solidFill>
                <a:latin typeface="Meiryo UI" pitchFamily="50" charset="-128"/>
                <a:ea typeface="Meiryo UI" pitchFamily="50" charset="-128"/>
              </a:rPr>
              <a:t>人当たり</a:t>
            </a:r>
            <a:r>
              <a:rPr lang="en-US" altLang="ja-JP" sz="1600" b="1" dirty="0">
                <a:solidFill>
                  <a:schemeClr val="bg1"/>
                </a:solidFill>
                <a:latin typeface="Meiryo UI" pitchFamily="50" charset="-128"/>
                <a:ea typeface="Meiryo UI" pitchFamily="50" charset="-128"/>
              </a:rPr>
              <a:t>CO2</a:t>
            </a:r>
            <a:r>
              <a:rPr lang="ja-JP" altLang="en-US" sz="1600" b="1" dirty="0">
                <a:solidFill>
                  <a:schemeClr val="bg1"/>
                </a:solidFill>
                <a:latin typeface="Meiryo UI" pitchFamily="50" charset="-128"/>
                <a:ea typeface="Meiryo UI" pitchFamily="50" charset="-128"/>
              </a:rPr>
              <a:t>排出量（</a:t>
            </a:r>
            <a:r>
              <a:rPr lang="en-US" altLang="ja-JP" sz="1600" b="1" dirty="0">
                <a:solidFill>
                  <a:schemeClr val="bg1"/>
                </a:solidFill>
                <a:latin typeface="Meiryo UI" pitchFamily="50" charset="-128"/>
                <a:ea typeface="Meiryo UI" pitchFamily="50" charset="-128"/>
              </a:rPr>
              <a:t>tCO2</a:t>
            </a:r>
            <a:r>
              <a:rPr lang="ja-JP" altLang="en-US" sz="1600" b="1" dirty="0">
                <a:solidFill>
                  <a:schemeClr val="bg1"/>
                </a:solidFill>
                <a:latin typeface="Meiryo UI" pitchFamily="50" charset="-128"/>
                <a:ea typeface="Meiryo UI" pitchFamily="50" charset="-128"/>
              </a:rPr>
              <a:t>）</a:t>
            </a:r>
          </a:p>
        </p:txBody>
      </p:sp>
      <p:sp>
        <p:nvSpPr>
          <p:cNvPr id="7" name="正方形/長方形 6"/>
          <p:cNvSpPr/>
          <p:nvPr/>
        </p:nvSpPr>
        <p:spPr>
          <a:xfrm>
            <a:off x="7406848"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運輸部門</a:t>
            </a:r>
            <a:r>
              <a:rPr lang="en-US" altLang="ja-JP" sz="1400" b="1" dirty="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合計</a:t>
            </a:r>
            <a:r>
              <a:rPr lang="en-US" altLang="ja-JP" sz="1400" b="1" dirty="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8" name="正方形/長方形 7"/>
          <p:cNvSpPr/>
          <p:nvPr/>
        </p:nvSpPr>
        <p:spPr>
          <a:xfrm>
            <a:off x="313452"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旅客自動車</a:t>
            </a:r>
          </a:p>
        </p:txBody>
      </p:sp>
      <p:sp>
        <p:nvSpPr>
          <p:cNvPr id="9" name="正方形/長方形 8"/>
          <p:cNvSpPr/>
          <p:nvPr/>
        </p:nvSpPr>
        <p:spPr>
          <a:xfrm>
            <a:off x="2089238"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貨物自動車</a:t>
            </a:r>
          </a:p>
        </p:txBody>
      </p:sp>
      <p:sp>
        <p:nvSpPr>
          <p:cNvPr id="10" name="正方形/長方形 9"/>
          <p:cNvSpPr/>
          <p:nvPr/>
        </p:nvSpPr>
        <p:spPr>
          <a:xfrm>
            <a:off x="3864287"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鉄道</a:t>
            </a:r>
          </a:p>
        </p:txBody>
      </p:sp>
      <p:sp>
        <p:nvSpPr>
          <p:cNvPr id="11" name="正方形/長方形 10"/>
          <p:cNvSpPr/>
          <p:nvPr/>
        </p:nvSpPr>
        <p:spPr>
          <a:xfrm>
            <a:off x="5637323"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船舶</a:t>
            </a:r>
          </a:p>
        </p:txBody>
      </p:sp>
      <p:sp>
        <p:nvSpPr>
          <p:cNvPr id="12" name="正方形/長方形 11"/>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dirty="0">
                <a:latin typeface="Meiryo UI" pitchFamily="50" charset="-128"/>
                <a:ea typeface="Meiryo UI" pitchFamily="50" charset="-128"/>
              </a:rPr>
              <a:t>出所：環境省「地方公共団体実行計画（区域施策編）策定支援サイト」、部門別</a:t>
            </a:r>
            <a:r>
              <a:rPr lang="en-US" altLang="ja-JP" sz="800" dirty="0">
                <a:latin typeface="Meiryo UI" pitchFamily="50" charset="-128"/>
                <a:ea typeface="Meiryo UI" pitchFamily="50" charset="-128"/>
              </a:rPr>
              <a:t>CO2</a:t>
            </a:r>
            <a:r>
              <a:rPr lang="ja-JP" altLang="en-US" sz="800" dirty="0">
                <a:latin typeface="Meiryo UI" pitchFamily="50" charset="-128"/>
                <a:ea typeface="Meiryo UI" pitchFamily="50" charset="-128"/>
              </a:rPr>
              <a:t>排出量の現況推計（</a:t>
            </a:r>
            <a:r>
              <a:rPr lang="en-US" altLang="ja-JP" sz="800" dirty="0" smtClean="0">
                <a:latin typeface="Meiryo UI" pitchFamily="50" charset="-128"/>
                <a:ea typeface="Meiryo UI" pitchFamily="50" charset="-128"/>
              </a:rPr>
              <a:t>2018</a:t>
            </a:r>
            <a:r>
              <a:rPr lang="ja-JP" altLang="en-US" sz="800" dirty="0" smtClean="0">
                <a:latin typeface="Meiryo UI" pitchFamily="50" charset="-128"/>
                <a:ea typeface="Meiryo UI" pitchFamily="50" charset="-128"/>
              </a:rPr>
              <a:t>年度</a:t>
            </a:r>
            <a:r>
              <a:rPr lang="ja-JP" altLang="en-US" sz="800" dirty="0">
                <a:latin typeface="Meiryo UI" pitchFamily="50" charset="-128"/>
                <a:ea typeface="Meiryo UI" pitchFamily="50" charset="-128"/>
              </a:rPr>
              <a:t>）</a:t>
            </a:r>
            <a:endParaRPr lang="en-US" altLang="ja-JP" sz="800"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dirty="0">
                <a:latin typeface="Meiryo UI" pitchFamily="50" charset="-128"/>
                <a:ea typeface="Meiryo UI" pitchFamily="50" charset="-128"/>
              </a:rPr>
              <a:t>         </a:t>
            </a:r>
            <a:r>
              <a:rPr lang="ja-JP" altLang="en-US" sz="800" dirty="0">
                <a:latin typeface="Meiryo UI" pitchFamily="50" charset="-128"/>
                <a:ea typeface="Meiryo UI" pitchFamily="50" charset="-128"/>
              </a:rPr>
              <a:t>総務省「国勢調査」より作成</a:t>
            </a:r>
            <a:endParaRPr lang="en-US" altLang="ja-JP" sz="800" dirty="0">
              <a:latin typeface="Meiryo UI" pitchFamily="50" charset="-128"/>
              <a:ea typeface="Meiryo UI" pitchFamily="50" charset="-128"/>
            </a:endParaRPr>
          </a:p>
        </p:txBody>
      </p:sp>
    </p:spTree>
    <p:extLst>
      <p:ext uri="{BB962C8B-B14F-4D97-AF65-F5344CB8AC3E}">
        <p14:creationId xmlns:p14="http://schemas.microsoft.com/office/powerpoint/2010/main" val="2168817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rPr>
              <a:t>７</a:t>
            </a:r>
            <a:r>
              <a:rPr lang="ja-JP" altLang="en-US" sz="4000" dirty="0" smtClean="0">
                <a:solidFill>
                  <a:schemeClr val="bg1"/>
                </a:solidFill>
                <a:latin typeface="Meiryo UI" pitchFamily="50" charset="-128"/>
                <a:ea typeface="Meiryo UI" pitchFamily="50" charset="-128"/>
              </a:rPr>
              <a:t>．</a:t>
            </a:r>
            <a:r>
              <a:rPr lang="ja-JP" altLang="en-US" sz="4000" dirty="0">
                <a:solidFill>
                  <a:schemeClr val="bg1"/>
                </a:solidFill>
                <a:latin typeface="Meiryo UI" pitchFamily="50" charset="-128"/>
                <a:ea typeface="Meiryo UI" pitchFamily="50" charset="-128"/>
              </a:rPr>
              <a:t>地域の概況</a:t>
            </a:r>
            <a:endParaRPr lang="en-US" altLang="ja-JP" sz="4000" dirty="0">
              <a:solidFill>
                <a:schemeClr val="bg1"/>
              </a:solidFill>
              <a:latin typeface="Meiryo UI" pitchFamily="50" charset="-128"/>
              <a:ea typeface="Meiryo UI" pitchFamily="50" charset="-128"/>
            </a:endParaRPr>
          </a:p>
        </p:txBody>
      </p:sp>
      <p:sp>
        <p:nvSpPr>
          <p:cNvPr id="9" name="テキスト プレースホルダ 8"/>
          <p:cNvSpPr>
            <a:spLocks noGrp="1"/>
          </p:cNvSpPr>
          <p:nvPr>
            <p:ph type="body" idx="4294967295"/>
          </p:nvPr>
        </p:nvSpPr>
        <p:spPr>
          <a:xfrm>
            <a:off x="1771589" y="3079460"/>
            <a:ext cx="6840000" cy="2575173"/>
          </a:xfrm>
          <a:prstGeom prst="rect">
            <a:avLst/>
          </a:prstGeom>
          <a:noFill/>
        </p:spPr>
        <p:txBody>
          <a:bodyPr wrap="square" lIns="0" rIns="0" rtlCol="0" anchor="ctr">
            <a:noAutofit/>
          </a:bodyPr>
          <a:lstStyle/>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（１）</a:t>
            </a:r>
            <a:r>
              <a:rPr lang="ja-JP" altLang="en-US" sz="2400" b="1" kern="1200" dirty="0">
                <a:solidFill>
                  <a:schemeClr val="tx1">
                    <a:lumMod val="75000"/>
                    <a:lumOff val="25000"/>
                  </a:schemeClr>
                </a:solidFill>
                <a:latin typeface="Meiryo UI" pitchFamily="50" charset="-128"/>
                <a:ea typeface="Meiryo UI" pitchFamily="50" charset="-128"/>
              </a:rPr>
              <a:t>基礎的な指標の推移</a:t>
            </a:r>
            <a:endParaRPr lang="ja-JP"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（２）</a:t>
            </a:r>
            <a:r>
              <a:rPr lang="ja-JP" altLang="en-US" sz="2400" b="1" kern="1200" dirty="0">
                <a:solidFill>
                  <a:schemeClr val="tx1">
                    <a:lumMod val="75000"/>
                    <a:lumOff val="25000"/>
                  </a:schemeClr>
                </a:solidFill>
                <a:latin typeface="Meiryo UI" pitchFamily="50" charset="-128"/>
                <a:ea typeface="Meiryo UI" pitchFamily="50" charset="-128"/>
              </a:rPr>
              <a:t>人口①現在の人口規模と将来動向</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（３）人口②現在と将来の年齢別の人口構成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a:t>
            </a:r>
            <a:r>
              <a:rPr lang="ja-JP" altLang="en-US" sz="2400" b="1" kern="1200" dirty="0">
                <a:solidFill>
                  <a:schemeClr val="tx1">
                    <a:lumMod val="75000"/>
                    <a:lumOff val="25000"/>
                  </a:schemeClr>
                </a:solidFill>
                <a:latin typeface="Meiryo UI" pitchFamily="50" charset="-128"/>
                <a:ea typeface="Meiryo UI" pitchFamily="50" charset="-128"/>
              </a:rPr>
              <a:t>４</a:t>
            </a:r>
            <a:r>
              <a:rPr lang="ja-JP" altLang="ja-JP" sz="2400" b="1" kern="1200" dirty="0">
                <a:solidFill>
                  <a:schemeClr val="tx1">
                    <a:lumMod val="75000"/>
                    <a:lumOff val="25000"/>
                  </a:schemeClr>
                </a:solidFill>
                <a:latin typeface="Meiryo UI" pitchFamily="50" charset="-128"/>
                <a:ea typeface="Meiryo UI" pitchFamily="50" charset="-128"/>
              </a:rPr>
              <a:t>）就業</a:t>
            </a:r>
            <a:r>
              <a:rPr lang="ja-JP" altLang="en-US" sz="2400" b="1" kern="1200" dirty="0">
                <a:solidFill>
                  <a:schemeClr val="tx1">
                    <a:lumMod val="75000"/>
                    <a:lumOff val="25000"/>
                  </a:schemeClr>
                </a:solidFill>
                <a:latin typeface="Meiryo UI" pitchFamily="50" charset="-128"/>
                <a:ea typeface="Meiryo UI" pitchFamily="50" charset="-128"/>
              </a:rPr>
              <a:t>者の規模</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a:t>
            </a:r>
            <a:r>
              <a:rPr lang="ja-JP" altLang="en-US" sz="2400" b="1" kern="1200" dirty="0">
                <a:solidFill>
                  <a:schemeClr val="tx1">
                    <a:lumMod val="75000"/>
                    <a:lumOff val="25000"/>
                  </a:schemeClr>
                </a:solidFill>
                <a:latin typeface="Meiryo UI" pitchFamily="50" charset="-128"/>
                <a:ea typeface="Meiryo UI" pitchFamily="50" charset="-128"/>
              </a:rPr>
              <a:t>５</a:t>
            </a:r>
            <a:r>
              <a:rPr lang="ja-JP" altLang="ja-JP" sz="2400" b="1" kern="1200" dirty="0">
                <a:solidFill>
                  <a:schemeClr val="tx1">
                    <a:lumMod val="75000"/>
                    <a:lumOff val="25000"/>
                  </a:schemeClr>
                </a:solidFill>
                <a:latin typeface="Meiryo UI" pitchFamily="50" charset="-128"/>
                <a:ea typeface="Meiryo UI" pitchFamily="50" charset="-128"/>
              </a:rPr>
              <a:t>）</a:t>
            </a:r>
            <a:r>
              <a:rPr lang="ja-JP" altLang="en-US" sz="2400" b="1" kern="1200" dirty="0">
                <a:solidFill>
                  <a:schemeClr val="tx1">
                    <a:lumMod val="75000"/>
                    <a:lumOff val="25000"/>
                  </a:schemeClr>
                </a:solidFill>
                <a:latin typeface="Meiryo UI" pitchFamily="50" charset="-128"/>
                <a:ea typeface="Meiryo UI" pitchFamily="50" charset="-128"/>
              </a:rPr>
              <a:t>夜間人口</a:t>
            </a:r>
            <a:r>
              <a:rPr lang="en-US" altLang="ja-JP" sz="2400" b="1" kern="1200" dirty="0">
                <a:solidFill>
                  <a:schemeClr val="tx1">
                    <a:lumMod val="75000"/>
                    <a:lumOff val="25000"/>
                  </a:schemeClr>
                </a:solidFill>
                <a:latin typeface="Meiryo UI" pitchFamily="50" charset="-128"/>
                <a:ea typeface="Meiryo UI" pitchFamily="50" charset="-128"/>
              </a:rPr>
              <a:t>1</a:t>
            </a:r>
            <a:r>
              <a:rPr lang="ja-JP" altLang="en-US" sz="2400" b="1" kern="1200" dirty="0">
                <a:solidFill>
                  <a:schemeClr val="tx1">
                    <a:lumMod val="75000"/>
                    <a:lumOff val="25000"/>
                  </a:schemeClr>
                </a:solidFill>
                <a:latin typeface="Meiryo UI" pitchFamily="50" charset="-128"/>
                <a:ea typeface="Meiryo UI" pitchFamily="50" charset="-128"/>
              </a:rPr>
              <a:t>人当たり就業者数（</a:t>
            </a:r>
            <a:r>
              <a:rPr lang="ja-JP" altLang="ja-JP" sz="2400" b="1" kern="1200" dirty="0">
                <a:solidFill>
                  <a:schemeClr val="tx1">
                    <a:lumMod val="75000"/>
                    <a:lumOff val="25000"/>
                  </a:schemeClr>
                </a:solidFill>
                <a:latin typeface="Meiryo UI" pitchFamily="50" charset="-128"/>
                <a:ea typeface="Meiryo UI" pitchFamily="50" charset="-128"/>
              </a:rPr>
              <a:t>職住比</a:t>
            </a:r>
            <a:r>
              <a:rPr lang="ja-JP" altLang="en-US" sz="2400" b="1" kern="1200" dirty="0">
                <a:solidFill>
                  <a:schemeClr val="tx1">
                    <a:lumMod val="75000"/>
                    <a:lumOff val="25000"/>
                  </a:schemeClr>
                </a:solidFill>
                <a:latin typeface="Meiryo UI" pitchFamily="50" charset="-128"/>
                <a:ea typeface="Meiryo UI" pitchFamily="50" charset="-128"/>
              </a:rPr>
              <a:t>）</a:t>
            </a:r>
            <a:endParaRPr lang="en-US" altLang="ja-JP" sz="2400" b="1" kern="1200" dirty="0">
              <a:solidFill>
                <a:schemeClr val="tx1">
                  <a:lumMod val="75000"/>
                  <a:lumOff val="25000"/>
                </a:schemeClr>
              </a:solidFill>
              <a:latin typeface="Meiryo UI" pitchFamily="50" charset="-128"/>
              <a:ea typeface="Meiryo UI" pitchFamily="50" charset="-128"/>
            </a:endParaRP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75</a:t>
            </a:fld>
            <a:endParaRPr lang="en-US" altLang="ja-JP" b="1" dirty="0">
              <a:latin typeface="Meiryo UI" pitchFamily="50" charset="-128"/>
              <a:ea typeface="Meiryo UI" pitchFamily="50"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（１）基礎的な指標の推移</a:t>
            </a:r>
          </a:p>
        </p:txBody>
      </p:sp>
      <p:sp>
        <p:nvSpPr>
          <p:cNvPr id="4" name="テキスト ボックス 3"/>
          <p:cNvSpPr txBox="1">
            <a:spLocks noChangeArrowheads="1"/>
          </p:cNvSpPr>
          <p:nvPr/>
        </p:nvSpPr>
        <p:spPr bwMode="auto">
          <a:xfrm>
            <a:off x="96632" y="126278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a:t>
            </a:r>
            <a:r>
              <a:rPr lang="en-US" altLang="ja-JP" sz="1400" b="1" dirty="0">
                <a:solidFill>
                  <a:schemeClr val="bg1"/>
                </a:solidFill>
                <a:latin typeface="Meiryo UI" pitchFamily="50" charset="-128"/>
                <a:ea typeface="Meiryo UI" pitchFamily="50" charset="-128"/>
              </a:rPr>
              <a:t>2010</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2013</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2015</a:t>
            </a:r>
            <a:r>
              <a:rPr lang="ja-JP" altLang="en-US" sz="1400" b="1" dirty="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2018</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の人口</a:t>
            </a:r>
          </a:p>
        </p:txBody>
      </p:sp>
      <p:sp>
        <p:nvSpPr>
          <p:cNvPr id="12" name="テキスト ボックス 11"/>
          <p:cNvSpPr txBox="1">
            <a:spLocks noChangeArrowheads="1"/>
          </p:cNvSpPr>
          <p:nvPr/>
        </p:nvSpPr>
        <p:spPr bwMode="auto">
          <a:xfrm>
            <a:off x="4622912" y="126278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a:t>
            </a:r>
            <a:r>
              <a:rPr lang="en-US" altLang="ja-JP" sz="1400" b="1" dirty="0">
                <a:solidFill>
                  <a:schemeClr val="bg1"/>
                </a:solidFill>
                <a:latin typeface="Meiryo UI" pitchFamily="50" charset="-128"/>
                <a:ea typeface="Meiryo UI" pitchFamily="50" charset="-128"/>
              </a:rPr>
              <a:t>2010</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2013</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2015</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2018</a:t>
            </a:r>
            <a:r>
              <a:rPr lang="ja-JP" altLang="en-US" sz="1400" b="1" dirty="0">
                <a:solidFill>
                  <a:schemeClr val="bg1"/>
                </a:solidFill>
                <a:latin typeface="Meiryo UI" pitchFamily="50" charset="-128"/>
                <a:ea typeface="Meiryo UI" pitchFamily="50" charset="-128"/>
              </a:rPr>
              <a:t>年の従業者数</a:t>
            </a:r>
          </a:p>
        </p:txBody>
      </p:sp>
      <p:sp>
        <p:nvSpPr>
          <p:cNvPr id="14" name="テキスト ボックス 13"/>
          <p:cNvSpPr txBox="1">
            <a:spLocks noChangeArrowheads="1"/>
          </p:cNvSpPr>
          <p:nvPr/>
        </p:nvSpPr>
        <p:spPr bwMode="auto">
          <a:xfrm>
            <a:off x="96632" y="400842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③</a:t>
            </a:r>
            <a:r>
              <a:rPr lang="en-US" altLang="ja-JP" sz="1400" b="1" dirty="0">
                <a:solidFill>
                  <a:schemeClr val="bg1"/>
                </a:solidFill>
                <a:latin typeface="Meiryo UI" pitchFamily="50" charset="-128"/>
                <a:ea typeface="Meiryo UI" pitchFamily="50" charset="-128"/>
              </a:rPr>
              <a:t>2010</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2013</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2015</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2018</a:t>
            </a:r>
            <a:r>
              <a:rPr lang="ja-JP" altLang="en-US" sz="1400" b="1" dirty="0">
                <a:solidFill>
                  <a:schemeClr val="bg1"/>
                </a:solidFill>
                <a:latin typeface="Meiryo UI" pitchFamily="50" charset="-128"/>
                <a:ea typeface="Meiryo UI" pitchFamily="50" charset="-128"/>
              </a:rPr>
              <a:t>年の生産額</a:t>
            </a:r>
          </a:p>
        </p:txBody>
      </p:sp>
      <p:sp>
        <p:nvSpPr>
          <p:cNvPr id="16" name="テキスト ボックス 15"/>
          <p:cNvSpPr txBox="1">
            <a:spLocks noChangeArrowheads="1"/>
          </p:cNvSpPr>
          <p:nvPr/>
        </p:nvSpPr>
        <p:spPr bwMode="auto">
          <a:xfrm>
            <a:off x="4622912" y="400842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④</a:t>
            </a:r>
            <a:r>
              <a:rPr lang="en-US" altLang="ja-JP" sz="1400" b="1" dirty="0">
                <a:solidFill>
                  <a:schemeClr val="bg1"/>
                </a:solidFill>
                <a:latin typeface="Meiryo UI" pitchFamily="50" charset="-128"/>
                <a:ea typeface="Meiryo UI" pitchFamily="50" charset="-128"/>
              </a:rPr>
              <a:t>2010</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2013</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2015</a:t>
            </a:r>
            <a:r>
              <a:rPr lang="ja-JP" altLang="en-US" sz="1400" b="1" dirty="0">
                <a:solidFill>
                  <a:schemeClr val="bg1"/>
                </a:solidFill>
                <a:latin typeface="Meiryo UI" pitchFamily="50" charset="-128"/>
                <a:ea typeface="Meiryo UI" pitchFamily="50" charset="-128"/>
              </a:rPr>
              <a:t>年、</a:t>
            </a:r>
            <a:r>
              <a:rPr lang="en-US" altLang="ja-JP" sz="1400" b="1" dirty="0">
                <a:solidFill>
                  <a:schemeClr val="bg1"/>
                </a:solidFill>
                <a:latin typeface="Meiryo UI" pitchFamily="50" charset="-128"/>
                <a:ea typeface="Meiryo UI" pitchFamily="50" charset="-128"/>
              </a:rPr>
              <a:t>2018</a:t>
            </a:r>
            <a:r>
              <a:rPr lang="ja-JP" altLang="en-US" sz="1400" b="1" dirty="0">
                <a:solidFill>
                  <a:schemeClr val="bg1"/>
                </a:solidFill>
                <a:latin typeface="Meiryo UI" pitchFamily="50" charset="-128"/>
                <a:ea typeface="Meiryo UI" pitchFamily="50" charset="-128"/>
              </a:rPr>
              <a:t>年の付加価値</a:t>
            </a:r>
          </a:p>
        </p:txBody>
      </p:sp>
      <p:sp>
        <p:nvSpPr>
          <p:cNvPr id="18"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76</a:t>
            </a:fld>
            <a:endParaRPr lang="en-US" altLang="ja-JP" b="1" dirty="0">
              <a:latin typeface="Meiryo UI" pitchFamily="50" charset="-128"/>
              <a:ea typeface="Meiryo UI" pitchFamily="50" charset="-128"/>
            </a:endParaRPr>
          </a:p>
        </p:txBody>
      </p:sp>
      <p:sp>
        <p:nvSpPr>
          <p:cNvPr id="28" name="テキスト ボックス 27"/>
          <p:cNvSpPr txBox="1"/>
          <p:nvPr/>
        </p:nvSpPr>
        <p:spPr>
          <a:xfrm>
            <a:off x="814387" y="691499"/>
            <a:ext cx="8280000" cy="50151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地域経済の規模を表す基礎的な指標について、</a:t>
            </a:r>
            <a:r>
              <a:rPr lang="en-US" altLang="ja-JP" sz="1200" b="1" dirty="0">
                <a:latin typeface="Meiryo UI" pitchFamily="50" charset="-128"/>
                <a:ea typeface="Meiryo UI" pitchFamily="50" charset="-128"/>
              </a:rPr>
              <a:t>2010</a:t>
            </a:r>
            <a:r>
              <a:rPr lang="ja-JP" altLang="en-US" sz="1200" b="1" dirty="0">
                <a:latin typeface="Meiryo UI" pitchFamily="50" charset="-128"/>
                <a:ea typeface="Meiryo UI" pitchFamily="50" charset="-128"/>
              </a:rPr>
              <a:t>年、</a:t>
            </a:r>
            <a:r>
              <a:rPr lang="en-US" altLang="ja-JP" sz="1200" b="1" dirty="0">
                <a:latin typeface="Meiryo UI" pitchFamily="50" charset="-128"/>
                <a:ea typeface="Meiryo UI" pitchFamily="50" charset="-128"/>
              </a:rPr>
              <a:t>2013</a:t>
            </a:r>
            <a:r>
              <a:rPr lang="ja-JP" altLang="en-US" sz="1200" b="1" dirty="0">
                <a:latin typeface="Meiryo UI" pitchFamily="50" charset="-128"/>
                <a:ea typeface="Meiryo UI" pitchFamily="50" charset="-128"/>
              </a:rPr>
              <a:t>年、</a:t>
            </a:r>
            <a:r>
              <a:rPr lang="en-US" altLang="ja-JP" sz="1200" b="1" dirty="0">
                <a:latin typeface="Meiryo UI" pitchFamily="50" charset="-128"/>
                <a:ea typeface="Meiryo UI" pitchFamily="50" charset="-128"/>
              </a:rPr>
              <a:t>2015</a:t>
            </a:r>
            <a:r>
              <a:rPr lang="ja-JP" altLang="en-US" sz="1200" b="1" dirty="0" smtClean="0">
                <a:latin typeface="Meiryo UI" pitchFamily="50" charset="-128"/>
                <a:ea typeface="Meiryo UI" pitchFamily="50" charset="-128"/>
              </a:rPr>
              <a:t>年、</a:t>
            </a:r>
            <a:r>
              <a:rPr lang="en-US" altLang="ja-JP" sz="1200" b="1" dirty="0" smtClean="0">
                <a:latin typeface="Meiryo UI" pitchFamily="50" charset="-128"/>
                <a:ea typeface="Meiryo UI" pitchFamily="50" charset="-128"/>
              </a:rPr>
              <a:t>2018</a:t>
            </a:r>
            <a:r>
              <a:rPr lang="ja-JP" altLang="en-US" sz="1200" b="1" dirty="0" smtClean="0">
                <a:latin typeface="Meiryo UI" pitchFamily="50" charset="-128"/>
                <a:ea typeface="Meiryo UI" pitchFamily="50" charset="-128"/>
              </a:rPr>
              <a:t>年の</a:t>
            </a:r>
            <a:r>
              <a:rPr lang="ja-JP" altLang="en-US" sz="1200" b="1" dirty="0">
                <a:latin typeface="Meiryo UI" pitchFamily="50" charset="-128"/>
                <a:ea typeface="Meiryo UI" pitchFamily="50" charset="-128"/>
              </a:rPr>
              <a:t>推移を確認し、規模が拡大しているか縮小しているかを把握する。</a:t>
            </a:r>
            <a:endParaRPr lang="en-US" altLang="ja-JP" sz="1200" b="1" dirty="0">
              <a:latin typeface="Meiryo UI" pitchFamily="50" charset="-128"/>
              <a:ea typeface="Meiryo UI" pitchFamily="50" charset="-128"/>
            </a:endParaRPr>
          </a:p>
        </p:txBody>
      </p:sp>
      <p:sp>
        <p:nvSpPr>
          <p:cNvPr id="29" name="テキスト ボックス 28"/>
          <p:cNvSpPr txBox="1">
            <a:spLocks noChangeArrowheads="1"/>
          </p:cNvSpPr>
          <p:nvPr/>
        </p:nvSpPr>
        <p:spPr bwMode="auto">
          <a:xfrm>
            <a:off x="48489" y="537091"/>
            <a:ext cx="792000" cy="792000"/>
          </a:xfrm>
          <a:prstGeom prst="ellipse">
            <a:avLst/>
          </a:prstGeom>
          <a:solidFill>
            <a:srgbClr val="CC0066"/>
          </a:solidFill>
          <a:ln w="38100" algn="ctr">
            <a:noFill/>
            <a:round/>
            <a:headEnd/>
            <a:tailEnd/>
          </a:ln>
        </p:spPr>
        <p:txBody>
          <a:bodyPr wrap="none" lIns="36000" rIns="36000" anchor="ctr"/>
          <a:lstStyle/>
          <a:p>
            <a:pPr algn="ctr"/>
            <a:r>
              <a:rPr lang="ja-JP" altLang="en-US" sz="1400" b="1" dirty="0">
                <a:solidFill>
                  <a:schemeClr val="bg1"/>
                </a:solidFill>
                <a:latin typeface="Meiryo UI" pitchFamily="50" charset="-128"/>
                <a:ea typeface="Meiryo UI" pitchFamily="50" charset="-128"/>
              </a:rPr>
              <a:t>分析の</a:t>
            </a:r>
            <a:r>
              <a:rPr lang="en-US" altLang="ja-JP" sz="1400" b="1" dirty="0">
                <a:solidFill>
                  <a:schemeClr val="bg1"/>
                </a:solidFill>
                <a:latin typeface="Meiryo UI" pitchFamily="50" charset="-128"/>
                <a:ea typeface="Meiryo UI" pitchFamily="50" charset="-128"/>
              </a:rPr>
              <a:t/>
            </a:r>
            <a:br>
              <a:rPr lang="en-US" altLang="ja-JP" sz="1400" b="1" dirty="0">
                <a:solidFill>
                  <a:schemeClr val="bg1"/>
                </a:solidFill>
                <a:latin typeface="Meiryo UI" pitchFamily="50" charset="-128"/>
                <a:ea typeface="Meiryo UI" pitchFamily="50" charset="-128"/>
              </a:rPr>
            </a:br>
            <a:r>
              <a:rPr lang="ja-JP" altLang="en-US" sz="1400" b="1" dirty="0">
                <a:solidFill>
                  <a:schemeClr val="bg1"/>
                </a:solidFill>
                <a:latin typeface="Meiryo UI" pitchFamily="50" charset="-128"/>
                <a:ea typeface="Meiryo UI" pitchFamily="50" charset="-128"/>
              </a:rPr>
              <a:t>視点</a:t>
            </a:r>
          </a:p>
        </p:txBody>
      </p:sp>
      <p:sp>
        <p:nvSpPr>
          <p:cNvPr id="37" name="正方形/長方形 36"/>
          <p:cNvSpPr/>
          <p:nvPr/>
        </p:nvSpPr>
        <p:spPr>
          <a:xfrm>
            <a:off x="4311805" y="6575650"/>
            <a:ext cx="4440758" cy="21544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dirty="0">
                <a:latin typeface="Meiryo UI" pitchFamily="50" charset="-128"/>
                <a:ea typeface="Meiryo UI" pitchFamily="50" charset="-128"/>
              </a:rPr>
              <a:t>出所：総務省「国勢調査」、「経済センサス</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基礎調査」、 「地域経済循環分析用データ」より作成</a:t>
            </a:r>
            <a:endParaRPr lang="en-US" altLang="ja-JP" sz="800" dirty="0">
              <a:latin typeface="Meiryo UI" pitchFamily="50" charset="-128"/>
              <a:ea typeface="Meiryo UI" pitchFamily="50"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a:t>
            </a:r>
            <a:r>
              <a:rPr lang="ja-JP" altLang="en-US">
                <a:latin typeface="Meiryo UI" pitchFamily="50" charset="-128"/>
                <a:ea typeface="Meiryo UI" pitchFamily="50" charset="-128"/>
              </a:rPr>
              <a:t>２）人口① </a:t>
            </a:r>
            <a:r>
              <a:rPr lang="ja-JP" altLang="en-US" dirty="0">
                <a:latin typeface="Meiryo UI" pitchFamily="50" charset="-128"/>
                <a:ea typeface="Meiryo UI" pitchFamily="50" charset="-128"/>
              </a:rPr>
              <a:t>現在の人口規模と将来動向</a:t>
            </a:r>
            <a:endParaRPr kumimoji="1" lang="ja-JP" altLang="en-US" dirty="0">
              <a:latin typeface="Meiryo UI" pitchFamily="50" charset="-128"/>
              <a:ea typeface="Meiryo UI" pitchFamily="50" charset="-128"/>
            </a:endParaRPr>
          </a:p>
        </p:txBody>
      </p:sp>
      <p:sp>
        <p:nvSpPr>
          <p:cNvPr id="38" name="正方形/長方形 37"/>
          <p:cNvSpPr/>
          <p:nvPr/>
        </p:nvSpPr>
        <p:spPr>
          <a:xfrm>
            <a:off x="166257" y="6099050"/>
            <a:ext cx="4060221" cy="215444"/>
          </a:xfrm>
          <a:prstGeom prst="rect">
            <a:avLst/>
          </a:prstGeom>
        </p:spPr>
        <p:txBody>
          <a:bodyPr wrap="square">
            <a:spAutoFit/>
          </a:bodyPr>
          <a:lstStyle/>
          <a:p>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総務省「国勢調査」より作成</a:t>
            </a:r>
          </a:p>
        </p:txBody>
      </p:sp>
      <p:sp>
        <p:nvSpPr>
          <p:cNvPr id="39" name="テキスト ボックス 38"/>
          <p:cNvSpPr txBox="1">
            <a:spLocks noChangeArrowheads="1"/>
          </p:cNvSpPr>
          <p:nvPr/>
        </p:nvSpPr>
        <p:spPr bwMode="auto">
          <a:xfrm>
            <a:off x="4711892" y="2886287"/>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②夜間人口の推移（</a:t>
            </a:r>
            <a:r>
              <a:rPr lang="en-US" altLang="ja-JP" sz="1400" b="1" dirty="0">
                <a:solidFill>
                  <a:schemeClr val="bg1"/>
                </a:solidFill>
                <a:latin typeface="Meiryo UI" pitchFamily="50" charset="-128"/>
                <a:ea typeface="Meiryo UI" pitchFamily="50" charset="-128"/>
              </a:rPr>
              <a:t>2020</a:t>
            </a:r>
            <a:r>
              <a:rPr lang="ja-JP" altLang="en-US" sz="1400" b="1" dirty="0">
                <a:solidFill>
                  <a:schemeClr val="bg1"/>
                </a:solidFill>
                <a:latin typeface="Meiryo UI" pitchFamily="50" charset="-128"/>
                <a:ea typeface="Meiryo UI" pitchFamily="50" charset="-128"/>
              </a:rPr>
              <a:t>年以降は推計値）</a:t>
            </a:r>
          </a:p>
        </p:txBody>
      </p:sp>
      <p:sp>
        <p:nvSpPr>
          <p:cNvPr id="41" name="正方形/長方形 40"/>
          <p:cNvSpPr/>
          <p:nvPr/>
        </p:nvSpPr>
        <p:spPr bwMode="auto">
          <a:xfrm>
            <a:off x="111379" y="2170938"/>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昼間人口の方が夜間人口よりも○○、通勤者・通学者が地域内に○○している拠点性が○○地域である。</a:t>
            </a:r>
            <a:endParaRPr lang="en-US" altLang="ja-JP" sz="1200" b="1" dirty="0">
              <a:latin typeface="Meiryo UI" pitchFamily="50" charset="-128"/>
              <a:ea typeface="Meiryo UI" pitchFamily="50" charset="-128"/>
            </a:endParaRPr>
          </a:p>
        </p:txBody>
      </p:sp>
      <p:sp>
        <p:nvSpPr>
          <p:cNvPr id="42" name="正方形/長方形 41"/>
          <p:cNvSpPr/>
          <p:nvPr/>
        </p:nvSpPr>
        <p:spPr bwMode="auto">
          <a:xfrm>
            <a:off x="4711892" y="2178558"/>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夜間人口は○○</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増加すると予測されている。</a:t>
            </a:r>
            <a:endParaRPr lang="en-US" altLang="ja-JP" sz="1200" b="1" dirty="0">
              <a:latin typeface="Meiryo UI" pitchFamily="50" charset="-128"/>
              <a:ea typeface="Meiryo UI" pitchFamily="50" charset="-128"/>
            </a:endParaRPr>
          </a:p>
        </p:txBody>
      </p:sp>
      <p:sp>
        <p:nvSpPr>
          <p:cNvPr id="43" name="直線コネクタ 42"/>
          <p:cNvSpPr/>
          <p:nvPr/>
        </p:nvSpPr>
        <p:spPr>
          <a:xfrm>
            <a:off x="6998265" y="4223796"/>
            <a:ext cx="1770932"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b="1">
              <a:latin typeface="Meiryo UI" pitchFamily="50" charset="-128"/>
              <a:ea typeface="Meiryo UI" pitchFamily="50" charset="-128"/>
            </a:endParaRPr>
          </a:p>
        </p:txBody>
      </p:sp>
      <p:cxnSp>
        <p:nvCxnSpPr>
          <p:cNvPr id="44" name="直線矢印コネクタ 43"/>
          <p:cNvCxnSpPr/>
          <p:nvPr/>
        </p:nvCxnSpPr>
        <p:spPr>
          <a:xfrm>
            <a:off x="8769198" y="4223796"/>
            <a:ext cx="0" cy="568042"/>
          </a:xfrm>
          <a:prstGeom prst="straightConnector1">
            <a:avLst/>
          </a:prstGeom>
          <a:noFill/>
          <a:ln w="19050" cap="flat" cmpd="sng" algn="ctr">
            <a:solidFill>
              <a:schemeClr val="bg1">
                <a:lumMod val="65000"/>
              </a:scheme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45" name="テキスト ボックス 12"/>
          <p:cNvSpPr txBox="1"/>
          <p:nvPr/>
        </p:nvSpPr>
        <p:spPr>
          <a:xfrm>
            <a:off x="8072439" y="4013484"/>
            <a:ext cx="1029308" cy="307777"/>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a:latin typeface="Meiryo UI" pitchFamily="50" charset="-128"/>
                <a:ea typeface="Meiryo UI" pitchFamily="50" charset="-128"/>
              </a:rPr>
              <a:t>○○</a:t>
            </a:r>
            <a:r>
              <a:rPr kumimoji="1" lang="en-US" altLang="ja-JP" sz="1400" b="1" dirty="0">
                <a:solidFill>
                  <a:srgbClr val="002060"/>
                </a:solidFill>
                <a:latin typeface="Meiryo UI" pitchFamily="50" charset="-128"/>
                <a:ea typeface="Meiryo UI" pitchFamily="50" charset="-128"/>
              </a:rPr>
              <a:t>%</a:t>
            </a:r>
            <a:endParaRPr kumimoji="1" lang="ja-JP" altLang="en-US" sz="1400" b="1" dirty="0">
              <a:solidFill>
                <a:srgbClr val="002060"/>
              </a:solidFill>
              <a:latin typeface="Meiryo UI" pitchFamily="50" charset="-128"/>
              <a:ea typeface="Meiryo UI" pitchFamily="50" charset="-128"/>
            </a:endParaRPr>
          </a:p>
        </p:txBody>
      </p:sp>
      <p:cxnSp>
        <p:nvCxnSpPr>
          <p:cNvPr id="46" name="直線矢印コネクタ 45"/>
          <p:cNvCxnSpPr/>
          <p:nvPr/>
        </p:nvCxnSpPr>
        <p:spPr bwMode="auto">
          <a:xfrm>
            <a:off x="6998265" y="3967764"/>
            <a:ext cx="1770932" cy="0"/>
          </a:xfrm>
          <a:prstGeom prst="straightConnector1">
            <a:avLst/>
          </a:prstGeom>
          <a:noFill/>
          <a:ln w="19050" cap="flat" cmpd="sng" algn="ctr">
            <a:solidFill>
              <a:srgbClr val="0070C0"/>
            </a:solidFill>
            <a:prstDash val="solid"/>
            <a:round/>
            <a:headEnd type="arrow"/>
            <a:tailEnd type="arrow"/>
          </a:ln>
          <a:effectLst/>
        </p:spPr>
      </p:cxnSp>
      <p:sp>
        <p:nvSpPr>
          <p:cNvPr id="47" name="テキスト ボックス 5"/>
          <p:cNvSpPr txBox="1"/>
          <p:nvPr/>
        </p:nvSpPr>
        <p:spPr>
          <a:xfrm>
            <a:off x="7567813" y="3859595"/>
            <a:ext cx="723275" cy="307777"/>
          </a:xfrm>
          <a:prstGeom prst="rect">
            <a:avLst/>
          </a:prstGeom>
          <a:solidFill>
            <a:srgbClr val="0070C0"/>
          </a:solidFill>
          <a:ln w="9525" cmpd="sng">
            <a:no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chemeClr val="bg1"/>
                </a:solidFill>
                <a:latin typeface="Meiryo UI" pitchFamily="50" charset="-128"/>
                <a:ea typeface="Meiryo UI" pitchFamily="50" charset="-128"/>
              </a:rPr>
              <a:t>推計値</a:t>
            </a:r>
          </a:p>
        </p:txBody>
      </p:sp>
      <p:sp>
        <p:nvSpPr>
          <p:cNvPr id="48" name="テキスト ボックス 47"/>
          <p:cNvSpPr txBox="1">
            <a:spLocks noChangeArrowheads="1"/>
          </p:cNvSpPr>
          <p:nvPr/>
        </p:nvSpPr>
        <p:spPr bwMode="auto">
          <a:xfrm>
            <a:off x="111379" y="2894863"/>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①夜間人口・昼間人口（</a:t>
            </a:r>
            <a:r>
              <a:rPr lang="en-US" altLang="ja-JP" sz="1400" b="1" dirty="0" smtClean="0">
                <a:solidFill>
                  <a:schemeClr val="bg1"/>
                </a:solidFill>
                <a:latin typeface="Meiryo UI" pitchFamily="50" charset="-128"/>
                <a:ea typeface="Meiryo UI" pitchFamily="50" charset="-128"/>
              </a:rPr>
              <a:t>2018</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a:t>
            </a:r>
          </a:p>
        </p:txBody>
      </p:sp>
      <p:cxnSp>
        <p:nvCxnSpPr>
          <p:cNvPr id="50" name="直線コネクタ 49"/>
          <p:cNvCxnSpPr/>
          <p:nvPr/>
        </p:nvCxnSpPr>
        <p:spPr bwMode="auto">
          <a:xfrm>
            <a:off x="2487416" y="3906039"/>
            <a:ext cx="1333814" cy="0"/>
          </a:xfrm>
          <a:prstGeom prst="line">
            <a:avLst/>
          </a:prstGeom>
          <a:noFill/>
          <a:ln w="15875" cap="flat" cmpd="sng" algn="ctr">
            <a:solidFill>
              <a:schemeClr val="bg1">
                <a:lumMod val="65000"/>
              </a:schemeClr>
            </a:solidFill>
            <a:prstDash val="lgDash"/>
            <a:round/>
            <a:headEnd type="none" w="med" len="med"/>
            <a:tailEnd type="none" w="med" len="med"/>
          </a:ln>
          <a:effectLst/>
        </p:spPr>
      </p:cxnSp>
      <p:sp>
        <p:nvSpPr>
          <p:cNvPr id="51" name="テキスト ボックス 50"/>
          <p:cNvSpPr txBox="1"/>
          <p:nvPr/>
        </p:nvSpPr>
        <p:spPr>
          <a:xfrm>
            <a:off x="2135887" y="3481218"/>
            <a:ext cx="883537" cy="276999"/>
          </a:xfrm>
          <a:prstGeom prst="rect">
            <a:avLst/>
          </a:prstGeom>
          <a:noFill/>
        </p:spPr>
        <p:txBody>
          <a:bodyPr wrap="square" rtlCol="0">
            <a:spAutoFit/>
          </a:bodyPr>
          <a:lstStyle/>
          <a:p>
            <a:pPr algn="ctr"/>
            <a:r>
              <a:rPr kumimoji="1"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a:t>
            </a:r>
            <a:r>
              <a:rPr kumimoji="1" lang="en-US" altLang="ja-JP" sz="1200" b="1" dirty="0">
                <a:latin typeface="Meiryo UI" pitchFamily="50" charset="-128"/>
                <a:ea typeface="Meiryo UI" pitchFamily="50" charset="-128"/>
              </a:rPr>
              <a:t>%</a:t>
            </a:r>
            <a:endParaRPr kumimoji="1" lang="ja-JP" altLang="en-US" sz="1200" b="1" dirty="0">
              <a:latin typeface="Meiryo UI" pitchFamily="50" charset="-128"/>
              <a:ea typeface="Meiryo UI" pitchFamily="50" charset="-128"/>
            </a:endParaRPr>
          </a:p>
        </p:txBody>
      </p:sp>
      <p:cxnSp>
        <p:nvCxnSpPr>
          <p:cNvPr id="52" name="直線コネクタ 51"/>
          <p:cNvCxnSpPr/>
          <p:nvPr/>
        </p:nvCxnSpPr>
        <p:spPr bwMode="auto">
          <a:xfrm>
            <a:off x="1220277" y="3824892"/>
            <a:ext cx="1778418" cy="0"/>
          </a:xfrm>
          <a:prstGeom prst="line">
            <a:avLst/>
          </a:prstGeom>
          <a:noFill/>
          <a:ln w="15875" cap="flat" cmpd="sng" algn="ctr">
            <a:solidFill>
              <a:schemeClr val="bg1">
                <a:lumMod val="65000"/>
              </a:schemeClr>
            </a:solidFill>
            <a:prstDash val="lgDash"/>
            <a:round/>
            <a:headEnd type="none" w="med" len="med"/>
            <a:tailEnd type="none" w="med" len="med"/>
          </a:ln>
          <a:effectLst/>
        </p:spPr>
      </p:cxnSp>
      <p:sp>
        <p:nvSpPr>
          <p:cNvPr id="54" name="正方形/長方形 53"/>
          <p:cNvSpPr/>
          <p:nvPr/>
        </p:nvSpPr>
        <p:spPr>
          <a:xfrm>
            <a:off x="4670852" y="5995811"/>
            <a:ext cx="4320000" cy="338554"/>
          </a:xfrm>
          <a:prstGeom prst="rect">
            <a:avLst/>
          </a:prstGeom>
        </p:spPr>
        <p:txBody>
          <a:bodyPr wrap="square">
            <a:spAutoFit/>
          </a:bodyPr>
          <a:lstStyle/>
          <a:p>
            <a:pPr marL="269875" indent="-269875"/>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総務省「国勢調査」、国立社会保障・人口問題研究所「日本の地域別将来推計人口</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平成</a:t>
            </a:r>
            <a:r>
              <a:rPr lang="en-US" altLang="ja-JP" sz="800" dirty="0">
                <a:latin typeface="Meiryo UI" pitchFamily="50" charset="-128"/>
                <a:ea typeface="Meiryo UI" pitchFamily="50" charset="-128"/>
              </a:rPr>
              <a:t>30(2018)</a:t>
            </a:r>
            <a:r>
              <a:rPr lang="ja-JP" altLang="en-US" sz="800" dirty="0">
                <a:latin typeface="Meiryo UI" pitchFamily="50" charset="-128"/>
                <a:ea typeface="Meiryo UI" pitchFamily="50" charset="-128"/>
              </a:rPr>
              <a:t>年推計</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」より作成</a:t>
            </a:r>
          </a:p>
        </p:txBody>
      </p:sp>
      <p:sp>
        <p:nvSpPr>
          <p:cNvPr id="2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77</a:t>
            </a:fld>
            <a:endParaRPr lang="en-US" altLang="ja-JP" b="1" dirty="0">
              <a:latin typeface="Meiryo UI" pitchFamily="50" charset="-128"/>
              <a:ea typeface="Meiryo UI" pitchFamily="50" charset="-128"/>
            </a:endParaRPr>
          </a:p>
        </p:txBody>
      </p:sp>
      <p:cxnSp>
        <p:nvCxnSpPr>
          <p:cNvPr id="24" name="直線コネクタ 23"/>
          <p:cNvCxnSpPr/>
          <p:nvPr/>
        </p:nvCxnSpPr>
        <p:spPr bwMode="auto">
          <a:xfrm flipV="1">
            <a:off x="2470271" y="3858430"/>
            <a:ext cx="7620" cy="278130"/>
          </a:xfrm>
          <a:prstGeom prst="line">
            <a:avLst/>
          </a:prstGeom>
          <a:noFill/>
          <a:ln w="19050" cap="flat" cmpd="sng" algn="ctr">
            <a:solidFill>
              <a:schemeClr val="tx1">
                <a:lumMod val="50000"/>
                <a:lumOff val="50000"/>
              </a:schemeClr>
            </a:solidFill>
            <a:prstDash val="solid"/>
            <a:round/>
            <a:headEnd type="none" w="med" len="med"/>
            <a:tailEnd type="arrow" w="med" len="med"/>
          </a:ln>
          <a:effectLst/>
        </p:spPr>
      </p:cxnSp>
      <p:sp>
        <p:nvSpPr>
          <p:cNvPr id="27" name="Rectangle 3"/>
          <p:cNvSpPr>
            <a:spLocks noChangeArrowheads="1"/>
          </p:cNvSpPr>
          <p:nvPr/>
        </p:nvSpPr>
        <p:spPr bwMode="auto">
          <a:xfrm>
            <a:off x="820109" y="809259"/>
            <a:ext cx="8280000" cy="112408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地域の消費や生産は、地域の人口に大きく影響を受けるため、現在及び将来の人口規模を把握する。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ここでは、まず夜間人口と昼間人口を比較し、通勤・通学者による流入・流出状況を把握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r>
              <a:rPr lang="ja-JP" altLang="en-US" sz="1200" b="1" dirty="0">
                <a:latin typeface="Meiryo UI" pitchFamily="50" charset="-128"/>
                <a:ea typeface="Meiryo UI" pitchFamily="50" charset="-128"/>
              </a:rPr>
              <a:t>流入超過の地域は、域外からの通勤者への所得の支払いを通じて雇用者所得が流出している可能性が高い。</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また、将来の推計人口を含めて時系列で人口の推移を確認することで、将来の地域のすがたを把握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30" name="テキスト ボックス 2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6" name="テキスト ボックス 15"/>
          <p:cNvSpPr txBox="1"/>
          <p:nvPr/>
        </p:nvSpPr>
        <p:spPr>
          <a:xfrm>
            <a:off x="5166360" y="3310128"/>
            <a:ext cx="1011531" cy="307777"/>
          </a:xfrm>
          <a:prstGeom prst="rect">
            <a:avLst/>
          </a:prstGeom>
          <a:solidFill>
            <a:srgbClr val="002060"/>
          </a:solid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bg1"/>
                </a:solidFill>
              </a:rPr>
              <a:t>福島県</a:t>
            </a:r>
            <a:r>
              <a:rPr lang="ja-JP" altLang="en-US" sz="1400" b="1" baseline="30000" dirty="0">
                <a:solidFill>
                  <a:schemeClr val="bg1"/>
                </a:solidFill>
              </a:rPr>
              <a:t>注）</a:t>
            </a:r>
            <a:endParaRPr kumimoji="1" lang="ja-JP" altLang="en-US" sz="1400" b="1" baseline="30000" dirty="0">
              <a:solidFill>
                <a:schemeClr val="bg1"/>
              </a:solidFill>
            </a:endParaRPr>
          </a:p>
        </p:txBody>
      </p:sp>
      <p:sp>
        <p:nvSpPr>
          <p:cNvPr id="28" name="テキスト ボックス 27"/>
          <p:cNvSpPr txBox="1"/>
          <p:nvPr/>
        </p:nvSpPr>
        <p:spPr>
          <a:xfrm>
            <a:off x="4608683" y="6519446"/>
            <a:ext cx="4158865" cy="338554"/>
          </a:xfrm>
          <a:prstGeom prst="rect">
            <a:avLst/>
          </a:prstGeom>
          <a:noFill/>
        </p:spPr>
        <p:txBody>
          <a:bodyPr wrap="square" rtlCol="0">
            <a:spAutoFit/>
          </a:bodyPr>
          <a:lstStyle/>
          <a:p>
            <a:pPr marL="216000" indent="-216000" algn="just"/>
            <a:r>
              <a:rPr kumimoji="1" lang="ja-JP" altLang="en-US" sz="800" dirty="0">
                <a:latin typeface="Meiryo UI" panose="020B0604030504040204" pitchFamily="50" charset="-128"/>
                <a:ea typeface="Meiryo UI" panose="020B0604030504040204" pitchFamily="50" charset="-128"/>
              </a:rPr>
              <a:t>注）</a:t>
            </a: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福島県については、</a:t>
            </a:r>
            <a:r>
              <a:rPr lang="ja-JP" altLang="en-US" sz="800" dirty="0">
                <a:latin typeface="Meiryo UI" panose="020B0604030504040204" pitchFamily="50" charset="-128"/>
                <a:ea typeface="Meiryo UI" panose="020B0604030504040204" pitchFamily="50" charset="-128"/>
              </a:rPr>
              <a:t>国立社会保障・人口問題研究所「日本の地域別将来推計人口</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平成</a:t>
            </a:r>
            <a:r>
              <a:rPr lang="en-US" altLang="ja-JP" sz="800" dirty="0">
                <a:latin typeface="Meiryo UI" pitchFamily="50" charset="-128"/>
                <a:ea typeface="Meiryo UI" pitchFamily="50" charset="-128"/>
              </a:rPr>
              <a:t>30(2018)</a:t>
            </a:r>
            <a:r>
              <a:rPr lang="ja-JP" altLang="en-US" sz="800" dirty="0">
                <a:latin typeface="Meiryo UI" pitchFamily="50" charset="-128"/>
                <a:ea typeface="Meiryo UI" pitchFamily="50" charset="-128"/>
              </a:rPr>
              <a:t>年推計</a:t>
            </a:r>
            <a:r>
              <a:rPr lang="en-US" altLang="ja-JP" sz="800" dirty="0">
                <a:latin typeface="Meiryo UI" pitchFamily="50" charset="-128"/>
                <a:ea typeface="Meiryo UI" pitchFamily="50" charset="-128"/>
              </a:rPr>
              <a:t>) </a:t>
            </a:r>
            <a:r>
              <a:rPr lang="ja-JP" altLang="en-US" sz="800" dirty="0">
                <a:latin typeface="Meiryo UI" panose="020B0604030504040204" pitchFamily="50" charset="-128"/>
                <a:ea typeface="Meiryo UI" panose="020B0604030504040204" pitchFamily="50" charset="-128"/>
              </a:rPr>
              <a:t>」では県単位でのみ推計しており、市町村単位では推計していない。</a:t>
            </a:r>
            <a:endParaRPr kumimoji="1" lang="ja-JP" altLang="en-US" sz="800" dirty="0">
              <a:latin typeface="Meiryo UI" panose="020B0604030504040204" pitchFamily="50" charset="-128"/>
              <a:ea typeface="Meiryo UI" panose="020B0604030504040204" pitchFamily="50"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a:t>
            </a:r>
            <a:r>
              <a:rPr lang="ja-JP" altLang="en-US" dirty="0"/>
              <a:t>３</a:t>
            </a:r>
            <a:r>
              <a:rPr lang="ja-JP" altLang="en-US" dirty="0">
                <a:latin typeface="Meiryo UI" pitchFamily="50" charset="-128"/>
                <a:ea typeface="Meiryo UI" pitchFamily="50" charset="-128"/>
              </a:rPr>
              <a:t>）</a:t>
            </a:r>
            <a:r>
              <a:rPr kumimoji="1" lang="ja-JP" altLang="ja-JP" sz="2400">
                <a:solidFill>
                  <a:srgbClr val="44546A"/>
                </a:solidFill>
                <a:latin typeface="Meiryo UI" pitchFamily="50" charset="-128"/>
                <a:ea typeface="Meiryo UI" pitchFamily="50" charset="-128"/>
              </a:rPr>
              <a:t>人口</a:t>
            </a:r>
            <a:r>
              <a:rPr kumimoji="1" lang="ja-JP" altLang="en-US" sz="2400">
                <a:solidFill>
                  <a:srgbClr val="44546A"/>
                </a:solidFill>
                <a:latin typeface="Meiryo UI" pitchFamily="50" charset="-128"/>
                <a:ea typeface="Meiryo UI" pitchFamily="50" charset="-128"/>
              </a:rPr>
              <a:t>② </a:t>
            </a:r>
            <a:r>
              <a:rPr kumimoji="1" lang="ja-JP" altLang="en-US">
                <a:latin typeface="Meiryo UI" pitchFamily="50" charset="-128"/>
                <a:ea typeface="Meiryo UI" pitchFamily="50" charset="-128"/>
              </a:rPr>
              <a:t>現在</a:t>
            </a:r>
            <a:r>
              <a:rPr kumimoji="1" lang="ja-JP" altLang="en-US" dirty="0">
                <a:latin typeface="Meiryo UI" pitchFamily="50" charset="-128"/>
                <a:ea typeface="Meiryo UI" pitchFamily="50" charset="-128"/>
              </a:rPr>
              <a:t>と将来の年齢別の人口構成</a:t>
            </a:r>
          </a:p>
        </p:txBody>
      </p:sp>
      <p:sp>
        <p:nvSpPr>
          <p:cNvPr id="50" name="テキスト ボックス 49"/>
          <p:cNvSpPr txBox="1">
            <a:spLocks noChangeArrowheads="1"/>
          </p:cNvSpPr>
          <p:nvPr/>
        </p:nvSpPr>
        <p:spPr bwMode="auto">
          <a:xfrm>
            <a:off x="85520" y="2676835"/>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①人口ピラミッド（</a:t>
            </a:r>
            <a:r>
              <a:rPr lang="en-US" altLang="ja-JP" sz="1400" b="1" dirty="0">
                <a:solidFill>
                  <a:schemeClr val="bg1"/>
                </a:solidFill>
                <a:latin typeface="Meiryo UI" pitchFamily="50" charset="-128"/>
                <a:ea typeface="Meiryo UI" pitchFamily="50" charset="-128"/>
              </a:rPr>
              <a:t>2015</a:t>
            </a:r>
            <a:r>
              <a:rPr lang="ja-JP" altLang="en-US" sz="1400" b="1" dirty="0">
                <a:solidFill>
                  <a:schemeClr val="bg1"/>
                </a:solidFill>
                <a:latin typeface="Meiryo UI" pitchFamily="50" charset="-128"/>
                <a:ea typeface="Meiryo UI" pitchFamily="50" charset="-128"/>
              </a:rPr>
              <a:t>年）</a:t>
            </a:r>
          </a:p>
        </p:txBody>
      </p:sp>
      <p:sp>
        <p:nvSpPr>
          <p:cNvPr id="52" name="テキスト ボックス 51"/>
          <p:cNvSpPr txBox="1">
            <a:spLocks noChangeArrowheads="1"/>
          </p:cNvSpPr>
          <p:nvPr/>
        </p:nvSpPr>
        <p:spPr bwMode="auto">
          <a:xfrm>
            <a:off x="4742909" y="2676835"/>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②人口ピラミッド（</a:t>
            </a:r>
            <a:r>
              <a:rPr lang="en-US" altLang="ja-JP" sz="1400" b="1" dirty="0">
                <a:solidFill>
                  <a:schemeClr val="bg1"/>
                </a:solidFill>
                <a:latin typeface="Meiryo UI" pitchFamily="50" charset="-128"/>
                <a:ea typeface="Meiryo UI" pitchFamily="50" charset="-128"/>
              </a:rPr>
              <a:t>2045</a:t>
            </a:r>
            <a:r>
              <a:rPr lang="ja-JP" altLang="en-US" sz="1400" b="1" dirty="0">
                <a:solidFill>
                  <a:schemeClr val="bg1"/>
                </a:solidFill>
                <a:latin typeface="Meiryo UI" pitchFamily="50" charset="-128"/>
                <a:ea typeface="Meiryo UI" pitchFamily="50" charset="-128"/>
              </a:rPr>
              <a:t>年、推計値）</a:t>
            </a:r>
          </a:p>
        </p:txBody>
      </p:sp>
      <p:sp>
        <p:nvSpPr>
          <p:cNvPr id="54" name="テキスト ボックス 53"/>
          <p:cNvSpPr txBox="1"/>
          <p:nvPr/>
        </p:nvSpPr>
        <p:spPr>
          <a:xfrm>
            <a:off x="871728" y="3146844"/>
            <a:ext cx="648000" cy="307777"/>
          </a:xfrm>
          <a:prstGeom prst="rect">
            <a:avLst/>
          </a:prstGeom>
          <a:noFill/>
        </p:spPr>
        <p:txBody>
          <a:bodyPr wrap="square" rtlCol="0">
            <a:spAutoFit/>
          </a:bodyPr>
          <a:lstStyle/>
          <a:p>
            <a:pPr algn="ctr"/>
            <a:r>
              <a:rPr kumimoji="1" lang="ja-JP" altLang="en-US" sz="1400" b="1" dirty="0">
                <a:solidFill>
                  <a:schemeClr val="accent6"/>
                </a:solidFill>
                <a:latin typeface="Meiryo UI" pitchFamily="50" charset="-128"/>
                <a:ea typeface="Meiryo UI" pitchFamily="50" charset="-128"/>
              </a:rPr>
              <a:t>男</a:t>
            </a:r>
          </a:p>
        </p:txBody>
      </p:sp>
      <p:sp>
        <p:nvSpPr>
          <p:cNvPr id="55" name="テキスト ボックス 54"/>
          <p:cNvSpPr txBox="1"/>
          <p:nvPr/>
        </p:nvSpPr>
        <p:spPr>
          <a:xfrm>
            <a:off x="3138221" y="3160255"/>
            <a:ext cx="648000" cy="307777"/>
          </a:xfrm>
          <a:prstGeom prst="rect">
            <a:avLst/>
          </a:prstGeom>
          <a:noFill/>
        </p:spPr>
        <p:txBody>
          <a:bodyPr wrap="square" rtlCol="0">
            <a:spAutoFit/>
          </a:bodyPr>
          <a:lstStyle/>
          <a:p>
            <a:pPr algn="ctr"/>
            <a:r>
              <a:rPr lang="ja-JP" altLang="en-US" sz="1400" b="1" dirty="0">
                <a:solidFill>
                  <a:srgbClr val="00B050"/>
                </a:solidFill>
                <a:latin typeface="Meiryo UI" pitchFamily="50" charset="-128"/>
                <a:ea typeface="Meiryo UI" pitchFamily="50" charset="-128"/>
              </a:rPr>
              <a:t>女</a:t>
            </a:r>
            <a:endParaRPr kumimoji="1" lang="ja-JP" altLang="en-US" sz="1400" b="1" dirty="0">
              <a:solidFill>
                <a:srgbClr val="00B050"/>
              </a:solidFill>
              <a:latin typeface="Meiryo UI" pitchFamily="50" charset="-128"/>
              <a:ea typeface="Meiryo UI" pitchFamily="50" charset="-128"/>
            </a:endParaRPr>
          </a:p>
        </p:txBody>
      </p:sp>
      <p:sp>
        <p:nvSpPr>
          <p:cNvPr id="56" name="テキスト ボックス 55"/>
          <p:cNvSpPr txBox="1"/>
          <p:nvPr/>
        </p:nvSpPr>
        <p:spPr>
          <a:xfrm>
            <a:off x="5486518" y="3146844"/>
            <a:ext cx="648000" cy="307777"/>
          </a:xfrm>
          <a:prstGeom prst="rect">
            <a:avLst/>
          </a:prstGeom>
          <a:noFill/>
        </p:spPr>
        <p:txBody>
          <a:bodyPr wrap="square" rtlCol="0">
            <a:spAutoFit/>
          </a:bodyPr>
          <a:lstStyle/>
          <a:p>
            <a:pPr algn="ctr"/>
            <a:r>
              <a:rPr kumimoji="1" lang="ja-JP" altLang="en-US" sz="1400" b="1" dirty="0">
                <a:solidFill>
                  <a:schemeClr val="accent6"/>
                </a:solidFill>
                <a:latin typeface="Meiryo UI" pitchFamily="50" charset="-128"/>
                <a:ea typeface="Meiryo UI" pitchFamily="50" charset="-128"/>
              </a:rPr>
              <a:t>男</a:t>
            </a:r>
          </a:p>
        </p:txBody>
      </p:sp>
      <p:sp>
        <p:nvSpPr>
          <p:cNvPr id="57" name="テキスト ボックス 56"/>
          <p:cNvSpPr txBox="1"/>
          <p:nvPr/>
        </p:nvSpPr>
        <p:spPr>
          <a:xfrm>
            <a:off x="7753011" y="3146844"/>
            <a:ext cx="648000" cy="307777"/>
          </a:xfrm>
          <a:prstGeom prst="rect">
            <a:avLst/>
          </a:prstGeom>
          <a:noFill/>
        </p:spPr>
        <p:txBody>
          <a:bodyPr wrap="square" rtlCol="0">
            <a:spAutoFit/>
          </a:bodyPr>
          <a:lstStyle/>
          <a:p>
            <a:pPr algn="ctr"/>
            <a:r>
              <a:rPr lang="ja-JP" altLang="en-US" sz="1400" b="1" dirty="0">
                <a:solidFill>
                  <a:srgbClr val="00B050"/>
                </a:solidFill>
                <a:latin typeface="Meiryo UI" pitchFamily="50" charset="-128"/>
                <a:ea typeface="Meiryo UI" pitchFamily="50" charset="-128"/>
              </a:rPr>
              <a:t>女</a:t>
            </a:r>
            <a:endParaRPr kumimoji="1" lang="ja-JP" altLang="en-US" sz="1400" b="1" dirty="0">
              <a:solidFill>
                <a:srgbClr val="00B050"/>
              </a:solidFill>
              <a:latin typeface="Meiryo UI" pitchFamily="50" charset="-128"/>
              <a:ea typeface="Meiryo UI" pitchFamily="50" charset="-128"/>
            </a:endParaRPr>
          </a:p>
        </p:txBody>
      </p:sp>
      <p:sp>
        <p:nvSpPr>
          <p:cNvPr id="58" name="正方形/長方形 57"/>
          <p:cNvSpPr/>
          <p:nvPr/>
        </p:nvSpPr>
        <p:spPr>
          <a:xfrm>
            <a:off x="196055" y="6338455"/>
            <a:ext cx="4320000" cy="215444"/>
          </a:xfrm>
          <a:prstGeom prst="rect">
            <a:avLst/>
          </a:prstGeom>
        </p:spPr>
        <p:txBody>
          <a:bodyPr wrap="square">
            <a:spAutoFit/>
          </a:bodyPr>
          <a:lstStyle/>
          <a:p>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総務省「国勢調査」より作成</a:t>
            </a:r>
          </a:p>
        </p:txBody>
      </p:sp>
      <p:sp>
        <p:nvSpPr>
          <p:cNvPr id="59" name="正方形/長方形 58"/>
          <p:cNvSpPr/>
          <p:nvPr/>
        </p:nvSpPr>
        <p:spPr>
          <a:xfrm>
            <a:off x="4574179" y="6338455"/>
            <a:ext cx="4569821" cy="215444"/>
          </a:xfrm>
          <a:prstGeom prst="rect">
            <a:avLst/>
          </a:prstGeom>
        </p:spPr>
        <p:txBody>
          <a:bodyPr wrap="square" lIns="0" rIns="0">
            <a:spAutoFit/>
          </a:bodyPr>
          <a:lstStyle/>
          <a:p>
            <a:pPr algn="ctr"/>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国立社会保障・人口問題研究所「日本の地域別将来推計人口</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平成</a:t>
            </a:r>
            <a:r>
              <a:rPr lang="en-US" altLang="ja-JP" sz="800" dirty="0">
                <a:latin typeface="Meiryo UI" pitchFamily="50" charset="-128"/>
                <a:ea typeface="Meiryo UI" pitchFamily="50" charset="-128"/>
              </a:rPr>
              <a:t>30(2018)</a:t>
            </a:r>
            <a:r>
              <a:rPr lang="ja-JP" altLang="en-US" sz="800" dirty="0">
                <a:latin typeface="Meiryo UI" pitchFamily="50" charset="-128"/>
                <a:ea typeface="Meiryo UI" pitchFamily="50" charset="-128"/>
              </a:rPr>
              <a:t>年推計</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」より作成</a:t>
            </a:r>
          </a:p>
        </p:txBody>
      </p:sp>
      <p:sp>
        <p:nvSpPr>
          <p:cNvPr id="60" name="テキスト ボックス 59"/>
          <p:cNvSpPr txBox="1"/>
          <p:nvPr/>
        </p:nvSpPr>
        <p:spPr>
          <a:xfrm>
            <a:off x="0" y="3281581"/>
            <a:ext cx="931293" cy="200055"/>
          </a:xfrm>
          <a:prstGeom prst="rect">
            <a:avLst/>
          </a:prstGeom>
          <a:noFill/>
        </p:spPr>
        <p:txBody>
          <a:bodyPr wrap="square" rtlCol="0">
            <a:spAutoFit/>
          </a:bodyPr>
          <a:lstStyle/>
          <a:p>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1" name="テキスト ボックス 60"/>
          <p:cNvSpPr txBox="1"/>
          <p:nvPr/>
        </p:nvSpPr>
        <p:spPr>
          <a:xfrm>
            <a:off x="4684560" y="3280352"/>
            <a:ext cx="911568" cy="200055"/>
          </a:xfrm>
          <a:prstGeom prst="rect">
            <a:avLst/>
          </a:prstGeom>
          <a:noFill/>
        </p:spPr>
        <p:txBody>
          <a:bodyPr wrap="square" rtlCol="0">
            <a:spAutoFit/>
          </a:bodyPr>
          <a:lstStyle/>
          <a:p>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2" name="テキスト ボックス 61"/>
          <p:cNvSpPr txBox="1"/>
          <p:nvPr/>
        </p:nvSpPr>
        <p:spPr>
          <a:xfrm>
            <a:off x="3675600" y="3281581"/>
            <a:ext cx="865613" cy="200055"/>
          </a:xfrm>
          <a:prstGeom prst="rect">
            <a:avLst/>
          </a:prstGeom>
          <a:noFill/>
        </p:spPr>
        <p:txBody>
          <a:bodyPr wrap="square" rtlCol="0">
            <a:spAutoFit/>
          </a:bodyPr>
          <a:lstStyle/>
          <a:p>
            <a:pPr algn="r"/>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3" name="テキスト ボックス 62"/>
          <p:cNvSpPr txBox="1"/>
          <p:nvPr/>
        </p:nvSpPr>
        <p:spPr>
          <a:xfrm>
            <a:off x="8303382" y="3280352"/>
            <a:ext cx="840618" cy="200055"/>
          </a:xfrm>
          <a:prstGeom prst="rect">
            <a:avLst/>
          </a:prstGeom>
          <a:noFill/>
        </p:spPr>
        <p:txBody>
          <a:bodyPr wrap="square" rtlCol="0">
            <a:spAutoFit/>
          </a:bodyPr>
          <a:lstStyle/>
          <a:p>
            <a:pPr algn="r"/>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4" name="正方形/長方形 63"/>
          <p:cNvSpPr/>
          <p:nvPr/>
        </p:nvSpPr>
        <p:spPr bwMode="auto">
          <a:xfrm>
            <a:off x="85520" y="1974272"/>
            <a:ext cx="4320000" cy="592804"/>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en-US" altLang="ja-JP" sz="1200" b="1" dirty="0">
                <a:latin typeface="Meiryo UI" pitchFamily="50" charset="-128"/>
                <a:ea typeface="Meiryo UI" pitchFamily="50" charset="-128"/>
              </a:rPr>
              <a:t>2015</a:t>
            </a:r>
            <a:r>
              <a:rPr lang="ja-JP" altLang="en-US" sz="1200" b="1" dirty="0">
                <a:latin typeface="Meiryo UI" pitchFamily="50" charset="-128"/>
                <a:ea typeface="Meiryo UI" pitchFamily="50" charset="-128"/>
              </a:rPr>
              <a:t>年では住民の約○○人に</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人が高齢者</a:t>
            </a:r>
            <a:r>
              <a:rPr lang="en-US" altLang="ja-JP" sz="1200" b="1" dirty="0">
                <a:latin typeface="Meiryo UI" pitchFamily="50" charset="-128"/>
                <a:ea typeface="Meiryo UI" pitchFamily="50" charset="-128"/>
              </a:rPr>
              <a:t>(65</a:t>
            </a:r>
            <a:r>
              <a:rPr lang="ja-JP" altLang="en-US" sz="1200" b="1" dirty="0">
                <a:latin typeface="Meiryo UI" pitchFamily="50" charset="-128"/>
                <a:ea typeface="Meiryo UI" pitchFamily="50" charset="-128"/>
              </a:rPr>
              <a:t>歳以上</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である。高齢化率は全国平均よりも○○。</a:t>
            </a:r>
            <a:endParaRPr lang="en-US" altLang="ja-JP" sz="1200" b="1" dirty="0">
              <a:latin typeface="Meiryo UI" pitchFamily="50" charset="-128"/>
              <a:ea typeface="Meiryo UI" pitchFamily="50" charset="-128"/>
            </a:endParaRPr>
          </a:p>
        </p:txBody>
      </p:sp>
      <p:sp>
        <p:nvSpPr>
          <p:cNvPr id="65" name="正方形/長方形 64"/>
          <p:cNvSpPr/>
          <p:nvPr/>
        </p:nvSpPr>
        <p:spPr bwMode="auto">
          <a:xfrm>
            <a:off x="4742909" y="1990500"/>
            <a:ext cx="432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高齢化率がさらに上昇し、</a:t>
            </a:r>
            <a:r>
              <a:rPr lang="en-US" altLang="ja-JP" sz="1200" b="1" dirty="0">
                <a:latin typeface="Meiryo UI" pitchFamily="50" charset="-128"/>
                <a:ea typeface="Meiryo UI" pitchFamily="50" charset="-128"/>
              </a:rPr>
              <a:t>2045</a:t>
            </a:r>
            <a:r>
              <a:rPr lang="ja-JP" altLang="en-US" sz="1200" b="1" dirty="0">
                <a:latin typeface="Meiryo UI" pitchFamily="50" charset="-128"/>
                <a:ea typeface="Meiryo UI" pitchFamily="50" charset="-128"/>
              </a:rPr>
              <a:t>年には住民の約○○人に</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人が高齢者</a:t>
            </a:r>
            <a:r>
              <a:rPr lang="en-US" altLang="ja-JP" sz="1200" b="1" dirty="0">
                <a:latin typeface="Meiryo UI" pitchFamily="50" charset="-128"/>
                <a:ea typeface="Meiryo UI" pitchFamily="50" charset="-128"/>
              </a:rPr>
              <a:t>(65</a:t>
            </a:r>
            <a:r>
              <a:rPr lang="ja-JP" altLang="en-US" sz="1200" b="1" dirty="0">
                <a:latin typeface="Meiryo UI" pitchFamily="50" charset="-128"/>
                <a:ea typeface="Meiryo UI" pitchFamily="50" charset="-128"/>
              </a:rPr>
              <a:t>歳以上</a:t>
            </a: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となる。高齢化率は全国平均よりも○○。</a:t>
            </a:r>
            <a:endParaRPr lang="en-US" altLang="ja-JP" sz="1200" b="1" dirty="0">
              <a:latin typeface="Meiryo UI" pitchFamily="50" charset="-128"/>
              <a:ea typeface="Meiryo UI" pitchFamily="50" charset="-128"/>
            </a:endParaRPr>
          </a:p>
        </p:txBody>
      </p:sp>
      <p:sp>
        <p:nvSpPr>
          <p:cNvPr id="66" name="テキスト ボックス 65"/>
          <p:cNvSpPr txBox="1"/>
          <p:nvPr/>
        </p:nvSpPr>
        <p:spPr>
          <a:xfrm>
            <a:off x="0" y="6093608"/>
            <a:ext cx="1080000" cy="215444"/>
          </a:xfrm>
          <a:prstGeom prst="rect">
            <a:avLst/>
          </a:prstGeom>
          <a:noFill/>
        </p:spPr>
        <p:txBody>
          <a:bodyPr wrap="square" rtlCol="0">
            <a:spAutoFit/>
          </a:bodyPr>
          <a:lstStyle/>
          <a:p>
            <a:r>
              <a:rPr lang="ja-JP" altLang="en-US" sz="800" b="1" dirty="0">
                <a:latin typeface="Meiryo UI" pitchFamily="50" charset="-128"/>
                <a:ea typeface="Meiryo UI" pitchFamily="50" charset="-128"/>
              </a:rPr>
              <a:t>○○</a:t>
            </a:r>
            <a:r>
              <a:rPr lang="ja-JP" altLang="en-US" sz="700" b="1" dirty="0">
                <a:latin typeface="Meiryo UI" pitchFamily="50" charset="-128"/>
                <a:ea typeface="Meiryo UI" pitchFamily="50" charset="-128"/>
              </a:rPr>
              <a:t>市</a:t>
            </a:r>
            <a:r>
              <a:rPr lang="en-US" altLang="ja-JP" sz="700" b="1" dirty="0">
                <a:latin typeface="Meiryo UI" pitchFamily="50" charset="-128"/>
                <a:ea typeface="Meiryo UI" pitchFamily="50" charset="-128"/>
              </a:rPr>
              <a:t>(</a:t>
            </a:r>
            <a:r>
              <a:rPr lang="ja-JP" altLang="en-US" sz="700" b="1" dirty="0">
                <a:latin typeface="Meiryo UI" pitchFamily="50" charset="-128"/>
                <a:ea typeface="Meiryo UI" pitchFamily="50" charset="-128"/>
              </a:rPr>
              <a:t>人</a:t>
            </a:r>
            <a:r>
              <a:rPr lang="en-US" altLang="ja-JP" sz="700" b="1" dirty="0">
                <a:latin typeface="Meiryo UI" pitchFamily="50" charset="-128"/>
                <a:ea typeface="Meiryo UI" pitchFamily="50" charset="-128"/>
              </a:rPr>
              <a:t>)</a:t>
            </a:r>
            <a:endParaRPr kumimoji="1" lang="ja-JP" altLang="en-US" sz="700" b="1" dirty="0">
              <a:latin typeface="Meiryo UI" pitchFamily="50" charset="-128"/>
              <a:ea typeface="Meiryo UI" pitchFamily="50" charset="-128"/>
            </a:endParaRPr>
          </a:p>
        </p:txBody>
      </p:sp>
      <p:sp>
        <p:nvSpPr>
          <p:cNvPr id="67" name="テキスト ボックス 66"/>
          <p:cNvSpPr txBox="1"/>
          <p:nvPr/>
        </p:nvSpPr>
        <p:spPr>
          <a:xfrm>
            <a:off x="3463200" y="6093609"/>
            <a:ext cx="1080000" cy="215444"/>
          </a:xfrm>
          <a:prstGeom prst="rect">
            <a:avLst/>
          </a:prstGeom>
          <a:noFill/>
        </p:spPr>
        <p:txBody>
          <a:bodyPr wrap="square" rtlCol="0">
            <a:spAutoFit/>
          </a:bodyPr>
          <a:lstStyle/>
          <a:p>
            <a:pPr algn="r"/>
            <a:r>
              <a:rPr lang="ja-JP" altLang="en-US" sz="800" b="1" dirty="0">
                <a:latin typeface="Meiryo UI" pitchFamily="50" charset="-128"/>
                <a:ea typeface="Meiryo UI" pitchFamily="50" charset="-128"/>
              </a:rPr>
              <a:t>○○</a:t>
            </a:r>
            <a:r>
              <a:rPr lang="ja-JP" altLang="en-US" sz="700" b="1" dirty="0">
                <a:latin typeface="Meiryo UI" pitchFamily="50" charset="-128"/>
                <a:ea typeface="Meiryo UI" pitchFamily="50" charset="-128"/>
              </a:rPr>
              <a:t>市</a:t>
            </a:r>
            <a:r>
              <a:rPr lang="en-US" altLang="ja-JP" sz="700" b="1" dirty="0">
                <a:latin typeface="Meiryo UI" pitchFamily="50" charset="-128"/>
                <a:ea typeface="Meiryo UI" pitchFamily="50" charset="-128"/>
              </a:rPr>
              <a:t>(</a:t>
            </a:r>
            <a:r>
              <a:rPr lang="ja-JP" altLang="en-US" sz="700" b="1" dirty="0">
                <a:latin typeface="Meiryo UI" pitchFamily="50" charset="-128"/>
                <a:ea typeface="Meiryo UI" pitchFamily="50" charset="-128"/>
              </a:rPr>
              <a:t>人</a:t>
            </a:r>
            <a:r>
              <a:rPr lang="en-US" altLang="ja-JP" sz="700" b="1" dirty="0">
                <a:latin typeface="Meiryo UI" pitchFamily="50" charset="-128"/>
                <a:ea typeface="Meiryo UI" pitchFamily="50" charset="-128"/>
              </a:rPr>
              <a:t>)</a:t>
            </a:r>
            <a:endParaRPr kumimoji="1" lang="ja-JP" altLang="en-US" sz="700" b="1" dirty="0">
              <a:latin typeface="Meiryo UI" pitchFamily="50" charset="-128"/>
              <a:ea typeface="Meiryo UI" pitchFamily="50" charset="-128"/>
            </a:endParaRPr>
          </a:p>
        </p:txBody>
      </p:sp>
      <p:sp>
        <p:nvSpPr>
          <p:cNvPr id="68" name="テキスト ボックス 67"/>
          <p:cNvSpPr txBox="1"/>
          <p:nvPr/>
        </p:nvSpPr>
        <p:spPr>
          <a:xfrm>
            <a:off x="1296000" y="2969971"/>
            <a:ext cx="2075688" cy="430887"/>
          </a:xfrm>
          <a:prstGeom prst="rect">
            <a:avLst/>
          </a:prstGeom>
          <a:noFill/>
        </p:spPr>
        <p:txBody>
          <a:bodyPr wrap="square" rtlCol="0">
            <a:spAutoFit/>
          </a:bodyPr>
          <a:lstStyle/>
          <a:p>
            <a:pPr algn="ctr">
              <a:tabLst>
                <a:tab pos="0" algn="l"/>
              </a:tabLst>
            </a:pPr>
            <a:r>
              <a:rPr kumimoji="1" lang="ja-JP" altLang="en-US" sz="1100" b="1" dirty="0">
                <a:latin typeface="Meiryo UI" pitchFamily="50" charset="-128"/>
                <a:ea typeface="Meiryo UI" pitchFamily="50" charset="-128"/>
              </a:rPr>
              <a:t>全国の高齢化率：</a:t>
            </a:r>
            <a:r>
              <a:rPr kumimoji="1" lang="en-US" altLang="ja-JP" sz="1100" b="1" dirty="0">
                <a:latin typeface="Meiryo UI" pitchFamily="50" charset="-128"/>
                <a:ea typeface="Meiryo UI" pitchFamily="50" charset="-128"/>
              </a:rPr>
              <a:t>23.0%</a:t>
            </a:r>
          </a:p>
          <a:p>
            <a:pPr algn="ctr">
              <a:tabLst>
                <a:tab pos="0" algn="l"/>
              </a:tabLst>
            </a:pPr>
            <a:r>
              <a:rPr lang="ja-JP" altLang="en-US" sz="1100" b="1" dirty="0">
                <a:latin typeface="Meiryo UI" pitchFamily="50" charset="-128"/>
                <a:ea typeface="Meiryo UI" pitchFamily="50" charset="-128"/>
              </a:rPr>
              <a:t>○○</a:t>
            </a:r>
            <a:r>
              <a:rPr kumimoji="1" lang="ja-JP" altLang="en-US" sz="1100" b="1" dirty="0">
                <a:latin typeface="Meiryo UI" pitchFamily="50" charset="-128"/>
                <a:ea typeface="Meiryo UI" pitchFamily="50" charset="-128"/>
              </a:rPr>
              <a:t>市の高齢化率：</a:t>
            </a:r>
            <a:r>
              <a:rPr lang="ja-JP" altLang="en-US" sz="1100" b="1" dirty="0">
                <a:latin typeface="Meiryo UI" pitchFamily="50" charset="-128"/>
                <a:ea typeface="Meiryo UI" pitchFamily="50" charset="-128"/>
              </a:rPr>
              <a:t>○○</a:t>
            </a:r>
            <a:r>
              <a:rPr kumimoji="1" lang="en-US" altLang="ja-JP" sz="1100" b="1" dirty="0">
                <a:latin typeface="Meiryo UI" pitchFamily="50" charset="-128"/>
                <a:ea typeface="Meiryo UI" pitchFamily="50" charset="-128"/>
              </a:rPr>
              <a:t>%</a:t>
            </a:r>
            <a:endParaRPr kumimoji="1" lang="ja-JP" altLang="en-US" sz="1100" b="1" dirty="0">
              <a:latin typeface="Meiryo UI" pitchFamily="50" charset="-128"/>
              <a:ea typeface="Meiryo UI" pitchFamily="50" charset="-128"/>
            </a:endParaRPr>
          </a:p>
        </p:txBody>
      </p:sp>
      <p:sp>
        <p:nvSpPr>
          <p:cNvPr id="69" name="テキスト ボックス 68"/>
          <p:cNvSpPr txBox="1"/>
          <p:nvPr/>
        </p:nvSpPr>
        <p:spPr>
          <a:xfrm>
            <a:off x="4684560" y="6093609"/>
            <a:ext cx="1080000" cy="215444"/>
          </a:xfrm>
          <a:prstGeom prst="rect">
            <a:avLst/>
          </a:prstGeom>
          <a:noFill/>
        </p:spPr>
        <p:txBody>
          <a:bodyPr wrap="square" rtlCol="0">
            <a:spAutoFit/>
          </a:bodyPr>
          <a:lstStyle/>
          <a:p>
            <a:r>
              <a:rPr lang="ja-JP" altLang="en-US" sz="800" b="1" dirty="0">
                <a:latin typeface="Meiryo UI" pitchFamily="50" charset="-128"/>
                <a:ea typeface="Meiryo UI" pitchFamily="50" charset="-128"/>
              </a:rPr>
              <a:t>○○</a:t>
            </a:r>
            <a:r>
              <a:rPr lang="ja-JP" altLang="en-US" sz="700" b="1" dirty="0">
                <a:latin typeface="Meiryo UI" pitchFamily="50" charset="-128"/>
                <a:ea typeface="Meiryo UI" pitchFamily="50" charset="-128"/>
              </a:rPr>
              <a:t>市</a:t>
            </a:r>
            <a:r>
              <a:rPr lang="en-US" altLang="ja-JP" sz="700" b="1" dirty="0">
                <a:latin typeface="Meiryo UI" pitchFamily="50" charset="-128"/>
                <a:ea typeface="Meiryo UI" pitchFamily="50" charset="-128"/>
              </a:rPr>
              <a:t>(</a:t>
            </a:r>
            <a:r>
              <a:rPr lang="ja-JP" altLang="en-US" sz="700" b="1" dirty="0">
                <a:latin typeface="Meiryo UI" pitchFamily="50" charset="-128"/>
                <a:ea typeface="Meiryo UI" pitchFamily="50" charset="-128"/>
              </a:rPr>
              <a:t>人</a:t>
            </a:r>
            <a:r>
              <a:rPr lang="en-US" altLang="ja-JP" sz="700" b="1" dirty="0">
                <a:latin typeface="Meiryo UI" pitchFamily="50" charset="-128"/>
                <a:ea typeface="Meiryo UI" pitchFamily="50" charset="-128"/>
              </a:rPr>
              <a:t>)</a:t>
            </a:r>
            <a:endParaRPr kumimoji="1" lang="ja-JP" altLang="en-US" sz="700" b="1" dirty="0">
              <a:latin typeface="Meiryo UI" pitchFamily="50" charset="-128"/>
              <a:ea typeface="Meiryo UI" pitchFamily="50" charset="-128"/>
            </a:endParaRPr>
          </a:p>
        </p:txBody>
      </p:sp>
      <p:sp>
        <p:nvSpPr>
          <p:cNvPr id="70" name="テキスト ボックス 69"/>
          <p:cNvSpPr txBox="1"/>
          <p:nvPr/>
        </p:nvSpPr>
        <p:spPr>
          <a:xfrm>
            <a:off x="5889600" y="2970000"/>
            <a:ext cx="2072405" cy="430887"/>
          </a:xfrm>
          <a:prstGeom prst="rect">
            <a:avLst/>
          </a:prstGeom>
          <a:noFill/>
        </p:spPr>
        <p:txBody>
          <a:bodyPr wrap="square" rtlCol="0">
            <a:spAutoFit/>
          </a:bodyPr>
          <a:lstStyle/>
          <a:p>
            <a:pPr algn="ctr"/>
            <a:r>
              <a:rPr kumimoji="1" lang="ja-JP" altLang="en-US" sz="1100" b="1" dirty="0">
                <a:latin typeface="Meiryo UI" pitchFamily="50" charset="-128"/>
                <a:ea typeface="Meiryo UI" pitchFamily="50" charset="-128"/>
              </a:rPr>
              <a:t>全国の高齢化率：</a:t>
            </a:r>
            <a:r>
              <a:rPr kumimoji="1" lang="en-US" altLang="ja-JP" sz="1100" b="1" dirty="0">
                <a:latin typeface="Meiryo UI" pitchFamily="50" charset="-128"/>
                <a:ea typeface="Meiryo UI" pitchFamily="50" charset="-128"/>
              </a:rPr>
              <a:t>36.1%</a:t>
            </a:r>
          </a:p>
          <a:p>
            <a:pPr algn="ctr"/>
            <a:r>
              <a:rPr lang="ja-JP" altLang="en-US" sz="1100" b="1" dirty="0">
                <a:latin typeface="Meiryo UI" pitchFamily="50" charset="-128"/>
                <a:ea typeface="Meiryo UI" pitchFamily="50" charset="-128"/>
              </a:rPr>
              <a:t>○○</a:t>
            </a:r>
            <a:r>
              <a:rPr kumimoji="1" lang="ja-JP" altLang="en-US" sz="1100" b="1" dirty="0">
                <a:latin typeface="Meiryo UI" pitchFamily="50" charset="-128"/>
                <a:ea typeface="Meiryo UI" pitchFamily="50" charset="-128"/>
              </a:rPr>
              <a:t>市の高齢化率：</a:t>
            </a:r>
            <a:r>
              <a:rPr lang="ja-JP" altLang="en-US" sz="1100" b="1" dirty="0">
                <a:latin typeface="Meiryo UI" pitchFamily="50" charset="-128"/>
                <a:ea typeface="Meiryo UI" pitchFamily="50" charset="-128"/>
              </a:rPr>
              <a:t>○○</a:t>
            </a:r>
            <a:r>
              <a:rPr kumimoji="1" lang="en-US" altLang="ja-JP" sz="1100" b="1" dirty="0">
                <a:latin typeface="Meiryo UI" pitchFamily="50" charset="-128"/>
                <a:ea typeface="Meiryo UI" pitchFamily="50" charset="-128"/>
              </a:rPr>
              <a:t>%</a:t>
            </a:r>
            <a:endParaRPr kumimoji="1" lang="ja-JP" altLang="en-US" sz="1100" b="1" dirty="0">
              <a:latin typeface="Meiryo UI" pitchFamily="50" charset="-128"/>
              <a:ea typeface="Meiryo UI" pitchFamily="50" charset="-128"/>
            </a:endParaRPr>
          </a:p>
        </p:txBody>
      </p:sp>
      <p:sp>
        <p:nvSpPr>
          <p:cNvPr id="71" name="テキスト ボックス 70"/>
          <p:cNvSpPr txBox="1"/>
          <p:nvPr/>
        </p:nvSpPr>
        <p:spPr>
          <a:xfrm>
            <a:off x="8064000" y="6093609"/>
            <a:ext cx="1080000" cy="215444"/>
          </a:xfrm>
          <a:prstGeom prst="rect">
            <a:avLst/>
          </a:prstGeom>
          <a:noFill/>
        </p:spPr>
        <p:txBody>
          <a:bodyPr wrap="square" rtlCol="0">
            <a:spAutoFit/>
          </a:bodyPr>
          <a:lstStyle/>
          <a:p>
            <a:pPr algn="r"/>
            <a:r>
              <a:rPr lang="ja-JP" altLang="en-US" sz="800" b="1" dirty="0">
                <a:latin typeface="Meiryo UI" pitchFamily="50" charset="-128"/>
                <a:ea typeface="Meiryo UI" pitchFamily="50" charset="-128"/>
              </a:rPr>
              <a:t>○○</a:t>
            </a:r>
            <a:r>
              <a:rPr lang="ja-JP" altLang="en-US" sz="700" b="1" dirty="0">
                <a:latin typeface="Meiryo UI" pitchFamily="50" charset="-128"/>
                <a:ea typeface="Meiryo UI" pitchFamily="50" charset="-128"/>
              </a:rPr>
              <a:t>市</a:t>
            </a:r>
            <a:r>
              <a:rPr lang="en-US" altLang="ja-JP" sz="700" b="1" dirty="0">
                <a:latin typeface="Meiryo UI" pitchFamily="50" charset="-128"/>
                <a:ea typeface="Meiryo UI" pitchFamily="50" charset="-128"/>
              </a:rPr>
              <a:t>(</a:t>
            </a:r>
            <a:r>
              <a:rPr lang="ja-JP" altLang="en-US" sz="700" b="1" dirty="0">
                <a:latin typeface="Meiryo UI" pitchFamily="50" charset="-128"/>
                <a:ea typeface="Meiryo UI" pitchFamily="50" charset="-128"/>
              </a:rPr>
              <a:t>人</a:t>
            </a:r>
            <a:r>
              <a:rPr lang="en-US" altLang="ja-JP" sz="700" b="1" dirty="0">
                <a:latin typeface="Meiryo UI" pitchFamily="50" charset="-128"/>
                <a:ea typeface="Meiryo UI" pitchFamily="50" charset="-128"/>
              </a:rPr>
              <a:t>)</a:t>
            </a:r>
            <a:endParaRPr kumimoji="1" lang="ja-JP" altLang="en-US" sz="700" b="1" dirty="0">
              <a:latin typeface="Meiryo UI" pitchFamily="50" charset="-128"/>
              <a:ea typeface="Meiryo UI" pitchFamily="50" charset="-128"/>
            </a:endParaRPr>
          </a:p>
        </p:txBody>
      </p:sp>
      <p:sp>
        <p:nvSpPr>
          <p:cNvPr id="3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78</a:t>
            </a:fld>
            <a:endParaRPr lang="en-US" altLang="ja-JP" b="1" dirty="0">
              <a:latin typeface="Meiryo UI" pitchFamily="50" charset="-128"/>
              <a:ea typeface="Meiryo UI" pitchFamily="50" charset="-128"/>
            </a:endParaRPr>
          </a:p>
        </p:txBody>
      </p:sp>
      <p:sp>
        <p:nvSpPr>
          <p:cNvPr id="30" name="Rectangle 3"/>
          <p:cNvSpPr>
            <a:spLocks noChangeArrowheads="1"/>
          </p:cNvSpPr>
          <p:nvPr/>
        </p:nvSpPr>
        <p:spPr bwMode="auto">
          <a:xfrm>
            <a:off x="820109" y="784399"/>
            <a:ext cx="8280000" cy="988489"/>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地域の住民が高齢化すれば、消費するモノやサービスが変化する。また所得の減少により消費が減少するため、従来の業態では商売が成り立たず地域の商店街の衰退等に繋がる可能性がある。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ここでは、人口ピラミッドから現在と将来の年齢別の人口構成を把握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31" name="テキスト ボックス 30"/>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2" name="テキスト ボックス 15"/>
          <p:cNvSpPr txBox="1"/>
          <p:nvPr/>
        </p:nvSpPr>
        <p:spPr>
          <a:xfrm>
            <a:off x="82296" y="2927097"/>
            <a:ext cx="969264" cy="307777"/>
          </a:xfrm>
          <a:prstGeom prst="rect">
            <a:avLst/>
          </a:prstGeom>
          <a:solidFill>
            <a:srgbClr val="002060"/>
          </a:solid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bg1"/>
                </a:solidFill>
              </a:rPr>
              <a:t>福島県</a:t>
            </a:r>
            <a:r>
              <a:rPr lang="ja-JP" altLang="en-US" sz="1400" b="1" baseline="30000" dirty="0">
                <a:solidFill>
                  <a:schemeClr val="bg1"/>
                </a:solidFill>
              </a:rPr>
              <a:t>注）</a:t>
            </a:r>
            <a:endParaRPr kumimoji="1" lang="ja-JP" altLang="en-US" sz="1400" b="1" baseline="30000" dirty="0">
              <a:solidFill>
                <a:schemeClr val="bg1"/>
              </a:solidFill>
            </a:endParaRPr>
          </a:p>
        </p:txBody>
      </p:sp>
      <p:sp>
        <p:nvSpPr>
          <p:cNvPr id="33" name="テキスト ボックス 16"/>
          <p:cNvSpPr txBox="1"/>
          <p:nvPr/>
        </p:nvSpPr>
        <p:spPr>
          <a:xfrm>
            <a:off x="4745736" y="2927097"/>
            <a:ext cx="969264" cy="307777"/>
          </a:xfrm>
          <a:prstGeom prst="rect">
            <a:avLst/>
          </a:prstGeom>
          <a:solidFill>
            <a:srgbClr val="002060"/>
          </a:solid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bg1"/>
                </a:solidFill>
              </a:rPr>
              <a:t>福島県</a:t>
            </a:r>
            <a:r>
              <a:rPr lang="ja-JP" altLang="en-US" sz="1400" b="1" baseline="30000" dirty="0">
                <a:solidFill>
                  <a:schemeClr val="bg1"/>
                </a:solidFill>
              </a:rPr>
              <a:t>注）</a:t>
            </a:r>
            <a:endParaRPr kumimoji="1" lang="ja-JP" altLang="en-US" sz="1400" b="1" baseline="30000" dirty="0">
              <a:solidFill>
                <a:schemeClr val="bg1"/>
              </a:solidFill>
            </a:endParaRPr>
          </a:p>
        </p:txBody>
      </p:sp>
      <p:sp>
        <p:nvSpPr>
          <p:cNvPr id="34" name="テキスト ボックス 33"/>
          <p:cNvSpPr txBox="1"/>
          <p:nvPr/>
        </p:nvSpPr>
        <p:spPr>
          <a:xfrm>
            <a:off x="4549211" y="6519446"/>
            <a:ext cx="4178476" cy="338554"/>
          </a:xfrm>
          <a:prstGeom prst="rect">
            <a:avLst/>
          </a:prstGeom>
          <a:noFill/>
        </p:spPr>
        <p:txBody>
          <a:bodyPr wrap="square" rtlCol="0">
            <a:spAutoFit/>
          </a:bodyPr>
          <a:lstStyle/>
          <a:p>
            <a:pPr marL="216000" indent="-216000" algn="just"/>
            <a:r>
              <a:rPr kumimoji="1" lang="ja-JP" altLang="en-US" sz="800" dirty="0">
                <a:latin typeface="Meiryo UI" panose="020B0604030504040204" pitchFamily="50" charset="-128"/>
                <a:ea typeface="Meiryo UI" panose="020B0604030504040204" pitchFamily="50" charset="-128"/>
              </a:rPr>
              <a:t>注）</a:t>
            </a: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福島県については、</a:t>
            </a:r>
            <a:r>
              <a:rPr lang="ja-JP" altLang="en-US" sz="800" dirty="0">
                <a:latin typeface="Meiryo UI" panose="020B0604030504040204" pitchFamily="50" charset="-128"/>
                <a:ea typeface="Meiryo UI" panose="020B0604030504040204" pitchFamily="50" charset="-128"/>
              </a:rPr>
              <a:t>国立社会保障・人口問題研究所「日本の地域別将来推計人口</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平成</a:t>
            </a:r>
            <a:r>
              <a:rPr lang="en-US" altLang="ja-JP" sz="800" dirty="0">
                <a:latin typeface="Meiryo UI" panose="020B0604030504040204" pitchFamily="50" charset="-128"/>
                <a:ea typeface="Meiryo UI" panose="020B0604030504040204" pitchFamily="50" charset="-128"/>
              </a:rPr>
              <a:t>30(2018)</a:t>
            </a:r>
            <a:r>
              <a:rPr lang="ja-JP" altLang="en-US" sz="800" dirty="0">
                <a:latin typeface="Meiryo UI" panose="020B0604030504040204" pitchFamily="50" charset="-128"/>
                <a:ea typeface="Meiryo UI" panose="020B0604030504040204" pitchFamily="50" charset="-128"/>
              </a:rPr>
              <a:t>年推計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」では県単位でのみ推計しており、市町村単位では推計していない。</a:t>
            </a:r>
            <a:endParaRPr kumimoji="1" lang="ja-JP" altLang="en-US" sz="800" dirty="0">
              <a:latin typeface="Meiryo UI" panose="020B0604030504040204" pitchFamily="50" charset="-128"/>
              <a:ea typeface="Meiryo UI" panose="020B0604030504040204" pitchFamily="50"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（４）就業者</a:t>
            </a:r>
            <a:r>
              <a:rPr kumimoji="1" lang="ja-JP" altLang="en-US" dirty="0">
                <a:latin typeface="Meiryo UI" pitchFamily="50" charset="-128"/>
                <a:ea typeface="Meiryo UI" pitchFamily="50" charset="-128"/>
              </a:rPr>
              <a:t>の規模</a:t>
            </a:r>
          </a:p>
        </p:txBody>
      </p:sp>
      <p:sp>
        <p:nvSpPr>
          <p:cNvPr id="30" name="テキスト ボックス 29"/>
          <p:cNvSpPr txBox="1">
            <a:spLocks noChangeArrowheads="1"/>
          </p:cNvSpPr>
          <p:nvPr/>
        </p:nvSpPr>
        <p:spPr bwMode="auto">
          <a:xfrm>
            <a:off x="104493" y="2979159"/>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①就業者数と従業者数（</a:t>
            </a:r>
            <a:r>
              <a:rPr lang="en-US" altLang="ja-JP" sz="1400" b="1" dirty="0" smtClean="0">
                <a:solidFill>
                  <a:schemeClr val="bg1"/>
                </a:solidFill>
                <a:latin typeface="Meiryo UI" pitchFamily="50" charset="-128"/>
                <a:ea typeface="Meiryo UI" pitchFamily="50" charset="-128"/>
              </a:rPr>
              <a:t>2018</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a:t>
            </a:r>
          </a:p>
        </p:txBody>
      </p:sp>
      <p:sp>
        <p:nvSpPr>
          <p:cNvPr id="33" name="正方形/長方形 32"/>
          <p:cNvSpPr/>
          <p:nvPr/>
        </p:nvSpPr>
        <p:spPr>
          <a:xfrm>
            <a:off x="289865" y="6037185"/>
            <a:ext cx="4142025" cy="461665"/>
          </a:xfrm>
          <a:prstGeom prst="rect">
            <a:avLst/>
          </a:prstGeom>
        </p:spPr>
        <p:txBody>
          <a:bodyPr wrap="square">
            <a:spAutoFit/>
          </a:bodyPr>
          <a:lstStyle/>
          <a:p>
            <a:r>
              <a:rPr lang="ja-JP" altLang="en-US" sz="800" dirty="0">
                <a:latin typeface="Meiryo UI" pitchFamily="50" charset="-128"/>
                <a:ea typeface="Meiryo UI" pitchFamily="50" charset="-128"/>
              </a:rPr>
              <a:t>注）従業者数は、従業地における就業者の数（域外からの通勤者を含む）である。</a:t>
            </a:r>
            <a:endParaRPr lang="en-US" altLang="ja-JP" sz="800" dirty="0">
              <a:latin typeface="Meiryo UI" pitchFamily="50" charset="-128"/>
              <a:ea typeface="Meiryo UI" pitchFamily="50" charset="-128"/>
            </a:endParaRPr>
          </a:p>
          <a:p>
            <a:r>
              <a:rPr lang="ja-JP" altLang="en-US" sz="800" dirty="0">
                <a:latin typeface="Meiryo UI" pitchFamily="50" charset="-128"/>
                <a:ea typeface="Meiryo UI" pitchFamily="50" charset="-128"/>
              </a:rPr>
              <a:t>　　 就業者数は、常住地の住民の就業者の数（域外への通勤者を含む）である。</a:t>
            </a:r>
            <a:endParaRPr lang="en-US" altLang="ja-JP" sz="800" dirty="0">
              <a:latin typeface="Meiryo UI" pitchFamily="50" charset="-128"/>
              <a:ea typeface="Meiryo UI" pitchFamily="50" charset="-128"/>
            </a:endParaRPr>
          </a:p>
          <a:p>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総務省「国勢調査」より作成</a:t>
            </a:r>
          </a:p>
        </p:txBody>
      </p:sp>
      <p:sp>
        <p:nvSpPr>
          <p:cNvPr id="34" name="テキスト ボックス 33"/>
          <p:cNvSpPr txBox="1">
            <a:spLocks noChangeArrowheads="1"/>
          </p:cNvSpPr>
          <p:nvPr/>
        </p:nvSpPr>
        <p:spPr bwMode="auto">
          <a:xfrm>
            <a:off x="4738316" y="2979159"/>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②産業別就業者数の推移</a:t>
            </a:r>
          </a:p>
        </p:txBody>
      </p:sp>
      <p:sp>
        <p:nvSpPr>
          <p:cNvPr id="36" name="正方形/長方形 35"/>
          <p:cNvSpPr/>
          <p:nvPr/>
        </p:nvSpPr>
        <p:spPr>
          <a:xfrm>
            <a:off x="4711923" y="6221513"/>
            <a:ext cx="3240000" cy="215444"/>
          </a:xfrm>
          <a:prstGeom prst="rect">
            <a:avLst/>
          </a:prstGeom>
        </p:spPr>
        <p:txBody>
          <a:bodyPr wrap="square">
            <a:spAutoFit/>
          </a:bodyPr>
          <a:lstStyle/>
          <a:p>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総務省「国勢調査」より作成</a:t>
            </a:r>
          </a:p>
        </p:txBody>
      </p:sp>
      <p:sp>
        <p:nvSpPr>
          <p:cNvPr id="37" name="正方形/長方形 36"/>
          <p:cNvSpPr/>
          <p:nvPr/>
        </p:nvSpPr>
        <p:spPr bwMode="auto">
          <a:xfrm>
            <a:off x="4738316" y="2272731"/>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就業者数は近年○○傾向にある。第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次産業も第</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次産業も○○している。</a:t>
            </a:r>
            <a:endParaRPr lang="en-US" altLang="ja-JP" sz="1200" b="1" dirty="0">
              <a:latin typeface="Meiryo UI" pitchFamily="50" charset="-128"/>
              <a:ea typeface="Meiryo UI" pitchFamily="50" charset="-128"/>
            </a:endParaRPr>
          </a:p>
        </p:txBody>
      </p:sp>
      <p:sp>
        <p:nvSpPr>
          <p:cNvPr id="38" name="正方形/長方形 37"/>
          <p:cNvSpPr/>
          <p:nvPr/>
        </p:nvSpPr>
        <p:spPr bwMode="auto">
          <a:xfrm>
            <a:off x="104493" y="2272731"/>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従業者数が就業者数よりも○○、通勤者が地域内に○○している拠点性の○○地域である。</a:t>
            </a:r>
            <a:endParaRPr lang="en-US" altLang="ja-JP" sz="1200" b="1" dirty="0">
              <a:latin typeface="Meiryo UI" pitchFamily="50" charset="-128"/>
              <a:ea typeface="Meiryo UI" pitchFamily="50" charset="-128"/>
            </a:endParaRPr>
          </a:p>
        </p:txBody>
      </p:sp>
      <p:sp>
        <p:nvSpPr>
          <p:cNvPr id="39" name="テキスト ボックス 38"/>
          <p:cNvSpPr txBox="1"/>
          <p:nvPr/>
        </p:nvSpPr>
        <p:spPr>
          <a:xfrm>
            <a:off x="1009146" y="5818282"/>
            <a:ext cx="1261872" cy="215444"/>
          </a:xfrm>
          <a:prstGeom prst="rect">
            <a:avLst/>
          </a:prstGeom>
          <a:noFill/>
        </p:spPr>
        <p:txBody>
          <a:bodyPr wrap="square" rtlCol="0">
            <a:spAutoFit/>
          </a:bodyPr>
          <a:lstStyle/>
          <a:p>
            <a:pPr algn="ctr"/>
            <a:r>
              <a:rPr kumimoji="1" lang="ja-JP" altLang="en-US" sz="800" dirty="0">
                <a:latin typeface="ＭＳ Ｐゴシック" pitchFamily="50" charset="-128"/>
                <a:ea typeface="ＭＳ Ｐゴシック" pitchFamily="50" charset="-128"/>
              </a:rPr>
              <a:t>（地域内の就業者数）</a:t>
            </a:r>
          </a:p>
        </p:txBody>
      </p:sp>
      <p:sp>
        <p:nvSpPr>
          <p:cNvPr id="40" name="テキスト ボックス 39"/>
          <p:cNvSpPr txBox="1"/>
          <p:nvPr/>
        </p:nvSpPr>
        <p:spPr>
          <a:xfrm>
            <a:off x="2789462" y="5818282"/>
            <a:ext cx="1316736" cy="215444"/>
          </a:xfrm>
          <a:prstGeom prst="rect">
            <a:avLst/>
          </a:prstGeom>
          <a:noFill/>
        </p:spPr>
        <p:txBody>
          <a:bodyPr wrap="square" rtlCol="0">
            <a:spAutoFit/>
          </a:bodyPr>
          <a:lstStyle/>
          <a:p>
            <a:pPr algn="ctr"/>
            <a:r>
              <a:rPr kumimoji="1" lang="ja-JP" altLang="en-US" sz="800" dirty="0">
                <a:latin typeface="ＭＳ Ｐゴシック" pitchFamily="50" charset="-128"/>
                <a:ea typeface="ＭＳ Ｐゴシック" pitchFamily="50" charset="-128"/>
              </a:rPr>
              <a:t>（地域住民の就業者数）</a:t>
            </a:r>
          </a:p>
        </p:txBody>
      </p:sp>
      <p:cxnSp>
        <p:nvCxnSpPr>
          <p:cNvPr id="41" name="直線コネクタ 40"/>
          <p:cNvCxnSpPr/>
          <p:nvPr/>
        </p:nvCxnSpPr>
        <p:spPr bwMode="auto">
          <a:xfrm>
            <a:off x="1307506" y="3689794"/>
            <a:ext cx="1774686" cy="0"/>
          </a:xfrm>
          <a:prstGeom prst="line">
            <a:avLst/>
          </a:prstGeom>
          <a:noFill/>
          <a:ln w="15875" cap="flat" cmpd="sng" algn="ctr">
            <a:solidFill>
              <a:schemeClr val="bg1">
                <a:lumMod val="65000"/>
              </a:schemeClr>
            </a:solidFill>
            <a:prstDash val="lgDash"/>
            <a:round/>
            <a:headEnd type="none" w="med" len="med"/>
            <a:tailEnd type="none" w="med" len="med"/>
          </a:ln>
          <a:effectLst/>
        </p:spPr>
      </p:cxnSp>
      <p:sp>
        <p:nvSpPr>
          <p:cNvPr id="42" name="テキスト ボックス 41"/>
          <p:cNvSpPr txBox="1"/>
          <p:nvPr/>
        </p:nvSpPr>
        <p:spPr>
          <a:xfrm>
            <a:off x="2272965" y="3393745"/>
            <a:ext cx="883511" cy="276999"/>
          </a:xfrm>
          <a:prstGeom prst="rect">
            <a:avLst/>
          </a:prstGeom>
          <a:noFill/>
        </p:spPr>
        <p:txBody>
          <a:bodyPr wrap="square" rtlCol="0">
            <a:spAutoFit/>
          </a:bodyPr>
          <a:lstStyle/>
          <a:p>
            <a:r>
              <a:rPr kumimoji="1"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a:t>
            </a:r>
            <a:r>
              <a:rPr kumimoji="1" lang="en-US" altLang="ja-JP" sz="1200" b="1" dirty="0">
                <a:latin typeface="Meiryo UI" pitchFamily="50" charset="-128"/>
                <a:ea typeface="Meiryo UI" pitchFamily="50" charset="-128"/>
              </a:rPr>
              <a:t>%</a:t>
            </a:r>
            <a:endParaRPr kumimoji="1" lang="ja-JP" altLang="en-US" sz="1200" b="1" dirty="0">
              <a:latin typeface="Meiryo UI" pitchFamily="50" charset="-128"/>
              <a:ea typeface="Meiryo UI" pitchFamily="50" charset="-128"/>
            </a:endParaRPr>
          </a:p>
        </p:txBody>
      </p:sp>
      <p:cxnSp>
        <p:nvCxnSpPr>
          <p:cNvPr id="43" name="直線コネクタ 42"/>
          <p:cNvCxnSpPr/>
          <p:nvPr/>
        </p:nvCxnSpPr>
        <p:spPr bwMode="auto">
          <a:xfrm>
            <a:off x="2600421" y="3845809"/>
            <a:ext cx="1331014" cy="0"/>
          </a:xfrm>
          <a:prstGeom prst="line">
            <a:avLst/>
          </a:prstGeom>
          <a:noFill/>
          <a:ln w="15875" cap="flat" cmpd="sng" algn="ctr">
            <a:solidFill>
              <a:schemeClr val="bg1">
                <a:lumMod val="65000"/>
              </a:schemeClr>
            </a:solidFill>
            <a:prstDash val="lgDash"/>
            <a:round/>
            <a:headEnd type="none" w="med" len="med"/>
            <a:tailEnd type="none" w="med" len="med"/>
          </a:ln>
          <a:effectLst/>
        </p:spPr>
      </p:cxnSp>
      <p:cxnSp>
        <p:nvCxnSpPr>
          <p:cNvPr id="44" name="直線矢印コネクタ 43"/>
          <p:cNvCxnSpPr/>
          <p:nvPr/>
        </p:nvCxnSpPr>
        <p:spPr bwMode="auto">
          <a:xfrm flipV="1">
            <a:off x="2600421" y="3708844"/>
            <a:ext cx="0" cy="150909"/>
          </a:xfrm>
          <a:prstGeom prst="straightConnector1">
            <a:avLst/>
          </a:prstGeom>
          <a:noFill/>
          <a:ln w="12700" cap="flat" cmpd="sng" algn="ctr">
            <a:solidFill>
              <a:schemeClr val="bg1">
                <a:lumMod val="65000"/>
              </a:schemeClr>
            </a:solidFill>
            <a:prstDash val="solid"/>
            <a:round/>
            <a:headEnd type="none" w="med" len="med"/>
            <a:tailEnd type="triangle"/>
          </a:ln>
          <a:effectLst/>
        </p:spPr>
      </p:cxnSp>
      <p:sp>
        <p:nvSpPr>
          <p:cNvPr id="2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79</a:t>
            </a:fld>
            <a:endParaRPr lang="en-US" altLang="ja-JP" b="1" dirty="0">
              <a:latin typeface="Meiryo UI" pitchFamily="50" charset="-128"/>
              <a:ea typeface="Meiryo UI" pitchFamily="50" charset="-128"/>
            </a:endParaRPr>
          </a:p>
        </p:txBody>
      </p:sp>
      <p:sp>
        <p:nvSpPr>
          <p:cNvPr id="21" name="Rectangle 3"/>
          <p:cNvSpPr>
            <a:spLocks noChangeArrowheads="1"/>
          </p:cNvSpPr>
          <p:nvPr/>
        </p:nvSpPr>
        <p:spPr bwMode="auto">
          <a:xfrm>
            <a:off x="820109" y="807240"/>
            <a:ext cx="8280000" cy="1190171"/>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就業者は生産に従事するとともに、生産活動の対価として得た所得をもとに地域で消費を行うため、就業者の規模は地域の経済循環にとって重要な要素の１つである。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ここでは、地域の就業者の規模を</a:t>
            </a:r>
            <a:r>
              <a:rPr lang="ja-JP" altLang="en-US" sz="1200" b="1" dirty="0" smtClean="0">
                <a:latin typeface="Meiryo UI" pitchFamily="50" charset="-128"/>
                <a:ea typeface="Meiryo UI" pitchFamily="50" charset="-128"/>
              </a:rPr>
              <a:t>地域内雇用者数（</a:t>
            </a:r>
            <a:r>
              <a:rPr lang="ja-JP" altLang="en-US" sz="1200" b="1" dirty="0">
                <a:latin typeface="Meiryo UI" pitchFamily="50" charset="-128"/>
                <a:ea typeface="Meiryo UI" pitchFamily="50" charset="-128"/>
              </a:rPr>
              <a:t>従</a:t>
            </a:r>
            <a:r>
              <a:rPr lang="ja-JP" altLang="en-US" sz="1200" b="1" dirty="0" smtClean="0">
                <a:latin typeface="Meiryo UI" pitchFamily="50" charset="-128"/>
                <a:ea typeface="Meiryo UI" pitchFamily="50" charset="-128"/>
              </a:rPr>
              <a:t>業者数）</a:t>
            </a:r>
            <a:r>
              <a:rPr lang="ja-JP" altLang="en-US" sz="1200" b="1" dirty="0">
                <a:latin typeface="Meiryo UI" pitchFamily="50" charset="-128"/>
                <a:ea typeface="Meiryo UI" pitchFamily="50" charset="-128"/>
              </a:rPr>
              <a:t>、地域住民雇用者数（</a:t>
            </a:r>
            <a:r>
              <a:rPr lang="ja-JP" altLang="en-US" sz="1200" b="1" dirty="0" smtClean="0">
                <a:latin typeface="Meiryo UI" pitchFamily="50" charset="-128"/>
                <a:ea typeface="Meiryo UI" pitchFamily="50" charset="-128"/>
              </a:rPr>
              <a:t>就業者数）</a:t>
            </a:r>
            <a:r>
              <a:rPr lang="ja-JP" altLang="en-US" sz="1200" b="1" dirty="0">
                <a:latin typeface="Meiryo UI" pitchFamily="50" charset="-128"/>
                <a:ea typeface="Meiryo UI" pitchFamily="50" charset="-128"/>
              </a:rPr>
              <a:t>別に把握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下図①</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また、就業者数の近年の動向を産業別に把握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下図②</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24" name="テキスト ボックス 23"/>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3137273255"/>
              </p:ext>
            </p:extLst>
          </p:nvPr>
        </p:nvGraphicFramePr>
        <p:xfrm>
          <a:off x="105185" y="599119"/>
          <a:ext cx="8933629" cy="6043195"/>
        </p:xfrm>
        <a:graphic>
          <a:graphicData uri="http://schemas.openxmlformats.org/presentationml/2006/ole">
            <mc:AlternateContent xmlns:mc="http://schemas.openxmlformats.org/markup-compatibility/2006">
              <mc:Choice xmlns:v="urn:schemas-microsoft-com:vml" Requires="v">
                <p:oleObj spid="_x0000_s59439" name="Visio" r:id="rId4" imgW="9410805" imgH="6362586" progId="Visio.Drawing.15">
                  <p:embed/>
                </p:oleObj>
              </mc:Choice>
              <mc:Fallback>
                <p:oleObj name="Visio" r:id="rId4" imgW="9410805" imgH="6362586" progId="Visio.Drawing.15">
                  <p:embed/>
                  <p:pic>
                    <p:nvPicPr>
                      <p:cNvPr id="3" name="オブジェクト 2"/>
                      <p:cNvPicPr>
                        <a:picLocks noChangeAspect="1" noChangeArrowheads="1"/>
                      </p:cNvPicPr>
                      <p:nvPr/>
                    </p:nvPicPr>
                    <p:blipFill>
                      <a:blip r:embed="rId5"/>
                      <a:srcRect l="1529" r="1529"/>
                      <a:stretch>
                        <a:fillRect/>
                      </a:stretch>
                    </p:blipFill>
                    <p:spPr bwMode="auto">
                      <a:xfrm>
                        <a:off x="105185" y="599119"/>
                        <a:ext cx="8933629" cy="6043195"/>
                      </a:xfrm>
                      <a:prstGeom prst="rect">
                        <a:avLst/>
                      </a:prstGeom>
                      <a:noFill/>
                    </p:spPr>
                  </p:pic>
                </p:oleObj>
              </mc:Fallback>
            </mc:AlternateContent>
          </a:graphicData>
        </a:graphic>
      </p:graphicFrame>
      <p:sp>
        <p:nvSpPr>
          <p:cNvPr id="12" name="タイトル 11"/>
          <p:cNvSpPr>
            <a:spLocks noGrp="1"/>
          </p:cNvSpPr>
          <p:nvPr>
            <p:ph type="ctrTitle"/>
          </p:nvPr>
        </p:nvSpPr>
        <p:spPr/>
        <p:txBody>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地域経済循環構造とは</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dirty="0">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解説</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2"/>
          <p:cNvSpPr>
            <a:spLocks noGrp="1"/>
          </p:cNvSpPr>
          <p:nvPr>
            <p:ph type="sldNum" sz="quarter" idx="4"/>
          </p:nvPr>
        </p:nvSpPr>
        <p:spPr>
          <a:prstGeom prst="rect">
            <a:avLst/>
          </a:prstGeom>
          <a:effectLst/>
        </p:spPr>
        <p:txBody>
          <a:bodyPr/>
          <a:lstStyle/>
          <a:p>
            <a:pPr>
              <a:defRPr/>
            </a:pPr>
            <a:fld id="{3C72A9EE-503C-4A34-81E5-ED5C603B789E}"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8</a:t>
            </a:fld>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楕円 4">
            <a:extLst>
              <a:ext uri="{FF2B5EF4-FFF2-40B4-BE49-F238E27FC236}">
                <a16:creationId xmlns:a16="http://schemas.microsoft.com/office/drawing/2014/main" id="{5E0B030D-8D86-4741-BF52-2E828BB33730}"/>
              </a:ext>
            </a:extLst>
          </p:cNvPr>
          <p:cNvSpPr/>
          <p:nvPr/>
        </p:nvSpPr>
        <p:spPr bwMode="auto">
          <a:xfrm>
            <a:off x="2457908" y="2894645"/>
            <a:ext cx="1783080" cy="792861"/>
          </a:xfrm>
          <a:prstGeom prst="ellipse">
            <a:avLst/>
          </a:prstGeom>
          <a:solidFill>
            <a:srgbClr val="0066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所得循環構造</a:t>
            </a:r>
          </a:p>
        </p:txBody>
      </p:sp>
      <p:sp>
        <p:nvSpPr>
          <p:cNvPr id="7" name="テキスト ボックス 6">
            <a:extLst>
              <a:ext uri="{FF2B5EF4-FFF2-40B4-BE49-F238E27FC236}">
                <a16:creationId xmlns:a16="http://schemas.microsoft.com/office/drawing/2014/main" id="{F4E7B455-4513-4905-BF14-8E7E175266FE}"/>
              </a:ext>
            </a:extLst>
          </p:cNvPr>
          <p:cNvSpPr txBox="1"/>
          <p:nvPr/>
        </p:nvSpPr>
        <p:spPr>
          <a:xfrm>
            <a:off x="538793" y="5858774"/>
            <a:ext cx="1919115" cy="307777"/>
          </a:xfrm>
          <a:prstGeom prst="rect">
            <a:avLst/>
          </a:prstGeom>
          <a:noFill/>
        </p:spPr>
        <p:txBody>
          <a:bodyPr wrap="none" rtlCol="0">
            <a:spAutoFit/>
          </a:bodyPr>
          <a:lstStyle/>
          <a:p>
            <a:r>
              <a:rPr kumimoji="1" lang="ja-JP" altLang="en-US" sz="1400" b="1" dirty="0">
                <a:solidFill>
                  <a:srgbClr val="CC0066"/>
                </a:solidFill>
                <a:latin typeface="Meiryo UI" panose="020B0604030504040204" pitchFamily="50" charset="-128"/>
                <a:ea typeface="Meiryo UI" panose="020B0604030504040204" pitchFamily="50" charset="-128"/>
              </a:rPr>
              <a:t>〇〇位</a:t>
            </a:r>
            <a:r>
              <a:rPr kumimoji="1" lang="en-US" altLang="ja-JP" sz="1400" b="1" dirty="0">
                <a:solidFill>
                  <a:srgbClr val="CC0066"/>
                </a:solidFill>
                <a:latin typeface="Meiryo UI" panose="020B0604030504040204" pitchFamily="50" charset="-128"/>
                <a:ea typeface="Meiryo UI" panose="020B0604030504040204" pitchFamily="50" charset="-128"/>
              </a:rPr>
              <a:t>/1,719</a:t>
            </a:r>
            <a:r>
              <a:rPr kumimoji="1" lang="ja-JP" altLang="en-US" sz="1400" b="1" dirty="0">
                <a:solidFill>
                  <a:srgbClr val="CC0066"/>
                </a:solidFill>
                <a:latin typeface="Meiryo UI" panose="020B0604030504040204" pitchFamily="50" charset="-128"/>
                <a:ea typeface="Meiryo UI" panose="020B0604030504040204" pitchFamily="50" charset="-128"/>
              </a:rPr>
              <a:t>市町村</a:t>
            </a:r>
          </a:p>
        </p:txBody>
      </p:sp>
      <p:sp>
        <p:nvSpPr>
          <p:cNvPr id="11" name="テキスト ボックス 10">
            <a:extLst>
              <a:ext uri="{FF2B5EF4-FFF2-40B4-BE49-F238E27FC236}">
                <a16:creationId xmlns:a16="http://schemas.microsoft.com/office/drawing/2014/main" id="{2F4E233C-D784-44E8-8FCD-2AB6F519FE26}"/>
              </a:ext>
            </a:extLst>
          </p:cNvPr>
          <p:cNvSpPr txBox="1"/>
          <p:nvPr/>
        </p:nvSpPr>
        <p:spPr>
          <a:xfrm>
            <a:off x="4606170" y="1038404"/>
            <a:ext cx="1919115" cy="307777"/>
          </a:xfrm>
          <a:prstGeom prst="rect">
            <a:avLst/>
          </a:prstGeom>
          <a:noFill/>
        </p:spPr>
        <p:txBody>
          <a:bodyPr wrap="none" rtlCol="0">
            <a:spAutoFit/>
          </a:bodyPr>
          <a:lstStyle/>
          <a:p>
            <a:r>
              <a:rPr kumimoji="1" lang="ja-JP" altLang="en-US" sz="1400" b="1" dirty="0">
                <a:solidFill>
                  <a:srgbClr val="CC0066"/>
                </a:solidFill>
                <a:latin typeface="Meiryo UI" panose="020B0604030504040204" pitchFamily="50" charset="-128"/>
                <a:ea typeface="Meiryo UI" panose="020B0604030504040204" pitchFamily="50" charset="-128"/>
              </a:rPr>
              <a:t>〇〇位</a:t>
            </a:r>
            <a:r>
              <a:rPr kumimoji="1" lang="en-US" altLang="ja-JP" sz="1400" b="1" dirty="0">
                <a:solidFill>
                  <a:srgbClr val="CC0066"/>
                </a:solidFill>
                <a:latin typeface="Meiryo UI" panose="020B0604030504040204" pitchFamily="50" charset="-128"/>
                <a:ea typeface="Meiryo UI" panose="020B0604030504040204" pitchFamily="50" charset="-128"/>
              </a:rPr>
              <a:t>/1,719</a:t>
            </a:r>
            <a:r>
              <a:rPr kumimoji="1" lang="ja-JP" altLang="en-US" sz="1400" b="1" dirty="0">
                <a:solidFill>
                  <a:srgbClr val="CC0066"/>
                </a:solidFill>
                <a:latin typeface="Meiryo UI" panose="020B0604030504040204" pitchFamily="50" charset="-128"/>
                <a:ea typeface="Meiryo UI" panose="020B0604030504040204" pitchFamily="50" charset="-128"/>
              </a:rPr>
              <a:t>市町村</a:t>
            </a:r>
          </a:p>
        </p:txBody>
      </p:sp>
      <p:sp>
        <p:nvSpPr>
          <p:cNvPr id="13" name="テキスト ボックス 12">
            <a:extLst>
              <a:ext uri="{FF2B5EF4-FFF2-40B4-BE49-F238E27FC236}">
                <a16:creationId xmlns:a16="http://schemas.microsoft.com/office/drawing/2014/main" id="{DC6EEDC5-5F0C-48BB-ABF0-935A7C0A04F4}"/>
              </a:ext>
            </a:extLst>
          </p:cNvPr>
          <p:cNvSpPr txBox="1"/>
          <p:nvPr/>
        </p:nvSpPr>
        <p:spPr>
          <a:xfrm>
            <a:off x="4331386" y="759761"/>
            <a:ext cx="2127505" cy="307777"/>
          </a:xfrm>
          <a:prstGeom prst="rect">
            <a:avLst/>
          </a:prstGeom>
          <a:solidFill>
            <a:srgbClr val="CC0066"/>
          </a:solidFill>
        </p:spPr>
        <p:txBody>
          <a:bodyPr wrap="non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地域経済の最終的な成果</a:t>
            </a:r>
          </a:p>
        </p:txBody>
      </p:sp>
      <p:sp>
        <p:nvSpPr>
          <p:cNvPr id="16" name="テキスト ボックス 15">
            <a:extLst>
              <a:ext uri="{FF2B5EF4-FFF2-40B4-BE49-F238E27FC236}">
                <a16:creationId xmlns:a16="http://schemas.microsoft.com/office/drawing/2014/main" id="{C3868647-9518-4CC7-B78C-D15806E6C33D}"/>
              </a:ext>
            </a:extLst>
          </p:cNvPr>
          <p:cNvSpPr txBox="1"/>
          <p:nvPr/>
        </p:nvSpPr>
        <p:spPr>
          <a:xfrm>
            <a:off x="639166" y="6104996"/>
            <a:ext cx="1666164" cy="307777"/>
          </a:xfrm>
          <a:prstGeom prst="rect">
            <a:avLst/>
          </a:prstGeom>
          <a:solidFill>
            <a:srgbClr val="CC0066"/>
          </a:solid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所得の源泉</a:t>
            </a:r>
          </a:p>
        </p:txBody>
      </p:sp>
      <p:sp>
        <p:nvSpPr>
          <p:cNvPr id="19" name="正方形/長方形 18"/>
          <p:cNvSpPr/>
          <p:nvPr/>
        </p:nvSpPr>
        <p:spPr bwMode="auto">
          <a:xfrm>
            <a:off x="4512296" y="69670"/>
            <a:ext cx="1821365" cy="369616"/>
          </a:xfrm>
          <a:prstGeom prst="rect">
            <a:avLst/>
          </a:prstGeom>
          <a:solidFill>
            <a:srgbClr val="006666"/>
          </a:solidFill>
          <a:ln w="38100" cap="flat" cmpd="sng" algn="ctr">
            <a:noFill/>
            <a:prstDash val="solid"/>
            <a:miter lim="800000"/>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地域の稼ぐ力</a:t>
            </a:r>
          </a:p>
        </p:txBody>
      </p:sp>
      <p:sp>
        <p:nvSpPr>
          <p:cNvPr id="20" name="正方形/長方形 19"/>
          <p:cNvSpPr/>
          <p:nvPr/>
        </p:nvSpPr>
        <p:spPr bwMode="auto">
          <a:xfrm>
            <a:off x="7103096" y="69670"/>
            <a:ext cx="1821365" cy="369616"/>
          </a:xfrm>
          <a:prstGeom prst="rect">
            <a:avLst/>
          </a:prstGeom>
          <a:solidFill>
            <a:srgbClr val="006666"/>
          </a:solidFill>
          <a:ln w="38100" cap="flat" cmpd="sng" algn="ctr">
            <a:noFill/>
            <a:prstDash val="solid"/>
            <a:miter lim="800000"/>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所得の循環</a:t>
            </a:r>
          </a:p>
        </p:txBody>
      </p:sp>
      <p:sp>
        <p:nvSpPr>
          <p:cNvPr id="21" name="テキスト ボックス 20"/>
          <p:cNvSpPr txBox="1"/>
          <p:nvPr/>
        </p:nvSpPr>
        <p:spPr>
          <a:xfrm>
            <a:off x="6381087" y="8902"/>
            <a:ext cx="646331" cy="490551"/>
          </a:xfrm>
          <a:prstGeom prst="rect">
            <a:avLst/>
          </a:prstGeom>
          <a:noFill/>
        </p:spPr>
        <p:txBody>
          <a:bodyPr wrap="none" rtlCol="0" anchor="ctr">
            <a:no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a:t>
            </a:r>
          </a:p>
        </p:txBody>
      </p:sp>
      <p:sp>
        <p:nvSpPr>
          <p:cNvPr id="22" name="テキスト ボックス 21"/>
          <p:cNvSpPr txBox="1"/>
          <p:nvPr/>
        </p:nvSpPr>
        <p:spPr>
          <a:xfrm>
            <a:off x="6479614" y="-5389"/>
            <a:ext cx="461665" cy="432000"/>
          </a:xfrm>
          <a:prstGeom prst="rect">
            <a:avLst/>
          </a:prstGeom>
          <a:noFill/>
        </p:spPr>
        <p:txBody>
          <a:bodyPr wrap="none" lIns="0" tIns="0" rIns="0" bIns="0" rtlCol="0" anchor="ctr">
            <a:spAutoFit/>
          </a:bodyPr>
          <a:lstStyle/>
          <a:p>
            <a:r>
              <a:rPr kumimoji="1" lang="ja-JP" altLang="en-US" sz="3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0632963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lang="ja-JP" altLang="en-US">
                <a:latin typeface="Meiryo UI" pitchFamily="50" charset="-128"/>
                <a:ea typeface="Meiryo UI" pitchFamily="50" charset="-128"/>
              </a:rPr>
              <a:t>（</a:t>
            </a:r>
            <a:r>
              <a:rPr lang="ja-JP" altLang="en-US"/>
              <a:t>５</a:t>
            </a:r>
            <a:r>
              <a:rPr lang="ja-JP" altLang="en-US">
                <a:latin typeface="Meiryo UI" pitchFamily="50" charset="-128"/>
                <a:ea typeface="Meiryo UI" pitchFamily="50" charset="-128"/>
              </a:rPr>
              <a:t>）夜間</a:t>
            </a:r>
            <a:r>
              <a:rPr lang="ja-JP" altLang="en-US" dirty="0">
                <a:latin typeface="Meiryo UI" pitchFamily="50" charset="-128"/>
                <a:ea typeface="Meiryo UI" pitchFamily="50" charset="-128"/>
              </a:rPr>
              <a:t>人口</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人当たり就業者数（職住比）</a:t>
            </a:r>
          </a:p>
        </p:txBody>
      </p:sp>
      <p:sp>
        <p:nvSpPr>
          <p:cNvPr id="15" name="正方形/長方形 14"/>
          <p:cNvSpPr/>
          <p:nvPr/>
        </p:nvSpPr>
        <p:spPr bwMode="auto">
          <a:xfrm>
            <a:off x="252000" y="1797878"/>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人当たり就業者数は全国や、県、人口同規模地域と比較すると○○水準であり、地域住民の労働参加が○○地域である。</a:t>
            </a:r>
            <a:endParaRPr lang="en-US" altLang="ja-JP"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252000" y="240544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夜間人口</a:t>
            </a:r>
            <a:r>
              <a:rPr lang="en-US" altLang="ja-JP" sz="1400" b="1" dirty="0">
                <a:solidFill>
                  <a:schemeClr val="bg1"/>
                </a:solidFill>
                <a:latin typeface="Meiryo UI" pitchFamily="50" charset="-128"/>
                <a:ea typeface="Meiryo UI" pitchFamily="50" charset="-128"/>
              </a:rPr>
              <a:t>1</a:t>
            </a:r>
            <a:r>
              <a:rPr lang="ja-JP" altLang="en-US" sz="1400" b="1" dirty="0">
                <a:solidFill>
                  <a:schemeClr val="bg1"/>
                </a:solidFill>
                <a:latin typeface="Meiryo UI" pitchFamily="50" charset="-128"/>
                <a:ea typeface="Meiryo UI" pitchFamily="50" charset="-128"/>
              </a:rPr>
              <a:t>人当たり就業者数（職住比）</a:t>
            </a:r>
          </a:p>
        </p:txBody>
      </p:sp>
      <p:sp>
        <p:nvSpPr>
          <p:cNvPr id="18" name="正方形/長方形 17"/>
          <p:cNvSpPr/>
          <p:nvPr/>
        </p:nvSpPr>
        <p:spPr>
          <a:xfrm>
            <a:off x="643818" y="6345994"/>
            <a:ext cx="3154533" cy="215444"/>
          </a:xfrm>
          <a:prstGeom prst="rect">
            <a:avLst/>
          </a:prstGeom>
        </p:spPr>
        <p:txBody>
          <a:bodyPr wrap="square">
            <a:spAutoFit/>
          </a:bodyPr>
          <a:lstStyle/>
          <a:p>
            <a:r>
              <a:rPr lang="ja-JP" altLang="en-US" sz="800" dirty="0">
                <a:latin typeface="Meiryo UI" pitchFamily="50" charset="-128"/>
                <a:ea typeface="Meiryo UI" pitchFamily="50" charset="-128"/>
              </a:rPr>
              <a:t>出所</a:t>
            </a:r>
            <a:r>
              <a:rPr lang="ja-JP"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総務省統計局「国勢調査」より作成</a:t>
            </a: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80</a:t>
            </a:fld>
            <a:endParaRPr lang="en-US" altLang="ja-JP" b="1" dirty="0">
              <a:latin typeface="Meiryo UI" pitchFamily="50" charset="-128"/>
              <a:ea typeface="Meiryo UI" pitchFamily="50" charset="-128"/>
            </a:endParaRPr>
          </a:p>
        </p:txBody>
      </p:sp>
      <p:sp>
        <p:nvSpPr>
          <p:cNvPr id="12" name="Rectangle 3"/>
          <p:cNvSpPr>
            <a:spLocks noChangeArrowheads="1"/>
          </p:cNvSpPr>
          <p:nvPr/>
        </p:nvSpPr>
        <p:spPr bwMode="auto">
          <a:xfrm>
            <a:off x="820109" y="750751"/>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人当たり就業者数（職住比）が高い地域ほど、住民の幅広い年齢や性別を問わない労働参加があると考えられ、人口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人当たり雇用者所得の底上げにつながっている可能性がある。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ここでは、職住比を全国や県、同規模地域と比較し、地域住民の労働参加の状況を把握</a:t>
            </a:r>
            <a:r>
              <a:rPr lang="ja-JP" altLang="en-US" sz="1200" b="1" dirty="0" smtClean="0">
                <a:latin typeface="Meiryo UI" pitchFamily="50" charset="-128"/>
                <a:ea typeface="Meiryo UI" pitchFamily="50" charset="-128"/>
              </a:rPr>
              <a:t>する</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下図</a:t>
            </a:r>
            <a:r>
              <a:rPr lang="en-US" altLang="ja-JP" sz="1200" b="1" dirty="0" smtClean="0">
                <a:latin typeface="Meiryo UI" pitchFamily="50" charset="-128"/>
                <a:ea typeface="Meiryo UI" pitchFamily="50" charset="-128"/>
              </a:rPr>
              <a:t>)</a:t>
            </a:r>
            <a:r>
              <a:rPr lang="ja-JP" altLang="en-US" sz="1200" b="1" dirty="0" err="1"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13" name="テキスト ボックス 12"/>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750382" y="4183240"/>
            <a:ext cx="4171758" cy="2628000"/>
          </a:xfrm>
          <a:prstGeom prst="rect">
            <a:avLst/>
          </a:prstGeom>
          <a:solidFill>
            <a:schemeClr val="bg1"/>
          </a:solidFill>
          <a:ln w="28575">
            <a:solidFill>
              <a:srgbClr val="FF0000"/>
            </a:solidFill>
          </a:ln>
        </p:spPr>
      </p:pic>
      <p:sp>
        <p:nvSpPr>
          <p:cNvPr id="2" name="タイトル 1"/>
          <p:cNvSpPr>
            <a:spLocks noGrp="1"/>
          </p:cNvSpPr>
          <p:nvPr>
            <p:ph type="title"/>
          </p:nvPr>
        </p:nvSpPr>
        <p:spPr/>
        <p:txBody>
          <a:bodyPr/>
          <a:lstStyle/>
          <a:p>
            <a:r>
              <a:rPr lang="ja-JP" altLang="en-US" dirty="0"/>
              <a:t>地域経済における所得の循環構造について①</a:t>
            </a:r>
          </a:p>
        </p:txBody>
      </p:sp>
      <p:pic>
        <p:nvPicPr>
          <p:cNvPr id="9" name="図 8"/>
          <p:cNvPicPr>
            <a:picLocks noChangeAspect="1"/>
          </p:cNvPicPr>
          <p:nvPr/>
        </p:nvPicPr>
        <p:blipFill>
          <a:blip r:embed="rId4"/>
          <a:stretch>
            <a:fillRect/>
          </a:stretch>
        </p:blipFill>
        <p:spPr>
          <a:xfrm>
            <a:off x="168331" y="1037580"/>
            <a:ext cx="4496335" cy="2700000"/>
          </a:xfrm>
          <a:prstGeom prst="rect">
            <a:avLst/>
          </a:prstGeom>
          <a:solidFill>
            <a:schemeClr val="bg1"/>
          </a:solidFill>
          <a:ln w="38100">
            <a:solidFill>
              <a:srgbClr val="006666"/>
            </a:solidFill>
          </a:ln>
        </p:spPr>
      </p:pic>
      <p:pic>
        <p:nvPicPr>
          <p:cNvPr id="10" name="図 9"/>
          <p:cNvPicPr>
            <a:picLocks noChangeAspect="1"/>
          </p:cNvPicPr>
          <p:nvPr/>
        </p:nvPicPr>
        <p:blipFill rotWithShape="1">
          <a:blip r:embed="rId5"/>
          <a:srcRect t="-6664"/>
          <a:stretch/>
        </p:blipFill>
        <p:spPr>
          <a:xfrm>
            <a:off x="4785884" y="1037580"/>
            <a:ext cx="4204000" cy="2700000"/>
          </a:xfrm>
          <a:prstGeom prst="rect">
            <a:avLst/>
          </a:prstGeom>
          <a:solidFill>
            <a:schemeClr val="bg1"/>
          </a:solidFill>
          <a:ln w="28575">
            <a:solidFill>
              <a:srgbClr val="FF0000"/>
            </a:solidFill>
          </a:ln>
        </p:spPr>
      </p:pic>
      <p:sp>
        <p:nvSpPr>
          <p:cNvPr id="4" name="スライド番号プレースホルダー 3"/>
          <p:cNvSpPr>
            <a:spLocks noGrp="1"/>
          </p:cNvSpPr>
          <p:nvPr>
            <p:ph type="sldNum" sz="quarter" idx="4"/>
          </p:nvPr>
        </p:nvSpPr>
        <p:spPr/>
        <p:txBody>
          <a:bodyPr/>
          <a:lstStyle/>
          <a:p>
            <a:pPr>
              <a:defRPr/>
            </a:pPr>
            <a:fld id="{5AC316A2-ED79-4A4C-BB2E-71F78B36301B}" type="slidenum">
              <a:rPr lang="en-US" altLang="ja-JP" smtClean="0"/>
              <a:pPr>
                <a:defRPr/>
              </a:pPr>
              <a:t>9</a:t>
            </a:fld>
            <a:endParaRPr lang="ja-JP" altLang="en-US" dirty="0"/>
          </a:p>
        </p:txBody>
      </p:sp>
      <p:sp>
        <p:nvSpPr>
          <p:cNvPr id="14" name="テキスト ボックス 13"/>
          <p:cNvSpPr txBox="1"/>
          <p:nvPr/>
        </p:nvSpPr>
        <p:spPr>
          <a:xfrm>
            <a:off x="215791" y="642720"/>
            <a:ext cx="4320000" cy="276999"/>
          </a:xfrm>
          <a:prstGeom prst="rect">
            <a:avLst/>
          </a:prstGeom>
          <a:solidFill>
            <a:srgbClr val="CCFFCC"/>
          </a:solid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稼ぐ力が高く、所得が大幅に流入し、住民所得に結び付いている</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791102" y="642720"/>
            <a:ext cx="4140000" cy="396000"/>
          </a:xfrm>
          <a:prstGeom prst="rect">
            <a:avLst/>
          </a:prstGeom>
          <a:solidFill>
            <a:schemeClr val="accent2">
              <a:lumMod val="20000"/>
              <a:lumOff val="80000"/>
            </a:schemeClr>
          </a:solidFill>
        </p:spPr>
        <p:txBody>
          <a:bodyPr wrap="square" lIns="36000" rIns="36000" rtlCol="0"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企業誘致等による先端企業を中心とした製造業特化型地域の</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悪い例（素材型の装置産業の企業城下町も同様）</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785884" y="3806162"/>
            <a:ext cx="4140000" cy="396000"/>
          </a:xfrm>
          <a:prstGeom prst="rect">
            <a:avLst/>
          </a:prstGeom>
          <a:solidFill>
            <a:schemeClr val="accent2">
              <a:lumMod val="20000"/>
              <a:lumOff val="80000"/>
            </a:schemeClr>
          </a:solidFill>
        </p:spPr>
        <p:txBody>
          <a:bodyPr wrap="square" lIns="36000" rIns="36000" rtlCol="0" anchor="ctr">
            <a:noAutofit/>
          </a:bodyPr>
          <a:lstStyle/>
          <a:p>
            <a:pPr algn="ctr"/>
            <a:r>
              <a:rPr lang="ja-JP" altLang="en-US" sz="1200" b="1">
                <a:latin typeface="Meiryo UI" panose="020B0604030504040204" pitchFamily="50" charset="-128"/>
                <a:ea typeface="Meiryo UI" panose="020B0604030504040204" pitchFamily="50" charset="-128"/>
                <a:cs typeface="Meiryo UI" panose="020B0604030504040204" pitchFamily="50" charset="-128"/>
              </a:rPr>
              <a:t>観光収入が地域の経済発展、活性化に寄与していない悪い例</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6"/>
          <a:stretch>
            <a:fillRect/>
          </a:stretch>
        </p:blipFill>
        <p:spPr>
          <a:xfrm>
            <a:off x="229765" y="4183240"/>
            <a:ext cx="4373466" cy="2628000"/>
          </a:xfrm>
          <a:prstGeom prst="rect">
            <a:avLst/>
          </a:prstGeom>
          <a:solidFill>
            <a:schemeClr val="bg1"/>
          </a:solidFill>
          <a:ln w="28575">
            <a:solidFill>
              <a:srgbClr val="FF0000"/>
            </a:solidFill>
          </a:ln>
        </p:spPr>
      </p:pic>
      <p:sp>
        <p:nvSpPr>
          <p:cNvPr id="11" name="テキスト ボックス 10"/>
          <p:cNvSpPr txBox="1"/>
          <p:nvPr/>
        </p:nvSpPr>
        <p:spPr>
          <a:xfrm>
            <a:off x="305791" y="3806162"/>
            <a:ext cx="4140000" cy="396000"/>
          </a:xfrm>
          <a:prstGeom prst="rect">
            <a:avLst/>
          </a:prstGeom>
          <a:solidFill>
            <a:schemeClr val="accent2">
              <a:lumMod val="20000"/>
              <a:lumOff val="80000"/>
            </a:schemeClr>
          </a:solidFill>
        </p:spPr>
        <p:txBody>
          <a:bodyPr wrap="square" lIns="36000" rIns="36000" rtlCol="0" anchor="ctr">
            <a:noAutofit/>
          </a:bodyPr>
          <a:lstStyle>
            <a:defPPr>
              <a:defRPr lang="ja-JP"/>
            </a:defPPr>
            <a:lvl1pPr algn="ctr">
              <a:defRPr sz="12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財政移転に依存した地域の</a:t>
            </a:r>
            <a:r>
              <a:rPr lang="ja-JP" altLang="en-US"/>
              <a:t>悪い例</a:t>
            </a:r>
            <a:r>
              <a:rPr lang="en-US" altLang="ja-JP"/>
              <a:t/>
            </a:r>
            <a:br>
              <a:rPr lang="en-US" altLang="ja-JP"/>
            </a:br>
            <a:r>
              <a:rPr lang="ja-JP" altLang="en-US"/>
              <a:t>（</a:t>
            </a:r>
            <a:r>
              <a:rPr lang="ja-JP" altLang="en-US" dirty="0"/>
              <a:t>政府消費や公共投資に依存している場合）</a:t>
            </a:r>
          </a:p>
        </p:txBody>
      </p:sp>
      <p:sp>
        <p:nvSpPr>
          <p:cNvPr id="18" name="テキスト ボックス 17"/>
          <p:cNvSpPr txBox="1"/>
          <p:nvPr/>
        </p:nvSpPr>
        <p:spPr>
          <a:xfrm>
            <a:off x="5791200" y="3017458"/>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19" name="テキスト ボックス 18"/>
          <p:cNvSpPr txBox="1"/>
          <p:nvPr/>
        </p:nvSpPr>
        <p:spPr>
          <a:xfrm>
            <a:off x="6102350" y="1022715"/>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23" name="テキスト ボックス 22"/>
          <p:cNvSpPr txBox="1"/>
          <p:nvPr/>
        </p:nvSpPr>
        <p:spPr>
          <a:xfrm>
            <a:off x="104831" y="2801593"/>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24" name="テキスト ボックス 23"/>
          <p:cNvSpPr txBox="1"/>
          <p:nvPr/>
        </p:nvSpPr>
        <p:spPr>
          <a:xfrm>
            <a:off x="1504950" y="968998"/>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25" name="テキスト ボックス 24"/>
          <p:cNvSpPr txBox="1"/>
          <p:nvPr/>
        </p:nvSpPr>
        <p:spPr>
          <a:xfrm>
            <a:off x="3860800" y="1830498"/>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26" name="テキスト ボックス 25"/>
          <p:cNvSpPr txBox="1"/>
          <p:nvPr/>
        </p:nvSpPr>
        <p:spPr>
          <a:xfrm>
            <a:off x="3873500" y="3051080"/>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27" name="テキスト ボックス 26"/>
          <p:cNvSpPr txBox="1"/>
          <p:nvPr/>
        </p:nvSpPr>
        <p:spPr>
          <a:xfrm>
            <a:off x="2951742" y="3201703"/>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28" name="テキスト ボックス 27"/>
          <p:cNvSpPr txBox="1"/>
          <p:nvPr/>
        </p:nvSpPr>
        <p:spPr>
          <a:xfrm>
            <a:off x="412750" y="6013815"/>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0" name="テキスト ボックス 29"/>
          <p:cNvSpPr txBox="1"/>
          <p:nvPr/>
        </p:nvSpPr>
        <p:spPr>
          <a:xfrm>
            <a:off x="1734110" y="4325992"/>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31" name="テキスト ボックス 30"/>
          <p:cNvSpPr txBox="1"/>
          <p:nvPr/>
        </p:nvSpPr>
        <p:spPr>
          <a:xfrm>
            <a:off x="3860800" y="5373422"/>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2" name="テキスト ボックス 31"/>
          <p:cNvSpPr txBox="1"/>
          <p:nvPr/>
        </p:nvSpPr>
        <p:spPr>
          <a:xfrm>
            <a:off x="3803650" y="5861498"/>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3" name="テキスト ボックス 32"/>
          <p:cNvSpPr txBox="1"/>
          <p:nvPr/>
        </p:nvSpPr>
        <p:spPr>
          <a:xfrm>
            <a:off x="2742192" y="6092330"/>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4" name="テキスト ボックス 33"/>
          <p:cNvSpPr txBox="1"/>
          <p:nvPr/>
        </p:nvSpPr>
        <p:spPr>
          <a:xfrm>
            <a:off x="8305040" y="5861498"/>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5" name="テキスト ボックス 34"/>
          <p:cNvSpPr txBox="1"/>
          <p:nvPr/>
        </p:nvSpPr>
        <p:spPr>
          <a:xfrm>
            <a:off x="6626711" y="6092330"/>
            <a:ext cx="419100" cy="461665"/>
          </a:xfrm>
          <a:prstGeom prst="rect">
            <a:avLst/>
          </a:prstGeom>
          <a:noFill/>
        </p:spPr>
        <p:txBody>
          <a:bodyPr wrap="square" rtlCol="0">
            <a:spAutoFit/>
          </a:bodyPr>
          <a:lstStyle/>
          <a:p>
            <a:pPr algn="ctr"/>
            <a:r>
              <a:rPr kumimoji="1" lang="en-US" altLang="ja-JP" sz="2400">
                <a:solidFill>
                  <a:srgbClr val="FF0000"/>
                </a:solidFill>
              </a:rPr>
              <a:t>×</a:t>
            </a:r>
          </a:p>
        </p:txBody>
      </p:sp>
      <p:sp>
        <p:nvSpPr>
          <p:cNvPr id="36" name="テキスト ボックス 35"/>
          <p:cNvSpPr txBox="1"/>
          <p:nvPr/>
        </p:nvSpPr>
        <p:spPr>
          <a:xfrm>
            <a:off x="8392490" y="4996806"/>
            <a:ext cx="419100" cy="400110"/>
          </a:xfrm>
          <a:prstGeom prst="rect">
            <a:avLst/>
          </a:prstGeom>
          <a:noFill/>
        </p:spPr>
        <p:txBody>
          <a:bodyPr wrap="square" rtlCol="0">
            <a:spAutoFit/>
          </a:bodyPr>
          <a:lstStyle/>
          <a:p>
            <a:pPr algn="ctr"/>
            <a:r>
              <a:rPr kumimoji="1" lang="ja-JP" altLang="en-US">
                <a:solidFill>
                  <a:srgbClr val="FF0000"/>
                </a:solidFill>
              </a:rPr>
              <a:t>○</a:t>
            </a:r>
          </a:p>
        </p:txBody>
      </p:sp>
      <p:sp>
        <p:nvSpPr>
          <p:cNvPr id="3" name="楕円 2">
            <a:extLst>
              <a:ext uri="{FF2B5EF4-FFF2-40B4-BE49-F238E27FC236}">
                <a16:creationId xmlns:a16="http://schemas.microsoft.com/office/drawing/2014/main" id="{5DAB8C26-0630-45DD-8D5B-C0CC61CD1DF5}"/>
              </a:ext>
            </a:extLst>
          </p:cNvPr>
          <p:cNvSpPr/>
          <p:nvPr/>
        </p:nvSpPr>
        <p:spPr bwMode="auto">
          <a:xfrm>
            <a:off x="3672616" y="953244"/>
            <a:ext cx="910071" cy="487680"/>
          </a:xfrm>
          <a:prstGeom prst="ellipse">
            <a:avLst/>
          </a:prstGeom>
          <a:solidFill>
            <a:srgbClr val="FFFF00"/>
          </a:solidFill>
          <a:ln w="28575" cap="flat" cmpd="sng" algn="ctr">
            <a:solidFill>
              <a:srgbClr val="006666"/>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好循環</a:t>
            </a:r>
          </a:p>
        </p:txBody>
      </p:sp>
      <p:sp>
        <p:nvSpPr>
          <p:cNvPr id="29" name="楕円 28">
            <a:extLst>
              <a:ext uri="{FF2B5EF4-FFF2-40B4-BE49-F238E27FC236}">
                <a16:creationId xmlns:a16="http://schemas.microsoft.com/office/drawing/2014/main" id="{3FC05150-FD7B-4BF2-9127-66886632E0F5}"/>
              </a:ext>
            </a:extLst>
          </p:cNvPr>
          <p:cNvSpPr/>
          <p:nvPr/>
        </p:nvSpPr>
        <p:spPr bwMode="auto">
          <a:xfrm>
            <a:off x="8035622" y="983707"/>
            <a:ext cx="910071" cy="487680"/>
          </a:xfrm>
          <a:prstGeom prst="ellipse">
            <a:avLst/>
          </a:prstGeom>
          <a:solidFill>
            <a:srgbClr val="FFFF00"/>
          </a:solidFill>
          <a:ln w="28575" cap="flat" cmpd="sng" algn="ctr">
            <a:solidFill>
              <a:srgbClr val="006666"/>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rPr>
              <a:t>悪循環</a:t>
            </a:r>
          </a:p>
        </p:txBody>
      </p:sp>
      <p:sp>
        <p:nvSpPr>
          <p:cNvPr id="37" name="楕円 36">
            <a:extLst>
              <a:ext uri="{FF2B5EF4-FFF2-40B4-BE49-F238E27FC236}">
                <a16:creationId xmlns:a16="http://schemas.microsoft.com/office/drawing/2014/main" id="{120AA9DA-5512-4FD2-B030-6CB712CC9B24}"/>
              </a:ext>
            </a:extLst>
          </p:cNvPr>
          <p:cNvSpPr/>
          <p:nvPr/>
        </p:nvSpPr>
        <p:spPr bwMode="auto">
          <a:xfrm>
            <a:off x="3626182" y="4056074"/>
            <a:ext cx="910071" cy="487680"/>
          </a:xfrm>
          <a:prstGeom prst="ellipse">
            <a:avLst/>
          </a:prstGeom>
          <a:solidFill>
            <a:srgbClr val="FFFF00"/>
          </a:solidFill>
          <a:ln w="28575" cap="flat" cmpd="sng" algn="ctr">
            <a:solidFill>
              <a:srgbClr val="006666"/>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rPr>
              <a:t>悪循環</a:t>
            </a:r>
          </a:p>
        </p:txBody>
      </p:sp>
      <p:sp>
        <p:nvSpPr>
          <p:cNvPr id="38" name="楕円 37">
            <a:extLst>
              <a:ext uri="{FF2B5EF4-FFF2-40B4-BE49-F238E27FC236}">
                <a16:creationId xmlns:a16="http://schemas.microsoft.com/office/drawing/2014/main" id="{EBC61D03-041E-4523-8B16-870A57679B2E}"/>
              </a:ext>
            </a:extLst>
          </p:cNvPr>
          <p:cNvSpPr/>
          <p:nvPr/>
        </p:nvSpPr>
        <p:spPr bwMode="auto">
          <a:xfrm>
            <a:off x="8040053" y="4087007"/>
            <a:ext cx="910071" cy="487680"/>
          </a:xfrm>
          <a:prstGeom prst="ellipse">
            <a:avLst/>
          </a:prstGeom>
          <a:solidFill>
            <a:srgbClr val="FFFF00"/>
          </a:solidFill>
          <a:ln w="28575" cap="flat" cmpd="sng" algn="ctr">
            <a:solidFill>
              <a:srgbClr val="006666"/>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rPr>
              <a:t>悪循環</a:t>
            </a:r>
          </a:p>
        </p:txBody>
      </p:sp>
    </p:spTree>
    <p:extLst>
      <p:ext uri="{BB962C8B-B14F-4D97-AF65-F5344CB8AC3E}">
        <p14:creationId xmlns:p14="http://schemas.microsoft.com/office/powerpoint/2010/main" val="764862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folHlink"/>
          </a:solidFill>
          <a:prstDash val="solid"/>
          <a:round/>
          <a:headEnd type="none" w="med" len="med"/>
          <a:tailEnd type="none" w="med" len="med"/>
        </a:ln>
        <a:effectLst/>
      </a:spPr>
      <a:bodyPr vert="horz" wrap="none" lIns="36000" tIns="45720" rIns="3600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sz="1100" dirty="0" smtClean="0"/>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none" lIns="36000" tIns="45720" rIns="36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119130</TotalTime>
  <Words>14495</Words>
  <Application>Microsoft Office PowerPoint</Application>
  <PresentationFormat>画面に合わせる (4:3)</PresentationFormat>
  <Paragraphs>1392</Paragraphs>
  <Slides>80</Slides>
  <Notes>18</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80</vt:i4>
      </vt:variant>
    </vt:vector>
  </HeadingPairs>
  <TitlesOfParts>
    <vt:vector size="96" baseType="lpstr">
      <vt:lpstr>HGPｺﾞｼｯｸE</vt:lpstr>
      <vt:lpstr>HGPｺﾞｼｯｸM</vt:lpstr>
      <vt:lpstr>HGP創英角ｺﾞｼｯｸUB</vt:lpstr>
      <vt:lpstr>HGSｺﾞｼｯｸE</vt:lpstr>
      <vt:lpstr>Meiryo UI</vt:lpstr>
      <vt:lpstr>ＭＳ Ｐゴシック</vt:lpstr>
      <vt:lpstr>ＭＳ Ｐ明朝</vt:lpstr>
      <vt:lpstr>ＭＳ ゴシック</vt:lpstr>
      <vt:lpstr>Arial</vt:lpstr>
      <vt:lpstr>Calibri</vt:lpstr>
      <vt:lpstr>Tahoma</vt:lpstr>
      <vt:lpstr>Times New Roman</vt:lpstr>
      <vt:lpstr>Verdana</vt:lpstr>
      <vt:lpstr>Wingdings</vt:lpstr>
      <vt:lpstr>Profile</vt:lpstr>
      <vt:lpstr>Visio</vt:lpstr>
      <vt:lpstr>久慈市の地域経済循環分析</vt:lpstr>
      <vt:lpstr>目次</vt:lpstr>
      <vt:lpstr>PowerPoint プレゼンテーション</vt:lpstr>
      <vt:lpstr>１．地域経済循環分析について</vt:lpstr>
      <vt:lpstr>問題意識①：地域循環共生圏と地域経済</vt:lpstr>
      <vt:lpstr>問題意識②：経済政策と地域経済循環分析</vt:lpstr>
      <vt:lpstr>地域経済循環構造とは①</vt:lpstr>
      <vt:lpstr>地域経済循環構造とは②：解説</vt:lpstr>
      <vt:lpstr>地域経済における所得の循環構造について①</vt:lpstr>
      <vt:lpstr>地域経済における所得の循環構造について②：解説</vt:lpstr>
      <vt:lpstr>２．地域の所得循環構造</vt:lpstr>
      <vt:lpstr>地域の所得循環構造①</vt:lpstr>
      <vt:lpstr>地域の所得循環構造①</vt:lpstr>
      <vt:lpstr>地域の所得循環構造①</vt:lpstr>
      <vt:lpstr>地域の所得循環構造②</vt:lpstr>
      <vt:lpstr>地域の所得循環構造②</vt:lpstr>
      <vt:lpstr>３．地域の経済①：生産・販売</vt:lpstr>
      <vt:lpstr>生産面の分析の考え方</vt:lpstr>
      <vt:lpstr>生産面の分析項目①</vt:lpstr>
      <vt:lpstr>生産面の分析項目②</vt:lpstr>
      <vt:lpstr>本DBの38産業について</vt:lpstr>
      <vt:lpstr>３－１．売上（生産額）の分析</vt:lpstr>
      <vt:lpstr>（１）地域の中で規模の大きい産業は何か①：産業別生産額</vt:lpstr>
      <vt:lpstr>（１）地域の中で規模の大きい産業は何か②：産業別生産額構成比</vt:lpstr>
      <vt:lpstr>（２）地域の中で得意な産業は何か：産業別修正特化係数</vt:lpstr>
      <vt:lpstr>（３）域外から所得を獲得している産業は何か：産業別純移輸出額</vt:lpstr>
      <vt:lpstr>３－２．粗利益（付加価値）の分析</vt:lpstr>
      <vt:lpstr>（１）地域で所得(付加価値)を稼いでいる産業は何か①：産業別付加価値額</vt:lpstr>
      <vt:lpstr>（１）地域で所得(付加価値)を稼いでいる産業は何か②：産業別付加価値構成比</vt:lpstr>
      <vt:lpstr>（２）地域の産業の稼ぐ力(1人当たり付加価値額)：第1次・2次・3次別</vt:lpstr>
      <vt:lpstr>（２）地域の産業の稼ぐ力(1人当たり付加価値額)：第2次産業</vt:lpstr>
      <vt:lpstr>（２）地域の産業の稼ぐ力(1人当たり付加価値額)：第3次産業</vt:lpstr>
      <vt:lpstr>３－３．産業構造の分析</vt:lpstr>
      <vt:lpstr>（１）地域の産業構造について①：影響力係数と感応度係数</vt:lpstr>
      <vt:lpstr>（２）地域の産業構造について②：生産誘発額</vt:lpstr>
      <vt:lpstr>（３）地域の取引構造について</vt:lpstr>
      <vt:lpstr>３－４．賃金・人件費(雇用者所得)の分析</vt:lpstr>
      <vt:lpstr>（１）住民の生活を支えている産業は何か①：産業別雇用者所得</vt:lpstr>
      <vt:lpstr>（１）住民の生活を支えている産業は何か②:産業別雇用者所得構成比</vt:lpstr>
      <vt:lpstr>（２）地域の産業の1人当たり雇用者所得</vt:lpstr>
      <vt:lpstr>４．地域の経済②：分配</vt:lpstr>
      <vt:lpstr>分配面の分析の考え方</vt:lpstr>
      <vt:lpstr>分配面の分析項目</vt:lpstr>
      <vt:lpstr>４－１．所得の流出入の分析</vt:lpstr>
      <vt:lpstr>（１）地域住民に所得が分配されているか</vt:lpstr>
      <vt:lpstr>（２）所得の流出率</vt:lpstr>
      <vt:lpstr>４－２．1人当たり所得水準の分析</vt:lpstr>
      <vt:lpstr>（１）1人当たり雇用者所得の水準</vt:lpstr>
      <vt:lpstr>（２）住民1人当たり所得の水準</vt:lpstr>
      <vt:lpstr>５．地域の経済③：支出</vt:lpstr>
      <vt:lpstr>支出面の分析の考え方</vt:lpstr>
      <vt:lpstr>支出面の分析項目</vt:lpstr>
      <vt:lpstr>５－１．消費の分析</vt:lpstr>
      <vt:lpstr>（１）住民の所得が地域内で消費されているか</vt:lpstr>
      <vt:lpstr>（２）1人当たりの消費水準の分析</vt:lpstr>
      <vt:lpstr>５－２．投資の分析</vt:lpstr>
      <vt:lpstr>（１）地域内に投資需要があるか</vt:lpstr>
      <vt:lpstr>（２）1人当たりの投資水準の分析</vt:lpstr>
      <vt:lpstr>５－３．エネルギー収支の分析</vt:lpstr>
      <vt:lpstr>エネルギー収支の分析</vt:lpstr>
      <vt:lpstr>６．地域のエネルギー消費</vt:lpstr>
      <vt:lpstr>エネルギーの分析における23産業について</vt:lpstr>
      <vt:lpstr>６－１．エネルギー消費量の分析</vt:lpstr>
      <vt:lpstr>（１）産業別エネルギー消費量</vt:lpstr>
      <vt:lpstr>（２）産業別エネルギー消費量構成比</vt:lpstr>
      <vt:lpstr>６－２．エネルギー生産性の分析</vt:lpstr>
      <vt:lpstr>（１）エネルギー生産性①：第1次・2次・3次別</vt:lpstr>
      <vt:lpstr>（２）エネルギー生産性②：第2次産業</vt:lpstr>
      <vt:lpstr>（３）エネルギー生産性③：第3次産業</vt:lpstr>
      <vt:lpstr>６－３．CO2排出量の分析</vt:lpstr>
      <vt:lpstr>（１）CO2排出量：部門別</vt:lpstr>
      <vt:lpstr>（２）1人当たりCO2排出量①：産業部門</vt:lpstr>
      <vt:lpstr>（２）1人当たりCO2排出量②：民生部門</vt:lpstr>
      <vt:lpstr>（２）1人当たりCO2排出量③：運輸部門</vt:lpstr>
      <vt:lpstr>７．地域の概況</vt:lpstr>
      <vt:lpstr>（１）基礎的な指標の推移</vt:lpstr>
      <vt:lpstr>（２）人口① 現在の人口規模と将来動向</vt:lpstr>
      <vt:lpstr>（３）人口② 現在と将来の年齢別の人口構成</vt:lpstr>
      <vt:lpstr>（４）就業者の規模</vt:lpstr>
      <vt:lpstr>（５）夜間人口1人当たり就業者数（職住比）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山崎　清</dc:creator>
  <cp:lastModifiedBy>近松 将和</cp:lastModifiedBy>
  <cp:revision>8081</cp:revision>
  <cp:lastPrinted>2020-01-29T17:41:51Z</cp:lastPrinted>
  <dcterms:created xsi:type="dcterms:W3CDTF">2006-02-07T07:02:04Z</dcterms:created>
  <dcterms:modified xsi:type="dcterms:W3CDTF">2022-04-11T12:10:22Z</dcterms:modified>
</cp:coreProperties>
</file>