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97" r:id="rId1"/>
    <p:sldMasterId id="2147483703" r:id="rId2"/>
    <p:sldMasterId id="2147483709" r:id="rId3"/>
  </p:sldMasterIdLst>
  <p:notesMasterIdLst>
    <p:notesMasterId r:id="rId8"/>
  </p:notesMasterIdLst>
  <p:sldIdLst>
    <p:sldId id="292" r:id="rId4"/>
    <p:sldId id="293" r:id="rId5"/>
    <p:sldId id="294" r:id="rId6"/>
    <p:sldId id="310" r:id="rId7"/>
  </p:sldIdLst>
  <p:sldSz cx="9906000" cy="6858000" type="A4"/>
  <p:notesSz cx="6735763" cy="9866313"/>
  <p:custDataLst>
    <p:tags r:id="rId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120" userDrawn="1">
          <p15:clr>
            <a:srgbClr val="A4A3A4"/>
          </p15:clr>
        </p15:guide>
        <p15:guide id="3" orient="horz" pos="170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BF"/>
    <a:srgbClr val="002060"/>
    <a:srgbClr val="DDDDDD"/>
    <a:srgbClr val="BFBFBF"/>
    <a:srgbClr val="B3B3B3"/>
    <a:srgbClr val="046A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1" autoAdjust="0"/>
    <p:restoredTop sz="96716" autoAdjust="0"/>
  </p:normalViewPr>
  <p:slideViewPr>
    <p:cSldViewPr snapToGrid="0" showGuides="1">
      <p:cViewPr varScale="1">
        <p:scale>
          <a:sx n="110" d="100"/>
          <a:sy n="110" d="100"/>
        </p:scale>
        <p:origin x="1314" y="108"/>
      </p:cViewPr>
      <p:guideLst>
        <p:guide pos="3120"/>
        <p:guide orient="horz" pos="17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2918831" cy="495029"/>
          </a:xfrm>
          <a:prstGeom prst="rect">
            <a:avLst/>
          </a:prstGeom>
        </p:spPr>
        <p:txBody>
          <a:bodyPr vert="horz" lIns="91417" tIns="45709" rIns="91417" bIns="45709"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5375" y="3"/>
            <a:ext cx="2918831" cy="495029"/>
          </a:xfrm>
          <a:prstGeom prst="rect">
            <a:avLst/>
          </a:prstGeom>
        </p:spPr>
        <p:txBody>
          <a:bodyPr vert="horz" lIns="91417" tIns="45709" rIns="91417" bIns="45709" rtlCol="0"/>
          <a:lstStyle>
            <a:lvl1pPr algn="r">
              <a:defRPr sz="1200"/>
            </a:lvl1pPr>
          </a:lstStyle>
          <a:p>
            <a:fld id="{817C4101-0163-4AB1-9664-E293361E70F7}" type="datetimeFigureOut">
              <a:rPr kumimoji="1" lang="ja-JP" altLang="en-US" smtClean="0"/>
              <a:t>2020/2/19</a:t>
            </a:fld>
            <a:endParaRPr kumimoji="1" lang="ja-JP" altLang="en-US" dirty="0"/>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17" tIns="45709" rIns="91417" bIns="45709" rtlCol="0" anchor="ctr"/>
          <a:lstStyle/>
          <a:p>
            <a:endParaRPr lang="ja-JP" altLang="en-US" dirty="0"/>
          </a:p>
        </p:txBody>
      </p:sp>
      <p:sp>
        <p:nvSpPr>
          <p:cNvPr id="5" name="ノート プレースホルダー 4"/>
          <p:cNvSpPr>
            <a:spLocks noGrp="1"/>
          </p:cNvSpPr>
          <p:nvPr>
            <p:ph type="body" sz="quarter" idx="3"/>
          </p:nvPr>
        </p:nvSpPr>
        <p:spPr>
          <a:xfrm>
            <a:off x="673577" y="4748165"/>
            <a:ext cx="5388610" cy="3884861"/>
          </a:xfrm>
          <a:prstGeom prst="rect">
            <a:avLst/>
          </a:prstGeom>
        </p:spPr>
        <p:txBody>
          <a:bodyPr vert="horz" lIns="91417" tIns="45709" rIns="91417" bIns="4570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286"/>
            <a:ext cx="2918831" cy="495028"/>
          </a:xfrm>
          <a:prstGeom prst="rect">
            <a:avLst/>
          </a:prstGeom>
        </p:spPr>
        <p:txBody>
          <a:bodyPr vert="horz" lIns="91417" tIns="45709" rIns="91417" bIns="45709"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15375" y="9371286"/>
            <a:ext cx="2918831" cy="495028"/>
          </a:xfrm>
          <a:prstGeom prst="rect">
            <a:avLst/>
          </a:prstGeom>
        </p:spPr>
        <p:txBody>
          <a:bodyPr vert="horz" lIns="91417" tIns="45709" rIns="91417" bIns="45709" rtlCol="0" anchor="b"/>
          <a:lstStyle>
            <a:lvl1pPr algn="r">
              <a:defRPr sz="1200"/>
            </a:lvl1pPr>
          </a:lstStyle>
          <a:p>
            <a:fld id="{611089A0-973A-4683-AFC0-4B2C2226B1AE}" type="slidenum">
              <a:rPr kumimoji="1" lang="ja-JP" altLang="en-US" smtClean="0"/>
              <a:t>‹#›</a:t>
            </a:fld>
            <a:endParaRPr kumimoji="1" lang="ja-JP" altLang="en-US" dirty="0"/>
          </a:p>
        </p:txBody>
      </p:sp>
    </p:spTree>
    <p:extLst>
      <p:ext uri="{BB962C8B-B14F-4D97-AF65-F5344CB8AC3E}">
        <p14:creationId xmlns:p14="http://schemas.microsoft.com/office/powerpoint/2010/main" val="408465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73304">
              <a:defRPr/>
            </a:pPr>
            <a:fld id="{611089A0-973A-4683-AFC0-4B2C2226B1AE}" type="slidenum">
              <a:rPr kumimoji="1" lang="ja-JP" altLang="en-US">
                <a:solidFill>
                  <a:prstClr val="black"/>
                </a:solidFill>
                <a:latin typeface="游ゴシック" panose="020F0502020204030204"/>
                <a:ea typeface="游ゴシック" panose="020B0400000000000000" pitchFamily="50" charset="-128"/>
              </a:rPr>
              <a:pPr defTabSz="473304">
                <a:defRPr/>
              </a:pPr>
              <a:t>0</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899794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11089A0-973A-4683-AFC0-4B2C2226B1AE}" type="slidenum">
              <a:rPr kumimoji="1" lang="ja-JP" altLang="en-US" smtClean="0"/>
              <a:t>1</a:t>
            </a:fld>
            <a:endParaRPr kumimoji="1" lang="ja-JP" altLang="en-US" dirty="0"/>
          </a:p>
        </p:txBody>
      </p:sp>
    </p:spTree>
    <p:extLst>
      <p:ext uri="{BB962C8B-B14F-4D97-AF65-F5344CB8AC3E}">
        <p14:creationId xmlns:p14="http://schemas.microsoft.com/office/powerpoint/2010/main" val="3476090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3613" y="1233488"/>
            <a:ext cx="4808537"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11089A0-973A-4683-AFC0-4B2C2226B1AE}" type="slidenum">
              <a:rPr kumimoji="1" lang="ja-JP" altLang="en-US" smtClean="0"/>
              <a:t>2</a:t>
            </a:fld>
            <a:endParaRPr kumimoji="1" lang="ja-JP" altLang="en-US" dirty="0"/>
          </a:p>
        </p:txBody>
      </p:sp>
    </p:spTree>
    <p:extLst>
      <p:ext uri="{BB962C8B-B14F-4D97-AF65-F5344CB8AC3E}">
        <p14:creationId xmlns:p14="http://schemas.microsoft.com/office/powerpoint/2010/main" val="1150559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77458">
              <a:defRPr/>
            </a:pPr>
            <a:fld id="{611089A0-973A-4683-AFC0-4B2C2226B1AE}" type="slidenum">
              <a:rPr kumimoji="1" lang="ja-JP" altLang="en-US">
                <a:solidFill>
                  <a:prstClr val="black"/>
                </a:solidFill>
                <a:latin typeface="游ゴシック" panose="020F0502020204030204"/>
                <a:ea typeface="游ゴシック" panose="020B0400000000000000" pitchFamily="50" charset="-128"/>
              </a:rPr>
              <a:pPr defTabSz="477458">
                <a:defRPr/>
              </a:pPr>
              <a:t>3</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315359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 name="Rectangle 12"/>
          <p:cNvSpPr>
            <a:spLocks noChangeArrowheads="1"/>
          </p:cNvSpPr>
          <p:nvPr/>
        </p:nvSpPr>
        <p:spPr bwMode="auto">
          <a:xfrm>
            <a:off x="200025" y="188913"/>
            <a:ext cx="7664450" cy="360362"/>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ctr" eaLnBrk="1" hangingPunct="1">
              <a:defRPr/>
            </a:pPr>
            <a:endParaRPr lang="ja-JP" altLang="ja-JP" sz="1108" dirty="0"/>
          </a:p>
        </p:txBody>
      </p:sp>
      <p:sp>
        <p:nvSpPr>
          <p:cNvPr id="144386" name="Rectangle 2"/>
          <p:cNvSpPr>
            <a:spLocks noGrp="1" noChangeArrowheads="1"/>
          </p:cNvSpPr>
          <p:nvPr>
            <p:ph type="ctrTitle"/>
          </p:nvPr>
        </p:nvSpPr>
        <p:spPr>
          <a:xfrm>
            <a:off x="742950" y="2092327"/>
            <a:ext cx="8420100" cy="1470025"/>
          </a:xfrm>
        </p:spPr>
        <p:txBody>
          <a:bodyPr anchor="ctr"/>
          <a:lstStyle>
            <a:lvl1pPr algn="ctr">
              <a:defRPr sz="3323">
                <a:latin typeface="HGPｺﾞｼｯｸE" pitchFamily="50" charset="-128"/>
                <a:ea typeface="HGPｺﾞｼｯｸE" pitchFamily="50" charset="-128"/>
              </a:defRPr>
            </a:lvl1pPr>
          </a:lstStyle>
          <a:p>
            <a:pPr lvl="0"/>
            <a:r>
              <a:rPr lang="ja-JP" altLang="en-US" noProof="0"/>
              <a:t>マスター タイトルの書式設定</a:t>
            </a:r>
          </a:p>
        </p:txBody>
      </p:sp>
      <p:sp>
        <p:nvSpPr>
          <p:cNvPr id="144387" name="Rectangle 3"/>
          <p:cNvSpPr>
            <a:spLocks noGrp="1" noChangeArrowheads="1"/>
          </p:cNvSpPr>
          <p:nvPr>
            <p:ph type="subTitle" idx="1"/>
          </p:nvPr>
        </p:nvSpPr>
        <p:spPr>
          <a:xfrm>
            <a:off x="1443038" y="4398965"/>
            <a:ext cx="6934200" cy="1584325"/>
          </a:xfrm>
        </p:spPr>
        <p:txBody>
          <a:bodyPr/>
          <a:lstStyle>
            <a:lvl1pPr algn="ctr">
              <a:defRPr sz="1292"/>
            </a:lvl1pPr>
          </a:lstStyle>
          <a:p>
            <a:pPr lvl="0"/>
            <a:r>
              <a:rPr lang="ja-JP" altLang="en-US" noProof="0"/>
              <a:t>マスター サブタイトルの書式設定</a:t>
            </a:r>
          </a:p>
        </p:txBody>
      </p:sp>
    </p:spTree>
    <p:extLst>
      <p:ext uri="{BB962C8B-B14F-4D97-AF65-F5344CB8AC3E}">
        <p14:creationId xmlns:p14="http://schemas.microsoft.com/office/powerpoint/2010/main" val="4037772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サブタイトル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664969" y="2924946"/>
            <a:ext cx="5099993" cy="502543"/>
          </a:xfrm>
        </p:spPr>
        <p:txBody>
          <a:bodyPr/>
          <a:lstStyle>
            <a:lvl1pPr algn="r">
              <a:defRPr sz="2215"/>
            </a:lvl1pPr>
          </a:lstStyle>
          <a:p>
            <a:r>
              <a:rPr kumimoji="1" lang="ja-JP" altLang="en-US"/>
              <a:t>マスター タイトルの書式設定</a:t>
            </a:r>
          </a:p>
        </p:txBody>
      </p:sp>
      <p:sp>
        <p:nvSpPr>
          <p:cNvPr id="3" name="スライド番号プレースホルダー 2"/>
          <p:cNvSpPr>
            <a:spLocks noGrp="1"/>
          </p:cNvSpPr>
          <p:nvPr>
            <p:ph type="sldNum" sz="quarter" idx="10"/>
          </p:nvPr>
        </p:nvSpPr>
        <p:spPr/>
        <p:txBody>
          <a:bodyPr/>
          <a:lstStyle/>
          <a:p>
            <a:pPr>
              <a:defRPr/>
            </a:pPr>
            <a:fld id="{6CA3BC1E-70E0-4B1D-9A33-E974266AAEEF}" type="slidenum">
              <a:rPr lang="en-US" altLang="ja-JP" smtClean="0"/>
              <a:pPr>
                <a:defRPr/>
              </a:pPr>
              <a:t>‹#›</a:t>
            </a:fld>
            <a:endParaRPr lang="en-US" altLang="ja-JP" dirty="0"/>
          </a:p>
        </p:txBody>
      </p:sp>
      <p:cxnSp>
        <p:nvCxnSpPr>
          <p:cNvPr id="4" name="直線コネクタ 3"/>
          <p:cNvCxnSpPr/>
          <p:nvPr userDrawn="1"/>
        </p:nvCxnSpPr>
        <p:spPr>
          <a:xfrm>
            <a:off x="2217683" y="3427489"/>
            <a:ext cx="7556432" cy="1513"/>
          </a:xfrm>
          <a:prstGeom prst="line">
            <a:avLst/>
          </a:prstGeom>
          <a:ln w="19050">
            <a:solidFill>
              <a:srgbClr val="0075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039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28625" y="548681"/>
            <a:ext cx="8988425" cy="432048"/>
          </a:xfrm>
        </p:spPr>
        <p:txBody>
          <a:bodyPr/>
          <a:lstStyle>
            <a:lvl1pPr>
              <a:defRPr>
                <a:solidFill>
                  <a:schemeClr val="tx1"/>
                </a:solidFill>
              </a:defRPr>
            </a:lvl1pPr>
          </a:lstStyle>
          <a:p>
            <a:r>
              <a:rPr lang="ja-JP" altLang="en-US" dirty="0"/>
              <a:t>マスター タイトルの書式設定</a:t>
            </a:r>
          </a:p>
        </p:txBody>
      </p:sp>
      <p:sp>
        <p:nvSpPr>
          <p:cNvPr id="4" name="Rectangle 6"/>
          <p:cNvSpPr>
            <a:spLocks noGrp="1" noChangeArrowheads="1"/>
          </p:cNvSpPr>
          <p:nvPr>
            <p:ph type="sldNum" sz="quarter" idx="10"/>
          </p:nvPr>
        </p:nvSpPr>
        <p:spPr>
          <a:ln/>
        </p:spPr>
        <p:txBody>
          <a:bodyPr/>
          <a:lstStyle>
            <a:lvl1pPr>
              <a:defRPr>
                <a:latin typeface="Arial" pitchFamily="34" charset="0"/>
                <a:cs typeface="Arial" pitchFamily="34" charset="0"/>
              </a:defRPr>
            </a:lvl1pPr>
          </a:lstStyle>
          <a:p>
            <a:pPr>
              <a:defRPr/>
            </a:pPr>
            <a:fld id="{FAE1CDDE-8ABD-43D3-9A95-58863E587FD6}" type="slidenum">
              <a:rPr lang="en-US" altLang="ja-JP" smtClean="0"/>
              <a:pPr>
                <a:defRPr/>
              </a:pPr>
              <a:t>‹#›</a:t>
            </a:fld>
            <a:endParaRPr lang="en-US" altLang="ja-JP" dirty="0"/>
          </a:p>
        </p:txBody>
      </p:sp>
      <p:cxnSp>
        <p:nvCxnSpPr>
          <p:cNvPr id="6" name="直線コネクタ 5"/>
          <p:cNvCxnSpPr/>
          <p:nvPr userDrawn="1"/>
        </p:nvCxnSpPr>
        <p:spPr>
          <a:xfrm>
            <a:off x="272481" y="980728"/>
            <a:ext cx="9504000" cy="0"/>
          </a:xfrm>
          <a:prstGeom prst="line">
            <a:avLst/>
          </a:prstGeom>
          <a:ln>
            <a:solidFill>
              <a:srgbClr val="0075BF"/>
            </a:solidFill>
          </a:ln>
        </p:spPr>
        <p:style>
          <a:lnRef idx="1">
            <a:schemeClr val="accent1"/>
          </a:lnRef>
          <a:fillRef idx="0">
            <a:schemeClr val="accent1"/>
          </a:fillRef>
          <a:effectRef idx="0">
            <a:schemeClr val="accent1"/>
          </a:effectRef>
          <a:fontRef idx="minor">
            <a:schemeClr val="tx1"/>
          </a:fontRef>
        </p:style>
      </p:cxnSp>
      <p:sp>
        <p:nvSpPr>
          <p:cNvPr id="7" name="テキスト プレースホルダー 6"/>
          <p:cNvSpPr>
            <a:spLocks noGrp="1"/>
          </p:cNvSpPr>
          <p:nvPr>
            <p:ph type="body" sz="quarter" idx="11"/>
          </p:nvPr>
        </p:nvSpPr>
        <p:spPr>
          <a:xfrm>
            <a:off x="273051" y="1103313"/>
            <a:ext cx="9502775" cy="1194494"/>
          </a:xfrm>
        </p:spPr>
        <p:txBody>
          <a:bodyPr>
            <a:spAutoFit/>
          </a:bodyPr>
          <a:lstStyle>
            <a:lvl1pPr marL="0" indent="0">
              <a:defRPr/>
            </a:lvl1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Rectangle 6"/>
          <p:cNvSpPr>
            <a:spLocks noChangeArrowheads="1"/>
          </p:cNvSpPr>
          <p:nvPr userDrawn="1"/>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2014115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pPr>
              <a:defRPr/>
            </a:pPr>
            <a:fld id="{6CA3BC1E-70E0-4B1D-9A33-E974266AAEEF}" type="slidenum">
              <a:rPr lang="en-US" altLang="ja-JP" smtClean="0"/>
              <a:pPr>
                <a:defRPr/>
              </a:pPr>
              <a:t>‹#›</a:t>
            </a:fld>
            <a:endParaRPr lang="en-US" altLang="ja-JP" dirty="0"/>
          </a:p>
        </p:txBody>
      </p:sp>
      <p:sp>
        <p:nvSpPr>
          <p:cNvPr id="4" name="Rectangle 6"/>
          <p:cNvSpPr>
            <a:spLocks noChangeArrowheads="1"/>
          </p:cNvSpPr>
          <p:nvPr userDrawn="1"/>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1318673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サブタイトル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664969" y="2924946"/>
            <a:ext cx="5099993" cy="502543"/>
          </a:xfrm>
        </p:spPr>
        <p:txBody>
          <a:bodyPr/>
          <a:lstStyle>
            <a:lvl1pPr algn="r">
              <a:defRPr sz="2215"/>
            </a:lvl1pPr>
          </a:lstStyle>
          <a:p>
            <a:r>
              <a:rPr kumimoji="1" lang="ja-JP" altLang="en-US"/>
              <a:t>マスター タイトルの書式設定</a:t>
            </a:r>
          </a:p>
        </p:txBody>
      </p:sp>
      <p:sp>
        <p:nvSpPr>
          <p:cNvPr id="3" name="スライド番号プレースホルダー 2"/>
          <p:cNvSpPr>
            <a:spLocks noGrp="1"/>
          </p:cNvSpPr>
          <p:nvPr>
            <p:ph type="sldNum" sz="quarter" idx="10"/>
          </p:nvPr>
        </p:nvSpPr>
        <p:spPr/>
        <p:txBody>
          <a:bodyPr/>
          <a:lstStyle/>
          <a:p>
            <a:fld id="{73341EA1-14A4-4DE8-80FF-080E460AFBF3}" type="slidenum">
              <a:rPr kumimoji="1" lang="ja-JP" altLang="en-US" smtClean="0"/>
              <a:t>‹#›</a:t>
            </a:fld>
            <a:endParaRPr kumimoji="1" lang="ja-JP" altLang="en-US" dirty="0"/>
          </a:p>
        </p:txBody>
      </p:sp>
      <p:cxnSp>
        <p:nvCxnSpPr>
          <p:cNvPr id="4" name="直線コネクタ 3"/>
          <p:cNvCxnSpPr/>
          <p:nvPr/>
        </p:nvCxnSpPr>
        <p:spPr>
          <a:xfrm>
            <a:off x="2217683" y="3427489"/>
            <a:ext cx="7556432" cy="1513"/>
          </a:xfrm>
          <a:prstGeom prst="line">
            <a:avLst/>
          </a:prstGeom>
          <a:ln w="19050">
            <a:solidFill>
              <a:srgbClr val="0075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933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extLst>
              <p:ext uri="{D42A27DB-BD31-4B8C-83A1-F6EECF244321}">
                <p14:modId xmlns:p14="http://schemas.microsoft.com/office/powerpoint/2010/main" val="1740300283"/>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3321" name="think-cell スライド" r:id="rId4" imgW="528" imgH="528" progId="TCLayout.ActiveDocument.1">
                  <p:embed/>
                </p:oleObj>
              </mc:Choice>
              <mc:Fallback>
                <p:oleObj name="think-cell スライド" r:id="rId4" imgW="528" imgH="528" progId="TCLayout.ActiveDocument.1">
                  <p:embed/>
                  <p:pic>
                    <p:nvPicPr>
                      <p:cNvPr id="3" name="オブジェクト 2" hidden="1"/>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2" name="タイトル 1"/>
          <p:cNvSpPr>
            <a:spLocks noGrp="1"/>
          </p:cNvSpPr>
          <p:nvPr>
            <p:ph type="title"/>
          </p:nvPr>
        </p:nvSpPr>
        <p:spPr>
          <a:xfrm>
            <a:off x="428625" y="548681"/>
            <a:ext cx="8988425" cy="432048"/>
          </a:xfrm>
        </p:spPr>
        <p:txBody>
          <a:bodyPr/>
          <a:lstStyle>
            <a:lvl1pPr>
              <a:defRPr>
                <a:solidFill>
                  <a:schemeClr val="tx1"/>
                </a:solidFill>
              </a:defRPr>
            </a:lvl1pPr>
          </a:lstStyle>
          <a:p>
            <a:r>
              <a:rPr lang="ja-JP" altLang="en-US" dirty="0"/>
              <a:t>マスター タイトルの書式設定</a:t>
            </a:r>
          </a:p>
        </p:txBody>
      </p:sp>
      <p:sp>
        <p:nvSpPr>
          <p:cNvPr id="4" name="Rectangle 6"/>
          <p:cNvSpPr>
            <a:spLocks noGrp="1" noChangeArrowheads="1"/>
          </p:cNvSpPr>
          <p:nvPr>
            <p:ph type="sldNum" sz="quarter" idx="10"/>
          </p:nvPr>
        </p:nvSpPr>
        <p:spPr>
          <a:ln/>
        </p:spPr>
        <p:txBody>
          <a:bodyPr/>
          <a:lstStyle>
            <a:lvl1pPr>
              <a:defRPr>
                <a:latin typeface="Arial" pitchFamily="34" charset="0"/>
                <a:cs typeface="Arial" pitchFamily="34" charset="0"/>
              </a:defRPr>
            </a:lvl1pPr>
          </a:lstStyle>
          <a:p>
            <a:fld id="{73341EA1-14A4-4DE8-80FF-080E460AFBF3}" type="slidenum">
              <a:rPr kumimoji="1" lang="ja-JP" altLang="en-US" smtClean="0"/>
              <a:t>‹#›</a:t>
            </a:fld>
            <a:endParaRPr kumimoji="1" lang="ja-JP" altLang="en-US" dirty="0"/>
          </a:p>
        </p:txBody>
      </p:sp>
      <p:cxnSp>
        <p:nvCxnSpPr>
          <p:cNvPr id="6" name="直線コネクタ 5"/>
          <p:cNvCxnSpPr/>
          <p:nvPr/>
        </p:nvCxnSpPr>
        <p:spPr>
          <a:xfrm>
            <a:off x="272481" y="980728"/>
            <a:ext cx="9504000" cy="0"/>
          </a:xfrm>
          <a:prstGeom prst="line">
            <a:avLst/>
          </a:prstGeom>
          <a:ln>
            <a:solidFill>
              <a:srgbClr val="0075BF"/>
            </a:solidFill>
          </a:ln>
        </p:spPr>
        <p:style>
          <a:lnRef idx="1">
            <a:schemeClr val="accent1"/>
          </a:lnRef>
          <a:fillRef idx="0">
            <a:schemeClr val="accent1"/>
          </a:fillRef>
          <a:effectRef idx="0">
            <a:schemeClr val="accent1"/>
          </a:effectRef>
          <a:fontRef idx="minor">
            <a:schemeClr val="tx1"/>
          </a:fontRef>
        </p:style>
      </p:cxnSp>
      <p:sp>
        <p:nvSpPr>
          <p:cNvPr id="7" name="テキスト プレースホルダー 6"/>
          <p:cNvSpPr>
            <a:spLocks noGrp="1"/>
          </p:cNvSpPr>
          <p:nvPr>
            <p:ph type="body" sz="quarter" idx="11"/>
          </p:nvPr>
        </p:nvSpPr>
        <p:spPr>
          <a:xfrm>
            <a:off x="273051" y="1103313"/>
            <a:ext cx="9502775" cy="1194494"/>
          </a:xfrm>
        </p:spPr>
        <p:txBody>
          <a:bodyPr>
            <a:spAutoFit/>
          </a:bodyPr>
          <a:lstStyle>
            <a:lvl1pPr marL="0" indent="0">
              <a:defRPr/>
            </a:lvl1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Rectangle 6"/>
          <p:cNvSpPr>
            <a:spLocks noChangeArrowheads="1"/>
          </p:cNvSpPr>
          <p:nvPr/>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4015661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白紙">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3341EA1-14A4-4DE8-80FF-080E460AFBF3}" type="slidenum">
              <a:rPr kumimoji="1" lang="ja-JP" altLang="en-US" smtClean="0"/>
              <a:t>‹#›</a:t>
            </a:fld>
            <a:endParaRPr kumimoji="1" lang="ja-JP" altLang="en-US" dirty="0"/>
          </a:p>
        </p:txBody>
      </p:sp>
      <p:sp>
        <p:nvSpPr>
          <p:cNvPr id="4" name="Rectangle 6"/>
          <p:cNvSpPr>
            <a:spLocks noChangeArrowheads="1"/>
          </p:cNvSpPr>
          <p:nvPr/>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1041693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 name="Rectangle 12"/>
          <p:cNvSpPr>
            <a:spLocks noChangeArrowheads="1"/>
          </p:cNvSpPr>
          <p:nvPr/>
        </p:nvSpPr>
        <p:spPr bwMode="auto">
          <a:xfrm>
            <a:off x="200025" y="188913"/>
            <a:ext cx="7664450" cy="360362"/>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ctr" eaLnBrk="1" hangingPunct="1">
              <a:defRPr/>
            </a:pPr>
            <a:endParaRPr lang="ja-JP" altLang="ja-JP" sz="1108" dirty="0"/>
          </a:p>
        </p:txBody>
      </p:sp>
      <p:sp>
        <p:nvSpPr>
          <p:cNvPr id="144386" name="Rectangle 2"/>
          <p:cNvSpPr>
            <a:spLocks noGrp="1" noChangeArrowheads="1"/>
          </p:cNvSpPr>
          <p:nvPr>
            <p:ph type="ctrTitle"/>
          </p:nvPr>
        </p:nvSpPr>
        <p:spPr>
          <a:xfrm>
            <a:off x="742950" y="2092327"/>
            <a:ext cx="8420100" cy="1470025"/>
          </a:xfrm>
        </p:spPr>
        <p:txBody>
          <a:bodyPr anchor="ctr"/>
          <a:lstStyle>
            <a:lvl1pPr algn="ctr">
              <a:defRPr sz="3323">
                <a:latin typeface="HGPｺﾞｼｯｸE" pitchFamily="50" charset="-128"/>
                <a:ea typeface="HGPｺﾞｼｯｸE" pitchFamily="50" charset="-128"/>
              </a:defRPr>
            </a:lvl1pPr>
          </a:lstStyle>
          <a:p>
            <a:pPr lvl="0"/>
            <a:r>
              <a:rPr lang="ja-JP" altLang="en-US" noProof="0"/>
              <a:t>マスター タイトルの書式設定</a:t>
            </a:r>
          </a:p>
        </p:txBody>
      </p:sp>
      <p:sp>
        <p:nvSpPr>
          <p:cNvPr id="144387" name="Rectangle 3"/>
          <p:cNvSpPr>
            <a:spLocks noGrp="1" noChangeArrowheads="1"/>
          </p:cNvSpPr>
          <p:nvPr>
            <p:ph type="subTitle" idx="1"/>
          </p:nvPr>
        </p:nvSpPr>
        <p:spPr>
          <a:xfrm>
            <a:off x="1443038" y="4398965"/>
            <a:ext cx="6934200" cy="1584325"/>
          </a:xfrm>
        </p:spPr>
        <p:txBody>
          <a:bodyPr/>
          <a:lstStyle>
            <a:lvl1pPr algn="ctr">
              <a:defRPr sz="1292"/>
            </a:lvl1pPr>
          </a:lstStyle>
          <a:p>
            <a:pPr lvl="0"/>
            <a:r>
              <a:rPr lang="ja-JP" altLang="en-US" noProof="0"/>
              <a:t>マスター サブタイトルの書式設定</a:t>
            </a:r>
          </a:p>
        </p:txBody>
      </p:sp>
    </p:spTree>
    <p:extLst>
      <p:ext uri="{BB962C8B-B14F-4D97-AF65-F5344CB8AC3E}">
        <p14:creationId xmlns:p14="http://schemas.microsoft.com/office/powerpoint/2010/main" val="2167091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サブタイトル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664969" y="2924946"/>
            <a:ext cx="5099993" cy="502543"/>
          </a:xfrm>
        </p:spPr>
        <p:txBody>
          <a:bodyPr/>
          <a:lstStyle>
            <a:lvl1pPr algn="r">
              <a:defRPr sz="2215"/>
            </a:lvl1pPr>
          </a:lstStyle>
          <a:p>
            <a:r>
              <a:rPr kumimoji="1" lang="ja-JP" altLang="en-US"/>
              <a:t>マスター タイトルの書式設定</a:t>
            </a:r>
          </a:p>
        </p:txBody>
      </p:sp>
      <p:sp>
        <p:nvSpPr>
          <p:cNvPr id="3" name="スライド番号プレースホルダー 2"/>
          <p:cNvSpPr>
            <a:spLocks noGrp="1"/>
          </p:cNvSpPr>
          <p:nvPr>
            <p:ph type="sldNum" sz="quarter" idx="10"/>
          </p:nvPr>
        </p:nvSpPr>
        <p:spPr/>
        <p:txBody>
          <a:bodyPr/>
          <a:lstStyle/>
          <a:p>
            <a:fld id="{73341EA1-14A4-4DE8-80FF-080E460AFBF3}" type="slidenum">
              <a:rPr kumimoji="1" lang="ja-JP" altLang="en-US" smtClean="0"/>
              <a:t>‹#›</a:t>
            </a:fld>
            <a:endParaRPr kumimoji="1" lang="ja-JP" altLang="en-US" dirty="0"/>
          </a:p>
        </p:txBody>
      </p:sp>
      <p:cxnSp>
        <p:nvCxnSpPr>
          <p:cNvPr id="4" name="直線コネクタ 3"/>
          <p:cNvCxnSpPr/>
          <p:nvPr/>
        </p:nvCxnSpPr>
        <p:spPr>
          <a:xfrm>
            <a:off x="2217683" y="3427489"/>
            <a:ext cx="7556432" cy="1513"/>
          </a:xfrm>
          <a:prstGeom prst="line">
            <a:avLst/>
          </a:prstGeom>
          <a:ln w="19050">
            <a:solidFill>
              <a:srgbClr val="0075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677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7585" name="think-cell スライド" r:id="rId4" imgW="528" imgH="528" progId="TCLayout.ActiveDocument.1">
                  <p:embed/>
                </p:oleObj>
              </mc:Choice>
              <mc:Fallback>
                <p:oleObj name="think-cell スライド" r:id="rId4" imgW="528" imgH="528" progId="TCLayout.ActiveDocument.1">
                  <p:embed/>
                  <p:pic>
                    <p:nvPicPr>
                      <p:cNvPr id="3" name="オブジェクト 2" hidden="1"/>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2" name="タイトル 1"/>
          <p:cNvSpPr>
            <a:spLocks noGrp="1"/>
          </p:cNvSpPr>
          <p:nvPr>
            <p:ph type="title"/>
          </p:nvPr>
        </p:nvSpPr>
        <p:spPr>
          <a:xfrm>
            <a:off x="428625" y="548681"/>
            <a:ext cx="8988425" cy="432048"/>
          </a:xfrm>
        </p:spPr>
        <p:txBody>
          <a:bodyPr/>
          <a:lstStyle>
            <a:lvl1pPr>
              <a:defRPr>
                <a:solidFill>
                  <a:schemeClr val="tx1"/>
                </a:solidFill>
              </a:defRPr>
            </a:lvl1pPr>
          </a:lstStyle>
          <a:p>
            <a:r>
              <a:rPr lang="ja-JP" altLang="en-US" dirty="0"/>
              <a:t>マスター タイトルの書式設定</a:t>
            </a:r>
          </a:p>
        </p:txBody>
      </p:sp>
      <p:sp>
        <p:nvSpPr>
          <p:cNvPr id="4" name="Rectangle 6"/>
          <p:cNvSpPr>
            <a:spLocks noGrp="1" noChangeArrowheads="1"/>
          </p:cNvSpPr>
          <p:nvPr>
            <p:ph type="sldNum" sz="quarter" idx="10"/>
          </p:nvPr>
        </p:nvSpPr>
        <p:spPr>
          <a:ln/>
        </p:spPr>
        <p:txBody>
          <a:bodyPr/>
          <a:lstStyle>
            <a:lvl1pPr>
              <a:defRPr>
                <a:latin typeface="Arial" pitchFamily="34" charset="0"/>
                <a:cs typeface="Arial" pitchFamily="34" charset="0"/>
              </a:defRPr>
            </a:lvl1pPr>
          </a:lstStyle>
          <a:p>
            <a:fld id="{73341EA1-14A4-4DE8-80FF-080E460AFBF3}" type="slidenum">
              <a:rPr kumimoji="1" lang="ja-JP" altLang="en-US" smtClean="0"/>
              <a:t>‹#›</a:t>
            </a:fld>
            <a:endParaRPr kumimoji="1" lang="ja-JP" altLang="en-US" dirty="0"/>
          </a:p>
        </p:txBody>
      </p:sp>
      <p:cxnSp>
        <p:nvCxnSpPr>
          <p:cNvPr id="6" name="直線コネクタ 5"/>
          <p:cNvCxnSpPr/>
          <p:nvPr/>
        </p:nvCxnSpPr>
        <p:spPr>
          <a:xfrm>
            <a:off x="272481" y="980728"/>
            <a:ext cx="9504000" cy="0"/>
          </a:xfrm>
          <a:prstGeom prst="line">
            <a:avLst/>
          </a:prstGeom>
          <a:ln>
            <a:solidFill>
              <a:srgbClr val="0075BF"/>
            </a:solidFill>
          </a:ln>
        </p:spPr>
        <p:style>
          <a:lnRef idx="1">
            <a:schemeClr val="accent1"/>
          </a:lnRef>
          <a:fillRef idx="0">
            <a:schemeClr val="accent1"/>
          </a:fillRef>
          <a:effectRef idx="0">
            <a:schemeClr val="accent1"/>
          </a:effectRef>
          <a:fontRef idx="minor">
            <a:schemeClr val="tx1"/>
          </a:fontRef>
        </p:style>
      </p:cxnSp>
      <p:sp>
        <p:nvSpPr>
          <p:cNvPr id="7" name="テキスト プレースホルダー 6"/>
          <p:cNvSpPr>
            <a:spLocks noGrp="1"/>
          </p:cNvSpPr>
          <p:nvPr>
            <p:ph type="body" sz="quarter" idx="11"/>
          </p:nvPr>
        </p:nvSpPr>
        <p:spPr>
          <a:xfrm>
            <a:off x="273051" y="1103313"/>
            <a:ext cx="9502775" cy="1194494"/>
          </a:xfrm>
        </p:spPr>
        <p:txBody>
          <a:bodyPr>
            <a:spAutoFit/>
          </a:bodyPr>
          <a:lstStyle>
            <a:lvl1pPr marL="0" indent="0">
              <a:defRPr/>
            </a:lvl1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8" name="Rectangle 6"/>
          <p:cNvSpPr>
            <a:spLocks noChangeArrowheads="1"/>
          </p:cNvSpPr>
          <p:nvPr/>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213618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白紙">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3341EA1-14A4-4DE8-80FF-080E460AFBF3}" type="slidenum">
              <a:rPr kumimoji="1" lang="ja-JP" altLang="en-US" smtClean="0"/>
              <a:t>‹#›</a:t>
            </a:fld>
            <a:endParaRPr kumimoji="1" lang="ja-JP" altLang="en-US" dirty="0"/>
          </a:p>
        </p:txBody>
      </p:sp>
      <p:sp>
        <p:nvSpPr>
          <p:cNvPr id="4" name="Rectangle 6"/>
          <p:cNvSpPr>
            <a:spLocks noChangeArrowheads="1"/>
          </p:cNvSpPr>
          <p:nvPr/>
        </p:nvSpPr>
        <p:spPr bwMode="auto">
          <a:xfrm>
            <a:off x="8743754" y="615150"/>
            <a:ext cx="1007930" cy="33655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77" tIns="43200" rIns="83077" bIns="43200" anchor="ctr"/>
          <a:lstStyle/>
          <a:p>
            <a:pPr algn="l"/>
            <a:r>
              <a:rPr lang="en-US" altLang="ja-JP" sz="1108" dirty="0">
                <a:solidFill>
                  <a:srgbClr val="FF0000"/>
                </a:solidFill>
              </a:rPr>
              <a:t>Strictly </a:t>
            </a:r>
          </a:p>
          <a:p>
            <a:pPr algn="l"/>
            <a:r>
              <a:rPr lang="en-US" altLang="ja-JP" sz="1108" dirty="0">
                <a:solidFill>
                  <a:srgbClr val="FF0000"/>
                </a:solidFill>
              </a:rPr>
              <a:t>Confidential</a:t>
            </a:r>
          </a:p>
        </p:txBody>
      </p:sp>
    </p:spTree>
    <p:extLst>
      <p:ext uri="{BB962C8B-B14F-4D97-AF65-F5344CB8AC3E}">
        <p14:creationId xmlns:p14="http://schemas.microsoft.com/office/powerpoint/2010/main" val="3413145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200025" y="188913"/>
            <a:ext cx="7664450" cy="360362"/>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ctr" eaLnBrk="1" hangingPunct="1">
              <a:defRPr/>
            </a:pPr>
            <a:endParaRPr lang="ja-JP" altLang="ja-JP" sz="1108" dirty="0"/>
          </a:p>
        </p:txBody>
      </p:sp>
      <p:sp>
        <p:nvSpPr>
          <p:cNvPr id="144386" name="Rectangle 2"/>
          <p:cNvSpPr>
            <a:spLocks noGrp="1" noChangeArrowheads="1"/>
          </p:cNvSpPr>
          <p:nvPr>
            <p:ph type="ctrTitle"/>
          </p:nvPr>
        </p:nvSpPr>
        <p:spPr>
          <a:xfrm>
            <a:off x="742950" y="2092327"/>
            <a:ext cx="8420100" cy="1470025"/>
          </a:xfrm>
        </p:spPr>
        <p:txBody>
          <a:bodyPr anchor="ctr"/>
          <a:lstStyle>
            <a:lvl1pPr algn="ctr">
              <a:defRPr sz="3323">
                <a:latin typeface="HGPｺﾞｼｯｸE" pitchFamily="50" charset="-128"/>
                <a:ea typeface="HGPｺﾞｼｯｸE" pitchFamily="50" charset="-128"/>
              </a:defRPr>
            </a:lvl1pPr>
          </a:lstStyle>
          <a:p>
            <a:pPr lvl="0"/>
            <a:r>
              <a:rPr lang="ja-JP" altLang="en-US" noProof="0"/>
              <a:t>マスター タイトルの書式設定</a:t>
            </a:r>
          </a:p>
        </p:txBody>
      </p:sp>
      <p:sp>
        <p:nvSpPr>
          <p:cNvPr id="144387" name="Rectangle 3"/>
          <p:cNvSpPr>
            <a:spLocks noGrp="1" noChangeArrowheads="1"/>
          </p:cNvSpPr>
          <p:nvPr>
            <p:ph type="subTitle" idx="1"/>
          </p:nvPr>
        </p:nvSpPr>
        <p:spPr>
          <a:xfrm>
            <a:off x="1443038" y="4398965"/>
            <a:ext cx="6934200" cy="1584325"/>
          </a:xfrm>
        </p:spPr>
        <p:txBody>
          <a:bodyPr/>
          <a:lstStyle>
            <a:lvl1pPr algn="ctr">
              <a:defRPr sz="1292"/>
            </a:lvl1pPr>
          </a:lstStyle>
          <a:p>
            <a:pPr lvl="0"/>
            <a:r>
              <a:rPr lang="ja-JP" altLang="en-US" noProof="0"/>
              <a:t>マスター サブタイトルの書式設定</a:t>
            </a:r>
          </a:p>
        </p:txBody>
      </p:sp>
    </p:spTree>
    <p:extLst>
      <p:ext uri="{BB962C8B-B14F-4D97-AF65-F5344CB8AC3E}">
        <p14:creationId xmlns:p14="http://schemas.microsoft.com/office/powerpoint/2010/main" val="4202200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5" Type="http://schemas.openxmlformats.org/officeDocument/2006/relationships/theme" Target="../theme/theme1.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6.xml"/><Relationship Id="rId3" Type="http://schemas.openxmlformats.org/officeDocument/2006/relationships/slideLayout" Target="../slideLayouts/slideLayout7.xml"/><Relationship Id="rId7" Type="http://schemas.openxmlformats.org/officeDocument/2006/relationships/tags" Target="../tags/tag5.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vmlDrawing" Target="../drawings/vmlDrawing3.vml"/><Relationship Id="rId5" Type="http://schemas.openxmlformats.org/officeDocument/2006/relationships/theme" Target="../theme/theme2.xml"/><Relationship Id="rId10" Type="http://schemas.openxmlformats.org/officeDocument/2006/relationships/image" Target="../media/image1.emf"/><Relationship Id="rId4" Type="http://schemas.openxmlformats.org/officeDocument/2006/relationships/slideLayout" Target="../slideLayouts/slideLayout8.xml"/><Relationship Id="rId9" Type="http://schemas.openxmlformats.org/officeDocument/2006/relationships/oleObject" Target="../embeddings/oleObject3.bin"/></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7"/>
            </p:custDataLst>
            <p:extLst>
              <p:ext uri="{D42A27DB-BD31-4B8C-83A1-F6EECF244321}">
                <p14:modId xmlns:p14="http://schemas.microsoft.com/office/powerpoint/2010/main" val="2108145648"/>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298" name="think-cell スライド" r:id="rId9" imgW="528" imgH="528" progId="TCLayout.ActiveDocument.1">
                  <p:embed/>
                </p:oleObj>
              </mc:Choice>
              <mc:Fallback>
                <p:oleObj name="think-cell スライド" r:id="rId9" imgW="528" imgH="528" progId="TCLayout.ActiveDocument.1">
                  <p:embed/>
                  <p:pic>
                    <p:nvPicPr>
                      <p:cNvPr id="2" name="オブジェクト 1" hidden="1"/>
                      <p:cNvPicPr/>
                      <p:nvPr/>
                    </p:nvPicPr>
                    <p:blipFill>
                      <a:blip r:embed="rId10"/>
                      <a:stretch>
                        <a:fillRect/>
                      </a:stretch>
                    </p:blipFill>
                    <p:spPr>
                      <a:xfrm>
                        <a:off x="1589" y="1590"/>
                        <a:ext cx="1587" cy="1587"/>
                      </a:xfrm>
                      <a:prstGeom prst="rect">
                        <a:avLst/>
                      </a:prstGeom>
                    </p:spPr>
                  </p:pic>
                </p:oleObj>
              </mc:Fallback>
            </mc:AlternateContent>
          </a:graphicData>
        </a:graphic>
      </p:graphicFrame>
      <p:sp>
        <p:nvSpPr>
          <p:cNvPr id="3" name="正方形/長方形 2" hidden="1"/>
          <p:cNvSpPr/>
          <p:nvPr userDrawn="1">
            <p:custDataLst>
              <p:tags r:id="rId8"/>
            </p:custDataLst>
          </p:nvPr>
        </p:nvSpPr>
        <p:spPr>
          <a:xfrm>
            <a:off x="0" y="0"/>
            <a:ext cx="171979" cy="1587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kumimoji="1" lang="ja-JP" altLang="en-US" sz="1846" b="0" i="0" baseline="0" dirty="0">
              <a:solidFill>
                <a:schemeClr val="tx1"/>
              </a:solidFill>
              <a:latin typeface="Arial" panose="020B0604020202020204" pitchFamily="34" charset="0"/>
              <a:ea typeface="HGSｺﾞｼｯｸE" panose="020B0900000000000000" pitchFamily="50" charset="-128"/>
              <a:cs typeface="+mj-cs"/>
              <a:sym typeface="Arial" panose="020B0604020202020204" pitchFamily="34" charset="0"/>
            </a:endParaRPr>
          </a:p>
        </p:txBody>
      </p:sp>
      <p:sp>
        <p:nvSpPr>
          <p:cNvPr id="1026" name="Rectangle 2"/>
          <p:cNvSpPr>
            <a:spLocks noGrp="1" noChangeArrowheads="1"/>
          </p:cNvSpPr>
          <p:nvPr>
            <p:ph type="title"/>
          </p:nvPr>
        </p:nvSpPr>
        <p:spPr bwMode="auto">
          <a:xfrm>
            <a:off x="428625" y="727077"/>
            <a:ext cx="89884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495300" y="1446213"/>
            <a:ext cx="89154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43366" name="Rectangle 6"/>
          <p:cNvSpPr>
            <a:spLocks noGrp="1" noChangeArrowheads="1"/>
          </p:cNvSpPr>
          <p:nvPr>
            <p:ph type="sldNum" sz="quarter" idx="4"/>
          </p:nvPr>
        </p:nvSpPr>
        <p:spPr bwMode="auto">
          <a:xfrm>
            <a:off x="4484688" y="6546850"/>
            <a:ext cx="15589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92">
                <a:latin typeface="Times New Roman" pitchFamily="18" charset="0"/>
                <a:ea typeface="ＭＳ Ｐゴシック" pitchFamily="50" charset="-128"/>
              </a:defRPr>
            </a:lvl1pPr>
          </a:lstStyle>
          <a:p>
            <a:fld id="{73341EA1-14A4-4DE8-80FF-080E460AFBF3}" type="slidenum">
              <a:rPr kumimoji="1" lang="ja-JP" altLang="en-US" smtClean="0"/>
              <a:t>‹#›</a:t>
            </a:fld>
            <a:endParaRPr kumimoji="1" lang="ja-JP" altLang="en-US" dirty="0"/>
          </a:p>
        </p:txBody>
      </p:sp>
      <p:sp>
        <p:nvSpPr>
          <p:cNvPr id="1029" name="Rectangle 10"/>
          <p:cNvSpPr>
            <a:spLocks noChangeArrowheads="1"/>
          </p:cNvSpPr>
          <p:nvPr/>
        </p:nvSpPr>
        <p:spPr bwMode="auto">
          <a:xfrm>
            <a:off x="194431" y="6533126"/>
            <a:ext cx="9468000" cy="53975"/>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33" name="Rectangle 17"/>
          <p:cNvSpPr>
            <a:spLocks noChangeArrowheads="1"/>
          </p:cNvSpPr>
          <p:nvPr/>
        </p:nvSpPr>
        <p:spPr bwMode="auto">
          <a:xfrm>
            <a:off x="194431" y="188913"/>
            <a:ext cx="9468000" cy="360362"/>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ctr" eaLnBrk="1" hangingPunct="1">
              <a:defRPr/>
            </a:pPr>
            <a:endParaRPr lang="ja-JP" altLang="ja-JP" sz="1108" dirty="0"/>
          </a:p>
        </p:txBody>
      </p:sp>
    </p:spTree>
    <p:extLst>
      <p:ext uri="{BB962C8B-B14F-4D97-AF65-F5344CB8AC3E}">
        <p14:creationId xmlns:p14="http://schemas.microsoft.com/office/powerpoint/2010/main" val="177299794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txStyles>
    <p:titleStyle>
      <a:lvl1pPr algn="l" rtl="0" eaLnBrk="1" fontAlgn="base" hangingPunct="1">
        <a:spcBef>
          <a:spcPct val="0"/>
        </a:spcBef>
        <a:spcAft>
          <a:spcPct val="0"/>
        </a:spcAft>
        <a:defRPr kumimoji="1" sz="1846">
          <a:solidFill>
            <a:schemeClr val="tx1"/>
          </a:solidFill>
          <a:latin typeface="+mj-lt"/>
          <a:ea typeface="+mj-ea"/>
          <a:cs typeface="+mj-cs"/>
        </a:defRPr>
      </a:lvl1pPr>
      <a:lvl2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2pPr>
      <a:lvl3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3pPr>
      <a:lvl4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4pPr>
      <a:lvl5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5pPr>
      <a:lvl6pPr marL="422041"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6pPr>
      <a:lvl7pPr marL="844083"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7pPr>
      <a:lvl8pPr marL="1266124"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8pPr>
      <a:lvl9pPr marL="1688165"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9pPr>
    </p:titleStyle>
    <p:bodyStyle>
      <a:lvl1pPr marL="316531" indent="-316531" algn="l" rtl="0" eaLnBrk="1" fontAlgn="base" hangingPunct="1">
        <a:spcBef>
          <a:spcPct val="20000"/>
        </a:spcBef>
        <a:spcAft>
          <a:spcPct val="0"/>
        </a:spcAft>
        <a:defRPr kumimoji="1" sz="1477" b="1">
          <a:solidFill>
            <a:schemeClr val="tx1"/>
          </a:solidFill>
          <a:latin typeface="メイリオ" pitchFamily="50" charset="-128"/>
          <a:ea typeface="メイリオ" pitchFamily="50" charset="-128"/>
          <a:cs typeface="メイリオ" pitchFamily="50" charset="-128"/>
        </a:defRPr>
      </a:lvl1pPr>
      <a:lvl2pPr marL="411784" indent="-162662"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2pPr>
      <a:lvl3pPr marL="745900" indent="-168524"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3pPr>
      <a:lvl4pPr marL="1074154" indent="-162662" algn="l" rtl="0" eaLnBrk="1" fontAlgn="base" hangingPunct="1">
        <a:lnSpc>
          <a:spcPct val="110000"/>
        </a:lnSpc>
        <a:spcBef>
          <a:spcPct val="0"/>
        </a:spcBef>
        <a:spcAft>
          <a:spcPct val="0"/>
        </a:spcAft>
        <a:buFont typeface="Arial" charset="0"/>
        <a:buChar char="»"/>
        <a:defRPr kumimoji="1" sz="1292">
          <a:solidFill>
            <a:schemeClr val="tx1"/>
          </a:solidFill>
          <a:latin typeface="メイリオ" pitchFamily="50" charset="-128"/>
          <a:ea typeface="メイリオ" pitchFamily="50" charset="-128"/>
          <a:cs typeface="メイリオ" pitchFamily="50" charset="-128"/>
        </a:defRPr>
      </a:lvl4pPr>
      <a:lvl5pPr marL="1408270"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メイリオ" pitchFamily="50" charset="-128"/>
          <a:ea typeface="メイリオ" pitchFamily="50" charset="-128"/>
          <a:cs typeface="メイリオ" pitchFamily="50" charset="-128"/>
        </a:defRPr>
      </a:lvl5pPr>
      <a:lvl6pPr marL="1830312"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6pPr>
      <a:lvl7pPr marL="2252353"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7pPr>
      <a:lvl8pPr marL="2674394"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8pPr>
      <a:lvl9pPr marL="3096436"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7"/>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8609" name="think-cell スライド" r:id="rId9" imgW="528" imgH="528" progId="TCLayout.ActiveDocument.1">
                  <p:embed/>
                </p:oleObj>
              </mc:Choice>
              <mc:Fallback>
                <p:oleObj name="think-cell スライド" r:id="rId9" imgW="528" imgH="528" progId="TCLayout.ActiveDocument.1">
                  <p:embed/>
                  <p:pic>
                    <p:nvPicPr>
                      <p:cNvPr id="2" name="オブジェクト 1" hidden="1"/>
                      <p:cNvPicPr/>
                      <p:nvPr/>
                    </p:nvPicPr>
                    <p:blipFill>
                      <a:blip r:embed="rId10"/>
                      <a:stretch>
                        <a:fillRect/>
                      </a:stretch>
                    </p:blipFill>
                    <p:spPr>
                      <a:xfrm>
                        <a:off x="1589" y="1590"/>
                        <a:ext cx="1587" cy="1587"/>
                      </a:xfrm>
                      <a:prstGeom prst="rect">
                        <a:avLst/>
                      </a:prstGeom>
                    </p:spPr>
                  </p:pic>
                </p:oleObj>
              </mc:Fallback>
            </mc:AlternateContent>
          </a:graphicData>
        </a:graphic>
      </p:graphicFrame>
      <p:sp>
        <p:nvSpPr>
          <p:cNvPr id="3" name="正方形/長方形 2" hidden="1"/>
          <p:cNvSpPr/>
          <p:nvPr userDrawn="1">
            <p:custDataLst>
              <p:tags r:id="rId8"/>
            </p:custDataLst>
          </p:nvPr>
        </p:nvSpPr>
        <p:spPr>
          <a:xfrm>
            <a:off x="0" y="0"/>
            <a:ext cx="171979" cy="1587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kumimoji="1" lang="ja-JP" altLang="en-US" sz="1846" b="0" i="0" baseline="0" dirty="0">
              <a:solidFill>
                <a:schemeClr val="tx1"/>
              </a:solidFill>
              <a:latin typeface="Arial" panose="020B0604020202020204" pitchFamily="34" charset="0"/>
              <a:ea typeface="HGSｺﾞｼｯｸE" panose="020B0900000000000000" pitchFamily="50" charset="-128"/>
              <a:cs typeface="+mj-cs"/>
              <a:sym typeface="Arial" panose="020B0604020202020204" pitchFamily="34" charset="0"/>
            </a:endParaRPr>
          </a:p>
        </p:txBody>
      </p:sp>
      <p:sp>
        <p:nvSpPr>
          <p:cNvPr id="1026" name="Rectangle 2"/>
          <p:cNvSpPr>
            <a:spLocks noGrp="1" noChangeArrowheads="1"/>
          </p:cNvSpPr>
          <p:nvPr>
            <p:ph type="title"/>
          </p:nvPr>
        </p:nvSpPr>
        <p:spPr bwMode="auto">
          <a:xfrm>
            <a:off x="428625" y="727077"/>
            <a:ext cx="89884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495300" y="1446213"/>
            <a:ext cx="89154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43366" name="Rectangle 6"/>
          <p:cNvSpPr>
            <a:spLocks noGrp="1" noChangeArrowheads="1"/>
          </p:cNvSpPr>
          <p:nvPr>
            <p:ph type="sldNum" sz="quarter" idx="4"/>
          </p:nvPr>
        </p:nvSpPr>
        <p:spPr bwMode="auto">
          <a:xfrm>
            <a:off x="4484688" y="6546850"/>
            <a:ext cx="15589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92">
                <a:latin typeface="Times New Roman" pitchFamily="18" charset="0"/>
                <a:ea typeface="ＭＳ Ｐゴシック" pitchFamily="50" charset="-128"/>
              </a:defRPr>
            </a:lvl1pPr>
          </a:lstStyle>
          <a:p>
            <a:fld id="{73341EA1-14A4-4DE8-80FF-080E460AFBF3}" type="slidenum">
              <a:rPr kumimoji="1" lang="ja-JP" altLang="en-US" smtClean="0"/>
              <a:t>‹#›</a:t>
            </a:fld>
            <a:endParaRPr kumimoji="1" lang="ja-JP" altLang="en-US" dirty="0"/>
          </a:p>
        </p:txBody>
      </p:sp>
      <p:sp>
        <p:nvSpPr>
          <p:cNvPr id="1029" name="Rectangle 10"/>
          <p:cNvSpPr>
            <a:spLocks noChangeArrowheads="1"/>
          </p:cNvSpPr>
          <p:nvPr/>
        </p:nvSpPr>
        <p:spPr bwMode="auto">
          <a:xfrm>
            <a:off x="194431" y="6533126"/>
            <a:ext cx="9468000" cy="53975"/>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33" name="Rectangle 17"/>
          <p:cNvSpPr>
            <a:spLocks noChangeArrowheads="1"/>
          </p:cNvSpPr>
          <p:nvPr/>
        </p:nvSpPr>
        <p:spPr bwMode="auto">
          <a:xfrm>
            <a:off x="194431" y="188913"/>
            <a:ext cx="9468000" cy="360362"/>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ctr" eaLnBrk="1" hangingPunct="1">
              <a:defRPr/>
            </a:pPr>
            <a:endParaRPr lang="ja-JP" altLang="ja-JP" sz="1108" dirty="0"/>
          </a:p>
        </p:txBody>
      </p:sp>
    </p:spTree>
    <p:extLst>
      <p:ext uri="{BB962C8B-B14F-4D97-AF65-F5344CB8AC3E}">
        <p14:creationId xmlns:p14="http://schemas.microsoft.com/office/powerpoint/2010/main" val="390630171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Lst>
  <p:txStyles>
    <p:titleStyle>
      <a:lvl1pPr algn="l" rtl="0" eaLnBrk="1" fontAlgn="base" hangingPunct="1">
        <a:spcBef>
          <a:spcPct val="0"/>
        </a:spcBef>
        <a:spcAft>
          <a:spcPct val="0"/>
        </a:spcAft>
        <a:defRPr kumimoji="1" sz="1846">
          <a:solidFill>
            <a:schemeClr val="tx1"/>
          </a:solidFill>
          <a:latin typeface="+mj-lt"/>
          <a:ea typeface="+mj-ea"/>
          <a:cs typeface="+mj-cs"/>
        </a:defRPr>
      </a:lvl1pPr>
      <a:lvl2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2pPr>
      <a:lvl3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3pPr>
      <a:lvl4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4pPr>
      <a:lvl5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5pPr>
      <a:lvl6pPr marL="422041"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6pPr>
      <a:lvl7pPr marL="844083"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7pPr>
      <a:lvl8pPr marL="1266124"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8pPr>
      <a:lvl9pPr marL="1688165"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9pPr>
    </p:titleStyle>
    <p:bodyStyle>
      <a:lvl1pPr marL="316531" indent="-316531" algn="l" rtl="0" eaLnBrk="1" fontAlgn="base" hangingPunct="1">
        <a:spcBef>
          <a:spcPct val="20000"/>
        </a:spcBef>
        <a:spcAft>
          <a:spcPct val="0"/>
        </a:spcAft>
        <a:defRPr kumimoji="1" sz="1477" b="1">
          <a:solidFill>
            <a:schemeClr val="tx1"/>
          </a:solidFill>
          <a:latin typeface="メイリオ" pitchFamily="50" charset="-128"/>
          <a:ea typeface="メイリオ" pitchFamily="50" charset="-128"/>
          <a:cs typeface="メイリオ" pitchFamily="50" charset="-128"/>
        </a:defRPr>
      </a:lvl1pPr>
      <a:lvl2pPr marL="411784" indent="-162662"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2pPr>
      <a:lvl3pPr marL="745900" indent="-168524"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3pPr>
      <a:lvl4pPr marL="1074154" indent="-162662" algn="l" rtl="0" eaLnBrk="1" fontAlgn="base" hangingPunct="1">
        <a:lnSpc>
          <a:spcPct val="110000"/>
        </a:lnSpc>
        <a:spcBef>
          <a:spcPct val="0"/>
        </a:spcBef>
        <a:spcAft>
          <a:spcPct val="0"/>
        </a:spcAft>
        <a:buFont typeface="Arial" charset="0"/>
        <a:buChar char="»"/>
        <a:defRPr kumimoji="1" sz="1292">
          <a:solidFill>
            <a:schemeClr val="tx1"/>
          </a:solidFill>
          <a:latin typeface="メイリオ" pitchFamily="50" charset="-128"/>
          <a:ea typeface="メイリオ" pitchFamily="50" charset="-128"/>
          <a:cs typeface="メイリオ" pitchFamily="50" charset="-128"/>
        </a:defRPr>
      </a:lvl4pPr>
      <a:lvl5pPr marL="1408270"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メイリオ" pitchFamily="50" charset="-128"/>
          <a:ea typeface="メイリオ" pitchFamily="50" charset="-128"/>
          <a:cs typeface="メイリオ" pitchFamily="50" charset="-128"/>
        </a:defRPr>
      </a:lvl5pPr>
      <a:lvl6pPr marL="1830312"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6pPr>
      <a:lvl7pPr marL="2252353"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7pPr>
      <a:lvl8pPr marL="2674394"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8pPr>
      <a:lvl9pPr marL="3096436"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625" y="727077"/>
            <a:ext cx="89884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495300" y="1446213"/>
            <a:ext cx="89154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43366" name="Rectangle 6"/>
          <p:cNvSpPr>
            <a:spLocks noGrp="1" noChangeArrowheads="1"/>
          </p:cNvSpPr>
          <p:nvPr>
            <p:ph type="sldNum" sz="quarter" idx="4"/>
          </p:nvPr>
        </p:nvSpPr>
        <p:spPr bwMode="auto">
          <a:xfrm>
            <a:off x="4484688" y="6546850"/>
            <a:ext cx="15589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92">
                <a:latin typeface="Times New Roman" pitchFamily="18" charset="0"/>
                <a:ea typeface="ＭＳ Ｐゴシック" pitchFamily="50" charset="-128"/>
              </a:defRPr>
            </a:lvl1pPr>
          </a:lstStyle>
          <a:p>
            <a:pPr>
              <a:defRPr/>
            </a:pPr>
            <a:fld id="{6CA3BC1E-70E0-4B1D-9A33-E974266AAEEF}" type="slidenum">
              <a:rPr lang="en-US" altLang="ja-JP"/>
              <a:pPr>
                <a:defRPr/>
              </a:pPr>
              <a:t>‹#›</a:t>
            </a:fld>
            <a:endParaRPr lang="en-US" altLang="ja-JP" dirty="0"/>
          </a:p>
        </p:txBody>
      </p:sp>
      <p:sp>
        <p:nvSpPr>
          <p:cNvPr id="1029" name="Rectangle 10"/>
          <p:cNvSpPr>
            <a:spLocks noChangeArrowheads="1"/>
          </p:cNvSpPr>
          <p:nvPr/>
        </p:nvSpPr>
        <p:spPr bwMode="auto">
          <a:xfrm>
            <a:off x="194431" y="6533126"/>
            <a:ext cx="9468000" cy="53975"/>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33" name="Rectangle 17"/>
          <p:cNvSpPr>
            <a:spLocks noChangeArrowheads="1"/>
          </p:cNvSpPr>
          <p:nvPr/>
        </p:nvSpPr>
        <p:spPr bwMode="auto">
          <a:xfrm>
            <a:off x="194431" y="188913"/>
            <a:ext cx="9468000" cy="360362"/>
          </a:xfrm>
          <a:prstGeom prst="rect">
            <a:avLst/>
          </a:prstGeom>
          <a:solidFill>
            <a:srgbClr val="0075BF"/>
          </a:solidFill>
          <a:ln>
            <a:noFill/>
          </a:ln>
          <a:effectLst/>
          <a:extLst>
            <a:ext uri="{91240B29-F687-4F45-9708-019B960494DF}">
              <a14:hiddenLine xmlns:a14="http://schemas.microsoft.com/office/drawing/2010/main" w="9525">
                <a:solidFill>
                  <a:srgbClr val="0075B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ctr" eaLnBrk="1" hangingPunct="1">
              <a:defRPr/>
            </a:pPr>
            <a:endParaRPr lang="ja-JP" altLang="ja-JP" sz="1108" dirty="0"/>
          </a:p>
        </p:txBody>
      </p:sp>
      <p:grpSp>
        <p:nvGrpSpPr>
          <p:cNvPr id="1035" name="Group 19"/>
          <p:cNvGrpSpPr>
            <a:grpSpLocks/>
          </p:cNvGrpSpPr>
          <p:nvPr/>
        </p:nvGrpSpPr>
        <p:grpSpPr bwMode="auto">
          <a:xfrm>
            <a:off x="-2679700" y="3395666"/>
            <a:ext cx="2460625" cy="1497013"/>
            <a:chOff x="-1643" y="2907"/>
            <a:chExt cx="1550" cy="943"/>
          </a:xfrm>
        </p:grpSpPr>
        <p:sp>
          <p:nvSpPr>
            <p:cNvPr id="1036" name="Rectangle 20"/>
            <p:cNvSpPr>
              <a:spLocks noChangeArrowheads="1"/>
            </p:cNvSpPr>
            <p:nvPr userDrawn="1"/>
          </p:nvSpPr>
          <p:spPr bwMode="auto">
            <a:xfrm>
              <a:off x="-1643" y="3278"/>
              <a:ext cx="1550" cy="301"/>
            </a:xfrm>
            <a:prstGeom prst="rect">
              <a:avLst/>
            </a:prstGeom>
            <a:solidFill>
              <a:schemeClr val="bg1"/>
            </a:solidFill>
            <a:ln>
              <a:noFill/>
            </a:ln>
            <a:effectLst/>
            <a:extLst>
              <a:ext uri="{91240B29-F687-4F45-9708-019B960494DF}">
                <a14:hiddenLine xmlns:a14="http://schemas.microsoft.com/office/drawing/2010/main" w="31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nchor="ctr">
              <a:spAutoFit/>
            </a:bodyP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37" name="Rectangle 21"/>
            <p:cNvSpPr>
              <a:spLocks noChangeArrowheads="1"/>
            </p:cNvSpPr>
            <p:nvPr userDrawn="1"/>
          </p:nvSpPr>
          <p:spPr bwMode="auto">
            <a:xfrm>
              <a:off x="-321" y="3657"/>
              <a:ext cx="149" cy="141"/>
            </a:xfrm>
            <a:prstGeom prst="rect">
              <a:avLst/>
            </a:prstGeom>
            <a:solidFill>
              <a:srgbClr val="FFFF99"/>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38" name="Rectangle 22"/>
            <p:cNvSpPr>
              <a:spLocks noChangeArrowheads="1"/>
            </p:cNvSpPr>
            <p:nvPr userDrawn="1"/>
          </p:nvSpPr>
          <p:spPr bwMode="auto">
            <a:xfrm>
              <a:off x="-1381" y="3683"/>
              <a:ext cx="998" cy="167"/>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r" eaLnBrk="1" hangingPunct="1">
                <a:lnSpc>
                  <a:spcPct val="65000"/>
                </a:lnSpc>
                <a:spcBef>
                  <a:spcPct val="20000"/>
                </a:spcBef>
                <a:spcAft>
                  <a:spcPct val="20000"/>
                </a:spcAft>
                <a:defRPr/>
              </a:pPr>
              <a:r>
                <a:rPr kumimoji="0" lang="en-GB" altLang="ja-JP" sz="1015" dirty="0">
                  <a:ea typeface="ＭＳ Ｐゴシック" pitchFamily="50" charset="-128"/>
                </a:rPr>
                <a:t>Yellow</a:t>
              </a:r>
            </a:p>
            <a:p>
              <a:pPr algn="r" eaLnBrk="1" hangingPunct="1">
                <a:lnSpc>
                  <a:spcPct val="65000"/>
                </a:lnSpc>
                <a:spcBef>
                  <a:spcPct val="20000"/>
                </a:spcBef>
                <a:spcAft>
                  <a:spcPct val="20000"/>
                </a:spcAft>
                <a:defRPr/>
              </a:pPr>
              <a:r>
                <a:rPr kumimoji="0" lang="en-GB" altLang="ja-JP" sz="1015" dirty="0"/>
                <a:t>RGB= 255,255,153</a:t>
              </a:r>
            </a:p>
          </p:txBody>
        </p:sp>
        <p:grpSp>
          <p:nvGrpSpPr>
            <p:cNvPr id="1039" name="Group 23"/>
            <p:cNvGrpSpPr>
              <a:grpSpLocks/>
            </p:cNvGrpSpPr>
            <p:nvPr userDrawn="1"/>
          </p:nvGrpSpPr>
          <p:grpSpPr bwMode="auto">
            <a:xfrm>
              <a:off x="-1381" y="3105"/>
              <a:ext cx="1209" cy="182"/>
              <a:chOff x="-1379" y="3713"/>
              <a:chExt cx="1209" cy="182"/>
            </a:xfrm>
          </p:grpSpPr>
          <p:sp>
            <p:nvSpPr>
              <p:cNvPr id="1044" name="Rectangle 24"/>
              <p:cNvSpPr>
                <a:spLocks noChangeArrowheads="1"/>
              </p:cNvSpPr>
              <p:nvPr userDrawn="1"/>
            </p:nvSpPr>
            <p:spPr bwMode="auto">
              <a:xfrm>
                <a:off x="-319" y="3713"/>
                <a:ext cx="149" cy="141"/>
              </a:xfrm>
              <a:prstGeom prst="rect">
                <a:avLst/>
              </a:prstGeom>
              <a:solidFill>
                <a:srgbClr val="0075BF"/>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45" name="Rectangle 25"/>
              <p:cNvSpPr>
                <a:spLocks noChangeArrowheads="1"/>
              </p:cNvSpPr>
              <p:nvPr userDrawn="1"/>
            </p:nvSpPr>
            <p:spPr bwMode="auto">
              <a:xfrm>
                <a:off x="-1379" y="3728"/>
                <a:ext cx="998" cy="167"/>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r" eaLnBrk="1" hangingPunct="1">
                  <a:lnSpc>
                    <a:spcPct val="65000"/>
                  </a:lnSpc>
                  <a:spcBef>
                    <a:spcPct val="20000"/>
                  </a:spcBef>
                  <a:spcAft>
                    <a:spcPct val="20000"/>
                  </a:spcAft>
                  <a:defRPr/>
                </a:pPr>
                <a:r>
                  <a:rPr kumimoji="0" lang="en-GB" altLang="ja-JP" sz="1015" dirty="0">
                    <a:ea typeface="ＭＳ Ｐゴシック" pitchFamily="50" charset="-128"/>
                  </a:rPr>
                  <a:t>Blue(corporate color)</a:t>
                </a:r>
              </a:p>
              <a:p>
                <a:pPr algn="r" eaLnBrk="1" hangingPunct="1">
                  <a:lnSpc>
                    <a:spcPct val="65000"/>
                  </a:lnSpc>
                  <a:spcBef>
                    <a:spcPct val="20000"/>
                  </a:spcBef>
                  <a:spcAft>
                    <a:spcPct val="20000"/>
                  </a:spcAft>
                  <a:defRPr/>
                </a:pPr>
                <a:r>
                  <a:rPr kumimoji="0" lang="en-GB" altLang="ja-JP" sz="1015" dirty="0"/>
                  <a:t>RGB= 0,117,191</a:t>
                </a:r>
              </a:p>
            </p:txBody>
          </p:sp>
        </p:grpSp>
        <p:grpSp>
          <p:nvGrpSpPr>
            <p:cNvPr id="1040" name="Group 26"/>
            <p:cNvGrpSpPr>
              <a:grpSpLocks/>
            </p:cNvGrpSpPr>
            <p:nvPr userDrawn="1"/>
          </p:nvGrpSpPr>
          <p:grpSpPr bwMode="auto">
            <a:xfrm>
              <a:off x="-1381" y="3381"/>
              <a:ext cx="1209" cy="182"/>
              <a:chOff x="-1379" y="4018"/>
              <a:chExt cx="1209" cy="182"/>
            </a:xfrm>
          </p:grpSpPr>
          <p:sp>
            <p:nvSpPr>
              <p:cNvPr id="1042" name="Rectangle 27"/>
              <p:cNvSpPr>
                <a:spLocks noChangeArrowheads="1"/>
              </p:cNvSpPr>
              <p:nvPr userDrawn="1"/>
            </p:nvSpPr>
            <p:spPr bwMode="auto">
              <a:xfrm>
                <a:off x="-319" y="4018"/>
                <a:ext cx="149" cy="141"/>
              </a:xfrm>
              <a:prstGeom prst="rect">
                <a:avLst/>
              </a:prstGeom>
              <a:solidFill>
                <a:srgbClr val="DDDDDD"/>
              </a:solidFill>
              <a:ln>
                <a:noFill/>
              </a:ln>
              <a:effectLst/>
              <a:extLst>
                <a:ext uri="{91240B29-F687-4F45-9708-019B960494DF}">
                  <a14:hiddenLine xmlns:a14="http://schemas.microsoft.com/office/drawing/2010/main" w="952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eaLnBrk="1" hangingPunct="1">
                  <a:defRPr/>
                </a:pPr>
                <a:endParaRPr lang="ja-JP" altLang="en-US" sz="738" dirty="0"/>
              </a:p>
            </p:txBody>
          </p:sp>
          <p:sp>
            <p:nvSpPr>
              <p:cNvPr id="1043" name="Rectangle 28"/>
              <p:cNvSpPr>
                <a:spLocks noChangeArrowheads="1"/>
              </p:cNvSpPr>
              <p:nvPr userDrawn="1"/>
            </p:nvSpPr>
            <p:spPr bwMode="auto">
              <a:xfrm>
                <a:off x="-1379" y="4033"/>
                <a:ext cx="998" cy="167"/>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r" eaLnBrk="1" hangingPunct="1">
                  <a:lnSpc>
                    <a:spcPct val="65000"/>
                  </a:lnSpc>
                  <a:spcBef>
                    <a:spcPct val="20000"/>
                  </a:spcBef>
                  <a:spcAft>
                    <a:spcPct val="20000"/>
                  </a:spcAft>
                  <a:defRPr/>
                </a:pPr>
                <a:r>
                  <a:rPr kumimoji="0" lang="en-GB" altLang="ja-JP" sz="1015" dirty="0">
                    <a:ea typeface="ＭＳ Ｐゴシック" pitchFamily="50" charset="-128"/>
                  </a:rPr>
                  <a:t>Grey</a:t>
                </a:r>
              </a:p>
              <a:p>
                <a:pPr algn="r" eaLnBrk="1" hangingPunct="1">
                  <a:lnSpc>
                    <a:spcPct val="65000"/>
                  </a:lnSpc>
                  <a:spcBef>
                    <a:spcPct val="20000"/>
                  </a:spcBef>
                  <a:spcAft>
                    <a:spcPct val="20000"/>
                  </a:spcAft>
                  <a:defRPr/>
                </a:pPr>
                <a:r>
                  <a:rPr kumimoji="0" lang="en-GB" altLang="ja-JP" sz="1015" dirty="0"/>
                  <a:t>RGB= 221,221,221</a:t>
                </a:r>
              </a:p>
            </p:txBody>
          </p:sp>
        </p:grpSp>
        <p:sp>
          <p:nvSpPr>
            <p:cNvPr id="1041" name="Rectangle 29"/>
            <p:cNvSpPr>
              <a:spLocks noChangeArrowheads="1"/>
            </p:cNvSpPr>
            <p:nvPr userDrawn="1"/>
          </p:nvSpPr>
          <p:spPr bwMode="auto">
            <a:xfrm>
              <a:off x="-1507" y="2907"/>
              <a:ext cx="1351" cy="97"/>
            </a:xfrm>
            <a:prstGeom prst="rect">
              <a:avLst/>
            </a:prstGeom>
            <a:noFill/>
            <a:ln>
              <a:noFill/>
            </a:ln>
            <a:effectLst/>
            <a:extLst>
              <a:ext uri="{909E8E84-426E-40DD-AFC4-6F175D3DCCD1}">
                <a14:hiddenFill xmlns:a14="http://schemas.microsoft.com/office/drawing/2010/main">
                  <a:solidFill>
                    <a:srgbClr val="C8DCF0"/>
                  </a:solidFill>
                </a14:hiddenFill>
              </a:ext>
              <a:ext uri="{91240B29-F687-4F45-9708-019B960494DF}">
                <a14:hiddenLine xmlns:a14="http://schemas.microsoft.com/office/drawing/2010/main" w="9525" algn="ctr">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kumimoji="1" sz="800">
                  <a:solidFill>
                    <a:schemeClr val="tx1"/>
                  </a:solidFill>
                  <a:latin typeface="Arial" charset="0"/>
                  <a:ea typeface="HGPｺﾞｼｯｸM" pitchFamily="50" charset="-128"/>
                </a:defRPr>
              </a:lvl1pPr>
              <a:lvl2pPr marL="742950" indent="-285750" eaLnBrk="0" hangingPunct="0">
                <a:defRPr kumimoji="1" sz="800">
                  <a:solidFill>
                    <a:schemeClr val="tx1"/>
                  </a:solidFill>
                  <a:latin typeface="Arial" charset="0"/>
                  <a:ea typeface="HGPｺﾞｼｯｸM" pitchFamily="50" charset="-128"/>
                </a:defRPr>
              </a:lvl2pPr>
              <a:lvl3pPr marL="1143000" indent="-228600" eaLnBrk="0" hangingPunct="0">
                <a:defRPr kumimoji="1" sz="800">
                  <a:solidFill>
                    <a:schemeClr val="tx1"/>
                  </a:solidFill>
                  <a:latin typeface="Arial" charset="0"/>
                  <a:ea typeface="HGPｺﾞｼｯｸM" pitchFamily="50" charset="-128"/>
                </a:defRPr>
              </a:lvl3pPr>
              <a:lvl4pPr marL="1600200" indent="-228600" eaLnBrk="0" hangingPunct="0">
                <a:defRPr kumimoji="1" sz="800">
                  <a:solidFill>
                    <a:schemeClr val="tx1"/>
                  </a:solidFill>
                  <a:latin typeface="Arial" charset="0"/>
                  <a:ea typeface="HGPｺﾞｼｯｸM" pitchFamily="50" charset="-128"/>
                </a:defRPr>
              </a:lvl4pPr>
              <a:lvl5pPr marL="2057400" indent="-228600" eaLnBrk="0" hangingPunct="0">
                <a:defRPr kumimoji="1" sz="800">
                  <a:solidFill>
                    <a:schemeClr val="tx1"/>
                  </a:solidFill>
                  <a:latin typeface="Arial" charset="0"/>
                  <a:ea typeface="HGPｺﾞｼｯｸM" pitchFamily="50" charset="-128"/>
                </a:defRPr>
              </a:lvl5pPr>
              <a:lvl6pPr marL="2514600" indent="-228600" eaLnBrk="0" fontAlgn="base" hangingPunct="0">
                <a:spcBef>
                  <a:spcPct val="0"/>
                </a:spcBef>
                <a:spcAft>
                  <a:spcPct val="0"/>
                </a:spcAft>
                <a:defRPr kumimoji="1" sz="800">
                  <a:solidFill>
                    <a:schemeClr val="tx1"/>
                  </a:solidFill>
                  <a:latin typeface="Arial" charset="0"/>
                  <a:ea typeface="HGPｺﾞｼｯｸM" pitchFamily="50" charset="-128"/>
                </a:defRPr>
              </a:lvl6pPr>
              <a:lvl7pPr marL="2971800" indent="-228600" eaLnBrk="0" fontAlgn="base" hangingPunct="0">
                <a:spcBef>
                  <a:spcPct val="0"/>
                </a:spcBef>
                <a:spcAft>
                  <a:spcPct val="0"/>
                </a:spcAft>
                <a:defRPr kumimoji="1" sz="800">
                  <a:solidFill>
                    <a:schemeClr val="tx1"/>
                  </a:solidFill>
                  <a:latin typeface="Arial" charset="0"/>
                  <a:ea typeface="HGPｺﾞｼｯｸM" pitchFamily="50" charset="-128"/>
                </a:defRPr>
              </a:lvl7pPr>
              <a:lvl8pPr marL="3429000" indent="-228600" eaLnBrk="0" fontAlgn="base" hangingPunct="0">
                <a:spcBef>
                  <a:spcPct val="0"/>
                </a:spcBef>
                <a:spcAft>
                  <a:spcPct val="0"/>
                </a:spcAft>
                <a:defRPr kumimoji="1" sz="800">
                  <a:solidFill>
                    <a:schemeClr val="tx1"/>
                  </a:solidFill>
                  <a:latin typeface="Arial" charset="0"/>
                  <a:ea typeface="HGPｺﾞｼｯｸM" pitchFamily="50" charset="-128"/>
                </a:defRPr>
              </a:lvl8pPr>
              <a:lvl9pPr marL="3886200" indent="-228600" eaLnBrk="0" fontAlgn="base" hangingPunct="0">
                <a:spcBef>
                  <a:spcPct val="0"/>
                </a:spcBef>
                <a:spcAft>
                  <a:spcPct val="0"/>
                </a:spcAft>
                <a:defRPr kumimoji="1" sz="800">
                  <a:solidFill>
                    <a:schemeClr val="tx1"/>
                  </a:solidFill>
                  <a:latin typeface="Arial" charset="0"/>
                  <a:ea typeface="HGPｺﾞｼｯｸM" pitchFamily="50" charset="-128"/>
                </a:defRPr>
              </a:lvl9pPr>
            </a:lstStyle>
            <a:p>
              <a:pPr algn="r" eaLnBrk="1" hangingPunct="1">
                <a:lnSpc>
                  <a:spcPct val="90000"/>
                </a:lnSpc>
                <a:spcBef>
                  <a:spcPct val="20000"/>
                </a:spcBef>
                <a:spcAft>
                  <a:spcPct val="20000"/>
                </a:spcAft>
                <a:defRPr/>
              </a:pPr>
              <a:r>
                <a:rPr kumimoji="0" lang="en-GB" altLang="ja-JP" sz="1108" b="1" dirty="0">
                  <a:ea typeface="ＭＳ Ｐゴシック" pitchFamily="50" charset="-128"/>
                </a:rPr>
                <a:t>JRI  colour balance</a:t>
              </a:r>
            </a:p>
          </p:txBody>
        </p:sp>
      </p:grpSp>
    </p:spTree>
    <p:extLst>
      <p:ext uri="{BB962C8B-B14F-4D97-AF65-F5344CB8AC3E}">
        <p14:creationId xmlns:p14="http://schemas.microsoft.com/office/powerpoint/2010/main" val="276282317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Lst>
  <p:hf hdr="0" ftr="0" dt="0"/>
  <p:txStyles>
    <p:titleStyle>
      <a:lvl1pPr algn="l" rtl="0" eaLnBrk="1" fontAlgn="base" hangingPunct="1">
        <a:spcBef>
          <a:spcPct val="0"/>
        </a:spcBef>
        <a:spcAft>
          <a:spcPct val="0"/>
        </a:spcAft>
        <a:defRPr kumimoji="1" sz="1846">
          <a:solidFill>
            <a:schemeClr val="tx1"/>
          </a:solidFill>
          <a:latin typeface="+mj-lt"/>
          <a:ea typeface="+mj-ea"/>
          <a:cs typeface="+mj-cs"/>
        </a:defRPr>
      </a:lvl1pPr>
      <a:lvl2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2pPr>
      <a:lvl3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3pPr>
      <a:lvl4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4pPr>
      <a:lvl5pPr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5pPr>
      <a:lvl6pPr marL="422041"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6pPr>
      <a:lvl7pPr marL="844083"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7pPr>
      <a:lvl8pPr marL="1266124"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8pPr>
      <a:lvl9pPr marL="1688165" algn="l" rtl="0" eaLnBrk="1" fontAlgn="base" hangingPunct="1">
        <a:spcBef>
          <a:spcPct val="0"/>
        </a:spcBef>
        <a:spcAft>
          <a:spcPct val="0"/>
        </a:spcAft>
        <a:defRPr kumimoji="1" sz="1846">
          <a:solidFill>
            <a:schemeClr val="tx2"/>
          </a:solidFill>
          <a:latin typeface="HGSｺﾞｼｯｸE" pitchFamily="50" charset="-128"/>
          <a:ea typeface="HGSｺﾞｼｯｸE" pitchFamily="50" charset="-128"/>
        </a:defRPr>
      </a:lvl9pPr>
    </p:titleStyle>
    <p:bodyStyle>
      <a:lvl1pPr marL="316531" indent="-316531" algn="l" rtl="0" eaLnBrk="1" fontAlgn="base" hangingPunct="1">
        <a:spcBef>
          <a:spcPct val="20000"/>
        </a:spcBef>
        <a:spcAft>
          <a:spcPct val="0"/>
        </a:spcAft>
        <a:defRPr kumimoji="1" sz="1477" b="1">
          <a:solidFill>
            <a:schemeClr val="tx1"/>
          </a:solidFill>
          <a:latin typeface="メイリオ" pitchFamily="50" charset="-128"/>
          <a:ea typeface="メイリオ" pitchFamily="50" charset="-128"/>
          <a:cs typeface="メイリオ" pitchFamily="50" charset="-128"/>
        </a:defRPr>
      </a:lvl1pPr>
      <a:lvl2pPr marL="411784" indent="-162662"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2pPr>
      <a:lvl3pPr marL="745900" indent="-168524" algn="l" rtl="0" eaLnBrk="1" fontAlgn="base" hangingPunct="1">
        <a:lnSpc>
          <a:spcPct val="110000"/>
        </a:lnSpc>
        <a:spcBef>
          <a:spcPct val="0"/>
        </a:spcBef>
        <a:spcAft>
          <a:spcPct val="0"/>
        </a:spcAft>
        <a:buChar char="•"/>
        <a:defRPr kumimoji="1" sz="1292">
          <a:solidFill>
            <a:schemeClr val="tx1"/>
          </a:solidFill>
          <a:latin typeface="メイリオ" pitchFamily="50" charset="-128"/>
          <a:ea typeface="メイリオ" pitchFamily="50" charset="-128"/>
          <a:cs typeface="メイリオ" pitchFamily="50" charset="-128"/>
        </a:defRPr>
      </a:lvl3pPr>
      <a:lvl4pPr marL="1074154" indent="-162662" algn="l" rtl="0" eaLnBrk="1" fontAlgn="base" hangingPunct="1">
        <a:lnSpc>
          <a:spcPct val="110000"/>
        </a:lnSpc>
        <a:spcBef>
          <a:spcPct val="0"/>
        </a:spcBef>
        <a:spcAft>
          <a:spcPct val="0"/>
        </a:spcAft>
        <a:buFont typeface="Arial" charset="0"/>
        <a:buChar char="»"/>
        <a:defRPr kumimoji="1" sz="1292">
          <a:solidFill>
            <a:schemeClr val="tx1"/>
          </a:solidFill>
          <a:latin typeface="メイリオ" pitchFamily="50" charset="-128"/>
          <a:ea typeface="メイリオ" pitchFamily="50" charset="-128"/>
          <a:cs typeface="メイリオ" pitchFamily="50" charset="-128"/>
        </a:defRPr>
      </a:lvl4pPr>
      <a:lvl5pPr marL="1408270"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メイリオ" pitchFamily="50" charset="-128"/>
          <a:ea typeface="メイリオ" pitchFamily="50" charset="-128"/>
          <a:cs typeface="メイリオ" pitchFamily="50" charset="-128"/>
        </a:defRPr>
      </a:lvl5pPr>
      <a:lvl6pPr marL="1830312"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6pPr>
      <a:lvl7pPr marL="2252353"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7pPr>
      <a:lvl8pPr marL="2674394"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8pPr>
      <a:lvl9pPr marL="3096436" indent="-168524" algn="l" rtl="0" eaLnBrk="1" fontAlgn="base" hangingPunct="1">
        <a:lnSpc>
          <a:spcPct val="110000"/>
        </a:lnSpc>
        <a:spcBef>
          <a:spcPct val="0"/>
        </a:spcBef>
        <a:spcAft>
          <a:spcPct val="0"/>
        </a:spcAft>
        <a:buFont typeface="Wingdings" pitchFamily="2" charset="2"/>
        <a:buChar char="w"/>
        <a:defRPr kumimoji="1" sz="1292">
          <a:solidFill>
            <a:schemeClr val="tx1"/>
          </a:solidFill>
          <a:latin typeface="HGPｺﾞｼｯｸM" pitchFamily="50" charset="-128"/>
          <a:ea typeface="HGPｺﾞｼｯｸM" pitchFamily="50" charset="-128"/>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5E1C96E-108D-4C43-9367-FE0E5CF634DB}"/>
              </a:ext>
            </a:extLst>
          </p:cNvPr>
          <p:cNvPicPr>
            <a:picLocks noChangeAspect="1"/>
          </p:cNvPicPr>
          <p:nvPr/>
        </p:nvPicPr>
        <p:blipFill>
          <a:blip r:embed="rId3"/>
          <a:stretch>
            <a:fillRect/>
          </a:stretch>
        </p:blipFill>
        <p:spPr>
          <a:xfrm>
            <a:off x="480638" y="1682472"/>
            <a:ext cx="5706656" cy="4392000"/>
          </a:xfrm>
          <a:prstGeom prst="rect">
            <a:avLst/>
          </a:prstGeom>
        </p:spPr>
      </p:pic>
      <p:sp>
        <p:nvSpPr>
          <p:cNvPr id="4" name="Rectangle 2"/>
          <p:cNvSpPr txBox="1">
            <a:spLocks noChangeArrowheads="1"/>
          </p:cNvSpPr>
          <p:nvPr/>
        </p:nvSpPr>
        <p:spPr bwMode="auto">
          <a:xfrm>
            <a:off x="0" y="-1"/>
            <a:ext cx="9906000" cy="580726"/>
          </a:xfrm>
          <a:prstGeom prst="rect">
            <a:avLst/>
          </a:prstGeom>
          <a:solidFill>
            <a:srgbClr val="00B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spcBef>
                <a:spcPct val="0"/>
              </a:spcBef>
              <a:spcAft>
                <a:spcPct val="0"/>
              </a:spcAft>
              <a:defRPr kumimoji="1" sz="2800">
                <a:solidFill>
                  <a:srgbClr val="1E1E5A"/>
                </a:solidFill>
                <a:latin typeface="メイリオ" panose="020B0604030504040204" pitchFamily="50" charset="-128"/>
                <a:ea typeface="メイリオ" panose="020B0604030504040204" pitchFamily="50" charset="-128"/>
                <a:cs typeface="メイリオ" pitchFamily="50" charset="-128"/>
              </a:defRPr>
            </a:lvl1pPr>
            <a:lvl2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5pPr>
            <a:lvl6pPr marL="457200" algn="l" rtl="0" fontAlgn="base">
              <a:spcBef>
                <a:spcPct val="0"/>
              </a:spcBef>
              <a:spcAft>
                <a:spcPct val="0"/>
              </a:spcAft>
              <a:defRPr kumimoji="1" sz="2800">
                <a:solidFill>
                  <a:srgbClr val="1E1E5A"/>
                </a:solidFill>
                <a:latin typeface="Times New Roman" pitchFamily="18" charset="0"/>
                <a:ea typeface="ＭＳ Ｐゴシック" pitchFamily="50" charset="-128"/>
              </a:defRPr>
            </a:lvl6pPr>
            <a:lvl7pPr marL="914400" algn="l" rtl="0" fontAlgn="base">
              <a:spcBef>
                <a:spcPct val="0"/>
              </a:spcBef>
              <a:spcAft>
                <a:spcPct val="0"/>
              </a:spcAft>
              <a:defRPr kumimoji="1" sz="2800">
                <a:solidFill>
                  <a:srgbClr val="1E1E5A"/>
                </a:solidFill>
                <a:latin typeface="Times New Roman" pitchFamily="18" charset="0"/>
                <a:ea typeface="ＭＳ Ｐゴシック" pitchFamily="50" charset="-128"/>
              </a:defRPr>
            </a:lvl7pPr>
            <a:lvl8pPr marL="1371600" algn="l" rtl="0" fontAlgn="base">
              <a:spcBef>
                <a:spcPct val="0"/>
              </a:spcBef>
              <a:spcAft>
                <a:spcPct val="0"/>
              </a:spcAft>
              <a:defRPr kumimoji="1" sz="2800">
                <a:solidFill>
                  <a:srgbClr val="1E1E5A"/>
                </a:solidFill>
                <a:latin typeface="Times New Roman" pitchFamily="18" charset="0"/>
                <a:ea typeface="ＭＳ Ｐゴシック" pitchFamily="50" charset="-128"/>
              </a:defRPr>
            </a:lvl8pPr>
            <a:lvl9pPr marL="1828800" algn="l" rtl="0" fontAlgn="base">
              <a:spcBef>
                <a:spcPct val="0"/>
              </a:spcBef>
              <a:spcAft>
                <a:spcPct val="0"/>
              </a:spcAft>
              <a:defRPr kumimoji="1" sz="2800">
                <a:solidFill>
                  <a:srgbClr val="1E1E5A"/>
                </a:solidFill>
                <a:latin typeface="Times New Roman" pitchFamily="18" charset="0"/>
                <a:ea typeface="ＭＳ Ｐゴシック" pitchFamily="50" charset="-128"/>
              </a:defRPr>
            </a:lvl9pPr>
          </a:lstStyle>
          <a:p>
            <a:pPr>
              <a:defRPr/>
            </a:pPr>
            <a:endParaRPr lang="ja-JP" altLang="en-US" sz="1300" b="1" dirty="0">
              <a:solidFill>
                <a:srgbClr val="FFFFFF"/>
              </a:solidFill>
            </a:endParaRPr>
          </a:p>
        </p:txBody>
      </p:sp>
      <p:sp>
        <p:nvSpPr>
          <p:cNvPr id="105" name="正方形/長方形 104"/>
          <p:cNvSpPr/>
          <p:nvPr/>
        </p:nvSpPr>
        <p:spPr>
          <a:xfrm>
            <a:off x="5565516" y="6562607"/>
            <a:ext cx="3702358" cy="295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r">
              <a:defRPr/>
            </a:pPr>
            <a:r>
              <a:rPr kumimoji="1" lang="ja-JP" altLang="en-US" sz="900" dirty="0">
                <a:solidFill>
                  <a:prstClr val="black"/>
                </a:solidFill>
                <a:latin typeface="メイリオ" panose="020B0604030504040204" pitchFamily="50" charset="-128"/>
                <a:ea typeface="メイリオ" panose="020B0604030504040204" pitchFamily="50" charset="-128"/>
              </a:rPr>
              <a:t>環境省　地域の多様な課題に応える脱炭素型地域づくりモデル形成事業</a:t>
            </a:r>
          </a:p>
        </p:txBody>
      </p:sp>
      <p:sp>
        <p:nvSpPr>
          <p:cNvPr id="25" name="正方形/長方形 24"/>
          <p:cNvSpPr/>
          <p:nvPr/>
        </p:nvSpPr>
        <p:spPr>
          <a:xfrm>
            <a:off x="3828288" y="-1"/>
            <a:ext cx="5696712" cy="57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lang="ja-JP" altLang="en-US" sz="1400" b="1" dirty="0">
                <a:solidFill>
                  <a:schemeClr val="bg1"/>
                </a:solidFill>
                <a:latin typeface="メイリオ" panose="020B0604030504040204" pitchFamily="50" charset="-128"/>
                <a:ea typeface="メイリオ" panose="020B0604030504040204" pitchFamily="50" charset="-128"/>
              </a:rPr>
              <a:t>石狩市における再エネ地産地消による</a:t>
            </a:r>
          </a:p>
          <a:p>
            <a:pPr algn="ctr"/>
            <a:r>
              <a:rPr lang="ja-JP" altLang="en-US" sz="1400" b="1" dirty="0">
                <a:solidFill>
                  <a:schemeClr val="bg1"/>
                </a:solidFill>
                <a:latin typeface="メイリオ" panose="020B0604030504040204" pitchFamily="50" charset="-128"/>
                <a:ea typeface="メイリオ" panose="020B0604030504040204" pitchFamily="50" charset="-128"/>
              </a:rPr>
              <a:t>域内循環創出・地域づくりイノベーション事業</a:t>
            </a:r>
          </a:p>
        </p:txBody>
      </p:sp>
      <p:sp>
        <p:nvSpPr>
          <p:cNvPr id="33" name="コンテンツ プレースホルダー 11"/>
          <p:cNvSpPr txBox="1">
            <a:spLocks/>
          </p:cNvSpPr>
          <p:nvPr/>
        </p:nvSpPr>
        <p:spPr>
          <a:xfrm>
            <a:off x="240914" y="1057636"/>
            <a:ext cx="6186950"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ja-JP" altLang="en-US" sz="1200" b="1" dirty="0">
                <a:latin typeface="メイリオ" panose="020B0604030504040204" pitchFamily="50" charset="-128"/>
                <a:ea typeface="メイリオ" panose="020B0604030504040204" pitchFamily="50" charset="-128"/>
              </a:rPr>
              <a:t>目指す地域循環共生圏の姿（目標年度：</a:t>
            </a:r>
            <a:r>
              <a:rPr lang="en-US" altLang="ja-JP" sz="1200" b="1" dirty="0">
                <a:latin typeface="メイリオ" panose="020B0604030504040204" pitchFamily="50" charset="-128"/>
                <a:ea typeface="メイリオ" panose="020B0604030504040204" pitchFamily="50" charset="-128"/>
              </a:rPr>
              <a:t>2040</a:t>
            </a:r>
            <a:r>
              <a:rPr lang="ja-JP" altLang="en-US" sz="1200" b="1" dirty="0">
                <a:latin typeface="メイリオ" panose="020B0604030504040204" pitchFamily="50" charset="-128"/>
                <a:ea typeface="メイリオ" panose="020B0604030504040204" pitchFamily="50" charset="-128"/>
              </a:rPr>
              <a:t>）</a:t>
            </a:r>
            <a:endParaRPr lang="en-US" altLang="ja-JP" sz="1200" b="1" dirty="0">
              <a:latin typeface="メイリオ" panose="020B0604030504040204" pitchFamily="50" charset="-128"/>
              <a:ea typeface="メイリオ" panose="020B0604030504040204" pitchFamily="50" charset="-128"/>
            </a:endParaRPr>
          </a:p>
        </p:txBody>
      </p:sp>
      <p:sp>
        <p:nvSpPr>
          <p:cNvPr id="34" name="正方形/長方形 33"/>
          <p:cNvSpPr/>
          <p:nvPr/>
        </p:nvSpPr>
        <p:spPr>
          <a:xfrm>
            <a:off x="239151" y="1057636"/>
            <a:ext cx="6186950" cy="549861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1" name="正方形/長方形 90"/>
          <p:cNvSpPr/>
          <p:nvPr/>
        </p:nvSpPr>
        <p:spPr>
          <a:xfrm>
            <a:off x="1414108" y="-1"/>
            <a:ext cx="2386749" cy="5796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72000" rIns="0" bIns="0" rtlCol="0" anchor="ctr" anchorCtr="0"/>
          <a:lstStyle/>
          <a:p>
            <a:pPr lvl="0"/>
            <a:r>
              <a:rPr lang="ja-JP" altLang="en-US" sz="2000" b="1" dirty="0">
                <a:solidFill>
                  <a:srgbClr val="FFFFFF"/>
                </a:solidFill>
              </a:rPr>
              <a:t>北海道／石狩市</a:t>
            </a:r>
            <a:endParaRPr kumimoji="1" lang="ja-JP" altLang="en-US" sz="2000" b="1" dirty="0">
              <a:solidFill>
                <a:srgbClr val="FFFFFF"/>
              </a:solidFill>
            </a:endParaRPr>
          </a:p>
        </p:txBody>
      </p:sp>
      <p:sp>
        <p:nvSpPr>
          <p:cNvPr id="92" name="正方形/長方形 91"/>
          <p:cNvSpPr/>
          <p:nvPr/>
        </p:nvSpPr>
        <p:spPr>
          <a:xfrm>
            <a:off x="6621680" y="1308298"/>
            <a:ext cx="2950336" cy="523542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600" b="1" u="sng" dirty="0">
              <a:solidFill>
                <a:schemeClr val="tx1"/>
              </a:solidFill>
              <a:latin typeface="Meiryo UI" panose="020B0604030504040204" pitchFamily="50" charset="-128"/>
              <a:ea typeface="Meiryo UI" panose="020B0604030504040204" pitchFamily="50" charset="-128"/>
            </a:endParaRPr>
          </a:p>
          <a:p>
            <a:r>
              <a:rPr lang="en-US" altLang="ja-JP" sz="1600" b="1" u="sng" dirty="0">
                <a:solidFill>
                  <a:schemeClr val="tx1"/>
                </a:solidFill>
                <a:latin typeface="Meiryo UI" panose="020B0604030504040204" pitchFamily="50" charset="-128"/>
                <a:ea typeface="Meiryo UI" panose="020B0604030504040204" pitchFamily="50" charset="-128"/>
              </a:rPr>
              <a:t>2019</a:t>
            </a:r>
            <a:r>
              <a:rPr lang="ja-JP" altLang="en-US" sz="1600" b="1" u="sng" dirty="0">
                <a:solidFill>
                  <a:schemeClr val="tx1"/>
                </a:solidFill>
                <a:latin typeface="Meiryo UI" panose="020B0604030504040204" pitchFamily="50" charset="-128"/>
                <a:ea typeface="Meiryo UI" panose="020B0604030504040204" pitchFamily="50" charset="-128"/>
              </a:rPr>
              <a:t>年</a:t>
            </a:r>
            <a:r>
              <a:rPr lang="ja-JP" altLang="en-US" sz="1600" b="1"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メイリオ" panose="020B0604030504040204" pitchFamily="50" charset="-128"/>
                <a:ea typeface="メイリオ" panose="020B0604030504040204" pitchFamily="50" charset="-128"/>
              </a:rPr>
              <a:t>FS</a:t>
            </a:r>
            <a:r>
              <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調査</a:t>
            </a:r>
            <a:br>
              <a:rPr kumimoji="1" lang="en-US" altLang="ja-JP"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br>
            <a:endParaRPr kumimoji="1" lang="en-US" altLang="ja-JP" sz="1600" u="sng" dirty="0">
              <a:solidFill>
                <a:schemeClr val="tx1"/>
              </a:solidFill>
              <a:latin typeface="Meiryo UI" panose="020B0604030504040204" pitchFamily="50" charset="-128"/>
              <a:ea typeface="Meiryo UI" panose="020B0604030504040204" pitchFamily="50" charset="-128"/>
            </a:endParaRPr>
          </a:p>
          <a:p>
            <a:pPr marL="1168400" indent="-1168400"/>
            <a:r>
              <a:rPr lang="en-US" altLang="ja-JP" sz="1600" b="1" u="sng" dirty="0">
                <a:solidFill>
                  <a:schemeClr val="tx1"/>
                </a:solidFill>
                <a:latin typeface="Meiryo UI" panose="020B0604030504040204" pitchFamily="50" charset="-128"/>
                <a:ea typeface="Meiryo UI" panose="020B0604030504040204" pitchFamily="50" charset="-128"/>
              </a:rPr>
              <a:t>2020</a:t>
            </a:r>
            <a:r>
              <a:rPr lang="ja-JP" altLang="en-US" sz="1600" b="1" u="sng" dirty="0">
                <a:solidFill>
                  <a:schemeClr val="tx1"/>
                </a:solidFill>
                <a:latin typeface="Meiryo UI" panose="020B0604030504040204" pitchFamily="50" charset="-128"/>
                <a:ea typeface="Meiryo UI" panose="020B0604030504040204" pitchFamily="50" charset="-128"/>
              </a:rPr>
              <a:t>年～</a:t>
            </a:r>
            <a:r>
              <a:rPr lang="ja-JP" altLang="en-US" sz="1600" dirty="0">
                <a:solidFill>
                  <a:schemeClr val="tx1"/>
                </a:solidFill>
                <a:latin typeface="Meiryo UI" panose="020B0604030504040204" pitchFamily="50" charset="-128"/>
                <a:ea typeface="Meiryo UI" panose="020B0604030504040204" pitchFamily="50" charset="-128"/>
              </a:rPr>
              <a:t>：再エネ</a:t>
            </a:r>
            <a:r>
              <a:rPr lang="en-US" altLang="ja-JP" sz="1600" dirty="0">
                <a:solidFill>
                  <a:schemeClr val="tx1"/>
                </a:solidFill>
                <a:latin typeface="Meiryo UI" panose="020B0604030504040204" pitchFamily="50" charset="-128"/>
                <a:ea typeface="Meiryo UI" panose="020B0604030504040204" pitchFamily="50" charset="-128"/>
              </a:rPr>
              <a:t>100</a:t>
            </a:r>
            <a:r>
              <a:rPr lang="ja-JP" altLang="en-US" sz="1600" dirty="0">
                <a:solidFill>
                  <a:schemeClr val="tx1"/>
                </a:solidFill>
                <a:latin typeface="Meiryo UI" panose="020B0604030504040204" pitchFamily="50" charset="-128"/>
                <a:ea typeface="Meiryo UI" panose="020B0604030504040204" pitchFamily="50" charset="-128"/>
              </a:rPr>
              <a:t>％ゾーン開発開始</a:t>
            </a:r>
            <a:endParaRPr lang="en-US" altLang="ja-JP" sz="1600" dirty="0">
              <a:solidFill>
                <a:schemeClr val="tx1"/>
              </a:solidFill>
              <a:latin typeface="Meiryo UI" panose="020B0604030504040204" pitchFamily="50" charset="-128"/>
              <a:ea typeface="Meiryo UI" panose="020B0604030504040204" pitchFamily="50" charset="-128"/>
            </a:endParaRPr>
          </a:p>
          <a:p>
            <a:pPr marL="989013" indent="-989013"/>
            <a:endParaRPr lang="en-US" altLang="ja-JP" sz="1600" b="1" u="sng" dirty="0">
              <a:solidFill>
                <a:schemeClr val="tx1"/>
              </a:solidFill>
              <a:latin typeface="Meiryo UI" panose="020B0604030504040204" pitchFamily="50" charset="-128"/>
              <a:ea typeface="Meiryo UI" panose="020B0604030504040204" pitchFamily="50" charset="-128"/>
            </a:endParaRPr>
          </a:p>
          <a:p>
            <a:pPr marL="989013" indent="-989013"/>
            <a:r>
              <a:rPr lang="en-US" altLang="ja-JP" sz="1600" b="1" u="sng" dirty="0">
                <a:solidFill>
                  <a:schemeClr val="tx1"/>
                </a:solidFill>
                <a:latin typeface="Meiryo UI" panose="020B0604030504040204" pitchFamily="50" charset="-128"/>
                <a:ea typeface="Meiryo UI" panose="020B0604030504040204" pitchFamily="50" charset="-128"/>
              </a:rPr>
              <a:t>2020</a:t>
            </a:r>
            <a:r>
              <a:rPr lang="ja-JP" altLang="en-US" sz="1600" b="1" u="sng" dirty="0">
                <a:solidFill>
                  <a:schemeClr val="tx1"/>
                </a:solidFill>
                <a:latin typeface="Meiryo UI" panose="020B0604030504040204" pitchFamily="50" charset="-128"/>
                <a:ea typeface="Meiryo UI" panose="020B0604030504040204" pitchFamily="50" charset="-128"/>
              </a:rPr>
              <a:t>年～</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企業誘致開始</a:t>
            </a:r>
            <a:endParaRPr kumimoji="1" lang="en-US" altLang="ja-JP"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marL="989013" indent="-989013"/>
            <a:endParaRPr lang="en-US" altLang="ja-JP" sz="1600" b="1" u="sng" dirty="0">
              <a:solidFill>
                <a:schemeClr val="tx1"/>
              </a:solidFill>
              <a:latin typeface="Meiryo UI" panose="020B0604030504040204" pitchFamily="50" charset="-128"/>
              <a:ea typeface="Meiryo UI" panose="020B0604030504040204" pitchFamily="50" charset="-128"/>
            </a:endParaRPr>
          </a:p>
          <a:p>
            <a:pPr marL="1170000" indent="-1170000"/>
            <a:r>
              <a:rPr lang="en-US" altLang="ja-JP" sz="1600" b="1" u="sng" dirty="0">
                <a:solidFill>
                  <a:schemeClr val="tx1"/>
                </a:solidFill>
                <a:latin typeface="Meiryo UI" panose="020B0604030504040204" pitchFamily="50" charset="-128"/>
                <a:ea typeface="Meiryo UI" panose="020B0604030504040204" pitchFamily="50" charset="-128"/>
              </a:rPr>
              <a:t>2021</a:t>
            </a:r>
            <a:r>
              <a:rPr lang="ja-JP" altLang="en-US" sz="1600" b="1" u="sng" dirty="0">
                <a:solidFill>
                  <a:schemeClr val="tx1"/>
                </a:solidFill>
                <a:latin typeface="Meiryo UI" panose="020B0604030504040204" pitchFamily="50" charset="-128"/>
                <a:ea typeface="Meiryo UI" panose="020B0604030504040204" pitchFamily="50" charset="-128"/>
              </a:rPr>
              <a:t>年～</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再エネ事業体</a:t>
            </a:r>
            <a:endParaRPr kumimoji="1" lang="en-US" altLang="ja-JP"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marL="1170000" indent="-1170000"/>
            <a:r>
              <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　　　　　　設立</a:t>
            </a:r>
            <a:endParaRPr kumimoji="1" lang="en-US" altLang="ja-JP"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endParaRPr kumimoji="1" lang="en-US" altLang="ja-JP" sz="1600" b="1" u="sng" dirty="0">
              <a:solidFill>
                <a:schemeClr val="tx1"/>
              </a:solidFill>
              <a:latin typeface="Meiryo UI" panose="020B0604030504040204" pitchFamily="50" charset="-128"/>
              <a:ea typeface="Meiryo UI" panose="020B0604030504040204" pitchFamily="50" charset="-128"/>
            </a:endParaRPr>
          </a:p>
          <a:p>
            <a:pPr marL="1168400" indent="-1168400"/>
            <a:r>
              <a:rPr lang="en-US" altLang="ja-JP" sz="1600" b="1" u="sng" dirty="0">
                <a:solidFill>
                  <a:schemeClr val="tx1"/>
                </a:solidFill>
                <a:latin typeface="Meiryo UI" panose="020B0604030504040204" pitchFamily="50" charset="-128"/>
                <a:ea typeface="Meiryo UI" panose="020B0604030504040204" pitchFamily="50" charset="-128"/>
              </a:rPr>
              <a:t>2022</a:t>
            </a:r>
            <a:r>
              <a:rPr lang="ja-JP" altLang="en-US" sz="1600" b="1" u="sng" dirty="0">
                <a:solidFill>
                  <a:schemeClr val="tx1"/>
                </a:solidFill>
                <a:latin typeface="Meiryo UI" panose="020B0604030504040204" pitchFamily="50" charset="-128"/>
                <a:ea typeface="Meiryo UI" panose="020B0604030504040204" pitchFamily="50" charset="-128"/>
              </a:rPr>
              <a:t>年～</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再エネのモビリティの活用開始</a:t>
            </a:r>
            <a:endParaRPr kumimoji="1" lang="en-US" altLang="ja-JP" sz="1600" b="1" u="sng" dirty="0">
              <a:solidFill>
                <a:schemeClr val="tx1"/>
              </a:solidFill>
              <a:latin typeface="Meiryo UI" panose="020B0604030504040204" pitchFamily="50" charset="-128"/>
              <a:ea typeface="Meiryo UI" panose="020B0604030504040204" pitchFamily="50" charset="-128"/>
            </a:endParaRPr>
          </a:p>
          <a:p>
            <a:endParaRPr kumimoji="1" lang="en-US" altLang="ja-JP" sz="1600" b="1" u="sng" dirty="0">
              <a:solidFill>
                <a:schemeClr val="tx1"/>
              </a:solidFill>
              <a:latin typeface="Meiryo UI" panose="020B0604030504040204" pitchFamily="50" charset="-128"/>
              <a:ea typeface="Meiryo UI" panose="020B0604030504040204" pitchFamily="50" charset="-128"/>
            </a:endParaRPr>
          </a:p>
          <a:p>
            <a:pPr marL="952500" indent="-952500"/>
            <a:r>
              <a:rPr kumimoji="1" lang="en-US" altLang="ja-JP" sz="1600" b="1" u="sng" dirty="0">
                <a:solidFill>
                  <a:schemeClr val="tx1"/>
                </a:solidFill>
                <a:latin typeface="Meiryo UI" panose="020B0604030504040204" pitchFamily="50" charset="-128"/>
                <a:ea typeface="Meiryo UI" panose="020B0604030504040204" pitchFamily="50" charset="-128"/>
              </a:rPr>
              <a:t>2040</a:t>
            </a:r>
            <a:r>
              <a:rPr kumimoji="1" lang="ja-JP" altLang="en-US" sz="1600" b="1" u="sng" dirty="0">
                <a:solidFill>
                  <a:schemeClr val="tx1"/>
                </a:solidFill>
                <a:latin typeface="Meiryo UI" panose="020B0604030504040204" pitchFamily="50" charset="-128"/>
                <a:ea typeface="Meiryo UI" panose="020B0604030504040204" pitchFamily="50" charset="-128"/>
              </a:rPr>
              <a:t>年</a:t>
            </a:r>
            <a:r>
              <a:rPr kumimoji="1" lang="ja-JP" altLang="en-US" sz="1600" b="1"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再エネ</a:t>
            </a:r>
            <a:r>
              <a:rPr kumimoji="1" lang="en-US" altLang="ja-JP"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100</a:t>
            </a:r>
            <a:r>
              <a:rPr kumimoji="1" lang="ja-JP" altLang="en-US" sz="16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％供給による企業誘致、物流・情産業の脱炭素化、公共交通サービスの展開による</a:t>
            </a:r>
            <a:r>
              <a:rPr kumimoji="1" lang="ja-JP" altLang="en-US" sz="1600" b="1" dirty="0">
                <a:solidFill>
                  <a:srgbClr val="002060"/>
                </a:solidFill>
                <a:latin typeface="メイリオ" panose="020B0604030504040204" pitchFamily="50" charset="-128"/>
                <a:ea typeface="メイリオ" panose="020B0604030504040204" pitchFamily="50" charset="-128"/>
                <a:cs typeface="Meiryo UI" panose="020B0604030504040204" pitchFamily="50" charset="-128"/>
              </a:rPr>
              <a:t>石狩版地域循環共生圏の実現</a:t>
            </a:r>
            <a:endParaRPr kumimoji="1" lang="en-US" altLang="ja-JP" sz="1600" b="1" dirty="0">
              <a:solidFill>
                <a:srgbClr val="002060"/>
              </a:solidFill>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5" name="コンテンツ プレースホルダー 11"/>
          <p:cNvSpPr txBox="1">
            <a:spLocks/>
          </p:cNvSpPr>
          <p:nvPr/>
        </p:nvSpPr>
        <p:spPr>
          <a:xfrm>
            <a:off x="6605637" y="1045106"/>
            <a:ext cx="3058410" cy="252001"/>
          </a:xfrm>
          <a:prstGeom prst="rect">
            <a:avLst/>
          </a:prstGeom>
          <a:solidFill>
            <a:schemeClr val="bg1">
              <a:lumMod val="85000"/>
            </a:schemeClr>
          </a:solidFill>
          <a:ln w="19050">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ja-JP" altLang="en-US" sz="1200" b="1" dirty="0">
                <a:latin typeface="メイリオ" panose="020B0604030504040204" pitchFamily="50" charset="-128"/>
                <a:ea typeface="メイリオ" panose="020B0604030504040204" pitchFamily="50" charset="-128"/>
              </a:rPr>
              <a:t>地域循環共生圏実現への主要ステップ</a:t>
            </a:r>
            <a:endParaRPr lang="en-US" altLang="ja-JP" sz="1200" b="1" dirty="0">
              <a:latin typeface="メイリオ" panose="020B0604030504040204" pitchFamily="50" charset="-128"/>
              <a:ea typeface="メイリオ" panose="020B0604030504040204" pitchFamily="50" charset="-128"/>
            </a:endParaRPr>
          </a:p>
        </p:txBody>
      </p:sp>
      <p:grpSp>
        <p:nvGrpSpPr>
          <p:cNvPr id="10" name="グループ化 9"/>
          <p:cNvGrpSpPr/>
          <p:nvPr/>
        </p:nvGrpSpPr>
        <p:grpSpPr>
          <a:xfrm>
            <a:off x="7957946" y="765069"/>
            <a:ext cx="1579949" cy="305093"/>
            <a:chOff x="6098249" y="1438182"/>
            <a:chExt cx="1579949" cy="305093"/>
          </a:xfrm>
        </p:grpSpPr>
        <p:sp>
          <p:nvSpPr>
            <p:cNvPr id="36" name="正方形/長方形 35"/>
            <p:cNvSpPr/>
            <p:nvPr/>
          </p:nvSpPr>
          <p:spPr>
            <a:xfrm>
              <a:off x="7017061" y="1479109"/>
              <a:ext cx="661137" cy="1646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正方形/長方形 36"/>
            <p:cNvSpPr/>
            <p:nvPr/>
          </p:nvSpPr>
          <p:spPr>
            <a:xfrm>
              <a:off x="6098249" y="1438182"/>
              <a:ext cx="1055128" cy="30509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本事業：</a:t>
              </a:r>
            </a:p>
          </p:txBody>
        </p:sp>
      </p:grpSp>
      <p:sp>
        <p:nvSpPr>
          <p:cNvPr id="23" name="正方形/長方形 22"/>
          <p:cNvSpPr/>
          <p:nvPr/>
        </p:nvSpPr>
        <p:spPr>
          <a:xfrm>
            <a:off x="6659307" y="1401549"/>
            <a:ext cx="2865693" cy="506265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正方形/長方形 23"/>
          <p:cNvSpPr/>
          <p:nvPr/>
        </p:nvSpPr>
        <p:spPr>
          <a:xfrm>
            <a:off x="6603874" y="1045106"/>
            <a:ext cx="3058410" cy="551114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 name="図 8">
            <a:extLst>
              <a:ext uri="{FF2B5EF4-FFF2-40B4-BE49-F238E27FC236}">
                <a16:creationId xmlns:a16="http://schemas.microsoft.com/office/drawing/2014/main" id="{3CCF1ADA-6C35-4C2A-8067-3164F02D53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691" y="55092"/>
            <a:ext cx="411914" cy="453105"/>
          </a:xfrm>
          <a:prstGeom prst="rect">
            <a:avLst/>
          </a:prstGeom>
        </p:spPr>
      </p:pic>
      <p:sp>
        <p:nvSpPr>
          <p:cNvPr id="6" name="正方形/長方形 5"/>
          <p:cNvSpPr/>
          <p:nvPr/>
        </p:nvSpPr>
        <p:spPr>
          <a:xfrm>
            <a:off x="2068791" y="3981103"/>
            <a:ext cx="1338344" cy="6447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6" name="正方形/長方形 95"/>
          <p:cNvSpPr/>
          <p:nvPr/>
        </p:nvSpPr>
        <p:spPr>
          <a:xfrm>
            <a:off x="2695538" y="2940148"/>
            <a:ext cx="1423194" cy="67524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4" name="楕円 93"/>
          <p:cNvSpPr/>
          <p:nvPr/>
        </p:nvSpPr>
        <p:spPr>
          <a:xfrm>
            <a:off x="2030662" y="2968693"/>
            <a:ext cx="852137" cy="3260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2020</a:t>
            </a:r>
            <a:endParaRPr kumimoji="1" lang="ja-JP" altLang="en-US" sz="1400" dirty="0">
              <a:solidFill>
                <a:schemeClr val="tx1"/>
              </a:solidFill>
            </a:endParaRPr>
          </a:p>
        </p:txBody>
      </p:sp>
      <p:sp>
        <p:nvSpPr>
          <p:cNvPr id="99" name="楕円 98"/>
          <p:cNvSpPr/>
          <p:nvPr/>
        </p:nvSpPr>
        <p:spPr>
          <a:xfrm>
            <a:off x="1403295" y="3817055"/>
            <a:ext cx="852137" cy="3260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2021</a:t>
            </a:r>
            <a:endParaRPr kumimoji="1" lang="ja-JP" altLang="en-US" sz="1400" dirty="0">
              <a:solidFill>
                <a:schemeClr val="tx1"/>
              </a:solidFill>
            </a:endParaRPr>
          </a:p>
        </p:txBody>
      </p:sp>
      <p:sp>
        <p:nvSpPr>
          <p:cNvPr id="30" name="正方形/長方形 29">
            <a:extLst>
              <a:ext uri="{FF2B5EF4-FFF2-40B4-BE49-F238E27FC236}">
                <a16:creationId xmlns:a16="http://schemas.microsoft.com/office/drawing/2014/main" id="{6C5C7BB5-6028-467C-A654-58A0030331BC}"/>
              </a:ext>
            </a:extLst>
          </p:cNvPr>
          <p:cNvSpPr/>
          <p:nvPr/>
        </p:nvSpPr>
        <p:spPr>
          <a:xfrm>
            <a:off x="3495247" y="3981103"/>
            <a:ext cx="1338344" cy="6447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正方形/長方形 30">
            <a:extLst>
              <a:ext uri="{FF2B5EF4-FFF2-40B4-BE49-F238E27FC236}">
                <a16:creationId xmlns:a16="http://schemas.microsoft.com/office/drawing/2014/main" id="{C01744EF-6C8B-489B-99EC-4E5892759083}"/>
              </a:ext>
            </a:extLst>
          </p:cNvPr>
          <p:cNvSpPr/>
          <p:nvPr/>
        </p:nvSpPr>
        <p:spPr>
          <a:xfrm>
            <a:off x="2474982" y="4691196"/>
            <a:ext cx="1890982" cy="49279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楕円 31">
            <a:extLst>
              <a:ext uri="{FF2B5EF4-FFF2-40B4-BE49-F238E27FC236}">
                <a16:creationId xmlns:a16="http://schemas.microsoft.com/office/drawing/2014/main" id="{13867288-65F0-43FE-99E9-B4C42021CA0B}"/>
              </a:ext>
            </a:extLst>
          </p:cNvPr>
          <p:cNvSpPr/>
          <p:nvPr/>
        </p:nvSpPr>
        <p:spPr>
          <a:xfrm>
            <a:off x="4244796" y="4745215"/>
            <a:ext cx="852137" cy="3260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2021</a:t>
            </a:r>
            <a:endParaRPr kumimoji="1" lang="ja-JP" altLang="en-US" sz="1400" dirty="0">
              <a:solidFill>
                <a:schemeClr val="tx1"/>
              </a:solidFill>
            </a:endParaRPr>
          </a:p>
        </p:txBody>
      </p:sp>
      <p:sp>
        <p:nvSpPr>
          <p:cNvPr id="38" name="楕円 37">
            <a:extLst>
              <a:ext uri="{FF2B5EF4-FFF2-40B4-BE49-F238E27FC236}">
                <a16:creationId xmlns:a16="http://schemas.microsoft.com/office/drawing/2014/main" id="{41DD8FE6-928B-427F-94A3-DDF7BADD0864}"/>
              </a:ext>
            </a:extLst>
          </p:cNvPr>
          <p:cNvSpPr/>
          <p:nvPr/>
        </p:nvSpPr>
        <p:spPr>
          <a:xfrm>
            <a:off x="4388079" y="3986140"/>
            <a:ext cx="852137" cy="3260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2022</a:t>
            </a:r>
            <a:endParaRPr kumimoji="1" lang="ja-JP" altLang="en-US" sz="1400" dirty="0">
              <a:solidFill>
                <a:schemeClr val="tx1"/>
              </a:solidFill>
            </a:endParaRPr>
          </a:p>
        </p:txBody>
      </p:sp>
    </p:spTree>
    <p:extLst>
      <p:ext uri="{BB962C8B-B14F-4D97-AF65-F5344CB8AC3E}">
        <p14:creationId xmlns:p14="http://schemas.microsoft.com/office/powerpoint/2010/main" val="2460087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コンテンツ プレースホルダー 11"/>
          <p:cNvSpPr txBox="1">
            <a:spLocks/>
          </p:cNvSpPr>
          <p:nvPr/>
        </p:nvSpPr>
        <p:spPr>
          <a:xfrm>
            <a:off x="4914616" y="2264785"/>
            <a:ext cx="4822333"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en-US" altLang="ja-JP" sz="1200" b="1" dirty="0">
                <a:solidFill>
                  <a:prstClr val="black"/>
                </a:solidFill>
                <a:latin typeface="メイリオ" panose="020B0604030504040204" pitchFamily="50" charset="-128"/>
                <a:ea typeface="メイリオ" panose="020B0604030504040204" pitchFamily="50" charset="-128"/>
              </a:rPr>
              <a:t>3. </a:t>
            </a:r>
            <a:r>
              <a:rPr lang="ja-JP" altLang="en-US" sz="1200" b="1" dirty="0">
                <a:solidFill>
                  <a:prstClr val="black"/>
                </a:solidFill>
                <a:latin typeface="メイリオ" panose="020B0604030504040204" pitchFamily="50" charset="-128"/>
                <a:ea typeface="メイリオ" panose="020B0604030504040204" pitchFamily="50" charset="-128"/>
              </a:rPr>
              <a:t>事業効果（目標年度：</a:t>
            </a:r>
            <a:r>
              <a:rPr lang="en-US" altLang="ja-JP" sz="1200" b="1" dirty="0">
                <a:latin typeface="メイリオ" panose="020B0604030504040204" pitchFamily="50" charset="-128"/>
                <a:ea typeface="メイリオ" panose="020B0604030504040204" pitchFamily="50" charset="-128"/>
              </a:rPr>
              <a:t>2040</a:t>
            </a:r>
            <a:r>
              <a:rPr lang="ja-JP" altLang="en-US" sz="1200" b="1" dirty="0">
                <a:latin typeface="メイリオ" panose="020B0604030504040204" pitchFamily="50" charset="-128"/>
                <a:ea typeface="メイリオ" panose="020B0604030504040204" pitchFamily="50" charset="-128"/>
              </a:rPr>
              <a:t>、基準年度：</a:t>
            </a:r>
            <a:r>
              <a:rPr lang="en-US" altLang="ja-JP" sz="1200" b="1" dirty="0">
                <a:latin typeface="メイリオ" panose="020B0604030504040204" pitchFamily="50" charset="-128"/>
                <a:ea typeface="メイリオ" panose="020B0604030504040204" pitchFamily="50" charset="-128"/>
              </a:rPr>
              <a:t>2017</a:t>
            </a:r>
            <a:r>
              <a:rPr lang="ja-JP" altLang="en-US" sz="1200" b="1" dirty="0">
                <a:latin typeface="メイリオ" panose="020B0604030504040204" pitchFamily="50" charset="-128"/>
                <a:ea typeface="メイリオ" panose="020B0604030504040204" pitchFamily="50" charset="-128"/>
              </a:rPr>
              <a:t>）</a:t>
            </a:r>
            <a:endParaRPr lang="en-US" altLang="ja-JP" sz="1200" b="1" dirty="0">
              <a:latin typeface="メイリオ" panose="020B0604030504040204" pitchFamily="50" charset="-128"/>
              <a:ea typeface="メイリオ" panose="020B0604030504040204" pitchFamily="50" charset="-128"/>
            </a:endParaRPr>
          </a:p>
        </p:txBody>
      </p:sp>
      <p:sp>
        <p:nvSpPr>
          <p:cNvPr id="43" name="コンテンツ プレースホルダー 11"/>
          <p:cNvSpPr txBox="1">
            <a:spLocks/>
          </p:cNvSpPr>
          <p:nvPr/>
        </p:nvSpPr>
        <p:spPr>
          <a:xfrm>
            <a:off x="4914616" y="3818761"/>
            <a:ext cx="4822333"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en-US" altLang="ja-JP" sz="1200" b="1" dirty="0">
                <a:solidFill>
                  <a:prstClr val="black"/>
                </a:solidFill>
                <a:latin typeface="メイリオ" panose="020B0604030504040204" pitchFamily="50" charset="-128"/>
                <a:ea typeface="メイリオ" panose="020B0604030504040204" pitchFamily="50" charset="-128"/>
              </a:rPr>
              <a:t>4. </a:t>
            </a:r>
            <a:r>
              <a:rPr lang="ja-JP" altLang="en-US" sz="1200" b="1" dirty="0">
                <a:solidFill>
                  <a:prstClr val="black"/>
                </a:solidFill>
                <a:latin typeface="メイリオ" panose="020B0604030504040204" pitchFamily="50" charset="-128"/>
                <a:ea typeface="メイリオ" panose="020B0604030504040204" pitchFamily="50" charset="-128"/>
              </a:rPr>
              <a:t>事業体制</a:t>
            </a:r>
            <a:endParaRPr lang="en-US" altLang="ja-JP" sz="1200" b="1" dirty="0">
              <a:solidFill>
                <a:prstClr val="black"/>
              </a:solidFill>
              <a:latin typeface="メイリオ" panose="020B0604030504040204" pitchFamily="50" charset="-128"/>
              <a:ea typeface="メイリオ" panose="020B0604030504040204" pitchFamily="50" charset="-128"/>
            </a:endParaRPr>
          </a:p>
        </p:txBody>
      </p:sp>
      <p:sp>
        <p:nvSpPr>
          <p:cNvPr id="45" name="コンテンツ プレースホルダー 11"/>
          <p:cNvSpPr txBox="1">
            <a:spLocks/>
          </p:cNvSpPr>
          <p:nvPr/>
        </p:nvSpPr>
        <p:spPr>
          <a:xfrm>
            <a:off x="4914616" y="5106929"/>
            <a:ext cx="4822333"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en-US" altLang="ja-JP" sz="1200" b="1" dirty="0">
                <a:solidFill>
                  <a:prstClr val="black"/>
                </a:solidFill>
                <a:latin typeface="メイリオ" panose="020B0604030504040204" pitchFamily="50" charset="-128"/>
                <a:ea typeface="メイリオ" panose="020B0604030504040204" pitchFamily="50" charset="-128"/>
              </a:rPr>
              <a:t>5. </a:t>
            </a:r>
            <a:r>
              <a:rPr lang="ja-JP" altLang="en-US" sz="1200" b="1" dirty="0">
                <a:solidFill>
                  <a:prstClr val="black"/>
                </a:solidFill>
                <a:latin typeface="メイリオ" panose="020B0604030504040204" pitchFamily="50" charset="-128"/>
                <a:ea typeface="メイリオ" panose="020B0604030504040204" pitchFamily="50" charset="-128"/>
              </a:rPr>
              <a:t>事業スケジュール</a:t>
            </a:r>
            <a:endParaRPr lang="en-US" altLang="ja-JP" sz="1200" b="1" dirty="0">
              <a:solidFill>
                <a:prstClr val="black"/>
              </a:solidFill>
              <a:latin typeface="メイリオ" panose="020B0604030504040204" pitchFamily="50" charset="-128"/>
              <a:ea typeface="メイリオ" panose="020B0604030504040204" pitchFamily="50" charset="-128"/>
            </a:endParaRPr>
          </a:p>
        </p:txBody>
      </p:sp>
      <p:sp>
        <p:nvSpPr>
          <p:cNvPr id="37" name="コンテンツ プレースホルダー 11"/>
          <p:cNvSpPr txBox="1">
            <a:spLocks/>
          </p:cNvSpPr>
          <p:nvPr/>
        </p:nvSpPr>
        <p:spPr>
          <a:xfrm>
            <a:off x="4919159" y="1057636"/>
            <a:ext cx="4822333"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en-US" altLang="ja-JP" sz="1200" b="1" dirty="0">
                <a:latin typeface="メイリオ" panose="020B0604030504040204" pitchFamily="50" charset="-128"/>
                <a:ea typeface="メイリオ" panose="020B0604030504040204" pitchFamily="50" charset="-128"/>
              </a:rPr>
              <a:t>2. </a:t>
            </a:r>
            <a:r>
              <a:rPr lang="ja-JP" altLang="en-US" sz="1200" b="1" dirty="0">
                <a:latin typeface="メイリオ" panose="020B0604030504040204" pitchFamily="50" charset="-128"/>
                <a:ea typeface="メイリオ" panose="020B0604030504040204" pitchFamily="50" charset="-128"/>
              </a:rPr>
              <a:t>事業概要</a:t>
            </a:r>
            <a:endParaRPr lang="en-US" altLang="ja-JP" sz="1200" b="1" dirty="0">
              <a:latin typeface="メイリオ" panose="020B0604030504040204" pitchFamily="50" charset="-128"/>
              <a:ea typeface="メイリオ" panose="020B0604030504040204" pitchFamily="50" charset="-128"/>
            </a:endParaRPr>
          </a:p>
        </p:txBody>
      </p:sp>
      <p:sp>
        <p:nvSpPr>
          <p:cNvPr id="8" name="コンテンツ プレースホルダー 11"/>
          <p:cNvSpPr txBox="1">
            <a:spLocks/>
          </p:cNvSpPr>
          <p:nvPr/>
        </p:nvSpPr>
        <p:spPr>
          <a:xfrm>
            <a:off x="170735" y="1057636"/>
            <a:ext cx="4648330"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en-US" altLang="ja-JP" sz="1200" b="1" dirty="0">
                <a:latin typeface="メイリオ" panose="020B0604030504040204" pitchFamily="50" charset="-128"/>
                <a:ea typeface="メイリオ" panose="020B0604030504040204" pitchFamily="50" charset="-128"/>
              </a:rPr>
              <a:t>1. </a:t>
            </a:r>
            <a:r>
              <a:rPr lang="ja-JP" altLang="en-US" sz="1200" b="1" dirty="0">
                <a:latin typeface="メイリオ" panose="020B0604030504040204" pitchFamily="50" charset="-128"/>
                <a:ea typeface="メイリオ" panose="020B0604030504040204" pitchFamily="50" charset="-128"/>
              </a:rPr>
              <a:t>事業イメージ（目標年度：</a:t>
            </a:r>
            <a:r>
              <a:rPr lang="en-US" altLang="ja-JP" sz="1200" b="1" dirty="0">
                <a:latin typeface="メイリオ" panose="020B0604030504040204" pitchFamily="50" charset="-128"/>
                <a:ea typeface="メイリオ" panose="020B0604030504040204" pitchFamily="50" charset="-128"/>
              </a:rPr>
              <a:t>2040</a:t>
            </a:r>
            <a:r>
              <a:rPr lang="ja-JP" altLang="en-US" sz="1200" b="1" dirty="0">
                <a:latin typeface="メイリオ" panose="020B0604030504040204" pitchFamily="50" charset="-128"/>
                <a:ea typeface="メイリオ" panose="020B0604030504040204" pitchFamily="50" charset="-128"/>
              </a:rPr>
              <a:t>）</a:t>
            </a:r>
            <a:endParaRPr lang="en-US" altLang="ja-JP" sz="1200" b="1"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4912852" y="1309628"/>
            <a:ext cx="4827321" cy="723275"/>
          </a:xfrm>
          <a:prstGeom prst="rect">
            <a:avLst/>
          </a:prstGeom>
          <a:noFill/>
        </p:spPr>
        <p:txBody>
          <a:bodyPr wrap="square" rtlCol="0">
            <a:spAutoFit/>
          </a:bodyPr>
          <a:lstStyle/>
          <a:p>
            <a:pPr defTabSz="914400">
              <a:spcBef>
                <a:spcPts val="600"/>
              </a:spcBef>
              <a:buClr>
                <a:srgbClr val="5ECCF3"/>
              </a:buCl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目的</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脱炭素・産業振興・公共サービスの拡充を通じ、「石狩版地域循環共生圏」の実現を目指す</a:t>
            </a:r>
            <a:br>
              <a:rPr lang="en-US" altLang="ja-JP" sz="900" dirty="0">
                <a:latin typeface="Meiryo UI" panose="020B0604030504040204" pitchFamily="50" charset="-128"/>
                <a:ea typeface="Meiryo UI" panose="020B0604030504040204" pitchFamily="50" charset="-128"/>
                <a:cs typeface="Meiryo UI" panose="020B0604030504040204" pitchFamily="50" charset="-128"/>
              </a:rPr>
            </a:b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手段</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再エネ</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％供給による企業誘致、物流・情産業の脱炭素化、公共交通サービスの展開</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defTabSz="914400">
              <a:spcBef>
                <a:spcPts val="600"/>
              </a:spcBef>
              <a:buClr>
                <a:srgbClr val="5ECCF3"/>
              </a:buCl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特徴①</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「再エネ</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ゾーン」による企業誘致、再エネ発電事業者立地、広域でのバイオマス調達</a:t>
            </a:r>
            <a:br>
              <a:rPr lang="en-US" altLang="ja-JP" sz="900" dirty="0">
                <a:latin typeface="Meiryo UI" panose="020B0604030504040204" pitchFamily="50" charset="-128"/>
                <a:ea typeface="Meiryo UI" panose="020B0604030504040204" pitchFamily="50" charset="-128"/>
                <a:cs typeface="Meiryo UI" panose="020B0604030504040204" pitchFamily="50" charset="-128"/>
              </a:rPr>
            </a:b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特徴②</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公共交通空白地帯への新交通サービス展開、</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EV/FCV</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へ転換・カーボンフリー水素の活用</a:t>
            </a:r>
          </a:p>
        </p:txBody>
      </p:sp>
      <p:sp>
        <p:nvSpPr>
          <p:cNvPr id="19" name="テキスト ボックス 18"/>
          <p:cNvSpPr txBox="1"/>
          <p:nvPr/>
        </p:nvSpPr>
        <p:spPr>
          <a:xfrm>
            <a:off x="4912854" y="2513547"/>
            <a:ext cx="4827323" cy="1154162"/>
          </a:xfrm>
          <a:prstGeom prst="rect">
            <a:avLst/>
          </a:prstGeom>
          <a:noFill/>
        </p:spPr>
        <p:txBody>
          <a:bodyPr wrap="square" rtlCol="0">
            <a:spAutoFit/>
          </a:bodyPr>
          <a:lstStyle/>
          <a:p>
            <a:pPr>
              <a:spcBef>
                <a:spcPts val="600"/>
              </a:spcBef>
              <a:buClr>
                <a:srgbClr val="5ECCF3"/>
              </a:buCl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zh-TW" altLang="en-US" sz="900" dirty="0">
                <a:latin typeface="Meiryo UI" panose="020B0604030504040204" pitchFamily="50" charset="-128"/>
                <a:ea typeface="Meiryo UI" panose="020B0604030504040204" pitchFamily="50" charset="-128"/>
                <a:cs typeface="Meiryo UI" panose="020B0604030504040204" pitchFamily="50" charset="-128"/>
              </a:rPr>
              <a:t>二酸化炭素排出削減効果</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17,862 t-CO2/</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年（約</a:t>
            </a:r>
            <a:r>
              <a:rPr lang="en-US" altLang="ja-JP" sz="900">
                <a:latin typeface="Meiryo UI" panose="020B0604030504040204" pitchFamily="50" charset="-128"/>
                <a:ea typeface="Meiryo UI" panose="020B0604030504040204" pitchFamily="50" charset="-128"/>
                <a:cs typeface="Meiryo UI" panose="020B0604030504040204" pitchFamily="50" charset="-128"/>
              </a:rPr>
              <a:t>3,670</a:t>
            </a:r>
            <a:r>
              <a:rPr lang="ja-JP" altLang="en-US" sz="900">
                <a:latin typeface="Meiryo UI" panose="020B0604030504040204" pitchFamily="50" charset="-128"/>
                <a:ea typeface="Meiryo UI" panose="020B0604030504040204" pitchFamily="50" charset="-128"/>
                <a:cs typeface="Meiryo UI" panose="020B0604030504040204" pitchFamily="50" charset="-128"/>
              </a:rPr>
              <a:t>世帯分</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の排出量）</a:t>
            </a:r>
            <a:endParaRPr lang="en-US" altLang="zh-TW" sz="9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buClr>
                <a:srgbClr val="5ECCF3"/>
              </a:buCl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再生可能エネルギーの利用量</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電力</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 26.6 GWh/</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年（約</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7,650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世帯分の電力量）</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buClr>
                <a:srgbClr val="5ECCF3"/>
              </a:buCl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地域の再生可能エネルギーの地消率</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 97</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地域経済付加価値</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】56</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百万円</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buClr>
                <a:srgbClr val="5ECCF3"/>
              </a:buClr>
              <a:tabLst>
                <a:tab pos="895350" algn="l"/>
              </a:tabLst>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地域課題の解決</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地域のサービス事業体設立を通し、再エネ電力</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ゾーンの創出に伴い新たな企業誘致の実現に伴い創出される従業員の雇用、北海道胆振東部地震のブラックアウトの経験を踏まえた電力等のライフラインの確保、公共交通空白地帯への新交通サービスの展開を目指す。</a:t>
            </a:r>
            <a:endParaRPr lang="en-US" altLang="zh-TW"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6295198" y="4118691"/>
            <a:ext cx="3261211" cy="230832"/>
          </a:xfrm>
          <a:prstGeom prst="rect">
            <a:avLst/>
          </a:prstGeom>
          <a:noFill/>
        </p:spPr>
        <p:txBody>
          <a:bodyPr wrap="square" rtlCol="0">
            <a:spAutoFit/>
          </a:bodyPr>
          <a:lstStyle/>
          <a:p>
            <a:pPr defTabSz="914400">
              <a:spcBef>
                <a:spcPts val="200"/>
              </a:spcBef>
              <a:buClr>
                <a:srgbClr val="5ECCF3"/>
              </a:buCl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事業統括</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地域関係者との連絡・調整、事業体への参画　等</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6295198" y="4346443"/>
            <a:ext cx="3261211" cy="369332"/>
          </a:xfrm>
          <a:prstGeom prst="rect">
            <a:avLst/>
          </a:prstGeom>
          <a:noFill/>
        </p:spPr>
        <p:txBody>
          <a:bodyPr wrap="square" rtlCol="0">
            <a:spAutoFit/>
          </a:bodyPr>
          <a:lstStyle/>
          <a:p>
            <a:pPr defTabSz="914400">
              <a:spcBef>
                <a:spcPts val="200"/>
              </a:spcBef>
              <a:buClr>
                <a:srgbClr val="5ECCF3"/>
              </a:buCl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地域新電力</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電源開発促進の協力、再エネ関連産業育成支援・連携、地域密着型ビジネス開発支援・連携、情報提供　等</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6295198" y="4707545"/>
            <a:ext cx="3261211" cy="230832"/>
          </a:xfrm>
          <a:prstGeom prst="rect">
            <a:avLst/>
          </a:prstGeom>
          <a:noFill/>
        </p:spPr>
        <p:txBody>
          <a:bodyPr wrap="square" rtlCol="0">
            <a:spAutoFit/>
          </a:bodyPr>
          <a:lstStyle/>
          <a:p>
            <a:pPr defTabSz="914400">
              <a:spcBef>
                <a:spcPts val="200"/>
              </a:spcBef>
              <a:buClr>
                <a:srgbClr val="5ECCF3"/>
              </a:buCl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その他</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資金提供、電源開発・供給、公共交通サービス提供　等</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7" name="直線コネクタ 26"/>
          <p:cNvCxnSpPr>
            <a:cxnSpLocks/>
          </p:cNvCxnSpPr>
          <p:nvPr/>
        </p:nvCxnSpPr>
        <p:spPr>
          <a:xfrm>
            <a:off x="4974417" y="4384480"/>
            <a:ext cx="466604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a:cxnSpLocks/>
          </p:cNvCxnSpPr>
          <p:nvPr/>
        </p:nvCxnSpPr>
        <p:spPr>
          <a:xfrm>
            <a:off x="4974417" y="4659857"/>
            <a:ext cx="466604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168813" y="1057636"/>
            <a:ext cx="4650254" cy="549861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正方形/長方形 28"/>
          <p:cNvSpPr/>
          <p:nvPr/>
        </p:nvSpPr>
        <p:spPr>
          <a:xfrm>
            <a:off x="4912855" y="1057636"/>
            <a:ext cx="4824329" cy="105609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正方形/長方形 38"/>
          <p:cNvSpPr/>
          <p:nvPr/>
        </p:nvSpPr>
        <p:spPr>
          <a:xfrm>
            <a:off x="4912855" y="2266177"/>
            <a:ext cx="4824329" cy="140153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2" name="正方形/長方形 41"/>
          <p:cNvSpPr/>
          <p:nvPr/>
        </p:nvSpPr>
        <p:spPr>
          <a:xfrm>
            <a:off x="4912855" y="3813812"/>
            <a:ext cx="4824329" cy="114701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正方形/長方形 43"/>
          <p:cNvSpPr/>
          <p:nvPr/>
        </p:nvSpPr>
        <p:spPr>
          <a:xfrm>
            <a:off x="4912855" y="5106928"/>
            <a:ext cx="4824329" cy="144932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角丸四角形 35"/>
          <p:cNvSpPr/>
          <p:nvPr/>
        </p:nvSpPr>
        <p:spPr>
          <a:xfrm>
            <a:off x="6645038" y="814260"/>
            <a:ext cx="927310" cy="211008"/>
          </a:xfrm>
          <a:prstGeom prst="roundRect">
            <a:avLst/>
          </a:prstGeom>
          <a:solidFill>
            <a:srgbClr val="92D050"/>
          </a:solidFill>
          <a:ln w="12700" algn="ctr">
            <a:solidFill>
              <a:srgbClr val="92D05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400" b="1" dirty="0">
                <a:solidFill>
                  <a:schemeClr val="bg1"/>
                </a:solidFill>
                <a:cs typeface="Arial" charset="0"/>
              </a:rPr>
              <a:t>低炭素</a:t>
            </a:r>
          </a:p>
        </p:txBody>
      </p:sp>
      <p:sp>
        <p:nvSpPr>
          <p:cNvPr id="46" name="角丸四角形 45"/>
          <p:cNvSpPr/>
          <p:nvPr/>
        </p:nvSpPr>
        <p:spPr>
          <a:xfrm>
            <a:off x="3463745" y="814908"/>
            <a:ext cx="927310" cy="211008"/>
          </a:xfrm>
          <a:prstGeom prst="roundRect">
            <a:avLst/>
          </a:prstGeom>
          <a:solidFill>
            <a:srgbClr val="002060"/>
          </a:solidFill>
          <a:ln w="12700" algn="ctr">
            <a:solidFill>
              <a:srgbClr val="00206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400" b="1" dirty="0">
                <a:solidFill>
                  <a:schemeClr val="bg1"/>
                </a:solidFill>
                <a:cs typeface="Arial" charset="0"/>
              </a:rPr>
              <a:t>再エネ</a:t>
            </a:r>
          </a:p>
        </p:txBody>
      </p:sp>
      <p:sp>
        <p:nvSpPr>
          <p:cNvPr id="55" name="角丸四角形 54"/>
          <p:cNvSpPr/>
          <p:nvPr/>
        </p:nvSpPr>
        <p:spPr>
          <a:xfrm>
            <a:off x="2411225" y="814908"/>
            <a:ext cx="927310" cy="211008"/>
          </a:xfrm>
          <a:prstGeom prst="roundRect">
            <a:avLst/>
          </a:prstGeom>
          <a:solidFill>
            <a:srgbClr val="002060"/>
          </a:solidFill>
          <a:ln w="12700" algn="ctr">
            <a:solidFill>
              <a:srgbClr val="00206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400" b="1" dirty="0">
                <a:solidFill>
                  <a:schemeClr val="bg1"/>
                </a:solidFill>
                <a:cs typeface="Arial" charset="0"/>
              </a:rPr>
              <a:t>地域新電力</a:t>
            </a:r>
          </a:p>
        </p:txBody>
      </p:sp>
      <p:sp>
        <p:nvSpPr>
          <p:cNvPr id="56" name="角丸四角形 55"/>
          <p:cNvSpPr/>
          <p:nvPr/>
        </p:nvSpPr>
        <p:spPr>
          <a:xfrm>
            <a:off x="7700223" y="814260"/>
            <a:ext cx="927310" cy="211008"/>
          </a:xfrm>
          <a:prstGeom prst="roundRect">
            <a:avLst/>
          </a:prstGeom>
          <a:solidFill>
            <a:srgbClr val="92D050"/>
          </a:solidFill>
          <a:ln w="12700" algn="ctr">
            <a:solidFill>
              <a:srgbClr val="92D05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400" b="1" dirty="0">
                <a:solidFill>
                  <a:schemeClr val="bg1"/>
                </a:solidFill>
              </a:rPr>
              <a:t>企業誘致</a:t>
            </a:r>
          </a:p>
        </p:txBody>
      </p:sp>
      <p:sp>
        <p:nvSpPr>
          <p:cNvPr id="57" name="角丸四角形 56"/>
          <p:cNvSpPr/>
          <p:nvPr/>
        </p:nvSpPr>
        <p:spPr>
          <a:xfrm>
            <a:off x="5568785" y="814908"/>
            <a:ext cx="927310" cy="211008"/>
          </a:xfrm>
          <a:prstGeom prst="roundRect">
            <a:avLst/>
          </a:prstGeom>
          <a:solidFill>
            <a:srgbClr val="002060"/>
          </a:solidFill>
          <a:ln w="12700" algn="ctr">
            <a:solidFill>
              <a:srgbClr val="00206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400" b="1" dirty="0">
                <a:solidFill>
                  <a:schemeClr val="bg1"/>
                </a:solidFill>
                <a:cs typeface="Arial" charset="0"/>
              </a:rPr>
              <a:t>水素</a:t>
            </a:r>
          </a:p>
        </p:txBody>
      </p:sp>
      <p:sp>
        <p:nvSpPr>
          <p:cNvPr id="58" name="正方形/長方形 57"/>
          <p:cNvSpPr/>
          <p:nvPr/>
        </p:nvSpPr>
        <p:spPr>
          <a:xfrm>
            <a:off x="2314934" y="602125"/>
            <a:ext cx="614735" cy="21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b="1" dirty="0">
                <a:solidFill>
                  <a:schemeClr val="tx1"/>
                </a:solidFill>
              </a:rPr>
              <a:t>【</a:t>
            </a:r>
            <a:r>
              <a:rPr kumimoji="1" lang="ja-JP" altLang="en-US" sz="1200" b="1" dirty="0">
                <a:solidFill>
                  <a:schemeClr val="tx1"/>
                </a:solidFill>
              </a:rPr>
              <a:t>手法</a:t>
            </a:r>
            <a:r>
              <a:rPr kumimoji="1" lang="en-US" altLang="ja-JP" sz="1200" b="1" dirty="0">
                <a:solidFill>
                  <a:schemeClr val="tx1"/>
                </a:solidFill>
              </a:rPr>
              <a:t>】</a:t>
            </a:r>
            <a:endParaRPr kumimoji="1" lang="ja-JP" altLang="en-US" sz="1200" b="1" dirty="0">
              <a:solidFill>
                <a:schemeClr val="tx1"/>
              </a:solidFill>
            </a:endParaRPr>
          </a:p>
        </p:txBody>
      </p:sp>
      <p:sp>
        <p:nvSpPr>
          <p:cNvPr id="59" name="正方形/長方形 58"/>
          <p:cNvSpPr/>
          <p:nvPr/>
        </p:nvSpPr>
        <p:spPr>
          <a:xfrm>
            <a:off x="6540131" y="602125"/>
            <a:ext cx="614735" cy="21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b="1" dirty="0">
                <a:solidFill>
                  <a:schemeClr val="tx1"/>
                </a:solidFill>
              </a:rPr>
              <a:t>【</a:t>
            </a:r>
            <a:r>
              <a:rPr kumimoji="1" lang="ja-JP" altLang="en-US" sz="1200" b="1" dirty="0">
                <a:solidFill>
                  <a:schemeClr val="tx1"/>
                </a:solidFill>
              </a:rPr>
              <a:t>目的</a:t>
            </a:r>
            <a:r>
              <a:rPr kumimoji="1" lang="en-US" altLang="ja-JP" sz="1200" b="1" dirty="0">
                <a:solidFill>
                  <a:schemeClr val="tx1"/>
                </a:solidFill>
              </a:rPr>
              <a:t>】</a:t>
            </a:r>
            <a:endParaRPr kumimoji="1" lang="ja-JP" altLang="en-US" sz="1200" b="1" dirty="0">
              <a:solidFill>
                <a:schemeClr val="tx1"/>
              </a:solidFill>
            </a:endParaRPr>
          </a:p>
        </p:txBody>
      </p:sp>
      <p:sp>
        <p:nvSpPr>
          <p:cNvPr id="51" name="正方形/長方形 50"/>
          <p:cNvSpPr/>
          <p:nvPr/>
        </p:nvSpPr>
        <p:spPr>
          <a:xfrm>
            <a:off x="5565516" y="6562607"/>
            <a:ext cx="3702358" cy="295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r">
              <a:defRPr/>
            </a:pPr>
            <a:r>
              <a:rPr kumimoji="1" lang="ja-JP" altLang="en-US" sz="900" dirty="0">
                <a:solidFill>
                  <a:prstClr val="black"/>
                </a:solidFill>
                <a:latin typeface="メイリオ" panose="020B0604030504040204" pitchFamily="50" charset="-128"/>
                <a:ea typeface="メイリオ" panose="020B0604030504040204" pitchFamily="50" charset="-128"/>
              </a:rPr>
              <a:t>環境省　地域の多様な課題に応える脱炭素型地域づくりモデル形成事業</a:t>
            </a:r>
          </a:p>
        </p:txBody>
      </p:sp>
      <p:sp>
        <p:nvSpPr>
          <p:cNvPr id="53" name="Rectangle 2">
            <a:extLst>
              <a:ext uri="{FF2B5EF4-FFF2-40B4-BE49-F238E27FC236}">
                <a16:creationId xmlns:a16="http://schemas.microsoft.com/office/drawing/2014/main" id="{C426A0A9-A72E-488C-BC59-73ECCD337229}"/>
              </a:ext>
            </a:extLst>
          </p:cNvPr>
          <p:cNvSpPr txBox="1">
            <a:spLocks noChangeArrowheads="1"/>
          </p:cNvSpPr>
          <p:nvPr/>
        </p:nvSpPr>
        <p:spPr bwMode="auto">
          <a:xfrm>
            <a:off x="0" y="-1"/>
            <a:ext cx="9906000" cy="580726"/>
          </a:xfrm>
          <a:prstGeom prst="rect">
            <a:avLst/>
          </a:prstGeom>
          <a:solidFill>
            <a:srgbClr val="00B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spcBef>
                <a:spcPct val="0"/>
              </a:spcBef>
              <a:spcAft>
                <a:spcPct val="0"/>
              </a:spcAft>
              <a:defRPr kumimoji="1" sz="2800">
                <a:solidFill>
                  <a:srgbClr val="1E1E5A"/>
                </a:solidFill>
                <a:latin typeface="メイリオ" panose="020B0604030504040204" pitchFamily="50" charset="-128"/>
                <a:ea typeface="メイリオ" panose="020B0604030504040204" pitchFamily="50" charset="-128"/>
                <a:cs typeface="メイリオ" pitchFamily="50" charset="-128"/>
              </a:defRPr>
            </a:lvl1pPr>
            <a:lvl2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5pPr>
            <a:lvl6pPr marL="457200" algn="l" rtl="0" fontAlgn="base">
              <a:spcBef>
                <a:spcPct val="0"/>
              </a:spcBef>
              <a:spcAft>
                <a:spcPct val="0"/>
              </a:spcAft>
              <a:defRPr kumimoji="1" sz="2800">
                <a:solidFill>
                  <a:srgbClr val="1E1E5A"/>
                </a:solidFill>
                <a:latin typeface="Times New Roman" pitchFamily="18" charset="0"/>
                <a:ea typeface="ＭＳ Ｐゴシック" pitchFamily="50" charset="-128"/>
              </a:defRPr>
            </a:lvl6pPr>
            <a:lvl7pPr marL="914400" algn="l" rtl="0" fontAlgn="base">
              <a:spcBef>
                <a:spcPct val="0"/>
              </a:spcBef>
              <a:spcAft>
                <a:spcPct val="0"/>
              </a:spcAft>
              <a:defRPr kumimoji="1" sz="2800">
                <a:solidFill>
                  <a:srgbClr val="1E1E5A"/>
                </a:solidFill>
                <a:latin typeface="Times New Roman" pitchFamily="18" charset="0"/>
                <a:ea typeface="ＭＳ Ｐゴシック" pitchFamily="50" charset="-128"/>
              </a:defRPr>
            </a:lvl7pPr>
            <a:lvl8pPr marL="1371600" algn="l" rtl="0" fontAlgn="base">
              <a:spcBef>
                <a:spcPct val="0"/>
              </a:spcBef>
              <a:spcAft>
                <a:spcPct val="0"/>
              </a:spcAft>
              <a:defRPr kumimoji="1" sz="2800">
                <a:solidFill>
                  <a:srgbClr val="1E1E5A"/>
                </a:solidFill>
                <a:latin typeface="Times New Roman" pitchFamily="18" charset="0"/>
                <a:ea typeface="ＭＳ Ｐゴシック" pitchFamily="50" charset="-128"/>
              </a:defRPr>
            </a:lvl8pPr>
            <a:lvl9pPr marL="1828800" algn="l" rtl="0" fontAlgn="base">
              <a:spcBef>
                <a:spcPct val="0"/>
              </a:spcBef>
              <a:spcAft>
                <a:spcPct val="0"/>
              </a:spcAft>
              <a:defRPr kumimoji="1" sz="2800">
                <a:solidFill>
                  <a:srgbClr val="1E1E5A"/>
                </a:solidFill>
                <a:latin typeface="Times New Roman" pitchFamily="18" charset="0"/>
                <a:ea typeface="ＭＳ Ｐゴシック" pitchFamily="50" charset="-128"/>
              </a:defRPr>
            </a:lvl9pPr>
          </a:lstStyle>
          <a:p>
            <a:pPr>
              <a:defRPr/>
            </a:pPr>
            <a:endParaRPr lang="ja-JP" altLang="en-US" sz="1300" b="1" dirty="0">
              <a:solidFill>
                <a:srgbClr val="FFFFFF"/>
              </a:solidFill>
            </a:endParaRPr>
          </a:p>
        </p:txBody>
      </p:sp>
      <p:sp>
        <p:nvSpPr>
          <p:cNvPr id="54" name="正方形/長方形 53">
            <a:extLst>
              <a:ext uri="{FF2B5EF4-FFF2-40B4-BE49-F238E27FC236}">
                <a16:creationId xmlns:a16="http://schemas.microsoft.com/office/drawing/2014/main" id="{08EEE5DD-FAA3-4BC7-A129-098FC94036E1}"/>
              </a:ext>
            </a:extLst>
          </p:cNvPr>
          <p:cNvSpPr/>
          <p:nvPr/>
        </p:nvSpPr>
        <p:spPr>
          <a:xfrm>
            <a:off x="3828288" y="-1"/>
            <a:ext cx="5696712" cy="57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lang="ja-JP" altLang="en-US" sz="1400" b="1" dirty="0">
                <a:solidFill>
                  <a:schemeClr val="bg1"/>
                </a:solidFill>
                <a:latin typeface="メイリオ" panose="020B0604030504040204" pitchFamily="50" charset="-128"/>
                <a:ea typeface="メイリオ" panose="020B0604030504040204" pitchFamily="50" charset="-128"/>
              </a:rPr>
              <a:t>石狩市における再エネ地産地消による</a:t>
            </a:r>
          </a:p>
          <a:p>
            <a:pPr algn="ctr"/>
            <a:r>
              <a:rPr lang="ja-JP" altLang="en-US" sz="1400" b="1" dirty="0">
                <a:solidFill>
                  <a:schemeClr val="bg1"/>
                </a:solidFill>
                <a:latin typeface="メイリオ" panose="020B0604030504040204" pitchFamily="50" charset="-128"/>
                <a:ea typeface="メイリオ" panose="020B0604030504040204" pitchFamily="50" charset="-128"/>
              </a:rPr>
              <a:t>域内循環創出・地域づくりイノベーション事業</a:t>
            </a:r>
          </a:p>
        </p:txBody>
      </p:sp>
      <p:sp>
        <p:nvSpPr>
          <p:cNvPr id="60" name="正方形/長方形 59">
            <a:extLst>
              <a:ext uri="{FF2B5EF4-FFF2-40B4-BE49-F238E27FC236}">
                <a16:creationId xmlns:a16="http://schemas.microsoft.com/office/drawing/2014/main" id="{9071C262-BC6E-4FDA-82AD-181BB04FA3BA}"/>
              </a:ext>
            </a:extLst>
          </p:cNvPr>
          <p:cNvSpPr/>
          <p:nvPr/>
        </p:nvSpPr>
        <p:spPr>
          <a:xfrm>
            <a:off x="1414108" y="-1"/>
            <a:ext cx="2386749" cy="5796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72000" rIns="0" bIns="0" rtlCol="0" anchor="ctr" anchorCtr="0"/>
          <a:lstStyle/>
          <a:p>
            <a:pPr lvl="0"/>
            <a:r>
              <a:rPr lang="ja-JP" altLang="en-US" sz="2000" b="1" dirty="0">
                <a:solidFill>
                  <a:srgbClr val="FFFFFF"/>
                </a:solidFill>
              </a:rPr>
              <a:t>北海道／石狩市</a:t>
            </a:r>
            <a:endParaRPr kumimoji="1" lang="ja-JP" altLang="en-US" sz="2000" b="1" dirty="0">
              <a:solidFill>
                <a:srgbClr val="FFFFFF"/>
              </a:solidFill>
            </a:endParaRPr>
          </a:p>
        </p:txBody>
      </p:sp>
      <p:pic>
        <p:nvPicPr>
          <p:cNvPr id="61" name="図 60">
            <a:extLst>
              <a:ext uri="{FF2B5EF4-FFF2-40B4-BE49-F238E27FC236}">
                <a16:creationId xmlns:a16="http://schemas.microsoft.com/office/drawing/2014/main" id="{440F039B-4F43-40C8-980D-A624C8289A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91" y="55092"/>
            <a:ext cx="411914" cy="453105"/>
          </a:xfrm>
          <a:prstGeom prst="rect">
            <a:avLst/>
          </a:prstGeom>
        </p:spPr>
      </p:pic>
      <p:sp>
        <p:nvSpPr>
          <p:cNvPr id="63" name="角丸四角形 55">
            <a:extLst>
              <a:ext uri="{FF2B5EF4-FFF2-40B4-BE49-F238E27FC236}">
                <a16:creationId xmlns:a16="http://schemas.microsoft.com/office/drawing/2014/main" id="{1CFF01B8-5CC6-416E-B2EE-470223DACF78}"/>
              </a:ext>
            </a:extLst>
          </p:cNvPr>
          <p:cNvSpPr/>
          <p:nvPr/>
        </p:nvSpPr>
        <p:spPr>
          <a:xfrm>
            <a:off x="8755408" y="814260"/>
            <a:ext cx="927310" cy="211008"/>
          </a:xfrm>
          <a:prstGeom prst="roundRect">
            <a:avLst/>
          </a:prstGeom>
          <a:solidFill>
            <a:srgbClr val="92D050"/>
          </a:solidFill>
          <a:ln w="12700" algn="ctr">
            <a:solidFill>
              <a:srgbClr val="92D05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000" b="1" dirty="0">
                <a:solidFill>
                  <a:schemeClr val="bg1"/>
                </a:solidFill>
              </a:rPr>
              <a:t>公共交通の充実</a:t>
            </a:r>
          </a:p>
        </p:txBody>
      </p:sp>
      <p:sp>
        <p:nvSpPr>
          <p:cNvPr id="64" name="角丸四角形 56">
            <a:extLst>
              <a:ext uri="{FF2B5EF4-FFF2-40B4-BE49-F238E27FC236}">
                <a16:creationId xmlns:a16="http://schemas.microsoft.com/office/drawing/2014/main" id="{CB20BE81-6C49-4226-8118-6376302AABEF}"/>
              </a:ext>
            </a:extLst>
          </p:cNvPr>
          <p:cNvSpPr/>
          <p:nvPr/>
        </p:nvSpPr>
        <p:spPr>
          <a:xfrm>
            <a:off x="4516265" y="814908"/>
            <a:ext cx="927310" cy="211008"/>
          </a:xfrm>
          <a:prstGeom prst="roundRect">
            <a:avLst/>
          </a:prstGeom>
          <a:solidFill>
            <a:srgbClr val="002060"/>
          </a:solidFill>
          <a:ln w="12700" algn="ctr">
            <a:solidFill>
              <a:srgbClr val="00206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en-US" altLang="ja-JP" sz="1400" b="1" dirty="0">
                <a:solidFill>
                  <a:schemeClr val="bg1"/>
                </a:solidFill>
                <a:cs typeface="Arial" charset="0"/>
              </a:rPr>
              <a:t>EV/FCV</a:t>
            </a:r>
            <a:endParaRPr kumimoji="1" lang="ja-JP" altLang="en-US" sz="1400" b="1" dirty="0">
              <a:solidFill>
                <a:schemeClr val="bg1"/>
              </a:solidFill>
              <a:cs typeface="Arial" charset="0"/>
            </a:endParaRPr>
          </a:p>
        </p:txBody>
      </p:sp>
      <p:pic>
        <p:nvPicPr>
          <p:cNvPr id="65" name="図 64">
            <a:extLst>
              <a:ext uri="{FF2B5EF4-FFF2-40B4-BE49-F238E27FC236}">
                <a16:creationId xmlns:a16="http://schemas.microsoft.com/office/drawing/2014/main" id="{13A2222B-EB39-48D9-94E2-E9618237AED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50479" y="4123744"/>
            <a:ext cx="4192268" cy="2348511"/>
          </a:xfrm>
          <a:prstGeom prst="rect">
            <a:avLst/>
          </a:prstGeom>
          <a:noFill/>
          <a:ln>
            <a:noFill/>
          </a:ln>
        </p:spPr>
      </p:pic>
      <p:pic>
        <p:nvPicPr>
          <p:cNvPr id="11" name="図 10">
            <a:extLst>
              <a:ext uri="{FF2B5EF4-FFF2-40B4-BE49-F238E27FC236}">
                <a16:creationId xmlns:a16="http://schemas.microsoft.com/office/drawing/2014/main" id="{50741D63-F30E-47D7-86E1-30E40ADE1D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75709" y="4109104"/>
            <a:ext cx="686928" cy="251754"/>
          </a:xfrm>
          <a:prstGeom prst="rect">
            <a:avLst/>
          </a:prstGeom>
        </p:spPr>
      </p:pic>
      <p:pic>
        <p:nvPicPr>
          <p:cNvPr id="14" name="図 13">
            <a:extLst>
              <a:ext uri="{FF2B5EF4-FFF2-40B4-BE49-F238E27FC236}">
                <a16:creationId xmlns:a16="http://schemas.microsoft.com/office/drawing/2014/main" id="{2B459CDF-3BEA-451C-B7E2-1FED1CBA0C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16127" y="4423048"/>
            <a:ext cx="498778" cy="204224"/>
          </a:xfrm>
          <a:prstGeom prst="rect">
            <a:avLst/>
          </a:prstGeom>
        </p:spPr>
      </p:pic>
      <p:sp>
        <p:nvSpPr>
          <p:cNvPr id="15" name="正方形/長方形 14">
            <a:extLst>
              <a:ext uri="{FF2B5EF4-FFF2-40B4-BE49-F238E27FC236}">
                <a16:creationId xmlns:a16="http://schemas.microsoft.com/office/drawing/2014/main" id="{89E9A0B0-5602-4B56-8D41-04D35684D698}"/>
              </a:ext>
            </a:extLst>
          </p:cNvPr>
          <p:cNvSpPr/>
          <p:nvPr/>
        </p:nvSpPr>
        <p:spPr>
          <a:xfrm>
            <a:off x="4974417" y="4634585"/>
            <a:ext cx="1165431" cy="338554"/>
          </a:xfrm>
          <a:prstGeom prst="rect">
            <a:avLst/>
          </a:prstGeom>
        </p:spPr>
        <p:txBody>
          <a:bodyPr wrap="square">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金融機関、再エネ、運輸系企業</a:t>
            </a:r>
          </a:p>
        </p:txBody>
      </p:sp>
      <p:cxnSp>
        <p:nvCxnSpPr>
          <p:cNvPr id="17" name="直線コネクタ 16">
            <a:extLst>
              <a:ext uri="{FF2B5EF4-FFF2-40B4-BE49-F238E27FC236}">
                <a16:creationId xmlns:a16="http://schemas.microsoft.com/office/drawing/2014/main" id="{B93B0FC1-22A4-488D-ADC6-45FBE409ED7E}"/>
              </a:ext>
            </a:extLst>
          </p:cNvPr>
          <p:cNvCxnSpPr>
            <a:cxnSpLocks/>
          </p:cNvCxnSpPr>
          <p:nvPr/>
        </p:nvCxnSpPr>
        <p:spPr>
          <a:xfrm>
            <a:off x="5075308" y="5503050"/>
            <a:ext cx="4565149"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6B6DD440-C995-4115-BA85-0382361333D4}"/>
              </a:ext>
            </a:extLst>
          </p:cNvPr>
          <p:cNvSpPr/>
          <p:nvPr/>
        </p:nvSpPr>
        <p:spPr>
          <a:xfrm>
            <a:off x="5084441" y="5328717"/>
            <a:ext cx="441146" cy="215444"/>
          </a:xfrm>
          <a:prstGeom prst="rect">
            <a:avLst/>
          </a:prstGeom>
        </p:spPr>
        <p:txBody>
          <a:bodyPr wrap="none">
            <a:spAutoFit/>
          </a:bodyPr>
          <a:lstStyle/>
          <a:p>
            <a:r>
              <a:rPr lang="en-US" altLang="ja-JP" sz="800" dirty="0">
                <a:latin typeface="Meiryo UI" panose="020B0604030504040204" pitchFamily="50" charset="-128"/>
                <a:ea typeface="Meiryo UI" panose="020B0604030504040204" pitchFamily="50" charset="-128"/>
                <a:cs typeface="Meiryo UI" panose="020B0604030504040204" pitchFamily="50" charset="-128"/>
              </a:rPr>
              <a:t>2019</a:t>
            </a:r>
            <a:endParaRPr lang="ja-JP" altLang="en-US" sz="800" dirty="0"/>
          </a:p>
        </p:txBody>
      </p:sp>
      <p:sp>
        <p:nvSpPr>
          <p:cNvPr id="21" name="二等辺三角形 20">
            <a:extLst>
              <a:ext uri="{FF2B5EF4-FFF2-40B4-BE49-F238E27FC236}">
                <a16:creationId xmlns:a16="http://schemas.microsoft.com/office/drawing/2014/main" id="{3E787688-7A37-491B-9401-8868EB0DA16B}"/>
              </a:ext>
            </a:extLst>
          </p:cNvPr>
          <p:cNvSpPr/>
          <p:nvPr/>
        </p:nvSpPr>
        <p:spPr>
          <a:xfrm>
            <a:off x="5240216" y="5509446"/>
            <a:ext cx="119090" cy="102664"/>
          </a:xfrm>
          <a:prstGeom prst="triangle">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400" dirty="0">
              <a:solidFill>
                <a:schemeClr val="tx1"/>
              </a:solidFill>
            </a:endParaRPr>
          </a:p>
        </p:txBody>
      </p:sp>
      <p:sp>
        <p:nvSpPr>
          <p:cNvPr id="67" name="正方形/長方形 66">
            <a:extLst>
              <a:ext uri="{FF2B5EF4-FFF2-40B4-BE49-F238E27FC236}">
                <a16:creationId xmlns:a16="http://schemas.microsoft.com/office/drawing/2014/main" id="{35504B60-4A88-4E6C-BE1F-630A9607BA09}"/>
              </a:ext>
            </a:extLst>
          </p:cNvPr>
          <p:cNvSpPr/>
          <p:nvPr/>
        </p:nvSpPr>
        <p:spPr>
          <a:xfrm>
            <a:off x="5666133" y="5321311"/>
            <a:ext cx="766557" cy="215444"/>
          </a:xfrm>
          <a:prstGeom prst="rect">
            <a:avLst/>
          </a:prstGeom>
        </p:spPr>
        <p:txBody>
          <a:bodyPr wrap="none">
            <a:spAutoFit/>
          </a:bodyPr>
          <a:lstStyle/>
          <a:p>
            <a:r>
              <a:rPr lang="en-US" altLang="ja-JP" sz="800" dirty="0">
                <a:latin typeface="Meiryo UI" panose="020B0604030504040204" pitchFamily="50" charset="-128"/>
                <a:ea typeface="Meiryo UI" panose="020B0604030504040204" pitchFamily="50" charset="-128"/>
                <a:cs typeface="Meiryo UI" panose="020B0604030504040204" pitchFamily="50" charset="-128"/>
              </a:rPr>
              <a:t>Step1.2020</a:t>
            </a:r>
            <a:endParaRPr lang="ja-JP" altLang="en-US" sz="800" dirty="0"/>
          </a:p>
        </p:txBody>
      </p:sp>
      <p:sp>
        <p:nvSpPr>
          <p:cNvPr id="68" name="正方形/長方形 67">
            <a:extLst>
              <a:ext uri="{FF2B5EF4-FFF2-40B4-BE49-F238E27FC236}">
                <a16:creationId xmlns:a16="http://schemas.microsoft.com/office/drawing/2014/main" id="{133EC4BA-DC9D-4B85-A5DA-B49DB5677C7C}"/>
              </a:ext>
            </a:extLst>
          </p:cNvPr>
          <p:cNvSpPr/>
          <p:nvPr/>
        </p:nvSpPr>
        <p:spPr>
          <a:xfrm>
            <a:off x="6696795" y="5328717"/>
            <a:ext cx="766557" cy="215444"/>
          </a:xfrm>
          <a:prstGeom prst="rect">
            <a:avLst/>
          </a:prstGeom>
        </p:spPr>
        <p:txBody>
          <a:bodyPr wrap="none">
            <a:spAutoFit/>
          </a:bodyPr>
          <a:lstStyle/>
          <a:p>
            <a:r>
              <a:rPr lang="en-US" altLang="ja-JP" sz="800" dirty="0">
                <a:latin typeface="Meiryo UI" panose="020B0604030504040204" pitchFamily="50" charset="-128"/>
                <a:ea typeface="Meiryo UI" panose="020B0604030504040204" pitchFamily="50" charset="-128"/>
                <a:cs typeface="Meiryo UI" panose="020B0604030504040204" pitchFamily="50" charset="-128"/>
              </a:rPr>
              <a:t>Step1.2021</a:t>
            </a:r>
            <a:endParaRPr lang="ja-JP" altLang="en-US" sz="800" dirty="0"/>
          </a:p>
        </p:txBody>
      </p:sp>
      <p:sp>
        <p:nvSpPr>
          <p:cNvPr id="69" name="正方形/長方形 68">
            <a:extLst>
              <a:ext uri="{FF2B5EF4-FFF2-40B4-BE49-F238E27FC236}">
                <a16:creationId xmlns:a16="http://schemas.microsoft.com/office/drawing/2014/main" id="{654DC294-001E-4475-B2EF-72401994D134}"/>
              </a:ext>
            </a:extLst>
          </p:cNvPr>
          <p:cNvSpPr/>
          <p:nvPr/>
        </p:nvSpPr>
        <p:spPr>
          <a:xfrm>
            <a:off x="7700223" y="5334770"/>
            <a:ext cx="766557" cy="215444"/>
          </a:xfrm>
          <a:prstGeom prst="rect">
            <a:avLst/>
          </a:prstGeom>
        </p:spPr>
        <p:txBody>
          <a:bodyPr wrap="none">
            <a:spAutoFit/>
          </a:bodyPr>
          <a:lstStyle/>
          <a:p>
            <a:r>
              <a:rPr lang="en-US" altLang="ja-JP" sz="800" dirty="0">
                <a:latin typeface="Meiryo UI" panose="020B0604030504040204" pitchFamily="50" charset="-128"/>
                <a:ea typeface="Meiryo UI" panose="020B0604030504040204" pitchFamily="50" charset="-128"/>
                <a:cs typeface="Meiryo UI" panose="020B0604030504040204" pitchFamily="50" charset="-128"/>
              </a:rPr>
              <a:t>Step1.2022</a:t>
            </a:r>
            <a:endParaRPr lang="ja-JP" altLang="en-US" sz="800" dirty="0"/>
          </a:p>
        </p:txBody>
      </p:sp>
      <p:sp>
        <p:nvSpPr>
          <p:cNvPr id="70" name="正方形/長方形 69">
            <a:extLst>
              <a:ext uri="{FF2B5EF4-FFF2-40B4-BE49-F238E27FC236}">
                <a16:creationId xmlns:a16="http://schemas.microsoft.com/office/drawing/2014/main" id="{41F21BCA-13A4-484E-8B59-196FE4734BA6}"/>
              </a:ext>
            </a:extLst>
          </p:cNvPr>
          <p:cNvSpPr/>
          <p:nvPr/>
        </p:nvSpPr>
        <p:spPr>
          <a:xfrm>
            <a:off x="8810200" y="5328717"/>
            <a:ext cx="766557" cy="215444"/>
          </a:xfrm>
          <a:prstGeom prst="rect">
            <a:avLst/>
          </a:prstGeom>
        </p:spPr>
        <p:txBody>
          <a:bodyPr wrap="none">
            <a:spAutoFit/>
          </a:bodyPr>
          <a:lstStyle/>
          <a:p>
            <a:r>
              <a:rPr lang="en-US" altLang="ja-JP" sz="800" dirty="0">
                <a:latin typeface="Meiryo UI" panose="020B0604030504040204" pitchFamily="50" charset="-128"/>
                <a:ea typeface="Meiryo UI" panose="020B0604030504040204" pitchFamily="50" charset="-128"/>
                <a:cs typeface="Meiryo UI" panose="020B0604030504040204" pitchFamily="50" charset="-128"/>
              </a:rPr>
              <a:t>Step1.2040</a:t>
            </a:r>
            <a:endParaRPr lang="ja-JP" altLang="en-US" sz="800" dirty="0"/>
          </a:p>
        </p:txBody>
      </p:sp>
      <p:sp>
        <p:nvSpPr>
          <p:cNvPr id="22" name="正方形/長方形 21">
            <a:extLst>
              <a:ext uri="{FF2B5EF4-FFF2-40B4-BE49-F238E27FC236}">
                <a16:creationId xmlns:a16="http://schemas.microsoft.com/office/drawing/2014/main" id="{58617075-A465-4113-B341-7794397CA51C}"/>
              </a:ext>
            </a:extLst>
          </p:cNvPr>
          <p:cNvSpPr/>
          <p:nvPr/>
        </p:nvSpPr>
        <p:spPr>
          <a:xfrm>
            <a:off x="4995741" y="5570033"/>
            <a:ext cx="608040" cy="215444"/>
          </a:xfrm>
          <a:prstGeom prst="rect">
            <a:avLst/>
          </a:prstGeom>
        </p:spPr>
        <p:txBody>
          <a:bodyPr wrap="square" anchor="t">
            <a:spAutoFit/>
          </a:bodyPr>
          <a:lstStyle/>
          <a:p>
            <a:pPr algn="ctr"/>
            <a:r>
              <a:rPr kumimoji="1" lang="en-US" altLang="ja-JP" sz="800" b="1" dirty="0">
                <a:solidFill>
                  <a:srgbClr val="0075BF"/>
                </a:solidFill>
                <a:latin typeface="メイリオ" panose="020B0604030504040204" pitchFamily="50" charset="-128"/>
                <a:ea typeface="メイリオ" panose="020B0604030504040204" pitchFamily="50" charset="-128"/>
              </a:rPr>
              <a:t>FS</a:t>
            </a:r>
            <a:r>
              <a:rPr kumimoji="1" lang="ja-JP" altLang="en-US" sz="800" b="1" dirty="0">
                <a:solidFill>
                  <a:srgbClr val="0075BF"/>
                </a:solidFill>
                <a:latin typeface="メイリオ" panose="020B0604030504040204" pitchFamily="50" charset="-128"/>
                <a:ea typeface="メイリオ" panose="020B0604030504040204" pitchFamily="50" charset="-128"/>
                <a:cs typeface="Meiryo UI" panose="020B0604030504040204" pitchFamily="50" charset="-128"/>
              </a:rPr>
              <a:t>調査</a:t>
            </a:r>
            <a:endParaRPr lang="ja-JP" altLang="en-US" sz="800" b="1" dirty="0">
              <a:solidFill>
                <a:srgbClr val="0075BF"/>
              </a:solidFill>
            </a:endParaRPr>
          </a:p>
        </p:txBody>
      </p:sp>
      <p:sp>
        <p:nvSpPr>
          <p:cNvPr id="71" name="正方形/長方形 70">
            <a:extLst>
              <a:ext uri="{FF2B5EF4-FFF2-40B4-BE49-F238E27FC236}">
                <a16:creationId xmlns:a16="http://schemas.microsoft.com/office/drawing/2014/main" id="{43DF55AA-C2D3-48C8-99A3-8DB08BDFD62A}"/>
              </a:ext>
            </a:extLst>
          </p:cNvPr>
          <p:cNvSpPr/>
          <p:nvPr/>
        </p:nvSpPr>
        <p:spPr>
          <a:xfrm>
            <a:off x="5632642" y="5799242"/>
            <a:ext cx="907489" cy="461665"/>
          </a:xfrm>
          <a:prstGeom prst="rect">
            <a:avLst/>
          </a:prstGeom>
        </p:spPr>
        <p:txBody>
          <a:bodyPr wrap="square" anchor="ctr">
            <a:spAutoFit/>
          </a:bodyPr>
          <a:lstStyle/>
          <a:p>
            <a:pPr marL="88900" indent="-88900"/>
            <a:r>
              <a:rPr kumimoji="1" lang="ja-JP" altLang="en-US" sz="800" dirty="0">
                <a:latin typeface="メイリオ" panose="020B0604030504040204" pitchFamily="50" charset="-128"/>
                <a:ea typeface="メイリオ" panose="020B0604030504040204" pitchFamily="50" charset="-128"/>
              </a:rPr>
              <a:t>■再エネ</a:t>
            </a:r>
            <a:r>
              <a:rPr kumimoji="1" lang="en-US" altLang="ja-JP" sz="800" dirty="0">
                <a:latin typeface="メイリオ" panose="020B0604030504040204" pitchFamily="50" charset="-128"/>
                <a:ea typeface="メイリオ" panose="020B0604030504040204" pitchFamily="50" charset="-128"/>
              </a:rPr>
              <a:t>100</a:t>
            </a:r>
            <a:r>
              <a:rPr kumimoji="1" lang="ja-JP" altLang="en-US" sz="800" dirty="0">
                <a:latin typeface="メイリオ" panose="020B0604030504040204" pitchFamily="50" charset="-128"/>
                <a:ea typeface="メイリオ" panose="020B0604030504040204" pitchFamily="50" charset="-128"/>
              </a:rPr>
              <a:t>％ゾーン開発</a:t>
            </a:r>
            <a:endParaRPr kumimoji="1" lang="en-US" altLang="ja-JP" sz="800" dirty="0">
              <a:latin typeface="メイリオ" panose="020B0604030504040204" pitchFamily="50" charset="-128"/>
              <a:ea typeface="メイリオ" panose="020B0604030504040204" pitchFamily="50" charset="-128"/>
            </a:endParaRPr>
          </a:p>
          <a:p>
            <a:pPr marL="88900" indent="-88900"/>
            <a:r>
              <a:rPr kumimoji="1" lang="ja-JP" altLang="en-US" sz="800" dirty="0">
                <a:latin typeface="メイリオ" panose="020B0604030504040204" pitchFamily="50" charset="-128"/>
                <a:ea typeface="メイリオ" panose="020B0604030504040204" pitchFamily="50" charset="-128"/>
              </a:rPr>
              <a:t>■</a:t>
            </a:r>
            <a:r>
              <a:rPr kumimoji="1" lang="zh-TW" altLang="en-US" sz="800" dirty="0">
                <a:latin typeface="メイリオ" panose="020B0604030504040204" pitchFamily="50" charset="-128"/>
                <a:ea typeface="メイリオ" panose="020B0604030504040204" pitchFamily="50" charset="-128"/>
              </a:rPr>
              <a:t>企業誘致開始</a:t>
            </a:r>
            <a:endParaRPr kumimoji="1" lang="ja-JP" altLang="en-US" sz="800" dirty="0">
              <a:latin typeface="メイリオ" panose="020B0604030504040204" pitchFamily="50" charset="-128"/>
              <a:ea typeface="メイリオ" panose="020B0604030504040204" pitchFamily="50" charset="-128"/>
            </a:endParaRPr>
          </a:p>
        </p:txBody>
      </p:sp>
      <p:sp>
        <p:nvSpPr>
          <p:cNvPr id="75" name="正方形/長方形 74">
            <a:extLst>
              <a:ext uri="{FF2B5EF4-FFF2-40B4-BE49-F238E27FC236}">
                <a16:creationId xmlns:a16="http://schemas.microsoft.com/office/drawing/2014/main" id="{217C902C-6284-4FF7-8F3A-BF4288879469}"/>
              </a:ext>
            </a:extLst>
          </p:cNvPr>
          <p:cNvSpPr/>
          <p:nvPr/>
        </p:nvSpPr>
        <p:spPr>
          <a:xfrm>
            <a:off x="6679180" y="5827181"/>
            <a:ext cx="835240" cy="584775"/>
          </a:xfrm>
          <a:prstGeom prst="rect">
            <a:avLst/>
          </a:prstGeom>
        </p:spPr>
        <p:txBody>
          <a:bodyPr wrap="square" anchor="ctr">
            <a:spAutoFit/>
          </a:bodyPr>
          <a:lstStyle/>
          <a:p>
            <a:pPr marL="88900" indent="-88900"/>
            <a:r>
              <a:rPr kumimoji="1" lang="ja-JP" altLang="en-US" sz="800" dirty="0">
                <a:latin typeface="メイリオ" panose="020B0604030504040204" pitchFamily="50" charset="-128"/>
                <a:ea typeface="メイリオ" panose="020B0604030504040204" pitchFamily="50" charset="-128"/>
              </a:rPr>
              <a:t>■再エネ事業体（地域サービス会社）設立</a:t>
            </a:r>
          </a:p>
        </p:txBody>
      </p:sp>
      <p:sp>
        <p:nvSpPr>
          <p:cNvPr id="76" name="正方形/長方形 75">
            <a:extLst>
              <a:ext uri="{FF2B5EF4-FFF2-40B4-BE49-F238E27FC236}">
                <a16:creationId xmlns:a16="http://schemas.microsoft.com/office/drawing/2014/main" id="{9D44C747-A04B-4A47-8DA3-9C3D2BA89CC1}"/>
              </a:ext>
            </a:extLst>
          </p:cNvPr>
          <p:cNvSpPr/>
          <p:nvPr/>
        </p:nvSpPr>
        <p:spPr>
          <a:xfrm>
            <a:off x="7616972" y="5827181"/>
            <a:ext cx="941047" cy="707886"/>
          </a:xfrm>
          <a:prstGeom prst="rect">
            <a:avLst/>
          </a:prstGeom>
        </p:spPr>
        <p:txBody>
          <a:bodyPr wrap="square" anchor="ctr">
            <a:spAutoFit/>
          </a:bodyPr>
          <a:lstStyle/>
          <a:p>
            <a:pPr marL="88900" indent="-88900"/>
            <a:r>
              <a:rPr kumimoji="1" lang="ja-JP" altLang="en-US" sz="800" dirty="0">
                <a:latin typeface="メイリオ" panose="020B0604030504040204" pitchFamily="50" charset="-128"/>
                <a:ea typeface="メイリオ" panose="020B0604030504040204" pitchFamily="50" charset="-128"/>
              </a:rPr>
              <a:t>■再エネのモビリティの活用開始（新たな公共交通サービスの開始）</a:t>
            </a:r>
          </a:p>
        </p:txBody>
      </p:sp>
      <p:sp>
        <p:nvSpPr>
          <p:cNvPr id="77" name="正方形/長方形 76">
            <a:extLst>
              <a:ext uri="{FF2B5EF4-FFF2-40B4-BE49-F238E27FC236}">
                <a16:creationId xmlns:a16="http://schemas.microsoft.com/office/drawing/2014/main" id="{35BCEF68-827D-4FE3-AF3E-470EE0CF91B2}"/>
              </a:ext>
            </a:extLst>
          </p:cNvPr>
          <p:cNvSpPr/>
          <p:nvPr/>
        </p:nvSpPr>
        <p:spPr>
          <a:xfrm>
            <a:off x="8706602" y="5834406"/>
            <a:ext cx="1008592" cy="738664"/>
          </a:xfrm>
          <a:prstGeom prst="rect">
            <a:avLst/>
          </a:prstGeom>
        </p:spPr>
        <p:txBody>
          <a:bodyPr wrap="square" anchor="ctr">
            <a:spAutoFit/>
          </a:bodyPr>
          <a:lstStyle/>
          <a:p>
            <a:pPr marL="88900" indent="-88900"/>
            <a:r>
              <a:rPr kumimoji="1" lang="ja-JP" altLang="en-US" sz="700" dirty="0">
                <a:latin typeface="メイリオ" panose="020B0604030504040204" pitchFamily="50" charset="-128"/>
                <a:ea typeface="メイリオ" panose="020B0604030504040204" pitchFamily="50" charset="-128"/>
              </a:rPr>
              <a:t>■企業誘致、物流・情産業の脱炭素化、公共交通サービスの展開による石狩版地域循環共生圏の実現</a:t>
            </a:r>
          </a:p>
        </p:txBody>
      </p:sp>
      <p:sp>
        <p:nvSpPr>
          <p:cNvPr id="78" name="二等辺三角形 77">
            <a:extLst>
              <a:ext uri="{FF2B5EF4-FFF2-40B4-BE49-F238E27FC236}">
                <a16:creationId xmlns:a16="http://schemas.microsoft.com/office/drawing/2014/main" id="{42A04931-47DC-4FF8-8CFF-343C91D5DDBB}"/>
              </a:ext>
            </a:extLst>
          </p:cNvPr>
          <p:cNvSpPr/>
          <p:nvPr/>
        </p:nvSpPr>
        <p:spPr>
          <a:xfrm>
            <a:off x="5988802" y="5509446"/>
            <a:ext cx="119090" cy="102664"/>
          </a:xfrm>
          <a:prstGeom prst="triangle">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400" dirty="0">
              <a:solidFill>
                <a:schemeClr val="tx1"/>
              </a:solidFill>
            </a:endParaRPr>
          </a:p>
        </p:txBody>
      </p:sp>
      <p:sp>
        <p:nvSpPr>
          <p:cNvPr id="80" name="二等辺三角形 79">
            <a:extLst>
              <a:ext uri="{FF2B5EF4-FFF2-40B4-BE49-F238E27FC236}">
                <a16:creationId xmlns:a16="http://schemas.microsoft.com/office/drawing/2014/main" id="{A5E3A3FF-EFAC-4E7F-8C4A-B97CC82157D2}"/>
              </a:ext>
            </a:extLst>
          </p:cNvPr>
          <p:cNvSpPr/>
          <p:nvPr/>
        </p:nvSpPr>
        <p:spPr>
          <a:xfrm>
            <a:off x="7025373" y="5509446"/>
            <a:ext cx="119090" cy="102664"/>
          </a:xfrm>
          <a:prstGeom prst="triangle">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400" dirty="0">
              <a:solidFill>
                <a:schemeClr val="tx1"/>
              </a:solidFill>
            </a:endParaRPr>
          </a:p>
        </p:txBody>
      </p:sp>
      <p:sp>
        <p:nvSpPr>
          <p:cNvPr id="81" name="正方形/長方形 80">
            <a:extLst>
              <a:ext uri="{FF2B5EF4-FFF2-40B4-BE49-F238E27FC236}">
                <a16:creationId xmlns:a16="http://schemas.microsoft.com/office/drawing/2014/main" id="{04D754E9-84E5-4E6E-811D-9B10583BE980}"/>
              </a:ext>
            </a:extLst>
          </p:cNvPr>
          <p:cNvSpPr/>
          <p:nvPr/>
        </p:nvSpPr>
        <p:spPr>
          <a:xfrm>
            <a:off x="6733802" y="5582370"/>
            <a:ext cx="725995" cy="215444"/>
          </a:xfrm>
          <a:prstGeom prst="rect">
            <a:avLst/>
          </a:prstGeom>
        </p:spPr>
        <p:txBody>
          <a:bodyPr wrap="square" anchor="t">
            <a:spAutoFit/>
          </a:bodyPr>
          <a:lstStyle/>
          <a:p>
            <a:pPr algn="ctr"/>
            <a:r>
              <a:rPr kumimoji="1" lang="ja-JP" altLang="en-US" sz="800" b="1" dirty="0">
                <a:solidFill>
                  <a:srgbClr val="0075BF"/>
                </a:solidFill>
                <a:latin typeface="メイリオ" panose="020B0604030504040204" pitchFamily="50" charset="-128"/>
                <a:ea typeface="メイリオ" panose="020B0604030504040204" pitchFamily="50" charset="-128"/>
              </a:rPr>
              <a:t>事業体設立</a:t>
            </a:r>
            <a:endParaRPr lang="ja-JP" altLang="en-US" sz="800" b="1" dirty="0">
              <a:solidFill>
                <a:srgbClr val="0075BF"/>
              </a:solidFill>
            </a:endParaRPr>
          </a:p>
        </p:txBody>
      </p:sp>
      <p:sp>
        <p:nvSpPr>
          <p:cNvPr id="82" name="二等辺三角形 81">
            <a:extLst>
              <a:ext uri="{FF2B5EF4-FFF2-40B4-BE49-F238E27FC236}">
                <a16:creationId xmlns:a16="http://schemas.microsoft.com/office/drawing/2014/main" id="{B4965CFA-AFAB-4843-87A4-34EDB42A8C9B}"/>
              </a:ext>
            </a:extLst>
          </p:cNvPr>
          <p:cNvSpPr/>
          <p:nvPr/>
        </p:nvSpPr>
        <p:spPr>
          <a:xfrm>
            <a:off x="8034669" y="5509446"/>
            <a:ext cx="119090" cy="102664"/>
          </a:xfrm>
          <a:prstGeom prst="triangle">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400" dirty="0">
              <a:solidFill>
                <a:schemeClr val="tx1"/>
              </a:solidFill>
            </a:endParaRPr>
          </a:p>
        </p:txBody>
      </p:sp>
      <p:sp>
        <p:nvSpPr>
          <p:cNvPr id="83" name="正方形/長方形 82">
            <a:extLst>
              <a:ext uri="{FF2B5EF4-FFF2-40B4-BE49-F238E27FC236}">
                <a16:creationId xmlns:a16="http://schemas.microsoft.com/office/drawing/2014/main" id="{01E8B40E-16BF-42A4-B16C-17439EEA274F}"/>
              </a:ext>
            </a:extLst>
          </p:cNvPr>
          <p:cNvSpPr/>
          <p:nvPr/>
        </p:nvSpPr>
        <p:spPr>
          <a:xfrm>
            <a:off x="7562349" y="5574272"/>
            <a:ext cx="968866" cy="338554"/>
          </a:xfrm>
          <a:prstGeom prst="rect">
            <a:avLst/>
          </a:prstGeom>
        </p:spPr>
        <p:txBody>
          <a:bodyPr wrap="square" anchor="t">
            <a:spAutoFit/>
          </a:bodyPr>
          <a:lstStyle/>
          <a:p>
            <a:pPr algn="ctr"/>
            <a:r>
              <a:rPr kumimoji="1" lang="ja-JP" altLang="en-US" sz="800" b="1" dirty="0">
                <a:solidFill>
                  <a:srgbClr val="0075BF"/>
                </a:solidFill>
                <a:latin typeface="メイリオ" panose="020B0604030504040204" pitchFamily="50" charset="-128"/>
                <a:ea typeface="メイリオ" panose="020B0604030504040204" pitchFamily="50" charset="-128"/>
              </a:rPr>
              <a:t>モビリティ事業開始</a:t>
            </a:r>
            <a:endParaRPr lang="ja-JP" altLang="en-US" sz="800" b="1" dirty="0">
              <a:solidFill>
                <a:srgbClr val="0075BF"/>
              </a:solidFill>
            </a:endParaRPr>
          </a:p>
        </p:txBody>
      </p:sp>
      <p:sp>
        <p:nvSpPr>
          <p:cNvPr id="84" name="二等辺三角形 83">
            <a:extLst>
              <a:ext uri="{FF2B5EF4-FFF2-40B4-BE49-F238E27FC236}">
                <a16:creationId xmlns:a16="http://schemas.microsoft.com/office/drawing/2014/main" id="{0396C397-5754-44CD-B63A-83CB653F73E7}"/>
              </a:ext>
            </a:extLst>
          </p:cNvPr>
          <p:cNvSpPr/>
          <p:nvPr/>
        </p:nvSpPr>
        <p:spPr>
          <a:xfrm>
            <a:off x="9151353" y="5509446"/>
            <a:ext cx="119090" cy="102664"/>
          </a:xfrm>
          <a:prstGeom prst="triangle">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sz="1400" dirty="0">
              <a:solidFill>
                <a:schemeClr val="tx1"/>
              </a:solidFill>
            </a:endParaRPr>
          </a:p>
        </p:txBody>
      </p:sp>
      <p:sp>
        <p:nvSpPr>
          <p:cNvPr id="85" name="正方形/長方形 84">
            <a:extLst>
              <a:ext uri="{FF2B5EF4-FFF2-40B4-BE49-F238E27FC236}">
                <a16:creationId xmlns:a16="http://schemas.microsoft.com/office/drawing/2014/main" id="{4680F828-BF40-4C1A-AF49-3C34A95E5787}"/>
              </a:ext>
            </a:extLst>
          </p:cNvPr>
          <p:cNvSpPr/>
          <p:nvPr/>
        </p:nvSpPr>
        <p:spPr>
          <a:xfrm>
            <a:off x="8725076" y="5566905"/>
            <a:ext cx="957642" cy="338554"/>
          </a:xfrm>
          <a:prstGeom prst="rect">
            <a:avLst/>
          </a:prstGeom>
        </p:spPr>
        <p:txBody>
          <a:bodyPr wrap="square" anchor="t">
            <a:spAutoFit/>
          </a:bodyPr>
          <a:lstStyle/>
          <a:p>
            <a:pPr algn="ctr"/>
            <a:r>
              <a:rPr kumimoji="1" lang="ja-JP" altLang="en-US" sz="800" b="1" dirty="0">
                <a:solidFill>
                  <a:srgbClr val="0075BF"/>
                </a:solidFill>
                <a:latin typeface="メイリオ" panose="020B0604030504040204" pitchFamily="50" charset="-128"/>
                <a:ea typeface="メイリオ" panose="020B0604030504040204" pitchFamily="50" charset="-128"/>
              </a:rPr>
              <a:t>地域循環共生圏実現</a:t>
            </a:r>
            <a:endParaRPr lang="ja-JP" altLang="en-US" sz="800" b="1" dirty="0">
              <a:solidFill>
                <a:srgbClr val="0075BF"/>
              </a:solidFill>
            </a:endParaRPr>
          </a:p>
        </p:txBody>
      </p:sp>
      <p:sp>
        <p:nvSpPr>
          <p:cNvPr id="87" name="正方形/長方形 86">
            <a:extLst>
              <a:ext uri="{FF2B5EF4-FFF2-40B4-BE49-F238E27FC236}">
                <a16:creationId xmlns:a16="http://schemas.microsoft.com/office/drawing/2014/main" id="{17CF1501-5AF7-46F1-8895-E3B1E0E14210}"/>
              </a:ext>
            </a:extLst>
          </p:cNvPr>
          <p:cNvSpPr/>
          <p:nvPr/>
        </p:nvSpPr>
        <p:spPr>
          <a:xfrm>
            <a:off x="5614601" y="5562795"/>
            <a:ext cx="921822" cy="338554"/>
          </a:xfrm>
          <a:prstGeom prst="rect">
            <a:avLst/>
          </a:prstGeom>
        </p:spPr>
        <p:txBody>
          <a:bodyPr wrap="square" anchor="t">
            <a:spAutoFit/>
          </a:bodyPr>
          <a:lstStyle/>
          <a:p>
            <a:pPr algn="ctr"/>
            <a:r>
              <a:rPr kumimoji="1" lang="ja-JP" altLang="en-US" sz="800" b="1" dirty="0">
                <a:solidFill>
                  <a:srgbClr val="0075BF"/>
                </a:solidFill>
                <a:latin typeface="メイリオ" panose="020B0604030504040204" pitchFamily="50" charset="-128"/>
                <a:ea typeface="メイリオ" panose="020B0604030504040204" pitchFamily="50" charset="-128"/>
              </a:rPr>
              <a:t>対象エリア整備＆誘致開始</a:t>
            </a:r>
            <a:endParaRPr lang="ja-JP" altLang="en-US" sz="800" b="1" dirty="0">
              <a:solidFill>
                <a:srgbClr val="0075BF"/>
              </a:solidFill>
            </a:endParaRPr>
          </a:p>
        </p:txBody>
      </p:sp>
      <p:sp>
        <p:nvSpPr>
          <p:cNvPr id="5" name="テキスト ボックス 4">
            <a:extLst>
              <a:ext uri="{FF2B5EF4-FFF2-40B4-BE49-F238E27FC236}">
                <a16:creationId xmlns:a16="http://schemas.microsoft.com/office/drawing/2014/main" id="{5372C232-0B41-4867-82C9-6C6D44E1642B}"/>
              </a:ext>
            </a:extLst>
          </p:cNvPr>
          <p:cNvSpPr txBox="1"/>
          <p:nvPr/>
        </p:nvSpPr>
        <p:spPr>
          <a:xfrm>
            <a:off x="200697" y="1340040"/>
            <a:ext cx="2492990" cy="276999"/>
          </a:xfrm>
          <a:prstGeom prst="rect">
            <a:avLst/>
          </a:prstGeom>
          <a:noFill/>
        </p:spPr>
        <p:txBody>
          <a:bodyPr wrap="none" rtlCol="0">
            <a:spAutoFit/>
          </a:bodyPr>
          <a:lstStyle/>
          <a:p>
            <a:r>
              <a:rPr kumimoji="1" lang="ja-JP" altLang="en-US" sz="1200" dirty="0">
                <a:latin typeface="+mn-ea"/>
                <a:ea typeface="+mn-ea"/>
              </a:rPr>
              <a:t>需給一体型ビジネスモデルの実現</a:t>
            </a:r>
          </a:p>
        </p:txBody>
      </p:sp>
      <p:pic>
        <p:nvPicPr>
          <p:cNvPr id="3" name="図 2">
            <a:extLst>
              <a:ext uri="{FF2B5EF4-FFF2-40B4-BE49-F238E27FC236}">
                <a16:creationId xmlns:a16="http://schemas.microsoft.com/office/drawing/2014/main" id="{2612DF39-5717-41CA-B7AB-C62B918B115E}"/>
              </a:ext>
            </a:extLst>
          </p:cNvPr>
          <p:cNvPicPr>
            <a:picLocks noChangeAspect="1"/>
          </p:cNvPicPr>
          <p:nvPr/>
        </p:nvPicPr>
        <p:blipFill>
          <a:blip r:embed="rId7"/>
          <a:stretch>
            <a:fillRect/>
          </a:stretch>
        </p:blipFill>
        <p:spPr>
          <a:xfrm>
            <a:off x="164504" y="1533544"/>
            <a:ext cx="4648330" cy="2403376"/>
          </a:xfrm>
          <a:prstGeom prst="rect">
            <a:avLst/>
          </a:prstGeom>
        </p:spPr>
      </p:pic>
    </p:spTree>
    <p:extLst>
      <p:ext uri="{BB962C8B-B14F-4D97-AF65-F5344CB8AC3E}">
        <p14:creationId xmlns:p14="http://schemas.microsoft.com/office/powerpoint/2010/main" val="2041845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コンテンツ プレースホルダー 11"/>
          <p:cNvSpPr txBox="1">
            <a:spLocks/>
          </p:cNvSpPr>
          <p:nvPr/>
        </p:nvSpPr>
        <p:spPr>
          <a:xfrm>
            <a:off x="232370" y="1145529"/>
            <a:ext cx="9450205"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ja-JP" altLang="en-US" sz="1200" b="1" dirty="0">
                <a:latin typeface="メイリオ" panose="020B0604030504040204" pitchFamily="50" charset="-128"/>
                <a:ea typeface="メイリオ" panose="020B0604030504040204" pitchFamily="50" charset="-128"/>
              </a:rPr>
              <a:t>①自治体の基礎情報</a:t>
            </a:r>
            <a:endParaRPr lang="en-US" altLang="ja-JP" sz="1200" b="1" dirty="0">
              <a:latin typeface="メイリオ" panose="020B0604030504040204" pitchFamily="50" charset="-128"/>
              <a:ea typeface="メイリオ" panose="020B0604030504040204" pitchFamily="50" charset="-128"/>
            </a:endParaRPr>
          </a:p>
        </p:txBody>
      </p:sp>
      <p:sp>
        <p:nvSpPr>
          <p:cNvPr id="29" name="正方形/長方形 28"/>
          <p:cNvSpPr/>
          <p:nvPr/>
        </p:nvSpPr>
        <p:spPr>
          <a:xfrm>
            <a:off x="228600" y="1144402"/>
            <a:ext cx="9454118" cy="253952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buClr>
                <a:srgbClr val="5ECCF3"/>
              </a:buClr>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400">
              <a:buClr>
                <a:srgbClr val="5ECCF3"/>
              </a:buClr>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規模</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lvl="1"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人口：</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58,258</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月末時点）、世帯数：</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27,855</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世帯（</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2019</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月末時点）</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1"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歳入・歳出：</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274</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年度一般会計予算）、面積：</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721.9</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914400">
              <a:buClr>
                <a:srgbClr val="5ECCF3"/>
              </a:buClr>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立地</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lvl="1"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札幌市の北側に隣接し、西側一帯は石狩湾に接している都市である。札幌市に近い立地を生かし、花川地区の宅地造成や石狩湾新港地域の工業団地の開発とともに発展</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1"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最寄駅：新千歳空港駅から</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36</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分の札幌駅、他、札幌内の主要駅が最寄り駅（札幌市内から市役所までは車で</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分程度）</a:t>
            </a:r>
          </a:p>
          <a:p>
            <a:pPr defTabSz="914400">
              <a:buClr>
                <a:srgbClr val="5ECCF3"/>
              </a:buClr>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産業構造</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lvl="1"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産業別生産額構成比</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総生産：</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3,123</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1"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32%</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、卸売・小売業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、運輸業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、サービス業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、政府サービス生産者</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、建設業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、電気・ガス・水道業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、不動産業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、情報通信業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、金融・保険業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p>
        </p:txBody>
      </p:sp>
      <p:sp>
        <p:nvSpPr>
          <p:cNvPr id="41" name="正方形/長方形 40"/>
          <p:cNvSpPr/>
          <p:nvPr/>
        </p:nvSpPr>
        <p:spPr>
          <a:xfrm>
            <a:off x="253777" y="602125"/>
            <a:ext cx="1460425" cy="34624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dirty="0"/>
              <a:t>別紙</a:t>
            </a:r>
          </a:p>
        </p:txBody>
      </p:sp>
      <p:sp>
        <p:nvSpPr>
          <p:cNvPr id="55" name="コンテンツ プレースホルダー 11"/>
          <p:cNvSpPr txBox="1">
            <a:spLocks/>
          </p:cNvSpPr>
          <p:nvPr/>
        </p:nvSpPr>
        <p:spPr>
          <a:xfrm>
            <a:off x="232370" y="3822634"/>
            <a:ext cx="9450205"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ja-JP" altLang="en-US" sz="1200" b="1" dirty="0">
                <a:latin typeface="メイリオ" panose="020B0604030504040204" pitchFamily="50" charset="-128"/>
                <a:ea typeface="メイリオ" panose="020B0604030504040204" pitchFamily="50" charset="-128"/>
              </a:rPr>
              <a:t>②各主体の参画理由</a:t>
            </a:r>
            <a:endParaRPr lang="en-US" altLang="ja-JP" sz="1200" b="1" dirty="0">
              <a:latin typeface="メイリオ" panose="020B0604030504040204" pitchFamily="50" charset="-128"/>
              <a:ea typeface="メイリオ" panose="020B0604030504040204" pitchFamily="50" charset="-128"/>
            </a:endParaRPr>
          </a:p>
        </p:txBody>
      </p:sp>
      <p:sp>
        <p:nvSpPr>
          <p:cNvPr id="56" name="正方形/長方形 55"/>
          <p:cNvSpPr/>
          <p:nvPr/>
        </p:nvSpPr>
        <p:spPr>
          <a:xfrm>
            <a:off x="228600" y="3822635"/>
            <a:ext cx="9454118" cy="140562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spcBef>
                <a:spcPts val="300"/>
              </a:spcBef>
              <a:buClr>
                <a:srgbClr val="5ECCF3"/>
              </a:buClr>
              <a:tabLst>
                <a:tab pos="1079500" algn="l"/>
              </a:tabLst>
            </a:pPr>
            <a:endPar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defTabSz="914400">
              <a:spcBef>
                <a:spcPts val="300"/>
              </a:spcBef>
              <a:buClr>
                <a:srgbClr val="5ECCF3"/>
              </a:buClr>
              <a:tabLst>
                <a:tab pos="1079500" algn="l"/>
              </a:tabLst>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石狩市</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脱炭素・産業振興・公共サービスの拡充を通じ、「石狩版地域循環共生圏」の実現を目指し、「</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2040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年地域循環共生圏の実現」、「</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年温室効果ガス</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削減を達成」を具体的目標として取り組むため。</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defTabSz="1079500">
              <a:spcBef>
                <a:spcPts val="300"/>
              </a:spcBef>
              <a:buClr>
                <a:srgbClr val="5ECCF3"/>
              </a:buClr>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北海道電力</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石狩市との間で結んでいる「地域連携協定」にもとづき、地域への資金循環を図る仕組みの検討や再エネを利活用した地域の低炭素化、道内での再エネの利活用技術等を有する産業の育成検討、持続可能な地域社会の実現に向けた地域密着型ビジネス開発を進めるため。</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コンテンツ プレースホルダー 11"/>
          <p:cNvSpPr txBox="1">
            <a:spLocks/>
          </p:cNvSpPr>
          <p:nvPr/>
        </p:nvSpPr>
        <p:spPr>
          <a:xfrm>
            <a:off x="232228" y="5372153"/>
            <a:ext cx="9450205" cy="250663"/>
          </a:xfrm>
          <a:prstGeom prst="rect">
            <a:avLst/>
          </a:prstGeom>
          <a:solidFill>
            <a:schemeClr val="bg1">
              <a:lumMod val="85000"/>
            </a:schemeClr>
          </a:solidFill>
          <a:ln>
            <a:solidFill>
              <a:schemeClr val="bg1">
                <a:lumMod val="85000"/>
              </a:schemeClr>
            </a:solidFill>
          </a:ln>
        </p:spPr>
        <p:txBody>
          <a:bodyPr vert="horz" lIns="7200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50000"/>
              </a:lnSpc>
              <a:buClr>
                <a:srgbClr val="31B6FD"/>
              </a:buClr>
            </a:pPr>
            <a:r>
              <a:rPr lang="ja-JP" altLang="en-US" sz="1200" b="1" dirty="0">
                <a:latin typeface="メイリオ" panose="020B0604030504040204" pitchFamily="50" charset="-128"/>
                <a:ea typeface="メイリオ" panose="020B0604030504040204" pitchFamily="50" charset="-128"/>
              </a:rPr>
              <a:t>③過年度事業との関連性</a:t>
            </a:r>
            <a:endParaRPr lang="en-US" altLang="ja-JP" sz="1000" b="1" dirty="0">
              <a:latin typeface="メイリオ" panose="020B0604030504040204" pitchFamily="50" charset="-128"/>
              <a:ea typeface="メイリオ" panose="020B0604030504040204" pitchFamily="50" charset="-128"/>
            </a:endParaRPr>
          </a:p>
        </p:txBody>
      </p:sp>
      <p:sp>
        <p:nvSpPr>
          <p:cNvPr id="27" name="正方形/長方形 26"/>
          <p:cNvSpPr/>
          <p:nvPr/>
        </p:nvSpPr>
        <p:spPr>
          <a:xfrm>
            <a:off x="228457" y="5372153"/>
            <a:ext cx="9454118" cy="1051674"/>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buClr>
                <a:srgbClr val="5ECCF3"/>
              </a:buClr>
            </a:pPr>
            <a:endPar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defTabSz="914400">
              <a:buClr>
                <a:srgbClr val="5ECCF3"/>
              </a:buClr>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石狩市においては、</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年度に経済産業省「平成</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年度地域の特性を活かしたエネルギーの地産地消促進事業費補助金　構想普及支援事業（</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マスタープラン策定）」を活用し、京セラコミュニケーションシステムが代表申請者となり、石狩湾新港地域における再エネ電気</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％ゾーンの実現に向けた事業計画を策定した。本環境省事業では、その計画を進めるために各種調査等を実施するものである。</a:t>
            </a:r>
            <a:endPar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5565516" y="6562607"/>
            <a:ext cx="3702358" cy="295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r">
              <a:defRPr/>
            </a:pPr>
            <a:r>
              <a:rPr kumimoji="1" lang="ja-JP" altLang="en-US" sz="900" dirty="0">
                <a:solidFill>
                  <a:prstClr val="black"/>
                </a:solidFill>
                <a:latin typeface="メイリオ" panose="020B0604030504040204" pitchFamily="50" charset="-128"/>
                <a:ea typeface="メイリオ" panose="020B0604030504040204" pitchFamily="50" charset="-128"/>
              </a:rPr>
              <a:t>環境省　地域の多様な課題に応える脱炭素型地域づくりモデル形成事業</a:t>
            </a:r>
          </a:p>
        </p:txBody>
      </p:sp>
      <p:sp>
        <p:nvSpPr>
          <p:cNvPr id="28" name="Rectangle 2">
            <a:extLst>
              <a:ext uri="{FF2B5EF4-FFF2-40B4-BE49-F238E27FC236}">
                <a16:creationId xmlns:a16="http://schemas.microsoft.com/office/drawing/2014/main" id="{5461342D-6FFD-4D81-AED6-C232B7621CCC}"/>
              </a:ext>
            </a:extLst>
          </p:cNvPr>
          <p:cNvSpPr txBox="1">
            <a:spLocks noChangeArrowheads="1"/>
          </p:cNvSpPr>
          <p:nvPr/>
        </p:nvSpPr>
        <p:spPr bwMode="auto">
          <a:xfrm>
            <a:off x="0" y="-1"/>
            <a:ext cx="9906000" cy="580726"/>
          </a:xfrm>
          <a:prstGeom prst="rect">
            <a:avLst/>
          </a:prstGeom>
          <a:solidFill>
            <a:srgbClr val="00B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spcBef>
                <a:spcPct val="0"/>
              </a:spcBef>
              <a:spcAft>
                <a:spcPct val="0"/>
              </a:spcAft>
              <a:defRPr kumimoji="1" sz="2800">
                <a:solidFill>
                  <a:srgbClr val="1E1E5A"/>
                </a:solidFill>
                <a:latin typeface="メイリオ" panose="020B0604030504040204" pitchFamily="50" charset="-128"/>
                <a:ea typeface="メイリオ" panose="020B0604030504040204" pitchFamily="50" charset="-128"/>
                <a:cs typeface="メイリオ" pitchFamily="50" charset="-128"/>
              </a:defRPr>
            </a:lvl1pPr>
            <a:lvl2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5pPr>
            <a:lvl6pPr marL="457200" algn="l" rtl="0" fontAlgn="base">
              <a:spcBef>
                <a:spcPct val="0"/>
              </a:spcBef>
              <a:spcAft>
                <a:spcPct val="0"/>
              </a:spcAft>
              <a:defRPr kumimoji="1" sz="2800">
                <a:solidFill>
                  <a:srgbClr val="1E1E5A"/>
                </a:solidFill>
                <a:latin typeface="Times New Roman" pitchFamily="18" charset="0"/>
                <a:ea typeface="ＭＳ Ｐゴシック" pitchFamily="50" charset="-128"/>
              </a:defRPr>
            </a:lvl6pPr>
            <a:lvl7pPr marL="914400" algn="l" rtl="0" fontAlgn="base">
              <a:spcBef>
                <a:spcPct val="0"/>
              </a:spcBef>
              <a:spcAft>
                <a:spcPct val="0"/>
              </a:spcAft>
              <a:defRPr kumimoji="1" sz="2800">
                <a:solidFill>
                  <a:srgbClr val="1E1E5A"/>
                </a:solidFill>
                <a:latin typeface="Times New Roman" pitchFamily="18" charset="0"/>
                <a:ea typeface="ＭＳ Ｐゴシック" pitchFamily="50" charset="-128"/>
              </a:defRPr>
            </a:lvl7pPr>
            <a:lvl8pPr marL="1371600" algn="l" rtl="0" fontAlgn="base">
              <a:spcBef>
                <a:spcPct val="0"/>
              </a:spcBef>
              <a:spcAft>
                <a:spcPct val="0"/>
              </a:spcAft>
              <a:defRPr kumimoji="1" sz="2800">
                <a:solidFill>
                  <a:srgbClr val="1E1E5A"/>
                </a:solidFill>
                <a:latin typeface="Times New Roman" pitchFamily="18" charset="0"/>
                <a:ea typeface="ＭＳ Ｐゴシック" pitchFamily="50" charset="-128"/>
              </a:defRPr>
            </a:lvl8pPr>
            <a:lvl9pPr marL="1828800" algn="l" rtl="0" fontAlgn="base">
              <a:spcBef>
                <a:spcPct val="0"/>
              </a:spcBef>
              <a:spcAft>
                <a:spcPct val="0"/>
              </a:spcAft>
              <a:defRPr kumimoji="1" sz="2800">
                <a:solidFill>
                  <a:srgbClr val="1E1E5A"/>
                </a:solidFill>
                <a:latin typeface="Times New Roman" pitchFamily="18" charset="0"/>
                <a:ea typeface="ＭＳ Ｐゴシック" pitchFamily="50" charset="-128"/>
              </a:defRPr>
            </a:lvl9pPr>
          </a:lstStyle>
          <a:p>
            <a:pPr>
              <a:defRPr/>
            </a:pPr>
            <a:endParaRPr lang="ja-JP" altLang="en-US" sz="1300" b="1" dirty="0">
              <a:solidFill>
                <a:srgbClr val="FFFFFF"/>
              </a:solidFill>
            </a:endParaRPr>
          </a:p>
        </p:txBody>
      </p:sp>
      <p:sp>
        <p:nvSpPr>
          <p:cNvPr id="32" name="正方形/長方形 31">
            <a:extLst>
              <a:ext uri="{FF2B5EF4-FFF2-40B4-BE49-F238E27FC236}">
                <a16:creationId xmlns:a16="http://schemas.microsoft.com/office/drawing/2014/main" id="{9D155AF8-45AC-4424-9E34-8B0ED3BE6D8E}"/>
              </a:ext>
            </a:extLst>
          </p:cNvPr>
          <p:cNvSpPr/>
          <p:nvPr/>
        </p:nvSpPr>
        <p:spPr>
          <a:xfrm>
            <a:off x="3828288" y="-1"/>
            <a:ext cx="5696712" cy="57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lang="ja-JP" altLang="en-US" sz="1400" b="1" dirty="0">
                <a:solidFill>
                  <a:schemeClr val="bg1"/>
                </a:solidFill>
                <a:latin typeface="メイリオ" panose="020B0604030504040204" pitchFamily="50" charset="-128"/>
                <a:ea typeface="メイリオ" panose="020B0604030504040204" pitchFamily="50" charset="-128"/>
              </a:rPr>
              <a:t>石狩市における再エネ地産地消による</a:t>
            </a:r>
          </a:p>
          <a:p>
            <a:pPr algn="ctr"/>
            <a:r>
              <a:rPr lang="ja-JP" altLang="en-US" sz="1400" b="1" dirty="0">
                <a:solidFill>
                  <a:schemeClr val="bg1"/>
                </a:solidFill>
                <a:latin typeface="メイリオ" panose="020B0604030504040204" pitchFamily="50" charset="-128"/>
                <a:ea typeface="メイリオ" panose="020B0604030504040204" pitchFamily="50" charset="-128"/>
              </a:rPr>
              <a:t>域内循環創出・地域づくりイノベーション事業</a:t>
            </a:r>
          </a:p>
        </p:txBody>
      </p:sp>
      <p:sp>
        <p:nvSpPr>
          <p:cNvPr id="33" name="正方形/長方形 32">
            <a:extLst>
              <a:ext uri="{FF2B5EF4-FFF2-40B4-BE49-F238E27FC236}">
                <a16:creationId xmlns:a16="http://schemas.microsoft.com/office/drawing/2014/main" id="{9AC1E472-2D60-4202-A12D-F19BE9868F51}"/>
              </a:ext>
            </a:extLst>
          </p:cNvPr>
          <p:cNvSpPr/>
          <p:nvPr/>
        </p:nvSpPr>
        <p:spPr>
          <a:xfrm>
            <a:off x="1414108" y="-1"/>
            <a:ext cx="2386749" cy="5796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72000" rIns="0" bIns="0" rtlCol="0" anchor="ctr" anchorCtr="0"/>
          <a:lstStyle/>
          <a:p>
            <a:pPr lvl="0"/>
            <a:r>
              <a:rPr lang="ja-JP" altLang="en-US" sz="2000" b="1" dirty="0">
                <a:solidFill>
                  <a:srgbClr val="FFFFFF"/>
                </a:solidFill>
              </a:rPr>
              <a:t>北海道／石狩市</a:t>
            </a:r>
            <a:endParaRPr kumimoji="1" lang="ja-JP" altLang="en-US" sz="2000" b="1" dirty="0">
              <a:solidFill>
                <a:srgbClr val="FFFFFF"/>
              </a:solidFill>
            </a:endParaRPr>
          </a:p>
        </p:txBody>
      </p:sp>
      <p:pic>
        <p:nvPicPr>
          <p:cNvPr id="34" name="図 33">
            <a:extLst>
              <a:ext uri="{FF2B5EF4-FFF2-40B4-BE49-F238E27FC236}">
                <a16:creationId xmlns:a16="http://schemas.microsoft.com/office/drawing/2014/main" id="{9DD11618-6350-433F-8A69-1C6DB9A104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91" y="55092"/>
            <a:ext cx="411914" cy="453105"/>
          </a:xfrm>
          <a:prstGeom prst="rect">
            <a:avLst/>
          </a:prstGeom>
        </p:spPr>
      </p:pic>
      <p:sp>
        <p:nvSpPr>
          <p:cNvPr id="50" name="角丸四角形 35">
            <a:extLst>
              <a:ext uri="{FF2B5EF4-FFF2-40B4-BE49-F238E27FC236}">
                <a16:creationId xmlns:a16="http://schemas.microsoft.com/office/drawing/2014/main" id="{DB73D67A-8036-4AA5-8DAD-C881127F7D11}"/>
              </a:ext>
            </a:extLst>
          </p:cNvPr>
          <p:cNvSpPr/>
          <p:nvPr/>
        </p:nvSpPr>
        <p:spPr>
          <a:xfrm>
            <a:off x="6645038" y="814260"/>
            <a:ext cx="927310" cy="211008"/>
          </a:xfrm>
          <a:prstGeom prst="roundRect">
            <a:avLst/>
          </a:prstGeom>
          <a:solidFill>
            <a:srgbClr val="92D050"/>
          </a:solidFill>
          <a:ln w="12700" algn="ctr">
            <a:solidFill>
              <a:srgbClr val="92D05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400" b="1" dirty="0">
                <a:solidFill>
                  <a:schemeClr val="bg1"/>
                </a:solidFill>
                <a:cs typeface="Arial" charset="0"/>
              </a:rPr>
              <a:t>低炭素</a:t>
            </a:r>
          </a:p>
        </p:txBody>
      </p:sp>
      <p:sp>
        <p:nvSpPr>
          <p:cNvPr id="51" name="角丸四角形 45">
            <a:extLst>
              <a:ext uri="{FF2B5EF4-FFF2-40B4-BE49-F238E27FC236}">
                <a16:creationId xmlns:a16="http://schemas.microsoft.com/office/drawing/2014/main" id="{1BC1EC71-DD99-476F-A73F-E1E3EE0F2B02}"/>
              </a:ext>
            </a:extLst>
          </p:cNvPr>
          <p:cNvSpPr/>
          <p:nvPr/>
        </p:nvSpPr>
        <p:spPr>
          <a:xfrm>
            <a:off x="3463745" y="814908"/>
            <a:ext cx="927310" cy="211008"/>
          </a:xfrm>
          <a:prstGeom prst="roundRect">
            <a:avLst/>
          </a:prstGeom>
          <a:solidFill>
            <a:srgbClr val="002060"/>
          </a:solidFill>
          <a:ln w="12700" algn="ctr">
            <a:solidFill>
              <a:srgbClr val="00206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400" b="1" dirty="0">
                <a:solidFill>
                  <a:schemeClr val="bg1"/>
                </a:solidFill>
                <a:cs typeface="Arial" charset="0"/>
              </a:rPr>
              <a:t>再エネ</a:t>
            </a:r>
          </a:p>
        </p:txBody>
      </p:sp>
      <p:sp>
        <p:nvSpPr>
          <p:cNvPr id="52" name="角丸四角形 54">
            <a:extLst>
              <a:ext uri="{FF2B5EF4-FFF2-40B4-BE49-F238E27FC236}">
                <a16:creationId xmlns:a16="http://schemas.microsoft.com/office/drawing/2014/main" id="{50EF4F55-55D9-447B-A5B7-1D8A9F559149}"/>
              </a:ext>
            </a:extLst>
          </p:cNvPr>
          <p:cNvSpPr/>
          <p:nvPr/>
        </p:nvSpPr>
        <p:spPr>
          <a:xfrm>
            <a:off x="2411225" y="814908"/>
            <a:ext cx="927310" cy="211008"/>
          </a:xfrm>
          <a:prstGeom prst="roundRect">
            <a:avLst/>
          </a:prstGeom>
          <a:solidFill>
            <a:srgbClr val="002060"/>
          </a:solidFill>
          <a:ln w="12700" algn="ctr">
            <a:solidFill>
              <a:srgbClr val="00206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400" b="1" dirty="0">
                <a:solidFill>
                  <a:schemeClr val="bg1"/>
                </a:solidFill>
                <a:cs typeface="Arial" charset="0"/>
              </a:rPr>
              <a:t>地域新電力</a:t>
            </a:r>
          </a:p>
        </p:txBody>
      </p:sp>
      <p:sp>
        <p:nvSpPr>
          <p:cNvPr id="53" name="角丸四角形 55">
            <a:extLst>
              <a:ext uri="{FF2B5EF4-FFF2-40B4-BE49-F238E27FC236}">
                <a16:creationId xmlns:a16="http://schemas.microsoft.com/office/drawing/2014/main" id="{9D02BE69-5AC0-4B37-A466-7CE731966E33}"/>
              </a:ext>
            </a:extLst>
          </p:cNvPr>
          <p:cNvSpPr/>
          <p:nvPr/>
        </p:nvSpPr>
        <p:spPr>
          <a:xfrm>
            <a:off x="7700223" y="814260"/>
            <a:ext cx="927310" cy="211008"/>
          </a:xfrm>
          <a:prstGeom prst="roundRect">
            <a:avLst/>
          </a:prstGeom>
          <a:solidFill>
            <a:srgbClr val="92D050"/>
          </a:solidFill>
          <a:ln w="12700" algn="ctr">
            <a:solidFill>
              <a:srgbClr val="92D05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400" b="1" dirty="0">
                <a:solidFill>
                  <a:schemeClr val="bg1"/>
                </a:solidFill>
              </a:rPr>
              <a:t>企業誘致</a:t>
            </a:r>
          </a:p>
        </p:txBody>
      </p:sp>
      <p:sp>
        <p:nvSpPr>
          <p:cNvPr id="54" name="角丸四角形 56">
            <a:extLst>
              <a:ext uri="{FF2B5EF4-FFF2-40B4-BE49-F238E27FC236}">
                <a16:creationId xmlns:a16="http://schemas.microsoft.com/office/drawing/2014/main" id="{EF0C2BB8-2885-45F5-8B3B-6244AB489BEB}"/>
              </a:ext>
            </a:extLst>
          </p:cNvPr>
          <p:cNvSpPr/>
          <p:nvPr/>
        </p:nvSpPr>
        <p:spPr>
          <a:xfrm>
            <a:off x="5568785" y="814908"/>
            <a:ext cx="927310" cy="211008"/>
          </a:xfrm>
          <a:prstGeom prst="roundRect">
            <a:avLst/>
          </a:prstGeom>
          <a:solidFill>
            <a:srgbClr val="002060"/>
          </a:solidFill>
          <a:ln w="12700" algn="ctr">
            <a:solidFill>
              <a:srgbClr val="00206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400" b="1" dirty="0">
                <a:solidFill>
                  <a:schemeClr val="bg1"/>
                </a:solidFill>
                <a:cs typeface="Arial" charset="0"/>
              </a:rPr>
              <a:t>水素</a:t>
            </a:r>
          </a:p>
        </p:txBody>
      </p:sp>
      <p:sp>
        <p:nvSpPr>
          <p:cNvPr id="57" name="正方形/長方形 56">
            <a:extLst>
              <a:ext uri="{FF2B5EF4-FFF2-40B4-BE49-F238E27FC236}">
                <a16:creationId xmlns:a16="http://schemas.microsoft.com/office/drawing/2014/main" id="{C268C493-2FCB-4564-93D9-B796BE490113}"/>
              </a:ext>
            </a:extLst>
          </p:cNvPr>
          <p:cNvSpPr/>
          <p:nvPr/>
        </p:nvSpPr>
        <p:spPr>
          <a:xfrm>
            <a:off x="2314934" y="602125"/>
            <a:ext cx="614735" cy="21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b="1" dirty="0">
                <a:solidFill>
                  <a:schemeClr val="tx1"/>
                </a:solidFill>
              </a:rPr>
              <a:t>【</a:t>
            </a:r>
            <a:r>
              <a:rPr kumimoji="1" lang="ja-JP" altLang="en-US" sz="1200" b="1" dirty="0">
                <a:solidFill>
                  <a:schemeClr val="tx1"/>
                </a:solidFill>
              </a:rPr>
              <a:t>手法</a:t>
            </a:r>
            <a:r>
              <a:rPr kumimoji="1" lang="en-US" altLang="ja-JP" sz="1200" b="1" dirty="0">
                <a:solidFill>
                  <a:schemeClr val="tx1"/>
                </a:solidFill>
              </a:rPr>
              <a:t>】</a:t>
            </a:r>
            <a:endParaRPr kumimoji="1" lang="ja-JP" altLang="en-US" sz="1200" b="1" dirty="0">
              <a:solidFill>
                <a:schemeClr val="tx1"/>
              </a:solidFill>
            </a:endParaRPr>
          </a:p>
        </p:txBody>
      </p:sp>
      <p:sp>
        <p:nvSpPr>
          <p:cNvPr id="58" name="正方形/長方形 57">
            <a:extLst>
              <a:ext uri="{FF2B5EF4-FFF2-40B4-BE49-F238E27FC236}">
                <a16:creationId xmlns:a16="http://schemas.microsoft.com/office/drawing/2014/main" id="{D801CA43-12B8-4F04-BA3D-E57CDA307713}"/>
              </a:ext>
            </a:extLst>
          </p:cNvPr>
          <p:cNvSpPr/>
          <p:nvPr/>
        </p:nvSpPr>
        <p:spPr>
          <a:xfrm>
            <a:off x="6540131" y="602125"/>
            <a:ext cx="614735" cy="212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b="1" dirty="0">
                <a:solidFill>
                  <a:schemeClr val="tx1"/>
                </a:solidFill>
              </a:rPr>
              <a:t>【</a:t>
            </a:r>
            <a:r>
              <a:rPr kumimoji="1" lang="ja-JP" altLang="en-US" sz="1200" b="1" dirty="0">
                <a:solidFill>
                  <a:schemeClr val="tx1"/>
                </a:solidFill>
              </a:rPr>
              <a:t>目的</a:t>
            </a:r>
            <a:r>
              <a:rPr kumimoji="1" lang="en-US" altLang="ja-JP" sz="1200" b="1" dirty="0">
                <a:solidFill>
                  <a:schemeClr val="tx1"/>
                </a:solidFill>
              </a:rPr>
              <a:t>】</a:t>
            </a:r>
            <a:endParaRPr kumimoji="1" lang="ja-JP" altLang="en-US" sz="1200" b="1" dirty="0">
              <a:solidFill>
                <a:schemeClr val="tx1"/>
              </a:solidFill>
            </a:endParaRPr>
          </a:p>
        </p:txBody>
      </p:sp>
      <p:sp>
        <p:nvSpPr>
          <p:cNvPr id="59" name="角丸四角形 55">
            <a:extLst>
              <a:ext uri="{FF2B5EF4-FFF2-40B4-BE49-F238E27FC236}">
                <a16:creationId xmlns:a16="http://schemas.microsoft.com/office/drawing/2014/main" id="{B19A61D1-F36F-4F3B-8286-F57137894BCB}"/>
              </a:ext>
            </a:extLst>
          </p:cNvPr>
          <p:cNvSpPr/>
          <p:nvPr/>
        </p:nvSpPr>
        <p:spPr>
          <a:xfrm>
            <a:off x="8755408" y="814260"/>
            <a:ext cx="927310" cy="211008"/>
          </a:xfrm>
          <a:prstGeom prst="roundRect">
            <a:avLst/>
          </a:prstGeom>
          <a:solidFill>
            <a:srgbClr val="92D050"/>
          </a:solidFill>
          <a:ln w="12700" algn="ctr">
            <a:solidFill>
              <a:srgbClr val="92D05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ja-JP" altLang="en-US" sz="1000" b="1" dirty="0">
                <a:solidFill>
                  <a:schemeClr val="bg1"/>
                </a:solidFill>
              </a:rPr>
              <a:t>公共交通の充実</a:t>
            </a:r>
          </a:p>
        </p:txBody>
      </p:sp>
      <p:sp>
        <p:nvSpPr>
          <p:cNvPr id="60" name="角丸四角形 56">
            <a:extLst>
              <a:ext uri="{FF2B5EF4-FFF2-40B4-BE49-F238E27FC236}">
                <a16:creationId xmlns:a16="http://schemas.microsoft.com/office/drawing/2014/main" id="{E9953BBE-5FDE-49CA-8747-D552C92DDD8A}"/>
              </a:ext>
            </a:extLst>
          </p:cNvPr>
          <p:cNvSpPr/>
          <p:nvPr/>
        </p:nvSpPr>
        <p:spPr>
          <a:xfrm>
            <a:off x="4516265" y="814908"/>
            <a:ext cx="927310" cy="211008"/>
          </a:xfrm>
          <a:prstGeom prst="roundRect">
            <a:avLst/>
          </a:prstGeom>
          <a:solidFill>
            <a:srgbClr val="002060"/>
          </a:solidFill>
          <a:ln w="12700" algn="ctr">
            <a:solidFill>
              <a:srgbClr val="002060"/>
            </a:solidFill>
            <a:miter lim="800000"/>
            <a:headEnd/>
            <a:tailEnd/>
          </a:ln>
        </p:spPr>
        <p:txBody>
          <a:bodyPr wrap="square" lIns="0" tIns="0" rIns="0" bIns="0" rtlCol="0" anchor="ctr"/>
          <a:lstStyle/>
          <a:p>
            <a:pPr algn="ctr" fontAlgn="base">
              <a:spcBef>
                <a:spcPct val="0"/>
              </a:spcBef>
              <a:spcAft>
                <a:spcPct val="0"/>
              </a:spcAft>
              <a:buFont typeface="Wingdings 2" pitchFamily="18" charset="2"/>
              <a:buNone/>
            </a:pPr>
            <a:r>
              <a:rPr kumimoji="1" lang="en-US" altLang="ja-JP" sz="1400" b="1" dirty="0">
                <a:solidFill>
                  <a:schemeClr val="bg1"/>
                </a:solidFill>
                <a:cs typeface="Arial" charset="0"/>
              </a:rPr>
              <a:t>EV/FCV</a:t>
            </a:r>
            <a:endParaRPr kumimoji="1" lang="ja-JP" altLang="en-US" sz="1400" b="1" dirty="0">
              <a:solidFill>
                <a:schemeClr val="bg1"/>
              </a:solidFill>
              <a:cs typeface="Arial" charset="0"/>
            </a:endParaRPr>
          </a:p>
        </p:txBody>
      </p:sp>
      <p:sp>
        <p:nvSpPr>
          <p:cNvPr id="2" name="テキスト ボックス 1">
            <a:extLst>
              <a:ext uri="{FF2B5EF4-FFF2-40B4-BE49-F238E27FC236}">
                <a16:creationId xmlns:a16="http://schemas.microsoft.com/office/drawing/2014/main" id="{545B87FE-4110-461F-A825-3ABE3E633C8A}"/>
              </a:ext>
            </a:extLst>
          </p:cNvPr>
          <p:cNvSpPr txBox="1"/>
          <p:nvPr/>
        </p:nvSpPr>
        <p:spPr>
          <a:xfrm>
            <a:off x="4212561" y="3290179"/>
            <a:ext cx="5236238" cy="253916"/>
          </a:xfrm>
          <a:prstGeom prst="rect">
            <a:avLst/>
          </a:prstGeom>
          <a:noFill/>
        </p:spPr>
        <p:txBody>
          <a:bodyPr wrap="square" rtlCol="0">
            <a:spAutoFit/>
          </a:bodyPr>
          <a:lstStyle/>
          <a:p>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出典：「石狩市の地域経済循環分析</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年版</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】Ver2.0 (</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環境省、価値総合研究所）」</a:t>
            </a:r>
            <a:endParaRPr kumimoji="1" lang="ja-JP" altLang="en-US" sz="1050" dirty="0">
              <a:latin typeface="+mn-ea"/>
              <a:ea typeface="+mn-ea"/>
            </a:endParaRPr>
          </a:p>
        </p:txBody>
      </p:sp>
    </p:spTree>
    <p:extLst>
      <p:ext uri="{BB962C8B-B14F-4D97-AF65-F5344CB8AC3E}">
        <p14:creationId xmlns:p14="http://schemas.microsoft.com/office/powerpoint/2010/main" val="1353571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382589" y="1589"/>
          <a:ext cx="1587" cy="1587"/>
        </p:xfrm>
        <a:graphic>
          <a:graphicData uri="http://schemas.openxmlformats.org/presentationml/2006/ole">
            <mc:AlternateContent xmlns:mc="http://schemas.openxmlformats.org/markup-compatibility/2006">
              <mc:Choice xmlns:v="urn:schemas-microsoft-com:vml" Requires="v">
                <p:oleObj spid="_x0000_s21525" name="think-cell スライド" r:id="rId5" imgW="528" imgH="528" progId="TCLayout.ActiveDocument.1">
                  <p:embed/>
                </p:oleObj>
              </mc:Choice>
              <mc:Fallback>
                <p:oleObj name="think-cell スライド" r:id="rId5" imgW="528" imgH="528" progId="TCLayout.ActiveDocument.1">
                  <p:embed/>
                  <p:pic>
                    <p:nvPicPr>
                      <p:cNvPr id="3" name="オブジェクト 2" hidden="1"/>
                      <p:cNvPicPr/>
                      <p:nvPr/>
                    </p:nvPicPr>
                    <p:blipFill>
                      <a:blip r:embed="rId6"/>
                      <a:stretch>
                        <a:fillRect/>
                      </a:stretch>
                    </p:blipFill>
                    <p:spPr>
                      <a:xfrm>
                        <a:off x="382589" y="1589"/>
                        <a:ext cx="1587" cy="1587"/>
                      </a:xfrm>
                      <a:prstGeom prst="rect">
                        <a:avLst/>
                      </a:prstGeom>
                    </p:spPr>
                  </p:pic>
                </p:oleObj>
              </mc:Fallback>
            </mc:AlternateContent>
          </a:graphicData>
        </a:graphic>
      </p:graphicFrame>
      <p:sp>
        <p:nvSpPr>
          <p:cNvPr id="9" name="正方形/長方形 8"/>
          <p:cNvSpPr/>
          <p:nvPr/>
        </p:nvSpPr>
        <p:spPr>
          <a:xfrm>
            <a:off x="5565516" y="6562607"/>
            <a:ext cx="3702358" cy="295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r">
              <a:defRPr/>
            </a:pPr>
            <a:r>
              <a:rPr kumimoji="1" lang="ja-JP" altLang="en-US" sz="900" dirty="0">
                <a:solidFill>
                  <a:prstClr val="black"/>
                </a:solidFill>
                <a:latin typeface="メイリオ" panose="020B0604030504040204" pitchFamily="50" charset="-128"/>
                <a:ea typeface="メイリオ" panose="020B0604030504040204" pitchFamily="50" charset="-128"/>
              </a:rPr>
              <a:t>環境省　地域の多様な課題に応える脱炭素型地域づくりモデル形成事業</a:t>
            </a:r>
          </a:p>
        </p:txBody>
      </p:sp>
      <p:graphicFrame>
        <p:nvGraphicFramePr>
          <p:cNvPr id="10" name="表 12">
            <a:extLst>
              <a:ext uri="{FF2B5EF4-FFF2-40B4-BE49-F238E27FC236}">
                <a16:creationId xmlns:a16="http://schemas.microsoft.com/office/drawing/2014/main" id="{990E545B-86E6-4B33-AD8F-D6446DBA2BEB}"/>
              </a:ext>
            </a:extLst>
          </p:cNvPr>
          <p:cNvGraphicFramePr>
            <a:graphicFrameLocks noGrp="1"/>
          </p:cNvGraphicFramePr>
          <p:nvPr>
            <p:extLst>
              <p:ext uri="{D42A27DB-BD31-4B8C-83A1-F6EECF244321}">
                <p14:modId xmlns:p14="http://schemas.microsoft.com/office/powerpoint/2010/main" val="2787166214"/>
              </p:ext>
            </p:extLst>
          </p:nvPr>
        </p:nvGraphicFramePr>
        <p:xfrm>
          <a:off x="423337" y="677027"/>
          <a:ext cx="9089658" cy="58567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921930">
                  <a:extLst>
                    <a:ext uri="{9D8B030D-6E8A-4147-A177-3AD203B41FA5}">
                      <a16:colId xmlns:a16="http://schemas.microsoft.com/office/drawing/2014/main" val="3265526353"/>
                    </a:ext>
                  </a:extLst>
                </a:gridCol>
                <a:gridCol w="1617557">
                  <a:extLst>
                    <a:ext uri="{9D8B030D-6E8A-4147-A177-3AD203B41FA5}">
                      <a16:colId xmlns:a16="http://schemas.microsoft.com/office/drawing/2014/main" val="3371818790"/>
                    </a:ext>
                  </a:extLst>
                </a:gridCol>
                <a:gridCol w="1971771">
                  <a:extLst>
                    <a:ext uri="{9D8B030D-6E8A-4147-A177-3AD203B41FA5}">
                      <a16:colId xmlns:a16="http://schemas.microsoft.com/office/drawing/2014/main" val="1728256747"/>
                    </a:ext>
                  </a:extLst>
                </a:gridCol>
                <a:gridCol w="3578400">
                  <a:extLst>
                    <a:ext uri="{9D8B030D-6E8A-4147-A177-3AD203B41FA5}">
                      <a16:colId xmlns:a16="http://schemas.microsoft.com/office/drawing/2014/main" val="2519243731"/>
                    </a:ext>
                  </a:extLst>
                </a:gridCol>
              </a:tblGrid>
              <a:tr h="288571">
                <a:tc gridSpan="4">
                  <a:txBody>
                    <a:bodyPr/>
                    <a:lstStyle/>
                    <a:p>
                      <a:pPr algn="l"/>
                      <a:r>
                        <a:rPr kumimoji="1" lang="ja-JP" altLang="en-US" sz="1200" b="1" kern="1200">
                          <a:solidFill>
                            <a:schemeClr val="tx1"/>
                          </a:solidFill>
                          <a:latin typeface="メイリオ" panose="020B0604030504040204" pitchFamily="50" charset="-128"/>
                          <a:ea typeface="メイリオ" panose="020B0604030504040204" pitchFamily="50" charset="-128"/>
                          <a:cs typeface="+mn-cs"/>
                        </a:rPr>
                        <a:t>顕在化</a:t>
                      </a:r>
                      <a:r>
                        <a:rPr kumimoji="1" lang="ja-JP" altLang="en-US" sz="1200" b="1" kern="1200" dirty="0">
                          <a:solidFill>
                            <a:schemeClr val="tx1"/>
                          </a:solidFill>
                          <a:latin typeface="メイリオ" panose="020B0604030504040204" pitchFamily="50" charset="-128"/>
                          <a:ea typeface="メイリオ" panose="020B0604030504040204" pitchFamily="50" charset="-128"/>
                          <a:cs typeface="+mn-cs"/>
                        </a:rPr>
                        <a:t>した課題と課題解決のアプローチ（今後の対応）について</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endParaRPr kumimoji="1" lang="ja-JP" altLang="en-US" sz="1200" dirty="0">
                        <a:solidFill>
                          <a:schemeClr val="bg1"/>
                        </a:solidFill>
                        <a:effectLst>
                          <a:outerShdw blurRad="38100" dist="38100" dir="2700000" algn="tl">
                            <a:srgbClr val="000000">
                              <a:alpha val="43137"/>
                            </a:srgbClr>
                          </a:outerShdw>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tc hMerge="1">
                  <a:txBody>
                    <a:bodyPr/>
                    <a:lstStyle/>
                    <a:p>
                      <a:pPr algn="ctr"/>
                      <a:endParaRPr kumimoji="1" lang="ja-JP" altLang="en-US" sz="1200" dirty="0">
                        <a:solidFill>
                          <a:schemeClr val="bg1"/>
                        </a:solidFill>
                        <a:effectLst>
                          <a:outerShdw blurRad="38100" dist="38100" dir="2700000" algn="tl">
                            <a:srgbClr val="000000">
                              <a:alpha val="43137"/>
                            </a:srgbClr>
                          </a:outerShdw>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tc hMerge="1">
                  <a:txBody>
                    <a:bodyPr/>
                    <a:lstStyle/>
                    <a:p>
                      <a:pPr algn="ctr"/>
                      <a:endParaRPr kumimoji="1" lang="ja-JP" altLang="en-US" sz="1200" dirty="0">
                        <a:solidFill>
                          <a:schemeClr val="bg1"/>
                        </a:solidFill>
                        <a:effectLst>
                          <a:outerShdw blurRad="38100" dist="38100" dir="2700000" algn="tl">
                            <a:srgbClr val="000000">
                              <a:alpha val="43137"/>
                            </a:srgbClr>
                          </a:outerShdw>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700127705"/>
                  </a:ext>
                </a:extLst>
              </a:tr>
              <a:tr h="432856">
                <a:tc>
                  <a:txBody>
                    <a:bodyPr/>
                    <a:lstStyle/>
                    <a:p>
                      <a:pPr algn="ctr"/>
                      <a:r>
                        <a:rPr lang="ja-JP" altLang="en-US" sz="1050" b="1" dirty="0">
                          <a:solidFill>
                            <a:schemeClr val="bg1"/>
                          </a:solidFill>
                          <a:effectLst>
                            <a:outerShdw blurRad="38100" dist="38100" dir="2700000" algn="tl">
                              <a:srgbClr val="000000">
                                <a:alpha val="43137"/>
                              </a:srgbClr>
                            </a:outerShdw>
                          </a:effectLst>
                        </a:rPr>
                        <a:t>業務内容</a:t>
                      </a:r>
                      <a:endParaRPr kumimoji="1" lang="ja-JP" altLang="en-US" sz="1050" b="1" dirty="0">
                        <a:solidFill>
                          <a:schemeClr val="bg1"/>
                        </a:solidFill>
                        <a:effectLst>
                          <a:outerShdw blurRad="38100" dist="38100" dir="2700000" algn="tl">
                            <a:srgbClr val="000000">
                              <a:alpha val="43137"/>
                            </a:srgbClr>
                          </a:outerShdw>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ja-JP" altLang="en-US" sz="1050" b="1" dirty="0">
                          <a:solidFill>
                            <a:schemeClr val="bg1"/>
                          </a:solidFill>
                          <a:effectLst>
                            <a:outerShdw blurRad="38100" dist="38100" dir="2700000" algn="tl">
                              <a:srgbClr val="000000">
                                <a:alpha val="43137"/>
                              </a:srgbClr>
                            </a:outerShdw>
                          </a:effectLst>
                        </a:rPr>
                        <a:t>成果目標</a:t>
                      </a:r>
                      <a:endParaRPr kumimoji="1" lang="ja-JP" altLang="en-US" sz="1050" b="1" dirty="0">
                        <a:solidFill>
                          <a:schemeClr val="bg1"/>
                        </a:solidFill>
                        <a:effectLst>
                          <a:outerShdw blurRad="38100" dist="38100" dir="2700000" algn="tl">
                            <a:srgbClr val="000000">
                              <a:alpha val="43137"/>
                            </a:srgbClr>
                          </a:outerShdw>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ja-JP" altLang="en-US" sz="1050" b="1" dirty="0">
                          <a:solidFill>
                            <a:schemeClr val="bg1"/>
                          </a:solidFill>
                          <a:effectLst>
                            <a:outerShdw blurRad="38100" dist="38100" dir="2700000" algn="tl">
                              <a:srgbClr val="000000">
                                <a:alpha val="43137"/>
                              </a:srgbClr>
                            </a:outerShdw>
                          </a:effectLst>
                        </a:rPr>
                        <a:t>事業実施にあたり顕在化した課題</a:t>
                      </a:r>
                      <a:endParaRPr kumimoji="1" lang="ja-JP" altLang="en-US" sz="1050" b="1" dirty="0">
                        <a:solidFill>
                          <a:schemeClr val="bg1"/>
                        </a:solidFill>
                        <a:effectLst>
                          <a:outerShdw blurRad="38100" dist="38100" dir="2700000" algn="tl">
                            <a:srgbClr val="000000">
                              <a:alpha val="43137"/>
                            </a:srgbClr>
                          </a:outerShdw>
                        </a:effectLs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ja-JP" altLang="en-US" sz="1050" b="1" dirty="0">
                          <a:solidFill>
                            <a:schemeClr val="bg1"/>
                          </a:solidFill>
                          <a:effectLst>
                            <a:outerShdw blurRad="38100" dist="38100" dir="2700000" algn="tl">
                              <a:srgbClr val="000000">
                                <a:alpha val="43137"/>
                              </a:srgbClr>
                            </a:outerShdw>
                          </a:effectLst>
                        </a:rPr>
                        <a:t>課題解決のアプローチと</a:t>
                      </a:r>
                      <a:endParaRPr lang="en-US" altLang="ja-JP" sz="1050" b="1" dirty="0">
                        <a:solidFill>
                          <a:schemeClr val="bg1"/>
                        </a:solidFill>
                        <a:effectLst>
                          <a:outerShdw blurRad="38100" dist="38100" dir="2700000" algn="tl">
                            <a:srgbClr val="000000">
                              <a:alpha val="43137"/>
                            </a:srgbClr>
                          </a:outerShdw>
                        </a:effectLst>
                      </a:endParaRPr>
                    </a:p>
                    <a:p>
                      <a:pPr algn="ctr"/>
                      <a:r>
                        <a:rPr kumimoji="1" lang="ja-JP" altLang="en-US" sz="1050" b="1" dirty="0">
                          <a:solidFill>
                            <a:schemeClr val="bg1"/>
                          </a:solidFill>
                          <a:effectLst>
                            <a:outerShdw blurRad="38100" dist="38100" dir="2700000" algn="tl">
                              <a:srgbClr val="000000">
                                <a:alpha val="43137"/>
                              </a:srgbClr>
                            </a:outerShdw>
                          </a:effectLst>
                        </a:rPr>
                        <a:t>今後の展開（</a:t>
                      </a:r>
                      <a:r>
                        <a:rPr kumimoji="1" lang="ja-JP" altLang="en-US" sz="1050" b="1" u="sng" dirty="0">
                          <a:solidFill>
                            <a:srgbClr val="FF0066"/>
                          </a:solidFill>
                          <a:effectLst>
                            <a:outerShdw blurRad="38100" dist="38100" dir="2700000" algn="tl">
                              <a:srgbClr val="000000">
                                <a:alpha val="43137"/>
                              </a:srgbClr>
                            </a:outerShdw>
                          </a:effectLst>
                        </a:rPr>
                        <a:t>スケジュール</a:t>
                      </a:r>
                      <a:r>
                        <a:rPr kumimoji="1" lang="ja-JP" altLang="en-US" sz="1050" b="1" dirty="0">
                          <a:solidFill>
                            <a:schemeClr val="bg1"/>
                          </a:solidFill>
                          <a:effectLst>
                            <a:outerShdw blurRad="38100" dist="38100" dir="2700000" algn="tl">
                              <a:srgbClr val="000000">
                                <a:alpha val="43137"/>
                              </a:srgbClr>
                            </a:outerShdw>
                          </a:effectLst>
                        </a:rPr>
                        <a: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51828688"/>
                  </a:ext>
                </a:extLst>
              </a:tr>
              <a:tr h="769013">
                <a:tc>
                  <a:txBody>
                    <a:bodyPr/>
                    <a:lstStyle/>
                    <a:p>
                      <a:r>
                        <a:rPr kumimoji="1" lang="en-US" altLang="ja-JP" sz="1050" dirty="0"/>
                        <a:t>1</a:t>
                      </a:r>
                      <a:r>
                        <a:rPr kumimoji="1" lang="ja-JP" altLang="en-US" sz="1050" dirty="0"/>
                        <a:t> 事業の前提条件の整理</a:t>
                      </a:r>
                    </a:p>
                    <a:p>
                      <a:r>
                        <a:rPr kumimoji="1" lang="ja-JP" altLang="en-US" sz="1050" dirty="0"/>
                        <a:t>・関連計画との整合性</a:t>
                      </a:r>
                    </a:p>
                    <a:p>
                      <a:r>
                        <a:rPr kumimoji="1" lang="ja-JP" altLang="en-US" sz="1050" dirty="0"/>
                        <a:t>・想定されるエネルギー需要と供給</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kumimoji="1" lang="ja-JP" altLang="en-US" sz="1050" dirty="0">
                          <a:solidFill>
                            <a:schemeClr val="tx1"/>
                          </a:solidFill>
                        </a:rPr>
                        <a:t>事業検討領域の設定で与条件となる枠組みを整理する。</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50" dirty="0"/>
                        <a:t>①これまでの関連取組がある中で本事業の独自性をどこに見出すか。</a:t>
                      </a:r>
                      <a:endParaRPr kumimoji="1" lang="en-US" altLang="ja-JP" sz="105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50" dirty="0"/>
                        <a:t>①</a:t>
                      </a:r>
                      <a:r>
                        <a:rPr lang="ja-JP" altLang="ja-JP" sz="1050" b="0" i="0" u="none" strike="noStrike" dirty="0">
                          <a:solidFill>
                            <a:srgbClr val="000000"/>
                          </a:solidFill>
                          <a:effectLst/>
                          <a:latin typeface="+mn-ea"/>
                          <a:ea typeface="+mn-ea"/>
                        </a:rPr>
                        <a:t>具体的に動いている話と大局的な視点と</a:t>
                      </a:r>
                      <a:r>
                        <a:rPr lang="ja-JP" altLang="en-US" sz="1050" b="0" i="0" u="none" strike="noStrike" dirty="0">
                          <a:solidFill>
                            <a:srgbClr val="000000"/>
                          </a:solidFill>
                          <a:effectLst/>
                          <a:latin typeface="+mn-ea"/>
                          <a:ea typeface="+mn-ea"/>
                        </a:rPr>
                        <a:t>を区別し、それらを</a:t>
                      </a:r>
                      <a:r>
                        <a:rPr lang="ja-JP" altLang="ja-JP" sz="1050" b="0" i="0" u="none" strike="noStrike" dirty="0">
                          <a:solidFill>
                            <a:srgbClr val="000000"/>
                          </a:solidFill>
                          <a:effectLst/>
                          <a:latin typeface="+mn-ea"/>
                          <a:ea typeface="+mn-ea"/>
                        </a:rPr>
                        <a:t>織り交ぜ</a:t>
                      </a:r>
                      <a:r>
                        <a:rPr lang="ja-JP" altLang="en-US" sz="1050" b="0" i="0" u="none" strike="noStrike" dirty="0">
                          <a:solidFill>
                            <a:srgbClr val="000000"/>
                          </a:solidFill>
                          <a:effectLst/>
                          <a:latin typeface="+mn-ea"/>
                          <a:ea typeface="+mn-ea"/>
                        </a:rPr>
                        <a:t>ることで</a:t>
                      </a:r>
                      <a:r>
                        <a:rPr lang="ja-JP" altLang="ja-JP" sz="1050" b="0" i="0" u="none" strike="noStrike" dirty="0">
                          <a:solidFill>
                            <a:srgbClr val="000000"/>
                          </a:solidFill>
                          <a:effectLst/>
                          <a:latin typeface="+mn-ea"/>
                          <a:ea typeface="+mn-ea"/>
                        </a:rPr>
                        <a:t>共通のテーブルでの議論が</a:t>
                      </a:r>
                      <a:r>
                        <a:rPr lang="ja-JP" altLang="en-US" sz="1050" b="0" i="0" u="none" strike="noStrike" dirty="0">
                          <a:solidFill>
                            <a:srgbClr val="000000"/>
                          </a:solidFill>
                          <a:effectLst/>
                          <a:latin typeface="+mn-ea"/>
                          <a:ea typeface="+mn-ea"/>
                        </a:rPr>
                        <a:t>可能となる。＝今年度末</a:t>
                      </a:r>
                      <a:r>
                        <a:rPr lang="en-US" altLang="ja-JP" sz="1050" b="0" i="0" u="none" strike="noStrike" dirty="0">
                          <a:solidFill>
                            <a:srgbClr val="000000"/>
                          </a:solidFill>
                          <a:effectLst/>
                          <a:latin typeface="+mn-ea"/>
                          <a:ea typeface="+mn-ea"/>
                        </a:rPr>
                        <a:t>~</a:t>
                      </a:r>
                      <a:r>
                        <a:rPr lang="ja-JP" altLang="en-US" sz="1050" b="0" i="0" u="none" strike="noStrike" dirty="0">
                          <a:solidFill>
                            <a:srgbClr val="000000"/>
                          </a:solidFill>
                          <a:effectLst/>
                          <a:latin typeface="+mn-ea"/>
                          <a:ea typeface="+mn-ea"/>
                        </a:rPr>
                        <a:t>来年度以降</a:t>
                      </a:r>
                      <a:endParaRPr kumimoji="1" lang="ja-JP" altLang="en-US" sz="105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571226629"/>
                  </a:ext>
                </a:extLst>
              </a:tr>
              <a:tr h="914400">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rPr>
                        <a:t>2</a:t>
                      </a:r>
                      <a:r>
                        <a:rPr kumimoji="1" lang="ja-JP" altLang="en-US" sz="1050" dirty="0">
                          <a:solidFill>
                            <a:schemeClr val="tx1"/>
                          </a:solidFill>
                        </a:rPr>
                        <a:t> 目指す姿・コンセプト立案</a:t>
                      </a: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・目指すゴール</a:t>
                      </a: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・実施意義</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dirty="0">
                          <a:solidFill>
                            <a:schemeClr val="tx1"/>
                          </a:solidFill>
                        </a:rPr>
                        <a:t>地域課題やポテンシャルから設定する石狩版地域循環共生圏の妥当性について検証を行う。</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dirty="0">
                          <a:solidFill>
                            <a:schemeClr val="tx1"/>
                          </a:solidFill>
                        </a:rPr>
                        <a:t>①石狩市の取組を核としながら、中長期的にはいかに周辺都市をも巻き込んだ取組とするか。</a:t>
                      </a:r>
                      <a:endParaRPr kumimoji="1" lang="en-US" altLang="ja-JP" sz="105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dirty="0"/>
                        <a:t>①電源確保・需要家誘致・開拓は市域内に閉じずに幅広に検討・余剰再エネの有効活用に向けた周辺都市も巻き込んだサプライチェーンの最適構築を目指す。そのために、情報発信・周辺自治体との意見交換、事業連携の打診を行う。＝来年度以降</a:t>
                      </a:r>
                      <a:endParaRPr kumimoji="1" lang="en-US" altLang="ja-JP" sz="1050" dirty="0"/>
                    </a:p>
                    <a:p>
                      <a:endParaRPr kumimoji="1" lang="ja-JP" altLang="en-US" sz="105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3627162"/>
                  </a:ext>
                </a:extLst>
              </a:tr>
              <a:tr h="903115">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rPr>
                        <a:t>3 </a:t>
                      </a:r>
                      <a:r>
                        <a:rPr kumimoji="1" lang="ja-JP" altLang="en-US" sz="1050" dirty="0">
                          <a:solidFill>
                            <a:schemeClr val="tx1"/>
                          </a:solidFill>
                        </a:rPr>
                        <a:t>事業推進の在り方</a:t>
                      </a: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・事業コンセプト</a:t>
                      </a: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・事業領域</a:t>
                      </a: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・実施体制</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kumimoji="1" lang="ja-JP" altLang="en-US" sz="1050" dirty="0">
                          <a:solidFill>
                            <a:schemeClr val="tx1"/>
                          </a:solidFill>
                        </a:rPr>
                        <a:t>事業のコンセプトを明確化し、事業領域やその実現に向けた体制案が具体的になっている。</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kumimoji="1" lang="ja-JP" altLang="en-US" sz="1050" dirty="0">
                          <a:solidFill>
                            <a:schemeClr val="tx1"/>
                          </a:solidFill>
                        </a:rPr>
                        <a:t>①事業継続が可能な事業領域の考え方はどうあるべきか。地域新電力をどうとらえるべきか。</a:t>
                      </a:r>
                      <a:endParaRPr kumimoji="1" lang="en-US" altLang="ja-JP" sz="1050" dirty="0">
                        <a:solidFill>
                          <a:schemeClr val="tx1"/>
                        </a:solidFill>
                      </a:endParaRPr>
                    </a:p>
                    <a:p>
                      <a:r>
                        <a:rPr kumimoji="1" lang="ja-JP" altLang="en-US" sz="1050" dirty="0">
                          <a:solidFill>
                            <a:schemeClr val="tx1"/>
                          </a:solidFill>
                        </a:rPr>
                        <a:t>②既存団体との連携／新組織の新設のどちらが望ましいか。</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kumimoji="1" lang="ja-JP" altLang="en-US" sz="1050" dirty="0"/>
                        <a:t>①地域ポテンシャルを活かした事業としての収益源のとなりうる事業の採算性検証（地域新電力）を踏まえ、剰余金の基金化、その活用による地域課題解決型サービス事業への投資を目指す。＝来年度以降</a:t>
                      </a:r>
                      <a:endParaRPr kumimoji="1" lang="en-US" altLang="ja-JP" sz="1050" dirty="0"/>
                    </a:p>
                    <a:p>
                      <a:r>
                        <a:rPr kumimoji="1" lang="ja-JP" altLang="en-US" sz="1050" dirty="0"/>
                        <a:t>②</a:t>
                      </a:r>
                      <a:r>
                        <a:rPr lang="ja-JP" altLang="ja-JP" sz="1050" b="0" i="0" u="none" strike="noStrike" dirty="0">
                          <a:solidFill>
                            <a:srgbClr val="000000"/>
                          </a:solidFill>
                          <a:effectLst/>
                          <a:latin typeface="+mn-ea"/>
                          <a:ea typeface="+mn-ea"/>
                        </a:rPr>
                        <a:t>既存のPPP・PFIにとらわれない枠組みで新たな官民連携の形を模索</a:t>
                      </a:r>
                      <a:r>
                        <a:rPr lang="ja-JP" altLang="en-US" sz="1050" b="0" i="0" u="none" strike="noStrike" dirty="0">
                          <a:solidFill>
                            <a:srgbClr val="000000"/>
                          </a:solidFill>
                          <a:effectLst/>
                          <a:latin typeface="+mn-ea"/>
                          <a:ea typeface="+mn-ea"/>
                        </a:rPr>
                        <a:t>する。</a:t>
                      </a:r>
                      <a:r>
                        <a:rPr lang="ja-JP" altLang="ja-JP" sz="1050" b="0" i="0" u="none" strike="noStrike" dirty="0">
                          <a:solidFill>
                            <a:srgbClr val="000000"/>
                          </a:solidFill>
                          <a:effectLst/>
                          <a:latin typeface="+mn-ea"/>
                          <a:ea typeface="+mn-ea"/>
                        </a:rPr>
                        <a:t>プレイヤーの推進力は民間の方々が動けるような仕組み</a:t>
                      </a:r>
                      <a:r>
                        <a:rPr lang="ja-JP" altLang="en-US" sz="1050" b="0" i="0" u="none" strike="noStrike" dirty="0">
                          <a:solidFill>
                            <a:srgbClr val="000000"/>
                          </a:solidFill>
                          <a:effectLst/>
                          <a:latin typeface="+mn-ea"/>
                          <a:ea typeface="+mn-ea"/>
                        </a:rPr>
                        <a:t>を構築する。　＝来年度以降</a:t>
                      </a:r>
                      <a:endParaRPr lang="en-US" altLang="ja-JP" sz="1050" b="0" i="0" u="none" strike="noStrike" dirty="0">
                        <a:solidFill>
                          <a:srgbClr val="000000"/>
                        </a:solidFill>
                        <a:effectLst/>
                        <a:latin typeface="+mn-ea"/>
                        <a:ea typeface="+mn-ea"/>
                      </a:endParaRPr>
                    </a:p>
                    <a:p>
                      <a:endParaRPr kumimoji="1" lang="ja-JP" altLang="en-US" sz="105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948599626"/>
                  </a:ext>
                </a:extLst>
              </a:tr>
              <a:tr h="903115">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rPr>
                        <a:t>4 </a:t>
                      </a:r>
                      <a:r>
                        <a:rPr kumimoji="1" lang="ja-JP" altLang="en-US" sz="1050" dirty="0">
                          <a:solidFill>
                            <a:schemeClr val="tx1"/>
                          </a:solidFill>
                        </a:rPr>
                        <a:t>事業採算性検証</a:t>
                      </a: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・前提条件の設定</a:t>
                      </a: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・事業収益構造の明確化</a:t>
                      </a: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・事業性評価の実施</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dirty="0">
                          <a:solidFill>
                            <a:schemeClr val="tx1"/>
                          </a:solidFill>
                        </a:rPr>
                        <a:t>核となる事業である新電力事業の事業性評価により、事業成立要件を明らかにする。</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dirty="0">
                          <a:solidFill>
                            <a:schemeClr val="tx1"/>
                          </a:solidFill>
                        </a:rPr>
                        <a:t>①電源設備を事業体が保有することを是とするか</a:t>
                      </a:r>
                      <a:endParaRPr kumimoji="1" lang="en-US" altLang="ja-JP" sz="1050" dirty="0">
                        <a:solidFill>
                          <a:schemeClr val="tx1"/>
                        </a:solidFill>
                      </a:endParaRPr>
                    </a:p>
                    <a:p>
                      <a:r>
                        <a:rPr kumimoji="1" lang="ja-JP" altLang="en-US" sz="1050" dirty="0">
                          <a:solidFill>
                            <a:schemeClr val="tx1"/>
                          </a:solidFill>
                        </a:rPr>
                        <a:t>②出資構造・資金調達を具体にどうするか。</a:t>
                      </a:r>
                      <a:endParaRPr kumimoji="1" lang="en-US" altLang="ja-JP" sz="1050" dirty="0">
                        <a:solidFill>
                          <a:schemeClr val="tx1"/>
                        </a:solidFill>
                      </a:endParaRPr>
                    </a:p>
                    <a:p>
                      <a:r>
                        <a:rPr kumimoji="1" lang="ja-JP" altLang="en-US" sz="1050" dirty="0">
                          <a:solidFill>
                            <a:schemeClr val="tx1"/>
                          </a:solidFill>
                        </a:rPr>
                        <a:t>③収益の再投資と基金構築のバランスをどうするか。</a:t>
                      </a:r>
                      <a:endParaRPr kumimoji="1" lang="en-US" altLang="ja-JP" sz="1050" dirty="0">
                        <a:solidFill>
                          <a:schemeClr val="tx1"/>
                        </a:solidFill>
                      </a:endParaRPr>
                    </a:p>
                    <a:p>
                      <a:endParaRPr kumimoji="1" lang="ja-JP" altLang="en-US" sz="105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dirty="0"/>
                        <a:t>①電源保有による</a:t>
                      </a:r>
                      <a:r>
                        <a:rPr kumimoji="1" lang="en-US" altLang="ja-JP" sz="1050" dirty="0"/>
                        <a:t>PIRR</a:t>
                      </a:r>
                      <a:r>
                        <a:rPr kumimoji="1" lang="ja-JP" altLang="en-US" sz="1050" dirty="0"/>
                        <a:t>の低下と市場変動リスク回避の見合いによる。電力政策動向を継続注目する。＝継続</a:t>
                      </a:r>
                      <a:endParaRPr kumimoji="1" lang="en-US" altLang="ja-JP" sz="1050" dirty="0"/>
                    </a:p>
                    <a:p>
                      <a:r>
                        <a:rPr kumimoji="1" lang="ja-JP" altLang="en-US" sz="1050" dirty="0"/>
                        <a:t>②自治体の果たす役割・意向を重視し、民間参加意欲の高い石狩市では市は企業連携の潤滑油を目指す。＝継続</a:t>
                      </a:r>
                      <a:endParaRPr kumimoji="1" lang="en-US" altLang="ja-JP" sz="1050" dirty="0"/>
                    </a:p>
                    <a:p>
                      <a:r>
                        <a:rPr kumimoji="1" lang="ja-JP" altLang="en-US" sz="1050" dirty="0"/>
                        <a:t>③電力市場・電力政策の動向による。継続注目する。＝継続</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5904819"/>
                  </a:ext>
                </a:extLst>
              </a:tr>
              <a:tr h="623993">
                <a:tc>
                  <a:txBody>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rPr>
                        <a:t>5 </a:t>
                      </a:r>
                      <a:r>
                        <a:rPr kumimoji="1" lang="ja-JP" altLang="en-US" sz="1050" dirty="0">
                          <a:solidFill>
                            <a:schemeClr val="tx1"/>
                          </a:solidFill>
                        </a:rPr>
                        <a:t>ロードマップ検討</a:t>
                      </a: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・課題の整理</a:t>
                      </a: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rPr>
                        <a:t>・対応方策案の検討</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kumimoji="1" lang="ja-JP" altLang="en-US" sz="1050" dirty="0">
                          <a:solidFill>
                            <a:schemeClr val="tx1"/>
                          </a:solidFill>
                        </a:rPr>
                        <a:t>事業化に向けた課題と打ち手を踏まえ、実現への手順を具体化する。</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kumimoji="1" lang="ja-JP" altLang="en-US" sz="1050" dirty="0">
                          <a:solidFill>
                            <a:schemeClr val="tx1"/>
                          </a:solidFill>
                        </a:rPr>
                        <a:t>①需要家誘致と再エネ電源の誘致をどのような手順で行うべきか。</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kumimoji="1" lang="ja-JP" altLang="en-US" sz="1050" dirty="0"/>
                        <a:t>①具体的な動いているプロジェクトを重視しながら、需給一体型のビジネスモデルを志向することで事業立ち上げスピードアップを重視する。＝今年度末～来年度以降</a:t>
                      </a:r>
                      <a:endParaRPr kumimoji="1" lang="en-US" altLang="ja-JP" sz="1050" dirty="0"/>
                    </a:p>
                    <a:p>
                      <a:endParaRPr kumimoji="1" lang="ja-JP" altLang="en-US" sz="105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993505785"/>
                  </a:ext>
                </a:extLst>
              </a:tr>
            </a:tbl>
          </a:graphicData>
        </a:graphic>
      </p:graphicFrame>
      <p:sp>
        <p:nvSpPr>
          <p:cNvPr id="13" name="Rectangle 2">
            <a:extLst>
              <a:ext uri="{FF2B5EF4-FFF2-40B4-BE49-F238E27FC236}">
                <a16:creationId xmlns:a16="http://schemas.microsoft.com/office/drawing/2014/main" id="{AE4C241C-F49B-4A96-B07D-B9A57DE6C3FB}"/>
              </a:ext>
            </a:extLst>
          </p:cNvPr>
          <p:cNvSpPr txBox="1">
            <a:spLocks noChangeArrowheads="1"/>
          </p:cNvSpPr>
          <p:nvPr/>
        </p:nvSpPr>
        <p:spPr bwMode="auto">
          <a:xfrm>
            <a:off x="0" y="-1"/>
            <a:ext cx="9906000" cy="580726"/>
          </a:xfrm>
          <a:prstGeom prst="rect">
            <a:avLst/>
          </a:prstGeom>
          <a:solidFill>
            <a:srgbClr val="00B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a:bodyPr>
          <a:lstStyle>
            <a:lvl1pPr algn="l" rtl="0" eaLnBrk="0" fontAlgn="base" hangingPunct="0">
              <a:spcBef>
                <a:spcPct val="0"/>
              </a:spcBef>
              <a:spcAft>
                <a:spcPct val="0"/>
              </a:spcAft>
              <a:defRPr kumimoji="1" sz="2800">
                <a:solidFill>
                  <a:srgbClr val="1E1E5A"/>
                </a:solidFill>
                <a:latin typeface="メイリオ" panose="020B0604030504040204" pitchFamily="50" charset="-128"/>
                <a:ea typeface="メイリオ" panose="020B0604030504040204" pitchFamily="50" charset="-128"/>
                <a:cs typeface="メイリオ" pitchFamily="50" charset="-128"/>
              </a:defRPr>
            </a:lvl1pPr>
            <a:lvl2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sz="2800">
                <a:solidFill>
                  <a:srgbClr val="1E1E5A"/>
                </a:solidFill>
                <a:latin typeface="メイリオ" pitchFamily="50" charset="-128"/>
                <a:ea typeface="メイリオ" pitchFamily="50" charset="-128"/>
                <a:cs typeface="メイリオ" pitchFamily="50" charset="-128"/>
              </a:defRPr>
            </a:lvl5pPr>
            <a:lvl6pPr marL="457200" algn="l" rtl="0" fontAlgn="base">
              <a:spcBef>
                <a:spcPct val="0"/>
              </a:spcBef>
              <a:spcAft>
                <a:spcPct val="0"/>
              </a:spcAft>
              <a:defRPr kumimoji="1" sz="2800">
                <a:solidFill>
                  <a:srgbClr val="1E1E5A"/>
                </a:solidFill>
                <a:latin typeface="Times New Roman" pitchFamily="18" charset="0"/>
                <a:ea typeface="ＭＳ Ｐゴシック" pitchFamily="50" charset="-128"/>
              </a:defRPr>
            </a:lvl6pPr>
            <a:lvl7pPr marL="914400" algn="l" rtl="0" fontAlgn="base">
              <a:spcBef>
                <a:spcPct val="0"/>
              </a:spcBef>
              <a:spcAft>
                <a:spcPct val="0"/>
              </a:spcAft>
              <a:defRPr kumimoji="1" sz="2800">
                <a:solidFill>
                  <a:srgbClr val="1E1E5A"/>
                </a:solidFill>
                <a:latin typeface="Times New Roman" pitchFamily="18" charset="0"/>
                <a:ea typeface="ＭＳ Ｐゴシック" pitchFamily="50" charset="-128"/>
              </a:defRPr>
            </a:lvl7pPr>
            <a:lvl8pPr marL="1371600" algn="l" rtl="0" fontAlgn="base">
              <a:spcBef>
                <a:spcPct val="0"/>
              </a:spcBef>
              <a:spcAft>
                <a:spcPct val="0"/>
              </a:spcAft>
              <a:defRPr kumimoji="1" sz="2800">
                <a:solidFill>
                  <a:srgbClr val="1E1E5A"/>
                </a:solidFill>
                <a:latin typeface="Times New Roman" pitchFamily="18" charset="0"/>
                <a:ea typeface="ＭＳ Ｐゴシック" pitchFamily="50" charset="-128"/>
              </a:defRPr>
            </a:lvl8pPr>
            <a:lvl9pPr marL="1828800" algn="l" rtl="0" fontAlgn="base">
              <a:spcBef>
                <a:spcPct val="0"/>
              </a:spcBef>
              <a:spcAft>
                <a:spcPct val="0"/>
              </a:spcAft>
              <a:defRPr kumimoji="1" sz="2800">
                <a:solidFill>
                  <a:srgbClr val="1E1E5A"/>
                </a:solidFill>
                <a:latin typeface="Times New Roman" pitchFamily="18" charset="0"/>
                <a:ea typeface="ＭＳ Ｐゴシック" pitchFamily="50" charset="-128"/>
              </a:defRPr>
            </a:lvl9pPr>
          </a:lstStyle>
          <a:p>
            <a:pPr>
              <a:defRPr/>
            </a:pPr>
            <a:endParaRPr lang="ja-JP" altLang="en-US" sz="1300" b="1" dirty="0">
              <a:solidFill>
                <a:srgbClr val="FFFFFF"/>
              </a:solidFill>
            </a:endParaRPr>
          </a:p>
        </p:txBody>
      </p:sp>
      <p:sp>
        <p:nvSpPr>
          <p:cNvPr id="14" name="正方形/長方形 13">
            <a:extLst>
              <a:ext uri="{FF2B5EF4-FFF2-40B4-BE49-F238E27FC236}">
                <a16:creationId xmlns:a16="http://schemas.microsoft.com/office/drawing/2014/main" id="{33D34C5E-A50F-4200-B3CA-7F65925736C7}"/>
              </a:ext>
            </a:extLst>
          </p:cNvPr>
          <p:cNvSpPr/>
          <p:nvPr/>
        </p:nvSpPr>
        <p:spPr>
          <a:xfrm>
            <a:off x="3828288" y="-1"/>
            <a:ext cx="5696712" cy="57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lang="ja-JP" altLang="en-US" sz="1400" b="1" dirty="0">
                <a:solidFill>
                  <a:schemeClr val="bg1"/>
                </a:solidFill>
                <a:latin typeface="メイリオ" panose="020B0604030504040204" pitchFamily="50" charset="-128"/>
                <a:ea typeface="メイリオ" panose="020B0604030504040204" pitchFamily="50" charset="-128"/>
              </a:rPr>
              <a:t>石狩市における再エネ地産地消による</a:t>
            </a:r>
          </a:p>
          <a:p>
            <a:pPr algn="ctr"/>
            <a:r>
              <a:rPr lang="ja-JP" altLang="en-US" sz="1400" b="1" dirty="0">
                <a:solidFill>
                  <a:schemeClr val="bg1"/>
                </a:solidFill>
                <a:latin typeface="メイリオ" panose="020B0604030504040204" pitchFamily="50" charset="-128"/>
                <a:ea typeface="メイリオ" panose="020B0604030504040204" pitchFamily="50" charset="-128"/>
              </a:rPr>
              <a:t>域内循環創出・地域づくりイノベーション事業</a:t>
            </a:r>
          </a:p>
        </p:txBody>
      </p:sp>
      <p:sp>
        <p:nvSpPr>
          <p:cNvPr id="15" name="正方形/長方形 14">
            <a:extLst>
              <a:ext uri="{FF2B5EF4-FFF2-40B4-BE49-F238E27FC236}">
                <a16:creationId xmlns:a16="http://schemas.microsoft.com/office/drawing/2014/main" id="{5A7560D5-AD0B-4643-8A58-BFC3E8EE571F}"/>
              </a:ext>
            </a:extLst>
          </p:cNvPr>
          <p:cNvSpPr/>
          <p:nvPr/>
        </p:nvSpPr>
        <p:spPr>
          <a:xfrm>
            <a:off x="1414108" y="-1"/>
            <a:ext cx="2386749" cy="5796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72000" rIns="0" bIns="0" rtlCol="0" anchor="ctr" anchorCtr="0"/>
          <a:lstStyle/>
          <a:p>
            <a:pPr lvl="0"/>
            <a:r>
              <a:rPr lang="ja-JP" altLang="en-US" sz="2000" b="1" dirty="0">
                <a:solidFill>
                  <a:srgbClr val="FFFFFF"/>
                </a:solidFill>
              </a:rPr>
              <a:t>北海道／石狩市</a:t>
            </a:r>
            <a:endParaRPr kumimoji="1" lang="ja-JP" altLang="en-US" sz="2000" b="1" dirty="0">
              <a:solidFill>
                <a:srgbClr val="FFFFFF"/>
              </a:solidFill>
            </a:endParaRPr>
          </a:p>
        </p:txBody>
      </p:sp>
      <p:pic>
        <p:nvPicPr>
          <p:cNvPr id="16" name="図 15">
            <a:extLst>
              <a:ext uri="{FF2B5EF4-FFF2-40B4-BE49-F238E27FC236}">
                <a16:creationId xmlns:a16="http://schemas.microsoft.com/office/drawing/2014/main" id="{FFC8128B-8485-460B-8CE8-578DFB0A25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8691" y="55092"/>
            <a:ext cx="411914" cy="453105"/>
          </a:xfrm>
          <a:prstGeom prst="rect">
            <a:avLst/>
          </a:prstGeom>
        </p:spPr>
      </p:pic>
    </p:spTree>
    <p:extLst>
      <p:ext uri="{BB962C8B-B14F-4D97-AF65-F5344CB8AC3E}">
        <p14:creationId xmlns:p14="http://schemas.microsoft.com/office/powerpoint/2010/main" val="18052078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4zyQ91rJTweUe8tONZR2B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4zyQ91rJTweUe8tONZR2B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テーマ1">
  <a:themeElements>
    <a:clrScheme name="ユーザー定義 1">
      <a:dk1>
        <a:sysClr val="windowText" lastClr="000000"/>
      </a:dk1>
      <a:lt1>
        <a:sysClr val="window" lastClr="FFFFFF"/>
      </a:lt1>
      <a:dk2>
        <a:srgbClr val="0077C0"/>
      </a:dk2>
      <a:lt2>
        <a:srgbClr val="EEECE1"/>
      </a:lt2>
      <a:accent1>
        <a:srgbClr val="0077C0"/>
      </a:accent1>
      <a:accent2>
        <a:srgbClr val="CC0E00"/>
      </a:accent2>
      <a:accent3>
        <a:srgbClr val="36CC00"/>
      </a:accent3>
      <a:accent4>
        <a:srgbClr val="CC00AA"/>
      </a:accent4>
      <a:accent5>
        <a:srgbClr val="00CCBE"/>
      </a:accent5>
      <a:accent6>
        <a:srgbClr val="CC6D00"/>
      </a:accent6>
      <a:hlink>
        <a:srgbClr val="0000FF"/>
      </a:hlink>
      <a:folHlink>
        <a:srgbClr val="800080"/>
      </a:folHlink>
    </a:clrScheme>
    <a:fontScheme name="ユーザー定義 1">
      <a:majorFont>
        <a:latin typeface="Arial"/>
        <a:ea typeface="HGSｺﾞｼｯｸE"/>
        <a:cs typeface=""/>
      </a:majorFont>
      <a:minorFont>
        <a:latin typeface="Aria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rtlCol="0" anchor="ctr"/>
      <a:lstStyle>
        <a:defPPr algn="ctr">
          <a:defRPr kumimoji="1"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kumimoji="1" sz="1200" dirty="0" smtClean="0">
            <a:latin typeface="+mn-ea"/>
            <a:ea typeface="+mn-ea"/>
          </a:defRPr>
        </a:defPPr>
      </a:lstStyle>
    </a:txDef>
  </a:objectDefaults>
  <a:extraClrSchemeLst>
    <a:extraClrScheme>
      <a:clrScheme name="デザインの設定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テーマ1">
  <a:themeElements>
    <a:clrScheme name="ユーザー定義 1">
      <a:dk1>
        <a:sysClr val="windowText" lastClr="000000"/>
      </a:dk1>
      <a:lt1>
        <a:sysClr val="window" lastClr="FFFFFF"/>
      </a:lt1>
      <a:dk2>
        <a:srgbClr val="0077C0"/>
      </a:dk2>
      <a:lt2>
        <a:srgbClr val="EEECE1"/>
      </a:lt2>
      <a:accent1>
        <a:srgbClr val="0077C0"/>
      </a:accent1>
      <a:accent2>
        <a:srgbClr val="CC0E00"/>
      </a:accent2>
      <a:accent3>
        <a:srgbClr val="36CC00"/>
      </a:accent3>
      <a:accent4>
        <a:srgbClr val="CC00AA"/>
      </a:accent4>
      <a:accent5>
        <a:srgbClr val="00CCBE"/>
      </a:accent5>
      <a:accent6>
        <a:srgbClr val="CC6D00"/>
      </a:accent6>
      <a:hlink>
        <a:srgbClr val="0000FF"/>
      </a:hlink>
      <a:folHlink>
        <a:srgbClr val="800080"/>
      </a:folHlink>
    </a:clrScheme>
    <a:fontScheme name="ユーザー定義 1">
      <a:majorFont>
        <a:latin typeface="Arial"/>
        <a:ea typeface="HGSｺﾞｼｯｸE"/>
        <a:cs typeface=""/>
      </a:majorFont>
      <a:minorFont>
        <a:latin typeface="Aria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rtlCol="0" anchor="ctr"/>
      <a:lstStyle>
        <a:defPPr algn="ctr">
          <a:defRPr kumimoji="1"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kumimoji="1" sz="1200" dirty="0" smtClean="0">
            <a:latin typeface="+mn-ea"/>
            <a:ea typeface="+mn-ea"/>
          </a:defRPr>
        </a:defPPr>
      </a:lstStyle>
    </a:txDef>
  </a:objectDefaults>
  <a:extraClrSchemeLst>
    <a:extraClrScheme>
      <a:clrScheme name="デザインの設定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テーマ1">
  <a:themeElements>
    <a:clrScheme name="ユーザー定義 1">
      <a:dk1>
        <a:sysClr val="windowText" lastClr="000000"/>
      </a:dk1>
      <a:lt1>
        <a:sysClr val="window" lastClr="FFFFFF"/>
      </a:lt1>
      <a:dk2>
        <a:srgbClr val="0077C0"/>
      </a:dk2>
      <a:lt2>
        <a:srgbClr val="EEECE1"/>
      </a:lt2>
      <a:accent1>
        <a:srgbClr val="0077C0"/>
      </a:accent1>
      <a:accent2>
        <a:srgbClr val="CC0E00"/>
      </a:accent2>
      <a:accent3>
        <a:srgbClr val="36CC00"/>
      </a:accent3>
      <a:accent4>
        <a:srgbClr val="CC00AA"/>
      </a:accent4>
      <a:accent5>
        <a:srgbClr val="00CCBE"/>
      </a:accent5>
      <a:accent6>
        <a:srgbClr val="CC6D00"/>
      </a:accent6>
      <a:hlink>
        <a:srgbClr val="0000FF"/>
      </a:hlink>
      <a:folHlink>
        <a:srgbClr val="800080"/>
      </a:folHlink>
    </a:clrScheme>
    <a:fontScheme name="ユーザー定義 1">
      <a:majorFont>
        <a:latin typeface="Arial"/>
        <a:ea typeface="HGSｺﾞｼｯｸE"/>
        <a:cs typeface=""/>
      </a:majorFont>
      <a:minorFont>
        <a:latin typeface="Aria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spPr>
      <a:bodyPr rtlCol="0" anchor="ctr"/>
      <a:lstStyle>
        <a:defPPr algn="ctr">
          <a:defRPr kumimoji="1"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kumimoji="1" sz="1200" dirty="0" smtClean="0">
            <a:latin typeface="+mn-ea"/>
            <a:ea typeface="+mn-ea"/>
          </a:defRPr>
        </a:defPPr>
      </a:lstStyle>
    </a:txDef>
  </a:objectDefaults>
  <a:extraClrSchemeLst>
    <a:extraClrScheme>
      <a:clrScheme name="デザインの設定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1790</Words>
  <Application>Microsoft Office PowerPoint</Application>
  <PresentationFormat>A4 210 x 297 mm</PresentationFormat>
  <Paragraphs>152</Paragraphs>
  <Slides>4</Slides>
  <Notes>4</Notes>
  <HiddenSlides>0</HiddenSlides>
  <MMClips>0</MMClips>
  <ScaleCrop>false</ScaleCrop>
  <HeadingPairs>
    <vt:vector size="8" baseType="variant">
      <vt:variant>
        <vt:lpstr>使用されているフォント</vt:lpstr>
      </vt:variant>
      <vt:variant>
        <vt:i4>10</vt:i4>
      </vt:variant>
      <vt:variant>
        <vt:lpstr>テーマ</vt:lpstr>
      </vt:variant>
      <vt:variant>
        <vt:i4>3</vt:i4>
      </vt:variant>
      <vt:variant>
        <vt:lpstr>埋め込まれた OLE サーバー</vt:lpstr>
      </vt:variant>
      <vt:variant>
        <vt:i4>1</vt:i4>
      </vt:variant>
      <vt:variant>
        <vt:lpstr>スライド タイトル</vt:lpstr>
      </vt:variant>
      <vt:variant>
        <vt:i4>4</vt:i4>
      </vt:variant>
    </vt:vector>
  </HeadingPairs>
  <TitlesOfParts>
    <vt:vector size="18" baseType="lpstr">
      <vt:lpstr>HGPｺﾞｼｯｸE</vt:lpstr>
      <vt:lpstr>HGPｺﾞｼｯｸM</vt:lpstr>
      <vt:lpstr>HGSｺﾞｼｯｸE</vt:lpstr>
      <vt:lpstr>Meiryo UI</vt:lpstr>
      <vt:lpstr>メイリオ</vt:lpstr>
      <vt:lpstr>游ゴシック</vt:lpstr>
      <vt:lpstr>Arial</vt:lpstr>
      <vt:lpstr>Times New Roman</vt:lpstr>
      <vt:lpstr>Wingdings</vt:lpstr>
      <vt:lpstr>Wingdings 2</vt:lpstr>
      <vt:lpstr>テーマ1</vt:lpstr>
      <vt:lpstr>1_テーマ1</vt:lpstr>
      <vt:lpstr>2_テーマ1</vt:lpstr>
      <vt:lpstr>think-cell スライド</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2020-01-15T00:46:35Z</dcterms:created>
  <dcterms:modified xsi:type="dcterms:W3CDTF">2020-02-19T03:08:33Z</dcterms:modified>
</cp:coreProperties>
</file>