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 id="2147483703" r:id="rId2"/>
    <p:sldMasterId id="2147483709" r:id="rId3"/>
    <p:sldMasterId id="2147483715" r:id="rId4"/>
  </p:sldMasterIdLst>
  <p:notesMasterIdLst>
    <p:notesMasterId r:id="rId9"/>
  </p:notesMasterIdLst>
  <p:sldIdLst>
    <p:sldId id="307" r:id="rId5"/>
    <p:sldId id="309" r:id="rId6"/>
    <p:sldId id="310" r:id="rId7"/>
    <p:sldId id="311" r:id="rId8"/>
  </p:sldIdLst>
  <p:sldSz cx="9906000" cy="6858000" type="A4"/>
  <p:notesSz cx="6807200" cy="9939338"/>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6FD9363-0FF4-4F19-9AC2-130BD60A67B9}">
          <p14:sldIdLst/>
        </p14:section>
        <p14:section name="作成案" id="{69893E02-9E1C-499B-8B03-8F6185ED3A47}">
          <p14:sldIdLst>
            <p14:sldId id="307"/>
            <p14:sldId id="309"/>
            <p14:sldId id="310"/>
            <p14:sldId id="311"/>
          </p14:sldIdLst>
        </p14:section>
        <p14:section name="提示されたサンプル" id="{A13A34F8-2B82-43CA-A0E2-3F2E63C0DA57}">
          <p14:sldIdLst/>
        </p14:section>
      </p14:sectionLst>
    </p:ext>
    <p:ext uri="{EFAFB233-063F-42B5-8137-9DF3F51BA10A}">
      <p15:sldGuideLst xmlns:p15="http://schemas.microsoft.com/office/powerpoint/2012/main">
        <p15:guide id="2" pos="3120" userDrawn="1">
          <p15:clr>
            <a:srgbClr val="A4A3A4"/>
          </p15:clr>
        </p15:guide>
        <p15:guide id="3" orient="horz" pos="1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E1FA"/>
    <a:srgbClr val="7BCFF9"/>
    <a:srgbClr val="F6F37D"/>
    <a:srgbClr val="97E38D"/>
    <a:srgbClr val="002060"/>
    <a:srgbClr val="0075BF"/>
    <a:srgbClr val="DDDDDD"/>
    <a:srgbClr val="BFBFB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6716" autoAdjust="0"/>
  </p:normalViewPr>
  <p:slideViewPr>
    <p:cSldViewPr snapToGrid="0" showGuides="1">
      <p:cViewPr varScale="1">
        <p:scale>
          <a:sx n="110" d="100"/>
          <a:sy n="110" d="100"/>
        </p:scale>
        <p:origin x="150" y="114"/>
      </p:cViewPr>
      <p:guideLst>
        <p:guide pos="3120"/>
        <p:guide orient="horz" pos="1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2219" tIns="46110" rIns="92219" bIns="461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2219" tIns="46110" rIns="92219" bIns="46110" rtlCol="0"/>
          <a:lstStyle>
            <a:lvl1pPr algn="r">
              <a:defRPr sz="1200"/>
            </a:lvl1pPr>
          </a:lstStyle>
          <a:p>
            <a:fld id="{817C4101-0163-4AB1-9664-E293361E70F7}" type="datetimeFigureOut">
              <a:rPr kumimoji="1" lang="ja-JP" altLang="en-US" smtClean="0"/>
              <a:t>2020/3/9</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19" tIns="46110" rIns="92219" bIns="46110"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2219" tIns="46110" rIns="92219" bIns="461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219" tIns="46110" rIns="92219" bIns="461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219" tIns="46110" rIns="92219" bIns="46110" rtlCol="0" anchor="b"/>
          <a:lstStyle>
            <a:lvl1pPr algn="r">
              <a:defRPr sz="1200"/>
            </a:lvl1pPr>
          </a:lstStyle>
          <a:p>
            <a:fld id="{611089A0-973A-4683-AFC0-4B2C2226B1AE}" type="slidenum">
              <a:rPr kumimoji="1" lang="ja-JP" altLang="en-US" smtClean="0"/>
              <a:t>‹#›</a:t>
            </a:fld>
            <a:endParaRPr kumimoji="1" lang="ja-JP" altLang="en-US"/>
          </a:p>
        </p:txBody>
      </p:sp>
    </p:spTree>
    <p:extLst>
      <p:ext uri="{BB962C8B-B14F-4D97-AF65-F5344CB8AC3E}">
        <p14:creationId xmlns:p14="http://schemas.microsoft.com/office/powerpoint/2010/main" val="40846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7458">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7458">
                <a:defRPr/>
              </a:pPr>
              <a:t>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39011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1</a:t>
            </a:fld>
            <a:endParaRPr kumimoji="1" lang="ja-JP" altLang="en-US"/>
          </a:p>
        </p:txBody>
      </p:sp>
    </p:spTree>
    <p:extLst>
      <p:ext uri="{BB962C8B-B14F-4D97-AF65-F5344CB8AC3E}">
        <p14:creationId xmlns:p14="http://schemas.microsoft.com/office/powerpoint/2010/main" val="137496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2</a:t>
            </a:fld>
            <a:endParaRPr kumimoji="1" lang="ja-JP" altLang="en-US"/>
          </a:p>
        </p:txBody>
      </p:sp>
    </p:spTree>
    <p:extLst>
      <p:ext uri="{BB962C8B-B14F-4D97-AF65-F5344CB8AC3E}">
        <p14:creationId xmlns:p14="http://schemas.microsoft.com/office/powerpoint/2010/main" val="304298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7458">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7458">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8235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03777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cxnSp>
        <p:nvCxnSpPr>
          <p:cNvPr id="4" name="直線コネクタ 3"/>
          <p:cNvCxnSpPr/>
          <p:nvPr userDrawn="1"/>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3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pPr>
              <a:defRPr/>
            </a:pPr>
            <a:fld id="{FAE1CDDE-8ABD-43D3-9A95-58863E587FD6}" type="slidenum">
              <a:rPr lang="en-US" altLang="ja-JP" smtClean="0"/>
              <a:pPr>
                <a:defRPr/>
              </a:pPr>
              <a:t>‹#›</a:t>
            </a:fld>
            <a:endParaRPr lang="en-US" altLang="ja-JP" dirty="0"/>
          </a:p>
        </p:txBody>
      </p:sp>
      <p:cxnSp>
        <p:nvCxnSpPr>
          <p:cNvPr id="6" name="直線コネクタ 5"/>
          <p:cNvCxnSpPr/>
          <p:nvPr userDrawn="1"/>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01411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sp>
        <p:nvSpPr>
          <p:cNvPr id="4"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31867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905999" cy="6858000"/>
          </a:xfrm>
          <a:prstGeom prst="rect">
            <a:avLst/>
          </a:prstGeom>
          <a:ln>
            <a:solidFill>
              <a:schemeClr val="accent1"/>
            </a:solidFill>
          </a:ln>
        </p:spPr>
      </p:pic>
      <p:sp>
        <p:nvSpPr>
          <p:cNvPr id="14" name="正方形/長方形 13"/>
          <p:cNvSpPr/>
          <p:nvPr userDrawn="1"/>
        </p:nvSpPr>
        <p:spPr>
          <a:xfrm>
            <a:off x="1" y="4714043"/>
            <a:ext cx="9906000"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1200"/>
            <a:ext cx="3575998" cy="6436801"/>
          </a:xfrm>
          <a:prstGeom prst="rect">
            <a:avLst/>
          </a:prstGeom>
        </p:spPr>
      </p:pic>
      <p:sp>
        <p:nvSpPr>
          <p:cNvPr id="18" name="Text Placeholder 2"/>
          <p:cNvSpPr>
            <a:spLocks noGrp="1"/>
          </p:cNvSpPr>
          <p:nvPr>
            <p:ph type="body" idx="17" hasCustomPrompt="1"/>
          </p:nvPr>
        </p:nvSpPr>
        <p:spPr>
          <a:xfrm>
            <a:off x="2207568" y="5863764"/>
            <a:ext cx="7642112" cy="98556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株式会社ＮＴＴデータ経営研究所</a:t>
            </a:r>
            <a:br>
              <a:rPr lang="ja-JP" altLang="en-US" dirty="0"/>
            </a:br>
            <a:r>
              <a:rPr lang="ja-JP" altLang="en-US" dirty="0"/>
              <a:t>○○○○○○○○○○○○</a:t>
            </a:r>
            <a:endParaRPr kumimoji="1" lang="ja-JP" altLang="en-US" dirty="0"/>
          </a:p>
        </p:txBody>
      </p:sp>
      <p:sp>
        <p:nvSpPr>
          <p:cNvPr id="12" name="タイトル 1"/>
          <p:cNvSpPr>
            <a:spLocks noGrp="1"/>
          </p:cNvSpPr>
          <p:nvPr>
            <p:ph type="title" hasCustomPrompt="1"/>
          </p:nvPr>
        </p:nvSpPr>
        <p:spPr>
          <a:xfrm>
            <a:off x="2207568" y="4810096"/>
            <a:ext cx="7642112" cy="988424"/>
          </a:xfrm>
          <a:prstGeom prst="rect">
            <a:avLst/>
          </a:prstGeom>
          <a:effectLst/>
        </p:spPr>
        <p:txBody>
          <a:bodyPr anchor="t">
            <a:normAutofit/>
          </a:bodyPr>
          <a:lstStyle>
            <a:lvl1pPr>
              <a:defRPr lang="ja-JP" altLang="en-US" sz="2400" spc="0" dirty="0" smtClean="0">
                <a:solidFill>
                  <a:srgbClr val="FFFFFF"/>
                </a:solidFill>
              </a:defRPr>
            </a:lvl1pPr>
          </a:lstStyle>
          <a:p>
            <a:pPr marL="0" lvl="0" indent="0" fontAlgn="ctr">
              <a:spcBef>
                <a:spcPts val="0"/>
              </a:spcBef>
              <a:buFont typeface="Arial" pitchFamily="34" charset="0"/>
              <a:buNone/>
            </a:pPr>
            <a:r>
              <a:rPr kumimoji="1" lang="ja-JP" altLang="en-US"/>
              <a:t>［タイトル（１</a:t>
            </a:r>
            <a:r>
              <a:rPr kumimoji="1" lang="en-US" altLang="ja-JP"/>
              <a:t>〜</a:t>
            </a:r>
            <a:r>
              <a:rPr kumimoji="1" lang="ja-JP" altLang="en-US"/>
              <a:t>３行）］</a:t>
            </a:r>
            <a:endParaRPr kumimoji="1" lang="ja-JP" altLang="en-US" dirty="0"/>
          </a:p>
        </p:txBody>
      </p:sp>
      <p:sp>
        <p:nvSpPr>
          <p:cNvPr id="9" name="TextBox 12"/>
          <p:cNvSpPr txBox="1"/>
          <p:nvPr userDrawn="1"/>
        </p:nvSpPr>
        <p:spPr>
          <a:xfrm>
            <a:off x="6664193" y="6724937"/>
            <a:ext cx="3185487" cy="123111"/>
          </a:xfrm>
          <a:prstGeom prst="rect">
            <a:avLst/>
          </a:prstGeom>
          <a:noFill/>
        </p:spPr>
        <p:txBody>
          <a:bodyPr wrap="non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mn-lt"/>
                <a:ea typeface="HGPGothicE" charset="-128"/>
                <a:cs typeface="Meiryo UI" pitchFamily="50" charset="-128"/>
              </a:rPr>
              <a:t>© 2019 NTT DATA INSTITUTE OF MANAGEMENT CONSULTING, Inc.</a:t>
            </a:r>
          </a:p>
        </p:txBody>
      </p:sp>
      <p:pic>
        <p:nvPicPr>
          <p:cNvPr id="16" name="図 15">
            <a:extLst>
              <a:ext uri="{FF2B5EF4-FFF2-40B4-BE49-F238E27FC236}">
                <a16:creationId xmlns:a16="http://schemas.microsoft.com/office/drawing/2014/main" id="{A6EF1438-A6A8-4043-BCC5-578DDA07008A}"/>
              </a:ext>
            </a:extLst>
          </p:cNvPr>
          <p:cNvPicPr>
            <a:picLocks noChangeAspect="1"/>
          </p:cNvPicPr>
          <p:nvPr userDrawn="1"/>
        </p:nvPicPr>
        <p:blipFill>
          <a:blip r:embed="rId4"/>
          <a:stretch>
            <a:fillRect/>
          </a:stretch>
        </p:blipFill>
        <p:spPr>
          <a:xfrm>
            <a:off x="7064356" y="255007"/>
            <a:ext cx="2631600" cy="901567"/>
          </a:xfrm>
          <a:prstGeom prst="rect">
            <a:avLst/>
          </a:prstGeom>
        </p:spPr>
      </p:pic>
    </p:spTree>
    <p:extLst>
      <p:ext uri="{BB962C8B-B14F-4D97-AF65-F5344CB8AC3E}">
        <p14:creationId xmlns:p14="http://schemas.microsoft.com/office/powerpoint/2010/main" val="371241596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4714043"/>
            <a:ext cx="9906000"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3" name="図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1200"/>
            <a:ext cx="3575998" cy="6436801"/>
          </a:xfrm>
          <a:prstGeom prst="rect">
            <a:avLst/>
          </a:prstGeom>
        </p:spPr>
      </p:pic>
      <p:sp>
        <p:nvSpPr>
          <p:cNvPr id="8" name="Text Placeholder 2"/>
          <p:cNvSpPr>
            <a:spLocks noGrp="1"/>
          </p:cNvSpPr>
          <p:nvPr>
            <p:ph type="body" idx="17" hasCustomPrompt="1"/>
          </p:nvPr>
        </p:nvSpPr>
        <p:spPr>
          <a:xfrm>
            <a:off x="2207568" y="5863764"/>
            <a:ext cx="7642112" cy="98556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株式会社ＮＴＴデータ経営研究所</a:t>
            </a:r>
            <a:br>
              <a:rPr lang="ja-JP" altLang="en-US" dirty="0"/>
            </a:br>
            <a:r>
              <a:rPr lang="ja-JP" altLang="en-US" dirty="0"/>
              <a:t>○○○○○○○○○○○○</a:t>
            </a:r>
            <a:endParaRPr kumimoji="1" lang="ja-JP" altLang="en-US" dirty="0"/>
          </a:p>
        </p:txBody>
      </p:sp>
      <p:sp>
        <p:nvSpPr>
          <p:cNvPr id="12" name="タイトル 1"/>
          <p:cNvSpPr>
            <a:spLocks noGrp="1"/>
          </p:cNvSpPr>
          <p:nvPr>
            <p:ph type="title" hasCustomPrompt="1"/>
          </p:nvPr>
        </p:nvSpPr>
        <p:spPr>
          <a:xfrm>
            <a:off x="2207568" y="4810096"/>
            <a:ext cx="7642112" cy="988424"/>
          </a:xfrm>
          <a:prstGeom prst="rect">
            <a:avLst/>
          </a:prstGeom>
          <a:effectLst/>
        </p:spPr>
        <p:txBody>
          <a:bodyPr anchor="t">
            <a:normAutofit/>
          </a:bodyPr>
          <a:lstStyle>
            <a:lvl1pPr>
              <a:defRPr lang="ja-JP" altLang="en-US" sz="2400" spc="0" dirty="0" smtClean="0">
                <a:solidFill>
                  <a:srgbClr val="FFFFFF"/>
                </a:solidFill>
              </a:defRPr>
            </a:lvl1pPr>
          </a:lstStyle>
          <a:p>
            <a:pPr marL="0" lvl="0" indent="0" fontAlgn="ctr">
              <a:spcBef>
                <a:spcPts val="0"/>
              </a:spcBef>
              <a:buFont typeface="Arial" pitchFamily="34" charset="0"/>
              <a:buNone/>
            </a:pPr>
            <a:r>
              <a:rPr kumimoji="1" lang="ja-JP" altLang="en-US"/>
              <a:t>［タイトル（１</a:t>
            </a:r>
            <a:r>
              <a:rPr kumimoji="1" lang="en-US" altLang="ja-JP"/>
              <a:t>〜</a:t>
            </a:r>
            <a:r>
              <a:rPr kumimoji="1" lang="ja-JP" altLang="en-US"/>
              <a:t>３行）］</a:t>
            </a:r>
            <a:endParaRPr kumimoji="1" lang="ja-JP" altLang="en-US" dirty="0"/>
          </a:p>
        </p:txBody>
      </p:sp>
      <p:sp>
        <p:nvSpPr>
          <p:cNvPr id="10" name="TextBox 12"/>
          <p:cNvSpPr txBox="1"/>
          <p:nvPr userDrawn="1"/>
        </p:nvSpPr>
        <p:spPr>
          <a:xfrm>
            <a:off x="6664192" y="6724937"/>
            <a:ext cx="3185487" cy="123111"/>
          </a:xfrm>
          <a:prstGeom prst="rect">
            <a:avLst/>
          </a:prstGeom>
          <a:noFill/>
        </p:spPr>
        <p:txBody>
          <a:bodyPr wrap="non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mn-lt"/>
                <a:ea typeface="HGPGothicE" charset="-128"/>
                <a:cs typeface="Meiryo UI" pitchFamily="50" charset="-128"/>
              </a:rPr>
              <a:t>© 2019 NTT DATA INSTITUTE OF MANAGEMENT CONSULTING, Inc.</a:t>
            </a:r>
          </a:p>
        </p:txBody>
      </p:sp>
      <p:pic>
        <p:nvPicPr>
          <p:cNvPr id="16" name="図 15">
            <a:extLst>
              <a:ext uri="{FF2B5EF4-FFF2-40B4-BE49-F238E27FC236}">
                <a16:creationId xmlns:a16="http://schemas.microsoft.com/office/drawing/2014/main" id="{A6047BE2-75E4-8743-8BCD-19E0EC5A22EE}"/>
              </a:ext>
            </a:extLst>
          </p:cNvPr>
          <p:cNvPicPr>
            <a:picLocks noChangeAspect="1"/>
          </p:cNvPicPr>
          <p:nvPr userDrawn="1"/>
        </p:nvPicPr>
        <p:blipFill>
          <a:blip r:embed="rId3"/>
          <a:stretch>
            <a:fillRect/>
          </a:stretch>
        </p:blipFill>
        <p:spPr>
          <a:xfrm>
            <a:off x="7064375" y="254000"/>
            <a:ext cx="2635200" cy="902800"/>
          </a:xfrm>
          <a:prstGeom prst="rect">
            <a:avLst/>
          </a:prstGeom>
        </p:spPr>
      </p:pic>
    </p:spTree>
    <p:extLst>
      <p:ext uri="{BB962C8B-B14F-4D97-AF65-F5344CB8AC3E}">
        <p14:creationId xmlns:p14="http://schemas.microsoft.com/office/powerpoint/2010/main" val="107528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9A2B2F6D-705F-4251-969F-C7502713D97B}"/>
              </a:ext>
            </a:extLst>
          </p:cNvPr>
          <p:cNvSpPr>
            <a:spLocks noGrp="1"/>
          </p:cNvSpPr>
          <p:nvPr>
            <p:ph type="body" sz="quarter" idx="11" hasCustomPrompt="1"/>
          </p:nvPr>
        </p:nvSpPr>
        <p:spPr>
          <a:xfrm>
            <a:off x="2144713" y="908049"/>
            <a:ext cx="7272000" cy="5544000"/>
          </a:xfrm>
          <a:prstGeom prst="rect">
            <a:avLst/>
          </a:prstGeom>
        </p:spPr>
        <p:txBody>
          <a:bodyPr/>
          <a:lstStyle>
            <a:lvl1pPr marL="457200" indent="-457200">
              <a:buFont typeface="+mj-lt"/>
              <a:buAutoNum type="arabicPeriod"/>
              <a:defRPr sz="2000"/>
            </a:lvl1pPr>
            <a:lvl2pPr>
              <a:defRPr sz="2000"/>
            </a:lvl2pPr>
            <a:lvl3pPr>
              <a:defRPr sz="2000"/>
            </a:lvl3pPr>
            <a:lvl4pPr>
              <a:defRPr sz="2000"/>
            </a:lvl4pPr>
            <a:lvl5pPr>
              <a:defRPr sz="2000"/>
            </a:lvl5pPr>
          </a:lstStyle>
          <a:p>
            <a:pPr lvl="0"/>
            <a:r>
              <a:rPr kumimoji="1" lang="ja-JP" altLang="en-US" dirty="0"/>
              <a:t>目次の入力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pic>
        <p:nvPicPr>
          <p:cNvPr id="11" name="図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1166" y="6504431"/>
            <a:ext cx="1159714" cy="295200"/>
          </a:xfrm>
          <a:prstGeom prst="rect">
            <a:avLst/>
          </a:prstGeom>
        </p:spPr>
      </p:pic>
      <p:sp>
        <p:nvSpPr>
          <p:cNvPr id="15" name="タイトル 1"/>
          <p:cNvSpPr>
            <a:spLocks noGrp="1"/>
          </p:cNvSpPr>
          <p:nvPr>
            <p:ph type="title" hasCustomPrompt="1"/>
          </p:nvPr>
        </p:nvSpPr>
        <p:spPr>
          <a:xfrm>
            <a:off x="172186" y="1747"/>
            <a:ext cx="9578639" cy="730799"/>
          </a:xfrm>
          <a:prstGeom prst="rect">
            <a:avLst/>
          </a:prstGeom>
        </p:spPr>
        <p:txBody>
          <a:bodyPr anchor="ctr" anchorCtr="0">
            <a:normAutofit/>
          </a:bodyPr>
          <a:lstStyle>
            <a:lvl1pPr>
              <a:defRPr lang="ja-JP" altLang="en-US" sz="2400" spc="0" dirty="0" smtClean="0">
                <a:solidFill>
                  <a:schemeClr val="tx1"/>
                </a:solidFill>
                <a:latin typeface="+mj-ea"/>
                <a:ea typeface="+mj-ea"/>
                <a:cs typeface="Arial"/>
              </a:defRPr>
            </a:lvl1pPr>
          </a:lstStyle>
          <a:p>
            <a:pPr marL="226468" marR="0" lvl="0" indent="-226468" defTabSz="609555" latinLnBrk="0">
              <a:lnSpc>
                <a:spcPct val="100000"/>
              </a:lnSpc>
              <a:spcBef>
                <a:spcPct val="20000"/>
              </a:spcBef>
              <a:buClrTx/>
              <a:buSzTx/>
              <a:buFont typeface="Arial" pitchFamily="34" charset="0"/>
              <a:buNone/>
              <a:tabLst/>
            </a:pPr>
            <a:r>
              <a:rPr kumimoji="1" lang="ja-JP" altLang="en-US" dirty="0"/>
              <a:t>［目次］</a:t>
            </a:r>
          </a:p>
        </p:txBody>
      </p:sp>
      <p:sp>
        <p:nvSpPr>
          <p:cNvPr id="10" name="TextBox 12"/>
          <p:cNvSpPr txBox="1"/>
          <p:nvPr userDrawn="1"/>
        </p:nvSpPr>
        <p:spPr>
          <a:xfrm>
            <a:off x="1531529" y="6580944"/>
            <a:ext cx="3207943" cy="123111"/>
          </a:xfrm>
          <a:prstGeom prst="rect">
            <a:avLst/>
          </a:prstGeom>
          <a:noFill/>
        </p:spPr>
        <p:txBody>
          <a:bodyPr wrap="non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mn-lt"/>
                <a:ea typeface="HGPGothicE" charset="-128"/>
                <a:cs typeface="Meiryo UI" pitchFamily="50" charset="-128"/>
              </a:rPr>
              <a:t>© 2019 NTT DATA INSTITUTE OF MANAGEMENT CONSULTING, Inc.</a:t>
            </a:r>
          </a:p>
        </p:txBody>
      </p:sp>
      <p:sp>
        <p:nvSpPr>
          <p:cNvPr id="12" name="TextBox 16"/>
          <p:cNvSpPr txBox="1"/>
          <p:nvPr userDrawn="1"/>
        </p:nvSpPr>
        <p:spPr>
          <a:xfrm>
            <a:off x="4617884" y="6551482"/>
            <a:ext cx="670231"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627701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chemeClr val="accent2"/>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548000" y="908720"/>
            <a:ext cx="6789376" cy="4412378"/>
          </a:xfrm>
          <a:prstGeom prst="rect">
            <a:avLst/>
          </a:prstGeom>
        </p:spPr>
        <p:txBody>
          <a:bodyPr anchor="ctr" anchorCtr="1">
            <a:normAutofit/>
          </a:bodyPr>
          <a:lstStyle>
            <a:lvl1pPr algn="ctr">
              <a:defRPr sz="2400" spc="200" baseline="0">
                <a:solidFill>
                  <a:srgbClr val="FFFFFF"/>
                </a:solidFill>
              </a:defRPr>
            </a:lvl1pPr>
          </a:lstStyle>
          <a:p>
            <a:r>
              <a:rPr kumimoji="1" lang="ja-JP" altLang="en-US" dirty="0"/>
              <a:t>［中扉］</a:t>
            </a:r>
          </a:p>
        </p:txBody>
      </p:sp>
      <p:pic>
        <p:nvPicPr>
          <p:cNvPr id="15" name="図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81392" y="6503752"/>
            <a:ext cx="1178351" cy="296174"/>
          </a:xfrm>
          <a:prstGeom prst="rect">
            <a:avLst/>
          </a:prstGeom>
        </p:spPr>
      </p:pic>
      <p:sp>
        <p:nvSpPr>
          <p:cNvPr id="9" name="TextBox 12"/>
          <p:cNvSpPr txBox="1"/>
          <p:nvPr userDrawn="1"/>
        </p:nvSpPr>
        <p:spPr>
          <a:xfrm>
            <a:off x="231285" y="6593330"/>
            <a:ext cx="3195105" cy="123111"/>
          </a:xfrm>
          <a:prstGeom prst="rect">
            <a:avLst/>
          </a:prstGeom>
          <a:noFill/>
        </p:spPr>
        <p:txBody>
          <a:bodyPr wrap="none"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mn-lt"/>
                <a:ea typeface="HGPGothicE" charset="-128"/>
                <a:cs typeface="Meiryo UI" pitchFamily="50" charset="-128"/>
              </a:rPr>
              <a:t>© 2019 NTT DATA INSTITUTE OF MANAGEMENT CONSULTING, Inc.</a:t>
            </a:r>
          </a:p>
        </p:txBody>
      </p:sp>
      <p:sp>
        <p:nvSpPr>
          <p:cNvPr id="8" name="TextBox 16"/>
          <p:cNvSpPr txBox="1"/>
          <p:nvPr userDrawn="1"/>
        </p:nvSpPr>
        <p:spPr>
          <a:xfrm>
            <a:off x="4633845" y="6551482"/>
            <a:ext cx="670231"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2023525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6ACBF3F-D8C8-49E5-AED6-9B2012FC0A11}"/>
              </a:ext>
            </a:extLst>
          </p:cNvPr>
          <p:cNvSpPr>
            <a:spLocks noGrp="1"/>
          </p:cNvSpPr>
          <p:nvPr>
            <p:ph type="body" sz="quarter" idx="11" hasCustomPrompt="1"/>
          </p:nvPr>
        </p:nvSpPr>
        <p:spPr>
          <a:xfrm>
            <a:off x="471488" y="908050"/>
            <a:ext cx="8946000" cy="5256000"/>
          </a:xfrm>
          <a:prstGeom prst="rect">
            <a:avLst/>
          </a:prstGeom>
        </p:spPr>
        <p:txBody>
          <a:bodyPr/>
          <a:lstStyle>
            <a:lvl1pPr marL="0" indent="0">
              <a:buNone/>
              <a:defRPr sz="2000"/>
            </a:lvl1pPr>
            <a:lvl2pPr>
              <a:defRPr sz="2000"/>
            </a:lvl2pPr>
            <a:lvl3pPr>
              <a:defRPr sz="2000"/>
            </a:lvl3pPr>
            <a:lvl4pPr>
              <a:defRPr sz="2000"/>
            </a:lvl4pPr>
            <a:lvl5pPr>
              <a:defRPr sz="2000"/>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タイトル 1"/>
          <p:cNvSpPr>
            <a:spLocks noGrp="1"/>
          </p:cNvSpPr>
          <p:nvPr>
            <p:ph type="title" hasCustomPrompt="1"/>
          </p:nvPr>
        </p:nvSpPr>
        <p:spPr>
          <a:xfrm>
            <a:off x="172186" y="2902"/>
            <a:ext cx="9578639" cy="730799"/>
          </a:xfrm>
          <a:prstGeom prst="rect">
            <a:avLst/>
          </a:prstGeom>
        </p:spPr>
        <p:txBody>
          <a:bodyPr tIns="108000" anchor="ctr" anchorCtr="0">
            <a:normAutofit/>
          </a:bodyPr>
          <a:lstStyle>
            <a:lvl1pPr>
              <a:defRPr lang="ja-JP" altLang="en-US" sz="2400" spc="0" dirty="0" smtClean="0">
                <a:solidFill>
                  <a:schemeClr val="accent2"/>
                </a:solidFill>
                <a:latin typeface="+mj-ea"/>
                <a:ea typeface="+mj-ea"/>
                <a:cs typeface="Arial"/>
              </a:defRPr>
            </a:lvl1pPr>
          </a:lstStyle>
          <a:p>
            <a:pPr marL="226468" marR="0" lvl="0" indent="-226468" defTabSz="609555" latinLnBrk="0">
              <a:lnSpc>
                <a:spcPct val="100000"/>
              </a:lnSpc>
              <a:spcBef>
                <a:spcPct val="20000"/>
              </a:spcBef>
              <a:buClrTx/>
              <a:buSzTx/>
              <a:buFont typeface="+mj-lt"/>
              <a:buNone/>
              <a:tabLst/>
            </a:pPr>
            <a:r>
              <a:rPr kumimoji="1" lang="ja-JP" altLang="en-US" dirty="0"/>
              <a:t>［タイトル］</a:t>
            </a:r>
          </a:p>
        </p:txBody>
      </p:sp>
    </p:spTree>
    <p:extLst>
      <p:ext uri="{BB962C8B-B14F-4D97-AF65-F5344CB8AC3E}">
        <p14:creationId xmlns:p14="http://schemas.microsoft.com/office/powerpoint/2010/main" val="3693452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6844846-989F-49DD-8D5C-53B561520309}"/>
              </a:ext>
            </a:extLst>
          </p:cNvPr>
          <p:cNvSpPr>
            <a:spLocks noGrp="1"/>
          </p:cNvSpPr>
          <p:nvPr>
            <p:ph type="body" sz="quarter" idx="11" hasCustomPrompt="1"/>
          </p:nvPr>
        </p:nvSpPr>
        <p:spPr>
          <a:xfrm>
            <a:off x="473075" y="908049"/>
            <a:ext cx="8946000" cy="5256000"/>
          </a:xfrm>
          <a:prstGeom prst="rect">
            <a:avLst/>
          </a:prstGeom>
        </p:spPr>
        <p:txBody>
          <a:bodyPr/>
          <a:lstStyle>
            <a:lvl1pPr marL="0" indent="0">
              <a:buNone/>
              <a:defRPr sz="2000"/>
            </a:lvl1pPr>
            <a:lvl2pPr>
              <a:defRPr sz="2000"/>
            </a:lvl2pPr>
            <a:lvl3pPr>
              <a:defRPr sz="2000"/>
            </a:lvl3pPr>
            <a:lvl4pPr>
              <a:defRPr sz="2000"/>
            </a:lvl4pPr>
            <a:lvl5pPr>
              <a:defRPr sz="2000"/>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Rectangle 20"/>
          <p:cNvSpPr/>
          <p:nvPr userDrawn="1"/>
        </p:nvSpPr>
        <p:spPr>
          <a:xfrm>
            <a:off x="0" y="0"/>
            <a:ext cx="9906000" cy="7337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p>
        </p:txBody>
      </p:sp>
      <p:sp>
        <p:nvSpPr>
          <p:cNvPr id="10" name="タイトル 1"/>
          <p:cNvSpPr>
            <a:spLocks noGrp="1"/>
          </p:cNvSpPr>
          <p:nvPr>
            <p:ph type="title" hasCustomPrompt="1"/>
          </p:nvPr>
        </p:nvSpPr>
        <p:spPr>
          <a:xfrm>
            <a:off x="172186" y="2902"/>
            <a:ext cx="9578639" cy="730799"/>
          </a:xfrm>
          <a:prstGeom prst="rect">
            <a:avLst/>
          </a:prstGeom>
        </p:spPr>
        <p:txBody>
          <a:bodyPr tIns="108000" anchor="ctr" anchorCtr="0">
            <a:normAutofit/>
          </a:bodyPr>
          <a:lstStyle>
            <a:lvl1pPr>
              <a:defRPr lang="ja-JP" altLang="en-US" sz="2400" spc="0" dirty="0" smtClean="0">
                <a:solidFill>
                  <a:schemeClr val="bg1"/>
                </a:solidFill>
                <a:latin typeface="+mj-ea"/>
                <a:ea typeface="+mj-ea"/>
                <a:cs typeface="Arial"/>
              </a:defRPr>
            </a:lvl1pPr>
          </a:lstStyle>
          <a:p>
            <a:pPr marL="226468" marR="0" lvl="0" indent="-226468" defTabSz="609555" latinLnBrk="0">
              <a:lnSpc>
                <a:spcPct val="100000"/>
              </a:lnSpc>
              <a:spcBef>
                <a:spcPct val="20000"/>
              </a:spcBef>
              <a:buClrTx/>
              <a:buSzTx/>
              <a:buFont typeface="+mj-lt"/>
              <a:buNone/>
              <a:tabLst/>
            </a:pPr>
            <a:r>
              <a:rPr kumimoji="1" lang="ja-JP" altLang="en-US" dirty="0"/>
              <a:t>［タイトル］</a:t>
            </a:r>
          </a:p>
        </p:txBody>
      </p:sp>
    </p:spTree>
    <p:extLst>
      <p:ext uri="{BB962C8B-B14F-4D97-AF65-F5344CB8AC3E}">
        <p14:creationId xmlns:p14="http://schemas.microsoft.com/office/powerpoint/2010/main" val="166467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2829900" y="2852936"/>
            <a:ext cx="4247179" cy="828102"/>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81392" y="6503752"/>
            <a:ext cx="1178351" cy="296174"/>
          </a:xfrm>
          <a:prstGeom prst="rect">
            <a:avLst/>
          </a:prstGeom>
        </p:spPr>
      </p:pic>
      <p:sp>
        <p:nvSpPr>
          <p:cNvPr id="7" name="TextBox 12"/>
          <p:cNvSpPr txBox="1"/>
          <p:nvPr userDrawn="1"/>
        </p:nvSpPr>
        <p:spPr>
          <a:xfrm>
            <a:off x="231285" y="6593330"/>
            <a:ext cx="3211826" cy="123111"/>
          </a:xfrm>
          <a:prstGeom prst="rect">
            <a:avLst/>
          </a:prstGeom>
          <a:noFill/>
        </p:spPr>
        <p:txBody>
          <a:bodyPr wrap="none"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mn-lt"/>
                <a:ea typeface="HGPGothicE" charset="-128"/>
                <a:cs typeface="Meiryo UI" pitchFamily="50" charset="-128"/>
              </a:rPr>
              <a:t>© 2019 NTT DATA INSTITUTE OF MANAGEMENT CONSULTING, Inc.</a:t>
            </a:r>
          </a:p>
        </p:txBody>
      </p:sp>
      <p:sp>
        <p:nvSpPr>
          <p:cNvPr id="9" name="TextBox 16"/>
          <p:cNvSpPr txBox="1"/>
          <p:nvPr userDrawn="1"/>
        </p:nvSpPr>
        <p:spPr>
          <a:xfrm>
            <a:off x="4633845" y="6551482"/>
            <a:ext cx="670231"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217702195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33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5" name="TextBox 12"/>
          <p:cNvSpPr txBox="1"/>
          <p:nvPr userDrawn="1"/>
        </p:nvSpPr>
        <p:spPr>
          <a:xfrm>
            <a:off x="6570766" y="6580944"/>
            <a:ext cx="3185487" cy="123111"/>
          </a:xfrm>
          <a:prstGeom prst="rect">
            <a:avLst/>
          </a:prstGeom>
          <a:noFill/>
        </p:spPr>
        <p:txBody>
          <a:bodyPr wrap="non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mn-lt"/>
                <a:ea typeface="HGPGothicE" charset="-128"/>
                <a:cs typeface="Meiryo UI" pitchFamily="50" charset="-128"/>
              </a:rPr>
              <a:t>© 2019 NTT DATA INSTITUTE OF MANAGEMENT CONSULTING, Inc.</a:t>
            </a:r>
          </a:p>
        </p:txBody>
      </p:sp>
      <p:pic>
        <p:nvPicPr>
          <p:cNvPr id="9" name="図 8">
            <a:extLst>
              <a:ext uri="{FF2B5EF4-FFF2-40B4-BE49-F238E27FC236}">
                <a16:creationId xmlns:a16="http://schemas.microsoft.com/office/drawing/2014/main" id="{ACADA7E2-D9D3-BC40-8FC4-799425A0472E}"/>
              </a:ext>
            </a:extLst>
          </p:cNvPr>
          <p:cNvPicPr>
            <a:picLocks noChangeAspect="1"/>
          </p:cNvPicPr>
          <p:nvPr userDrawn="1"/>
        </p:nvPicPr>
        <p:blipFill>
          <a:blip r:embed="rId3"/>
          <a:stretch>
            <a:fillRect/>
          </a:stretch>
        </p:blipFill>
        <p:spPr>
          <a:xfrm>
            <a:off x="2890200" y="2715950"/>
            <a:ext cx="4125600" cy="1413400"/>
          </a:xfrm>
          <a:prstGeom prst="rect">
            <a:avLst/>
          </a:prstGeom>
        </p:spPr>
      </p:pic>
    </p:spTree>
    <p:extLst>
      <p:ext uri="{BB962C8B-B14F-4D97-AF65-F5344CB8AC3E}">
        <p14:creationId xmlns:p14="http://schemas.microsoft.com/office/powerpoint/2010/main" val="586914471"/>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22D567E-982D-45C8-B0D1-44E56F7D6846}" type="datetime1">
              <a:rPr lang="ja-JP" altLang="en-US" smtClean="0"/>
              <a:t>2020/3/9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CDC77033-D9E9-46F7-8B43-4E72AF3A0399}" type="slidenum">
              <a:rPr lang="ja-JP" altLang="en-US"/>
              <a:pPr>
                <a:defRPr/>
              </a:pPr>
              <a:t>‹#›</a:t>
            </a:fld>
            <a:endParaRPr lang="ja-JP" altLang="en-US" dirty="0"/>
          </a:p>
        </p:txBody>
      </p:sp>
    </p:spTree>
    <p:extLst>
      <p:ext uri="{BB962C8B-B14F-4D97-AF65-F5344CB8AC3E}">
        <p14:creationId xmlns:p14="http://schemas.microsoft.com/office/powerpoint/2010/main" val="340767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174030028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355"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40156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0416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216709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7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7619"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1361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34131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20220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7.xml"/><Relationship Id="rId7" Type="http://schemas.openxmlformats.org/officeDocument/2006/relationships/tags" Target="../tags/tag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3.v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4.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extLst>
              <p:ext uri="{D42A27DB-BD31-4B8C-83A1-F6EECF244321}">
                <p14:modId xmlns:p14="http://schemas.microsoft.com/office/powerpoint/2010/main" val="210814564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331"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17729979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8643"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39063017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pPr>
              <a:defRPr/>
            </a:pPr>
            <a:fld id="{6CA3BC1E-70E0-4B1D-9A33-E974266AAEEF}" type="slidenum">
              <a:rPr lang="en-US" altLang="ja-JP"/>
              <a:pPr>
                <a:defRPr/>
              </a:pPr>
              <a:t>‹#›</a:t>
            </a:fld>
            <a:endParaRPr lang="en-US" altLang="ja-JP" dirty="0"/>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grpSp>
        <p:nvGrpSpPr>
          <p:cNvPr id="1035" name="Group 19"/>
          <p:cNvGrpSpPr>
            <a:grpSpLocks/>
          </p:cNvGrpSpPr>
          <p:nvPr/>
        </p:nvGrpSpPr>
        <p:grpSpPr bwMode="auto">
          <a:xfrm>
            <a:off x="-2679700" y="3395666"/>
            <a:ext cx="2460625" cy="1497013"/>
            <a:chOff x="-1643" y="2907"/>
            <a:chExt cx="1550" cy="943"/>
          </a:xfrm>
        </p:grpSpPr>
        <p:sp>
          <p:nvSpPr>
            <p:cNvPr id="1036" name="Rectangle 20"/>
            <p:cNvSpPr>
              <a:spLocks noChangeArrowheads="1"/>
            </p:cNvSpPr>
            <p:nvPr userDrawn="1"/>
          </p:nvSpPr>
          <p:spPr bwMode="auto">
            <a:xfrm>
              <a:off x="-1643" y="3278"/>
              <a:ext cx="1550" cy="301"/>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7" name="Rectangle 21"/>
            <p:cNvSpPr>
              <a:spLocks noChangeArrowheads="1"/>
            </p:cNvSpPr>
            <p:nvPr userDrawn="1"/>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8" name="Rectangle 22"/>
            <p:cNvSpPr>
              <a:spLocks noChangeArrowheads="1"/>
            </p:cNvSpPr>
            <p:nvPr userDrawn="1"/>
          </p:nvSpPr>
          <p:spPr bwMode="auto">
            <a:xfrm>
              <a:off x="-1381" y="368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Yellow</a:t>
              </a:r>
            </a:p>
            <a:p>
              <a:pPr algn="r" eaLnBrk="1" hangingPunct="1">
                <a:lnSpc>
                  <a:spcPct val="65000"/>
                </a:lnSpc>
                <a:spcBef>
                  <a:spcPct val="20000"/>
                </a:spcBef>
                <a:spcAft>
                  <a:spcPct val="20000"/>
                </a:spcAft>
                <a:defRPr/>
              </a:pPr>
              <a:r>
                <a:rPr kumimoji="0" lang="en-GB" altLang="ja-JP" sz="1015" dirty="0"/>
                <a:t>RGB= 255,255,153</a:t>
              </a:r>
            </a:p>
          </p:txBody>
        </p:sp>
        <p:grpSp>
          <p:nvGrpSpPr>
            <p:cNvPr id="1039" name="Group 23"/>
            <p:cNvGrpSpPr>
              <a:grpSpLocks/>
            </p:cNvGrpSpPr>
            <p:nvPr userDrawn="1"/>
          </p:nvGrpSpPr>
          <p:grpSpPr bwMode="auto">
            <a:xfrm>
              <a:off x="-1381" y="3105"/>
              <a:ext cx="1209" cy="182"/>
              <a:chOff x="-1379" y="3713"/>
              <a:chExt cx="1209" cy="182"/>
            </a:xfrm>
          </p:grpSpPr>
          <p:sp>
            <p:nvSpPr>
              <p:cNvPr id="1044" name="Rectangle 24"/>
              <p:cNvSpPr>
                <a:spLocks noChangeArrowheads="1"/>
              </p:cNvSpPr>
              <p:nvPr userDrawn="1"/>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5" name="Rectangle 25"/>
              <p:cNvSpPr>
                <a:spLocks noChangeArrowheads="1"/>
              </p:cNvSpPr>
              <p:nvPr userDrawn="1"/>
            </p:nvSpPr>
            <p:spPr bwMode="auto">
              <a:xfrm>
                <a:off x="-1379" y="3728"/>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Blue(corporate color)</a:t>
                </a:r>
              </a:p>
              <a:p>
                <a:pPr algn="r" eaLnBrk="1" hangingPunct="1">
                  <a:lnSpc>
                    <a:spcPct val="65000"/>
                  </a:lnSpc>
                  <a:spcBef>
                    <a:spcPct val="20000"/>
                  </a:spcBef>
                  <a:spcAft>
                    <a:spcPct val="20000"/>
                  </a:spcAft>
                  <a:defRPr/>
                </a:pPr>
                <a:r>
                  <a:rPr kumimoji="0" lang="en-GB" altLang="ja-JP" sz="1015" dirty="0"/>
                  <a:t>RGB= 0,117,191</a:t>
                </a:r>
              </a:p>
            </p:txBody>
          </p:sp>
        </p:grpSp>
        <p:grpSp>
          <p:nvGrpSpPr>
            <p:cNvPr id="1040" name="Group 26"/>
            <p:cNvGrpSpPr>
              <a:grpSpLocks/>
            </p:cNvGrpSpPr>
            <p:nvPr userDrawn="1"/>
          </p:nvGrpSpPr>
          <p:grpSpPr bwMode="auto">
            <a:xfrm>
              <a:off x="-1381" y="3381"/>
              <a:ext cx="1209" cy="182"/>
              <a:chOff x="-1379" y="4018"/>
              <a:chExt cx="1209" cy="182"/>
            </a:xfrm>
          </p:grpSpPr>
          <p:sp>
            <p:nvSpPr>
              <p:cNvPr id="1042" name="Rectangle 27"/>
              <p:cNvSpPr>
                <a:spLocks noChangeArrowheads="1"/>
              </p:cNvSpPr>
              <p:nvPr userDrawn="1"/>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3" name="Rectangle 28"/>
              <p:cNvSpPr>
                <a:spLocks noChangeArrowheads="1"/>
              </p:cNvSpPr>
              <p:nvPr userDrawn="1"/>
            </p:nvSpPr>
            <p:spPr bwMode="auto">
              <a:xfrm>
                <a:off x="-1379" y="403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Grey</a:t>
                </a:r>
              </a:p>
              <a:p>
                <a:pPr algn="r" eaLnBrk="1" hangingPunct="1">
                  <a:lnSpc>
                    <a:spcPct val="65000"/>
                  </a:lnSpc>
                  <a:spcBef>
                    <a:spcPct val="20000"/>
                  </a:spcBef>
                  <a:spcAft>
                    <a:spcPct val="20000"/>
                  </a:spcAft>
                  <a:defRPr/>
                </a:pPr>
                <a:r>
                  <a:rPr kumimoji="0" lang="en-GB" altLang="ja-JP" sz="1015" dirty="0"/>
                  <a:t>RGB= 221,221,221</a:t>
                </a:r>
              </a:p>
            </p:txBody>
          </p:sp>
        </p:grpSp>
        <p:sp>
          <p:nvSpPr>
            <p:cNvPr id="1041" name="Rectangle 29"/>
            <p:cNvSpPr>
              <a:spLocks noChangeArrowheads="1"/>
            </p:cNvSpPr>
            <p:nvPr userDrawn="1"/>
          </p:nvSpPr>
          <p:spPr bwMode="auto">
            <a:xfrm>
              <a:off x="-1507" y="2907"/>
              <a:ext cx="1351" cy="9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90000"/>
                </a:lnSpc>
                <a:spcBef>
                  <a:spcPct val="20000"/>
                </a:spcBef>
                <a:spcAft>
                  <a:spcPct val="20000"/>
                </a:spcAft>
                <a:defRPr/>
              </a:pPr>
              <a:r>
                <a:rPr kumimoji="0" lang="en-GB" altLang="ja-JP" sz="1108" b="1" dirty="0">
                  <a:ea typeface="ＭＳ Ｐゴシック" pitchFamily="50" charset="-128"/>
                </a:rPr>
                <a:t>JRI  colour balance</a:t>
              </a:r>
            </a:p>
          </p:txBody>
        </p:sp>
      </p:grpSp>
    </p:spTree>
    <p:extLst>
      <p:ext uri="{BB962C8B-B14F-4D97-AF65-F5344CB8AC3E}">
        <p14:creationId xmlns:p14="http://schemas.microsoft.com/office/powerpoint/2010/main" val="27628231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userDrawn="1"/>
        </p:nvSpPr>
        <p:spPr>
          <a:xfrm>
            <a:off x="0" y="6434124"/>
            <a:ext cx="9906000" cy="424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16" name="図 15"/>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481392" y="6503752"/>
            <a:ext cx="1178351" cy="296174"/>
          </a:xfrm>
          <a:prstGeom prst="rect">
            <a:avLst/>
          </a:prstGeom>
        </p:spPr>
      </p:pic>
      <p:pic>
        <p:nvPicPr>
          <p:cNvPr id="8" name="図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5581651"/>
            <a:ext cx="709083" cy="1276350"/>
          </a:xfrm>
          <a:prstGeom prst="rect">
            <a:avLst/>
          </a:prstGeom>
        </p:spPr>
      </p:pic>
      <p:sp>
        <p:nvSpPr>
          <p:cNvPr id="10" name="TextBox 12"/>
          <p:cNvSpPr txBox="1"/>
          <p:nvPr userDrawn="1"/>
        </p:nvSpPr>
        <p:spPr>
          <a:xfrm>
            <a:off x="715441" y="6593330"/>
            <a:ext cx="3185487" cy="123111"/>
          </a:xfrm>
          <a:prstGeom prst="rect">
            <a:avLst/>
          </a:prstGeom>
          <a:noFill/>
        </p:spPr>
        <p:txBody>
          <a:bodyPr wrap="none"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mn-lt"/>
                <a:ea typeface="HGPGothicE" charset="-128"/>
                <a:cs typeface="Meiryo UI" pitchFamily="50" charset="-128"/>
              </a:rPr>
              <a:t>© 2019 NTT DATA INSTITUTE OF MANAGEMENT CONSULTING, Inc.</a:t>
            </a:r>
          </a:p>
        </p:txBody>
      </p:sp>
      <p:sp>
        <p:nvSpPr>
          <p:cNvPr id="9" name="TextBox 16"/>
          <p:cNvSpPr txBox="1"/>
          <p:nvPr userDrawn="1"/>
        </p:nvSpPr>
        <p:spPr>
          <a:xfrm>
            <a:off x="4633845" y="6551482"/>
            <a:ext cx="670231"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12233655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oleObject" Target="../embeddings/oleObject6.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68699"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 name="Rectangle 2"/>
          <p:cNvSpPr txBox="1">
            <a:spLocks noChangeArrowheads="1"/>
          </p:cNvSpPr>
          <p:nvPr/>
        </p:nvSpPr>
        <p:spPr bwMode="auto">
          <a:xfrm>
            <a:off x="148046" y="-1"/>
            <a:ext cx="9376955"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200" b="1" dirty="0">
              <a:solidFill>
                <a:srgbClr val="FFFFFF"/>
              </a:solidFill>
            </a:endParaRPr>
          </a:p>
        </p:txBody>
      </p:sp>
      <p:sp>
        <p:nvSpPr>
          <p:cNvPr id="41" name="正方形/長方形 40"/>
          <p:cNvSpPr/>
          <p:nvPr/>
        </p:nvSpPr>
        <p:spPr>
          <a:xfrm>
            <a:off x="558103"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1" lang="en-US" altLang="ja-JP" sz="2000" b="1" dirty="0">
                <a:solidFill>
                  <a:prstClr val="white"/>
                </a:solidFill>
                <a:latin typeface="Calibri" panose="020F0502020204030204"/>
                <a:ea typeface="游ゴシック" panose="020B0400000000000000" pitchFamily="50" charset="-128"/>
              </a:rPr>
              <a:t>Illustrative</a:t>
            </a:r>
            <a:endParaRPr kumimoji="1" lang="ja-JP" altLang="en-US" sz="2000" b="1" dirty="0">
              <a:solidFill>
                <a:prstClr val="white"/>
              </a:solidFill>
              <a:latin typeface="Calibri" panose="020F0502020204030204"/>
              <a:ea typeface="游ゴシック" panose="020B0400000000000000" pitchFamily="50" charset="-128"/>
            </a:endParaRPr>
          </a:p>
        </p:txBody>
      </p:sp>
      <p:sp>
        <p:nvSpPr>
          <p:cNvPr id="105" name="正方形/長方形 104"/>
          <p:cNvSpPr/>
          <p:nvPr/>
        </p:nvSpPr>
        <p:spPr>
          <a:xfrm>
            <a:off x="5565516" y="6596049"/>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8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25" name="正方形/長方形 24"/>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唐津市版脱炭素イノベーションによる地域循環共生圏事業</a:t>
            </a:r>
            <a:endParaRPr lang="ja-JP" altLang="en-US" sz="1200" dirty="0">
              <a:solidFill>
                <a:schemeClr val="bg1"/>
              </a:solidFill>
              <a:latin typeface="メイリオ" panose="020B0604030504040204" pitchFamily="50" charset="-128"/>
              <a:ea typeface="メイリオ" panose="020B0604030504040204" pitchFamily="50" charset="-128"/>
            </a:endParaRPr>
          </a:p>
        </p:txBody>
      </p:sp>
      <p:sp>
        <p:nvSpPr>
          <p:cNvPr id="33" name="コンテンツ プレースホルダー 11"/>
          <p:cNvSpPr txBox="1">
            <a:spLocks/>
          </p:cNvSpPr>
          <p:nvPr/>
        </p:nvSpPr>
        <p:spPr>
          <a:xfrm>
            <a:off x="559864" y="1057636"/>
            <a:ext cx="58680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100" b="1" dirty="0">
                <a:latin typeface="メイリオ" panose="020B0604030504040204" pitchFamily="50" charset="-128"/>
                <a:ea typeface="メイリオ" panose="020B0604030504040204" pitchFamily="50" charset="-128"/>
              </a:rPr>
              <a:t>目指す地域循環共生圏の姿（目標年度：</a:t>
            </a:r>
            <a:r>
              <a:rPr lang="en-US" altLang="ja-JP" sz="1100" b="1" dirty="0">
                <a:latin typeface="メイリオ" panose="020B0604030504040204" pitchFamily="50" charset="-128"/>
                <a:ea typeface="メイリオ" panose="020B0604030504040204" pitchFamily="50" charset="-128"/>
              </a:rPr>
              <a:t>2030</a:t>
            </a:r>
            <a:r>
              <a:rPr lang="ja-JP" altLang="en-US" sz="1100" b="1" dirty="0">
                <a:latin typeface="メイリオ" panose="020B0604030504040204" pitchFamily="50" charset="-128"/>
                <a:ea typeface="メイリオ" panose="020B0604030504040204" pitchFamily="50" charset="-128"/>
              </a:rPr>
              <a:t>）</a:t>
            </a:r>
            <a:endParaRPr lang="en-US" altLang="ja-JP" sz="1100" b="1" dirty="0">
              <a:latin typeface="メイリオ" panose="020B0604030504040204" pitchFamily="50" charset="-128"/>
              <a:ea typeface="メイリオ" panose="020B0604030504040204" pitchFamily="50" charset="-128"/>
            </a:endParaRPr>
          </a:p>
        </p:txBody>
      </p:sp>
      <p:sp>
        <p:nvSpPr>
          <p:cNvPr id="34" name="正方形/長方形 33"/>
          <p:cNvSpPr/>
          <p:nvPr/>
        </p:nvSpPr>
        <p:spPr>
          <a:xfrm>
            <a:off x="521025" y="1379000"/>
            <a:ext cx="6008141" cy="517724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1" name="正方形/長方形 90"/>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佐賀県 ／唐津市</a:t>
            </a:r>
          </a:p>
        </p:txBody>
      </p:sp>
      <p:grpSp>
        <p:nvGrpSpPr>
          <p:cNvPr id="7" name="グループ化 6"/>
          <p:cNvGrpSpPr/>
          <p:nvPr/>
        </p:nvGrpSpPr>
        <p:grpSpPr>
          <a:xfrm>
            <a:off x="6621680" y="1308298"/>
            <a:ext cx="2624039" cy="5235423"/>
            <a:chOff x="6281623" y="1980260"/>
            <a:chExt cx="2624039" cy="3880022"/>
          </a:xfrm>
        </p:grpSpPr>
        <p:sp>
          <p:nvSpPr>
            <p:cNvPr id="92" name="正方形/長方形 91"/>
            <p:cNvSpPr/>
            <p:nvPr/>
          </p:nvSpPr>
          <p:spPr>
            <a:xfrm>
              <a:off x="6281623" y="1980260"/>
              <a:ext cx="2624039" cy="388002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b="1" u="sng" dirty="0">
                <a:solidFill>
                  <a:schemeClr val="tx1"/>
                </a:solidFill>
                <a:latin typeface="Meiryo UI" panose="020B0604030504040204" pitchFamily="50" charset="-128"/>
                <a:ea typeface="Meiryo UI" panose="020B0604030504040204" pitchFamily="50" charset="-128"/>
              </a:endParaRPr>
            </a:p>
            <a:p>
              <a:r>
                <a:rPr lang="en-US" altLang="ja-JP" sz="1400" b="1" u="sng" dirty="0">
                  <a:solidFill>
                    <a:schemeClr val="tx1"/>
                  </a:solidFill>
                  <a:latin typeface="Meiryo UI" panose="020B0604030504040204" pitchFamily="50" charset="-128"/>
                  <a:ea typeface="Meiryo UI" panose="020B0604030504040204" pitchFamily="50" charset="-128"/>
                </a:rPr>
                <a:t>2019</a:t>
              </a:r>
              <a:r>
                <a:rPr lang="ja-JP" altLang="en-US" sz="1400" b="1" u="sng" dirty="0">
                  <a:solidFill>
                    <a:schemeClr val="tx1"/>
                  </a:solidFill>
                  <a:latin typeface="Meiryo UI" panose="020B0604030504040204" pitchFamily="50" charset="-128"/>
                  <a:ea typeface="Meiryo UI" panose="020B0604030504040204" pitchFamily="50" charset="-128"/>
                </a:rPr>
                <a:t>年</a:t>
              </a:r>
              <a:r>
                <a:rPr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rPr>
                <a:t>FS</a:t>
              </a:r>
              <a:r>
                <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調査</a:t>
              </a:r>
              <a:endParaRPr kumimoji="1"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2019</a:t>
              </a:r>
              <a:r>
                <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年</a:t>
              </a:r>
              <a:r>
                <a:rPr kumimoji="1"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7</a:t>
              </a:r>
              <a:r>
                <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月：地域エネルギー会社立ち上げ</a:t>
              </a:r>
              <a:br>
                <a:rPr kumimoji="1"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br>
              <a:endParaRPr kumimoji="1" lang="en-US" altLang="ja-JP" sz="1400" u="sng" dirty="0">
                <a:solidFill>
                  <a:schemeClr val="tx1"/>
                </a:solidFill>
                <a:latin typeface="Meiryo UI" panose="020B0604030504040204" pitchFamily="50" charset="-128"/>
                <a:ea typeface="Meiryo UI" panose="020B0604030504040204" pitchFamily="50" charset="-128"/>
              </a:endParaRPr>
            </a:p>
            <a:p>
              <a:pPr marL="989013" indent="-989013"/>
              <a:r>
                <a:rPr lang="en-US" altLang="ja-JP" sz="1400" b="1" u="sng" dirty="0">
                  <a:solidFill>
                    <a:schemeClr val="tx1"/>
                  </a:solidFill>
                  <a:latin typeface="Meiryo UI" panose="020B0604030504040204" pitchFamily="50" charset="-128"/>
                  <a:ea typeface="Meiryo UI" panose="020B0604030504040204" pitchFamily="50" charset="-128"/>
                </a:rPr>
                <a:t>2020</a:t>
              </a:r>
              <a:r>
                <a:rPr lang="ja-JP" altLang="en-US" sz="1400" b="1" u="sng" dirty="0">
                  <a:solidFill>
                    <a:schemeClr val="tx1"/>
                  </a:solidFill>
                  <a:latin typeface="Meiryo UI" panose="020B0604030504040204" pitchFamily="50" charset="-128"/>
                  <a:ea typeface="Meiryo UI" panose="020B0604030504040204" pitchFamily="50" charset="-128"/>
                </a:rPr>
                <a:t>年以降</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設備導入</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b="1" u="sng" dirty="0">
                <a:solidFill>
                  <a:schemeClr val="tx1"/>
                </a:solidFill>
                <a:latin typeface="Meiryo UI" panose="020B0604030504040204" pitchFamily="50" charset="-128"/>
                <a:ea typeface="Meiryo UI" panose="020B0604030504040204" pitchFamily="50" charset="-128"/>
              </a:endParaRPr>
            </a:p>
            <a:p>
              <a:endParaRPr kumimoji="1" lang="en-US" altLang="ja-JP" sz="1400" b="1" u="sng" dirty="0">
                <a:solidFill>
                  <a:schemeClr val="tx1"/>
                </a:solidFill>
                <a:latin typeface="Meiryo UI" panose="020B0604030504040204" pitchFamily="50" charset="-128"/>
                <a:ea typeface="Meiryo UI" panose="020B0604030504040204" pitchFamily="50" charset="-128"/>
              </a:endParaRPr>
            </a:p>
            <a:p>
              <a:endParaRPr kumimoji="1" lang="en-US" altLang="ja-JP" sz="1400" b="1" u="sng" dirty="0">
                <a:solidFill>
                  <a:schemeClr val="tx1"/>
                </a:solidFill>
                <a:latin typeface="Meiryo UI" panose="020B0604030504040204" pitchFamily="50" charset="-128"/>
                <a:ea typeface="Meiryo UI" panose="020B0604030504040204" pitchFamily="50" charset="-128"/>
              </a:endParaRPr>
            </a:p>
            <a:p>
              <a:r>
                <a:rPr kumimoji="1" lang="en-US" altLang="ja-JP" sz="1400" b="1" u="sng" dirty="0">
                  <a:solidFill>
                    <a:schemeClr val="tx1"/>
                  </a:solidFill>
                  <a:latin typeface="Meiryo UI" panose="020B0604030504040204" pitchFamily="50" charset="-128"/>
                  <a:ea typeface="Meiryo UI" panose="020B0604030504040204" pitchFamily="50" charset="-128"/>
                </a:rPr>
                <a:t>2030</a:t>
              </a:r>
              <a:r>
                <a:rPr kumimoji="1" lang="ja-JP" altLang="en-US" sz="1400" b="1" u="sng" dirty="0">
                  <a:solidFill>
                    <a:schemeClr val="tx1"/>
                  </a:solidFill>
                  <a:latin typeface="Meiryo UI" panose="020B0604030504040204" pitchFamily="50" charset="-128"/>
                  <a:ea typeface="Meiryo UI" panose="020B0604030504040204" pitchFamily="50" charset="-128"/>
                </a:rPr>
                <a:t>年</a:t>
              </a: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地域エネルギー会社を核とする</a:t>
              </a:r>
              <a:r>
                <a:rPr kumimoji="1" lang="ja-JP" altLang="en-US" sz="1400" b="1" dirty="0">
                  <a:solidFill>
                    <a:srgbClr val="002060"/>
                  </a:solidFill>
                  <a:latin typeface="メイリオ" panose="020B0604030504040204" pitchFamily="50" charset="-128"/>
                  <a:ea typeface="メイリオ" panose="020B0604030504040204" pitchFamily="50" charset="-128"/>
                  <a:cs typeface="Meiryo UI" panose="020B0604030504040204" pitchFamily="50" charset="-128"/>
                </a:rPr>
                <a:t>エネルギーの地産地消体制の確立</a:t>
              </a:r>
              <a:endParaRPr kumimoji="1" lang="en-US" altLang="ja-JP" sz="1400" b="1" dirty="0">
                <a:solidFill>
                  <a:srgbClr val="00206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3" name="正方形/長方形 92"/>
            <p:cNvSpPr/>
            <p:nvPr/>
          </p:nvSpPr>
          <p:spPr>
            <a:xfrm>
              <a:off x="6787457" y="2316123"/>
              <a:ext cx="1524449" cy="2023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solidFill>
                    <a:schemeClr val="tx1"/>
                  </a:solidFill>
                </a:rPr>
                <a:t>・・・・・</a:t>
              </a:r>
            </a:p>
          </p:txBody>
        </p:sp>
      </p:grpSp>
      <p:sp>
        <p:nvSpPr>
          <p:cNvPr id="35" name="コンテンツ プレースホルダー 11"/>
          <p:cNvSpPr txBox="1">
            <a:spLocks/>
          </p:cNvSpPr>
          <p:nvPr/>
        </p:nvSpPr>
        <p:spPr>
          <a:xfrm>
            <a:off x="6605637" y="1045106"/>
            <a:ext cx="2664000" cy="252001"/>
          </a:xfrm>
          <a:prstGeom prst="rect">
            <a:avLst/>
          </a:prstGeom>
          <a:solidFill>
            <a:schemeClr val="bg1">
              <a:lumMod val="85000"/>
            </a:schemeClr>
          </a:solidFill>
          <a:ln w="19050">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100" b="1" dirty="0">
                <a:latin typeface="メイリオ" panose="020B0604030504040204" pitchFamily="50" charset="-128"/>
                <a:ea typeface="メイリオ" panose="020B0604030504040204" pitchFamily="50" charset="-128"/>
              </a:rPr>
              <a:t>地域循環共生圏実現への主要ステップ</a:t>
            </a:r>
            <a:endParaRPr lang="en-US" altLang="ja-JP" sz="1100" b="1" dirty="0">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7957946" y="765069"/>
            <a:ext cx="1266599" cy="305093"/>
            <a:chOff x="6098249" y="1438182"/>
            <a:chExt cx="1266599" cy="305093"/>
          </a:xfrm>
        </p:grpSpPr>
        <p:sp>
          <p:nvSpPr>
            <p:cNvPr id="36" name="正方形/長方形 35"/>
            <p:cNvSpPr/>
            <p:nvPr/>
          </p:nvSpPr>
          <p:spPr>
            <a:xfrm>
              <a:off x="7017061" y="1479109"/>
              <a:ext cx="347787" cy="1887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7" name="正方形/長方形 36"/>
            <p:cNvSpPr/>
            <p:nvPr/>
          </p:nvSpPr>
          <p:spPr>
            <a:xfrm>
              <a:off x="6098249" y="1438182"/>
              <a:ext cx="1055128" cy="3050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本事業：</a:t>
              </a:r>
            </a:p>
          </p:txBody>
        </p:sp>
      </p:grpSp>
      <p:sp>
        <p:nvSpPr>
          <p:cNvPr id="23" name="正方形/長方形 22"/>
          <p:cNvSpPr/>
          <p:nvPr/>
        </p:nvSpPr>
        <p:spPr>
          <a:xfrm>
            <a:off x="6676644" y="1467532"/>
            <a:ext cx="2496375" cy="11664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4" name="正方形/長方形 23"/>
          <p:cNvSpPr/>
          <p:nvPr/>
        </p:nvSpPr>
        <p:spPr>
          <a:xfrm>
            <a:off x="6603874" y="1045106"/>
            <a:ext cx="2664000" cy="551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20" name="図 19"/>
          <p:cNvPicPr>
            <a:picLocks noChangeAspect="1"/>
          </p:cNvPicPr>
          <p:nvPr/>
        </p:nvPicPr>
        <p:blipFill>
          <a:blip r:embed="rId6"/>
          <a:stretch>
            <a:fillRect/>
          </a:stretch>
        </p:blipFill>
        <p:spPr>
          <a:xfrm>
            <a:off x="910529" y="-8548"/>
            <a:ext cx="529409" cy="583907"/>
          </a:xfrm>
          <a:prstGeom prst="rect">
            <a:avLst/>
          </a:prstGeom>
        </p:spPr>
      </p:pic>
      <p:pic>
        <p:nvPicPr>
          <p:cNvPr id="15" name="図 14"/>
          <p:cNvPicPr>
            <a:picLocks noChangeAspect="1"/>
          </p:cNvPicPr>
          <p:nvPr/>
        </p:nvPicPr>
        <p:blipFill>
          <a:blip r:embed="rId7"/>
          <a:stretch>
            <a:fillRect/>
          </a:stretch>
        </p:blipFill>
        <p:spPr>
          <a:xfrm>
            <a:off x="534366" y="2050742"/>
            <a:ext cx="6104924" cy="3891933"/>
          </a:xfrm>
          <a:prstGeom prst="rect">
            <a:avLst/>
          </a:prstGeom>
        </p:spPr>
      </p:pic>
    </p:spTree>
    <p:extLst>
      <p:ext uri="{BB962C8B-B14F-4D97-AF65-F5344CB8AC3E}">
        <p14:creationId xmlns:p14="http://schemas.microsoft.com/office/powerpoint/2010/main" val="187433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69721"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0" name="コンテンツ プレースホルダー 11"/>
          <p:cNvSpPr txBox="1">
            <a:spLocks/>
          </p:cNvSpPr>
          <p:nvPr/>
        </p:nvSpPr>
        <p:spPr>
          <a:xfrm>
            <a:off x="5083433" y="2264785"/>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3. </a:t>
            </a:r>
            <a:r>
              <a:rPr lang="ja-JP" altLang="en-US" sz="1200" b="1" dirty="0">
                <a:solidFill>
                  <a:prstClr val="black"/>
                </a:solidFill>
                <a:latin typeface="メイリオ" panose="020B0604030504040204" pitchFamily="50" charset="-128"/>
                <a:ea typeface="メイリオ" panose="020B0604030504040204" pitchFamily="50" charset="-128"/>
              </a:rPr>
              <a:t>事業効果（目標年度：</a:t>
            </a:r>
            <a:r>
              <a:rPr lang="en-US" altLang="ja-JP" sz="1200" b="1" dirty="0">
                <a:solidFill>
                  <a:prstClr val="black"/>
                </a:solidFill>
                <a:latin typeface="メイリオ" panose="020B0604030504040204" pitchFamily="50" charset="-128"/>
                <a:ea typeface="メイリオ" panose="020B0604030504040204" pitchFamily="50" charset="-128"/>
              </a:rPr>
              <a:t>2030</a:t>
            </a:r>
            <a:r>
              <a:rPr lang="ja-JP" altLang="en-US" sz="1200" b="1" dirty="0" err="1">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基準年度：</a:t>
            </a:r>
            <a:r>
              <a:rPr lang="en-US" altLang="ja-JP" sz="1200" b="1" dirty="0">
                <a:solidFill>
                  <a:prstClr val="black"/>
                </a:solidFill>
                <a:latin typeface="メイリオ" panose="020B0604030504040204" pitchFamily="50" charset="-128"/>
                <a:ea typeface="メイリオ" panose="020B0604030504040204" pitchFamily="50" charset="-128"/>
              </a:rPr>
              <a:t>2013</a:t>
            </a:r>
            <a:r>
              <a:rPr lang="ja-JP" altLang="en-US" sz="1200" b="1" dirty="0">
                <a:solidFill>
                  <a:prstClr val="black"/>
                </a:solidFill>
                <a:latin typeface="メイリオ" panose="020B0604030504040204" pitchFamily="50" charset="-128"/>
                <a:ea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3" name="コンテンツ プレースホルダー 11"/>
          <p:cNvSpPr txBox="1">
            <a:spLocks/>
          </p:cNvSpPr>
          <p:nvPr/>
        </p:nvSpPr>
        <p:spPr>
          <a:xfrm>
            <a:off x="5083433" y="3818761"/>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4. </a:t>
            </a:r>
            <a:r>
              <a:rPr lang="ja-JP" altLang="en-US" sz="1200" b="1" dirty="0">
                <a:solidFill>
                  <a:prstClr val="black"/>
                </a:solidFill>
                <a:latin typeface="メイリオ" panose="020B0604030504040204" pitchFamily="50" charset="-128"/>
                <a:ea typeface="メイリオ" panose="020B0604030504040204" pitchFamily="50" charset="-128"/>
              </a:rPr>
              <a:t>事業体制</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5" name="コンテンツ プレースホルダー 11"/>
          <p:cNvSpPr txBox="1">
            <a:spLocks/>
          </p:cNvSpPr>
          <p:nvPr/>
        </p:nvSpPr>
        <p:spPr>
          <a:xfrm>
            <a:off x="5083433" y="5106929"/>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5. </a:t>
            </a:r>
            <a:r>
              <a:rPr lang="ja-JP" altLang="en-US" sz="1200" b="1" dirty="0">
                <a:solidFill>
                  <a:prstClr val="black"/>
                </a:solidFill>
                <a:latin typeface="メイリオ" panose="020B0604030504040204" pitchFamily="50" charset="-128"/>
                <a:ea typeface="メイリオ" panose="020B0604030504040204" pitchFamily="50" charset="-128"/>
              </a:rPr>
              <a:t>事業スケジュール</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37" name="コンテンツ プレースホルダー 11"/>
          <p:cNvSpPr txBox="1">
            <a:spLocks/>
          </p:cNvSpPr>
          <p:nvPr/>
        </p:nvSpPr>
        <p:spPr>
          <a:xfrm>
            <a:off x="5083433" y="1057636"/>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2. </a:t>
            </a:r>
            <a:r>
              <a:rPr lang="ja-JP" altLang="en-US" sz="1200" b="1" dirty="0">
                <a:latin typeface="メイリオ" panose="020B0604030504040204" pitchFamily="50" charset="-128"/>
                <a:ea typeface="メイリオ" panose="020B0604030504040204" pitchFamily="50" charset="-128"/>
              </a:rPr>
              <a:t>事業概要</a:t>
            </a:r>
            <a:endParaRPr lang="en-US" altLang="ja-JP" sz="1200" b="1" dirty="0">
              <a:latin typeface="メイリオ" panose="020B0604030504040204" pitchFamily="50" charset="-128"/>
              <a:ea typeface="メイリオ" panose="020B0604030504040204" pitchFamily="50" charset="-128"/>
            </a:endParaRPr>
          </a:p>
        </p:txBody>
      </p:sp>
      <p:sp>
        <p:nvSpPr>
          <p:cNvPr id="4" name="Rectangle 2"/>
          <p:cNvSpPr txBox="1">
            <a:spLocks noChangeArrowheads="1"/>
          </p:cNvSpPr>
          <p:nvPr/>
        </p:nvSpPr>
        <p:spPr bwMode="auto">
          <a:xfrm>
            <a:off x="117232" y="-1"/>
            <a:ext cx="9407769"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8" name="コンテンツ プレースホルダー 11"/>
          <p:cNvSpPr txBox="1">
            <a:spLocks/>
          </p:cNvSpPr>
          <p:nvPr/>
        </p:nvSpPr>
        <p:spPr>
          <a:xfrm>
            <a:off x="117232" y="1057637"/>
            <a:ext cx="4886194" cy="282300"/>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1. </a:t>
            </a:r>
            <a:r>
              <a:rPr lang="ja-JP" altLang="en-US" sz="1200" b="1" dirty="0">
                <a:latin typeface="メイリオ" panose="020B0604030504040204" pitchFamily="50" charset="-128"/>
                <a:ea typeface="メイリオ" panose="020B0604030504040204" pitchFamily="50" charset="-128"/>
              </a:rPr>
              <a:t>事業イメージ（目標年度：</a:t>
            </a:r>
            <a:r>
              <a:rPr lang="en-US" altLang="ja-JP" sz="1200" b="1" dirty="0">
                <a:latin typeface="メイリオ" panose="020B0604030504040204" pitchFamily="50" charset="-128"/>
                <a:ea typeface="メイリオ" panose="020B0604030504040204" pitchFamily="50" charset="-128"/>
              </a:rPr>
              <a:t>2030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018530" y="1454403"/>
            <a:ext cx="4460701" cy="592470"/>
          </a:xfrm>
          <a:prstGeom prst="rect">
            <a:avLst/>
          </a:prstGeom>
          <a:noFill/>
        </p:spPr>
        <p:txBody>
          <a:bodyPr wrap="square" rtlCol="0">
            <a:spAutoFit/>
          </a:bodyPr>
          <a:lstStyle/>
          <a:p>
            <a:pPr defTabSz="914400">
              <a:lnSpc>
                <a:spcPts val="900"/>
              </a:lnSpc>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目的</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脱炭素化と地域活性化の両立を目指す。</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defTabSz="914400">
              <a:lnSpc>
                <a:spcPts val="900"/>
              </a:lnSpc>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手段</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地域資源を活用した積極的な再エネの導入を促し、地場企業等による新産業創出を実施する。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defTabSz="914400">
              <a:lnSpc>
                <a:spcPts val="900"/>
              </a:lnSpc>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特徴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地域エネルギー会社の設置を唐津市が主導する等、自治体が主体的に取り組みを実施。</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081670" y="2513547"/>
            <a:ext cx="4260963" cy="1272143"/>
          </a:xfrm>
          <a:prstGeom prst="rect">
            <a:avLst/>
          </a:prstGeom>
          <a:noFill/>
        </p:spPr>
        <p:txBody>
          <a:bodyPr wrap="square" rtlCol="0">
            <a:spAutoFit/>
          </a:bodyPr>
          <a:lstStyle/>
          <a:p>
            <a:pPr>
              <a:lnSpc>
                <a:spcPts val="800"/>
              </a:lnSpc>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二酸化炭素排出削減効果</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2,325t-CO2/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726</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世帯分の排出量）</a:t>
            </a:r>
            <a:endParaRPr lang="en-US" altLang="zh-TW" sz="8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再生可能エネルギーの利用量</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電力</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17,021MWh/</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3,871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世帯分の電力量）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地域の再生可能エネルギーの地消率</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22%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地域経済付加価値</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1.2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地域課題の解決</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spcBef>
                <a:spcPts val="600"/>
              </a:spcBef>
              <a:buClr>
                <a:srgbClr val="5ECCF3"/>
              </a:buCl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・豊富な再エネポテンシャルを有しているにも関わらず、再エネ自給率が約</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％と低い。</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spcBef>
                <a:spcPts val="600"/>
              </a:spcBef>
              <a:buClr>
                <a:srgbClr val="5ECCF3"/>
              </a:buCl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・エネルギーコスト（平成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年時点で</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179</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億円）が域外に流出している。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spcBef>
                <a:spcPts val="600"/>
              </a:spcBef>
              <a:buClr>
                <a:srgbClr val="5ECCF3"/>
              </a:buCl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・地域の防災拠点を中心とした分散型エネルギーシステムの導入等、レジリエンス対応が求められている。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499656" y="4082512"/>
            <a:ext cx="2850174" cy="2308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地域新電力</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本事業の中心となる電力小売事業の実施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5143233" y="4317570"/>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04237" y="1057636"/>
            <a:ext cx="4899189"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081671" y="1057635"/>
            <a:ext cx="4260963" cy="11434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093073" y="2201100"/>
            <a:ext cx="4240852" cy="156493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58102" y="646059"/>
            <a:ext cx="1461600"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42" name="正方形/長方形 41"/>
          <p:cNvSpPr/>
          <p:nvPr/>
        </p:nvSpPr>
        <p:spPr>
          <a:xfrm>
            <a:off x="5081671" y="3813812"/>
            <a:ext cx="4260963" cy="114701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070184" y="5106928"/>
            <a:ext cx="4260963" cy="14493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佐賀県 ／唐津市</a:t>
            </a:r>
          </a:p>
        </p:txBody>
      </p:sp>
      <p:sp>
        <p:nvSpPr>
          <p:cNvPr id="49" name="正方形/長方形 48"/>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唐津市版脱炭素イノベーションによる地域循環共生圏事業</a:t>
            </a:r>
            <a:endParaRPr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36" name="角丸四角形 35"/>
          <p:cNvSpPr/>
          <p:nvPr/>
        </p:nvSpPr>
        <p:spPr>
          <a:xfrm>
            <a:off x="73601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再エネ拡大</a:t>
            </a:r>
          </a:p>
        </p:txBody>
      </p:sp>
      <p:sp>
        <p:nvSpPr>
          <p:cNvPr id="46" name="角丸四角形 45"/>
          <p:cNvSpPr/>
          <p:nvPr/>
        </p:nvSpPr>
        <p:spPr>
          <a:xfrm>
            <a:off x="5249768"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en-US" altLang="ja-JP" sz="1400" b="1" dirty="0">
                <a:solidFill>
                  <a:schemeClr val="bg1"/>
                </a:solidFill>
                <a:cs typeface="Arial" charset="0"/>
              </a:rPr>
              <a:t>EMS/VPP</a:t>
            </a:r>
            <a:endParaRPr kumimoji="1" lang="ja-JP" altLang="en-US" sz="1400" b="1" dirty="0">
              <a:solidFill>
                <a:schemeClr val="bg1"/>
              </a:solidFill>
              <a:cs typeface="Arial" charset="0"/>
            </a:endParaRPr>
          </a:p>
        </p:txBody>
      </p:sp>
      <p:sp>
        <p:nvSpPr>
          <p:cNvPr id="55" name="角丸四角形 54"/>
          <p:cNvSpPr/>
          <p:nvPr/>
        </p:nvSpPr>
        <p:spPr>
          <a:xfrm>
            <a:off x="4193125"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地域新電力</a:t>
            </a:r>
          </a:p>
        </p:txBody>
      </p:sp>
      <p:sp>
        <p:nvSpPr>
          <p:cNvPr id="56" name="角丸四角形 55"/>
          <p:cNvSpPr/>
          <p:nvPr/>
        </p:nvSpPr>
        <p:spPr>
          <a:xfrm>
            <a:off x="84153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rPr>
              <a:t>災害対応</a:t>
            </a:r>
          </a:p>
        </p:txBody>
      </p:sp>
      <p:sp>
        <p:nvSpPr>
          <p:cNvPr id="58" name="正方形/長方形 57"/>
          <p:cNvSpPr/>
          <p:nvPr/>
        </p:nvSpPr>
        <p:spPr>
          <a:xfrm>
            <a:off x="40968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59" name="正方形/長方形 58"/>
          <p:cNvSpPr/>
          <p:nvPr/>
        </p:nvSpPr>
        <p:spPr>
          <a:xfrm>
            <a:off x="7255231"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51" name="正方形/長方形 5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pic>
        <p:nvPicPr>
          <p:cNvPr id="53" name="図 52"/>
          <p:cNvPicPr>
            <a:picLocks noChangeAspect="1"/>
          </p:cNvPicPr>
          <p:nvPr/>
        </p:nvPicPr>
        <p:blipFill>
          <a:blip r:embed="rId6"/>
          <a:stretch>
            <a:fillRect/>
          </a:stretch>
        </p:blipFill>
        <p:spPr>
          <a:xfrm>
            <a:off x="910529" y="-8548"/>
            <a:ext cx="529409" cy="583907"/>
          </a:xfrm>
          <a:prstGeom prst="rect">
            <a:avLst/>
          </a:prstGeom>
        </p:spPr>
      </p:pic>
      <p:grpSp>
        <p:nvGrpSpPr>
          <p:cNvPr id="9" name="グループ化 8"/>
          <p:cNvGrpSpPr/>
          <p:nvPr/>
        </p:nvGrpSpPr>
        <p:grpSpPr>
          <a:xfrm>
            <a:off x="-38701" y="1580559"/>
            <a:ext cx="5023358" cy="4647699"/>
            <a:chOff x="550255" y="1405111"/>
            <a:chExt cx="5835882" cy="5277043"/>
          </a:xfrm>
        </p:grpSpPr>
        <p:sp>
          <p:nvSpPr>
            <p:cNvPr id="61" name="正方形/長方形 60"/>
            <p:cNvSpPr/>
            <p:nvPr/>
          </p:nvSpPr>
          <p:spPr>
            <a:xfrm>
              <a:off x="777411" y="1694993"/>
              <a:ext cx="5392616" cy="1987999"/>
            </a:xfrm>
            <a:prstGeom prst="rect">
              <a:avLst/>
            </a:prstGeom>
            <a:solidFill>
              <a:srgbClr val="FFE1FA"/>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62" name="角丸四角形 61"/>
            <p:cNvSpPr/>
            <p:nvPr/>
          </p:nvSpPr>
          <p:spPr>
            <a:xfrm>
              <a:off x="4022714" y="1785209"/>
              <a:ext cx="2086708" cy="1803999"/>
            </a:xfrm>
            <a:prstGeom prst="round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63" name="角丸四角形 62"/>
            <p:cNvSpPr/>
            <p:nvPr/>
          </p:nvSpPr>
          <p:spPr>
            <a:xfrm>
              <a:off x="910529" y="1794946"/>
              <a:ext cx="2086708" cy="1824511"/>
            </a:xfrm>
            <a:prstGeom prst="round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64" name="テキスト ボックス 63"/>
            <p:cNvSpPr txBox="1"/>
            <p:nvPr/>
          </p:nvSpPr>
          <p:spPr>
            <a:xfrm>
              <a:off x="1071236" y="1841314"/>
              <a:ext cx="1769870" cy="314507"/>
            </a:xfrm>
            <a:prstGeom prst="rect">
              <a:avLst/>
            </a:prstGeom>
            <a:noFill/>
          </p:spPr>
          <p:txBody>
            <a:bodyPr wrap="square" rtlCol="0">
              <a:spAutoFit/>
            </a:bodyPr>
            <a:lstStyle/>
            <a:p>
              <a:pPr algn="ctr"/>
              <a:r>
                <a:rPr kumimoji="1" lang="ja-JP" altLang="en-US" sz="1200" u="sng" dirty="0">
                  <a:latin typeface="+mn-ea"/>
                </a:rPr>
                <a:t>市内の再エネ電源</a:t>
              </a:r>
            </a:p>
          </p:txBody>
        </p:sp>
        <p:sp>
          <p:nvSpPr>
            <p:cNvPr id="65" name="テキスト ボックス 64"/>
            <p:cNvSpPr txBox="1"/>
            <p:nvPr/>
          </p:nvSpPr>
          <p:spPr>
            <a:xfrm>
              <a:off x="4326104" y="1852082"/>
              <a:ext cx="1446897" cy="276999"/>
            </a:xfrm>
            <a:prstGeom prst="rect">
              <a:avLst/>
            </a:prstGeom>
            <a:noFill/>
          </p:spPr>
          <p:txBody>
            <a:bodyPr wrap="square" rtlCol="0">
              <a:spAutoFit/>
            </a:bodyPr>
            <a:lstStyle/>
            <a:p>
              <a:pPr algn="ctr"/>
              <a:r>
                <a:rPr kumimoji="1" lang="ja-JP" altLang="en-US" sz="1200" u="sng" dirty="0">
                  <a:latin typeface="+mn-ea"/>
                </a:rPr>
                <a:t>市内の需要家</a:t>
              </a:r>
            </a:p>
          </p:txBody>
        </p:sp>
        <p:sp>
          <p:nvSpPr>
            <p:cNvPr id="66" name="正方形/長方形 65"/>
            <p:cNvSpPr/>
            <p:nvPr/>
          </p:nvSpPr>
          <p:spPr>
            <a:xfrm>
              <a:off x="777410" y="1405111"/>
              <a:ext cx="5392617" cy="276999"/>
            </a:xfrm>
            <a:prstGeom prst="rect">
              <a:avLst/>
            </a:prstGeom>
          </p:spPr>
          <p:txBody>
            <a:bodyPr wrap="square">
              <a:spAutoFit/>
            </a:bodyPr>
            <a:lstStyle/>
            <a:p>
              <a:pPr algn="ctr"/>
              <a:r>
                <a:rPr lang="ja-JP" altLang="en-US" sz="1200" b="1" dirty="0"/>
                <a:t>①自立分散型のエネルギーシステムおよび災害に強いまちづくり</a:t>
              </a:r>
            </a:p>
          </p:txBody>
        </p:sp>
        <p:sp>
          <p:nvSpPr>
            <p:cNvPr id="67" name="左右矢印 66"/>
            <p:cNvSpPr/>
            <p:nvPr/>
          </p:nvSpPr>
          <p:spPr>
            <a:xfrm>
              <a:off x="3060182" y="2476345"/>
              <a:ext cx="912410" cy="289111"/>
            </a:xfrm>
            <a:prstGeom prst="leftRightArrow">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68" name="テキスト ボックス 67"/>
            <p:cNvSpPr txBox="1"/>
            <p:nvPr/>
          </p:nvSpPr>
          <p:spPr>
            <a:xfrm>
              <a:off x="2913620" y="2010832"/>
              <a:ext cx="1253772" cy="489233"/>
            </a:xfrm>
            <a:prstGeom prst="rect">
              <a:avLst/>
            </a:prstGeom>
            <a:noFill/>
          </p:spPr>
          <p:txBody>
            <a:bodyPr wrap="square" rtlCol="0">
              <a:spAutoFit/>
            </a:bodyPr>
            <a:lstStyle/>
            <a:p>
              <a:pPr algn="ctr"/>
              <a:r>
                <a:rPr kumimoji="1" lang="ja-JP" altLang="en-US" sz="1100" dirty="0">
                  <a:latin typeface="+mn-ea"/>
                  <a:ea typeface="+mn-ea"/>
                </a:rPr>
                <a:t>自営線によるネットワーク</a:t>
              </a:r>
            </a:p>
          </p:txBody>
        </p:sp>
        <p:sp>
          <p:nvSpPr>
            <p:cNvPr id="69" name="テキスト ボックス 68"/>
            <p:cNvSpPr txBox="1"/>
            <p:nvPr/>
          </p:nvSpPr>
          <p:spPr>
            <a:xfrm>
              <a:off x="1076349" y="2120560"/>
              <a:ext cx="1817078" cy="1061829"/>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050" dirty="0">
                  <a:latin typeface="+mn-ea"/>
                  <a:ea typeface="+mn-ea"/>
                </a:rPr>
                <a:t>太陽光発電</a:t>
              </a:r>
              <a:endParaRPr kumimoji="1" lang="en-US" altLang="ja-JP" sz="1050" dirty="0">
                <a:latin typeface="+mn-ea"/>
                <a:ea typeface="+mn-ea"/>
              </a:endParaRPr>
            </a:p>
            <a:p>
              <a:pPr marL="171450" indent="-171450">
                <a:buFont typeface="Wingdings" panose="05000000000000000000" pitchFamily="2" charset="2"/>
                <a:buChar char="ü"/>
              </a:pPr>
              <a:r>
                <a:rPr kumimoji="1" lang="ja-JP" altLang="en-US" sz="1050" dirty="0">
                  <a:latin typeface="+mn-ea"/>
                  <a:ea typeface="+mn-ea"/>
                </a:rPr>
                <a:t>レンズ風車による風力発電</a:t>
              </a:r>
              <a:endParaRPr kumimoji="1" lang="en-US" altLang="ja-JP" sz="1050" dirty="0">
                <a:latin typeface="+mn-ea"/>
                <a:ea typeface="+mn-ea"/>
              </a:endParaRPr>
            </a:p>
            <a:p>
              <a:pPr marL="171450" indent="-171450">
                <a:buFont typeface="Wingdings" panose="05000000000000000000" pitchFamily="2" charset="2"/>
                <a:buChar char="ü"/>
              </a:pPr>
              <a:r>
                <a:rPr kumimoji="1" lang="ja-JP" altLang="en-US" sz="1050" dirty="0">
                  <a:latin typeface="+mn-ea"/>
                  <a:ea typeface="+mn-ea"/>
                </a:rPr>
                <a:t>下水センターから発生する消化ガスを用いたコジェネレーション</a:t>
              </a:r>
            </a:p>
          </p:txBody>
        </p:sp>
        <p:sp>
          <p:nvSpPr>
            <p:cNvPr id="70" name="テキスト ボックス 69"/>
            <p:cNvSpPr txBox="1"/>
            <p:nvPr/>
          </p:nvSpPr>
          <p:spPr>
            <a:xfrm>
              <a:off x="4095198" y="2118095"/>
              <a:ext cx="2147342" cy="1205611"/>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050" dirty="0">
                  <a:latin typeface="+mn-ea"/>
                </a:rPr>
                <a:t>電気需要</a:t>
              </a:r>
              <a:endParaRPr kumimoji="1" lang="en-US" altLang="ja-JP" sz="1050" dirty="0">
                <a:latin typeface="+mn-ea"/>
              </a:endParaRPr>
            </a:p>
            <a:p>
              <a:r>
                <a:rPr kumimoji="1" lang="ja-JP" altLang="en-US" sz="1050" dirty="0">
                  <a:latin typeface="+mn-ea"/>
                </a:rPr>
                <a:t>市内病院や学生寮等の</a:t>
              </a:r>
              <a:endParaRPr kumimoji="1" lang="en-US" altLang="ja-JP" sz="1050" dirty="0">
                <a:latin typeface="+mn-ea"/>
              </a:endParaRPr>
            </a:p>
            <a:p>
              <a:r>
                <a:rPr kumimoji="1" lang="ja-JP" altLang="en-US" sz="1050" dirty="0">
                  <a:latin typeface="+mn-ea"/>
                </a:rPr>
                <a:t>大口需要家への電気供給等</a:t>
              </a:r>
            </a:p>
            <a:p>
              <a:pPr marL="171450" indent="-171450">
                <a:buFont typeface="Wingdings" panose="05000000000000000000" pitchFamily="2" charset="2"/>
                <a:buChar char="ü"/>
              </a:pPr>
              <a:r>
                <a:rPr kumimoji="1" lang="ja-JP" altLang="en-US" sz="1050" dirty="0">
                  <a:latin typeface="+mn-ea"/>
                  <a:ea typeface="+mn-ea"/>
                </a:rPr>
                <a:t>熱需要</a:t>
              </a:r>
              <a:endParaRPr kumimoji="1" lang="en-US" altLang="ja-JP" sz="1050" dirty="0">
                <a:latin typeface="+mn-ea"/>
              </a:endParaRPr>
            </a:p>
            <a:p>
              <a:r>
                <a:rPr kumimoji="1" lang="ja-JP" altLang="en-US" sz="1050" dirty="0">
                  <a:latin typeface="+mn-ea"/>
                  <a:ea typeface="+mn-ea"/>
                </a:rPr>
                <a:t>市内病院への滅菌・暖房・給湯用の熱供給等</a:t>
              </a:r>
              <a:endParaRPr kumimoji="1" lang="en-US" altLang="ja-JP" sz="1050" dirty="0">
                <a:latin typeface="+mn-ea"/>
                <a:ea typeface="+mn-ea"/>
              </a:endParaRPr>
            </a:p>
          </p:txBody>
        </p:sp>
        <p:sp>
          <p:nvSpPr>
            <p:cNvPr id="71" name="テキスト ボックス 33"/>
            <p:cNvSpPr txBox="1"/>
            <p:nvPr/>
          </p:nvSpPr>
          <p:spPr>
            <a:xfrm>
              <a:off x="1780587" y="3478376"/>
              <a:ext cx="3683559" cy="594069"/>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rPr>
                <a:t>地域エネルギー会社</a:t>
              </a:r>
              <a:endParaRPr kumimoji="1" lang="en-US" altLang="ja-JP" sz="1400" b="1"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rPr>
                <a:t>　（株）</a:t>
              </a:r>
              <a:r>
                <a:rPr kumimoji="1" lang="ja-JP" altLang="ja-JP" sz="1400" b="1"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rPr>
                <a:t>唐津パワーホールディングス</a:t>
              </a:r>
              <a:endParaRPr kumimoji="1" lang="ja-JP" altLang="en-US" sz="1400" b="1"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endParaRPr>
            </a:p>
          </p:txBody>
        </p:sp>
        <p:sp>
          <p:nvSpPr>
            <p:cNvPr id="72" name="正方形/長方形 71"/>
            <p:cNvSpPr/>
            <p:nvPr/>
          </p:nvSpPr>
          <p:spPr>
            <a:xfrm>
              <a:off x="2686668" y="4510694"/>
              <a:ext cx="1778220" cy="2171460"/>
            </a:xfrm>
            <a:prstGeom prst="rect">
              <a:avLst/>
            </a:prstGeom>
            <a:solidFill>
              <a:schemeClr val="accent3">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73" name="正方形/長方形 72"/>
            <p:cNvSpPr/>
            <p:nvPr/>
          </p:nvSpPr>
          <p:spPr>
            <a:xfrm>
              <a:off x="550255" y="4133846"/>
              <a:ext cx="2080580" cy="419343"/>
            </a:xfrm>
            <a:prstGeom prst="rect">
              <a:avLst/>
            </a:prstGeom>
          </p:spPr>
          <p:txBody>
            <a:bodyPr wrap="square">
              <a:spAutoFit/>
            </a:bodyPr>
            <a:lstStyle/>
            <a:p>
              <a:pPr lvl="0" algn="ctr" defTabSz="914400">
                <a:defRPr/>
              </a:pPr>
              <a:r>
                <a:rPr lang="ja-JP" altLang="en-US" sz="900" b="1" dirty="0">
                  <a:latin typeface="+mn-ea"/>
                </a:rPr>
                <a:t>②</a:t>
              </a:r>
              <a:r>
                <a:rPr kumimoji="1" lang="ja-JP" altLang="en-US" sz="900" b="1" dirty="0">
                  <a:solidFill>
                    <a:srgbClr val="404040"/>
                  </a:solidFill>
                  <a:latin typeface="+mn-ea"/>
                </a:rPr>
                <a:t>人にやさしい</a:t>
              </a:r>
              <a:endParaRPr kumimoji="1" lang="en-US" altLang="ja-JP" sz="900" b="1" dirty="0">
                <a:solidFill>
                  <a:srgbClr val="404040"/>
                </a:solidFill>
                <a:latin typeface="+mn-ea"/>
              </a:endParaRPr>
            </a:p>
            <a:p>
              <a:pPr lvl="0" algn="ctr" defTabSz="914400">
                <a:defRPr/>
              </a:pPr>
              <a:r>
                <a:rPr kumimoji="1" lang="ja-JP" altLang="en-US" sz="900" b="1" dirty="0">
                  <a:solidFill>
                    <a:srgbClr val="404040"/>
                  </a:solidFill>
                  <a:latin typeface="+mn-ea"/>
                </a:rPr>
                <a:t>「交通・移動」サービス</a:t>
              </a:r>
              <a:endParaRPr kumimoji="1" lang="en-US" altLang="ja-JP" sz="900" b="1" dirty="0">
                <a:solidFill>
                  <a:srgbClr val="404040"/>
                </a:solidFill>
                <a:latin typeface="+mn-ea"/>
              </a:endParaRPr>
            </a:p>
          </p:txBody>
        </p:sp>
        <p:sp>
          <p:nvSpPr>
            <p:cNvPr id="74" name="正方形/長方形 73"/>
            <p:cNvSpPr/>
            <p:nvPr/>
          </p:nvSpPr>
          <p:spPr>
            <a:xfrm>
              <a:off x="2249588" y="4115988"/>
              <a:ext cx="2612339" cy="419343"/>
            </a:xfrm>
            <a:prstGeom prst="rect">
              <a:avLst/>
            </a:prstGeom>
          </p:spPr>
          <p:txBody>
            <a:bodyPr wrap="square">
              <a:spAutoFit/>
            </a:bodyPr>
            <a:lstStyle/>
            <a:p>
              <a:pPr algn="ctr"/>
              <a:r>
                <a:rPr lang="ja-JP" altLang="en-US" sz="900" b="1" dirty="0"/>
                <a:t>③健康で自然とつながる</a:t>
              </a:r>
            </a:p>
            <a:p>
              <a:pPr algn="ctr"/>
              <a:r>
                <a:rPr lang="ja-JP" altLang="en-US" sz="900" b="1" dirty="0"/>
                <a:t>「ライフスタイル」の実現</a:t>
              </a:r>
            </a:p>
          </p:txBody>
        </p:sp>
        <p:sp>
          <p:nvSpPr>
            <p:cNvPr id="75" name="正方形/長方形 74"/>
            <p:cNvSpPr/>
            <p:nvPr/>
          </p:nvSpPr>
          <p:spPr>
            <a:xfrm>
              <a:off x="4694528" y="4230993"/>
              <a:ext cx="1601056" cy="262089"/>
            </a:xfrm>
            <a:prstGeom prst="rect">
              <a:avLst/>
            </a:prstGeom>
          </p:spPr>
          <p:txBody>
            <a:bodyPr wrap="square">
              <a:spAutoFit/>
            </a:bodyPr>
            <a:lstStyle/>
            <a:p>
              <a:pPr algn="ctr"/>
              <a:r>
                <a:rPr lang="ja-JP" altLang="en-US" sz="900" b="1" dirty="0"/>
                <a:t>④多様なビジネス創出</a:t>
              </a:r>
            </a:p>
          </p:txBody>
        </p:sp>
        <p:sp>
          <p:nvSpPr>
            <p:cNvPr id="76" name="正方形/長方形 75"/>
            <p:cNvSpPr/>
            <p:nvPr/>
          </p:nvSpPr>
          <p:spPr>
            <a:xfrm>
              <a:off x="777411" y="4502808"/>
              <a:ext cx="1778220" cy="2179345"/>
            </a:xfrm>
            <a:prstGeom prst="rect">
              <a:avLst/>
            </a:prstGeom>
            <a:solidFill>
              <a:srgbClr val="F6F37D"/>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77" name="正方形/長方形 76"/>
            <p:cNvSpPr/>
            <p:nvPr/>
          </p:nvSpPr>
          <p:spPr>
            <a:xfrm>
              <a:off x="4607917" y="4502808"/>
              <a:ext cx="1778220" cy="2179346"/>
            </a:xfrm>
            <a:prstGeom prst="rect">
              <a:avLst/>
            </a:prstGeom>
            <a:solidFill>
              <a:srgbClr val="7BCFF9"/>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78" name="テキスト ボックス 77"/>
            <p:cNvSpPr txBox="1"/>
            <p:nvPr/>
          </p:nvSpPr>
          <p:spPr>
            <a:xfrm>
              <a:off x="765418" y="5178794"/>
              <a:ext cx="1767991" cy="577081"/>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050" dirty="0">
                  <a:solidFill>
                    <a:srgbClr val="404040">
                      <a:lumMod val="50000"/>
                    </a:srgbClr>
                  </a:solidFill>
                  <a:latin typeface="+mn-ea"/>
                </a:rPr>
                <a:t>再エネ電源を用いた</a:t>
              </a:r>
              <a:r>
                <a:rPr kumimoji="1" lang="en-US" altLang="ja-JP" sz="1050" dirty="0">
                  <a:solidFill>
                    <a:srgbClr val="404040">
                      <a:lumMod val="50000"/>
                    </a:srgbClr>
                  </a:solidFill>
                  <a:latin typeface="+mn-ea"/>
                </a:rPr>
                <a:t>EV</a:t>
              </a:r>
              <a:r>
                <a:rPr kumimoji="1" lang="ja-JP" altLang="en-US" sz="1050" dirty="0">
                  <a:solidFill>
                    <a:srgbClr val="404040">
                      <a:lumMod val="50000"/>
                    </a:srgbClr>
                  </a:solidFill>
                  <a:latin typeface="+mn-ea"/>
                </a:rPr>
                <a:t>によるスマートモビリティサービスの提供</a:t>
              </a:r>
              <a:endParaRPr kumimoji="1" lang="ja-JP" altLang="en-US" sz="1050" dirty="0">
                <a:latin typeface="+mn-ea"/>
              </a:endParaRPr>
            </a:p>
          </p:txBody>
        </p:sp>
        <p:sp>
          <p:nvSpPr>
            <p:cNvPr id="79" name="テキスト ボックス 78"/>
            <p:cNvSpPr txBox="1"/>
            <p:nvPr/>
          </p:nvSpPr>
          <p:spPr>
            <a:xfrm>
              <a:off x="2723616" y="4849847"/>
              <a:ext cx="1767991" cy="1572537"/>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050" dirty="0">
                  <a:solidFill>
                    <a:srgbClr val="404040">
                      <a:lumMod val="50000"/>
                    </a:srgbClr>
                  </a:solidFill>
                  <a:latin typeface="+mn-ea"/>
                </a:rPr>
                <a:t>「虹の松原」の保全にも資する事業（松葉や枝の堆肥化・バイオマス燃料化等）</a:t>
              </a:r>
              <a:endParaRPr kumimoji="1" lang="en-US" altLang="ja-JP" sz="1050" dirty="0">
                <a:solidFill>
                  <a:srgbClr val="404040">
                    <a:lumMod val="50000"/>
                  </a:srgbClr>
                </a:solidFill>
                <a:latin typeface="+mn-ea"/>
              </a:endParaRPr>
            </a:p>
            <a:p>
              <a:pPr marL="171450" indent="-171450">
                <a:buFont typeface="Wingdings" panose="05000000000000000000" pitchFamily="2" charset="2"/>
                <a:buChar char="ü"/>
              </a:pPr>
              <a:r>
                <a:rPr kumimoji="1" lang="ja-JP" altLang="en-US" sz="1050" dirty="0">
                  <a:latin typeface="+mn-ea"/>
                </a:rPr>
                <a:t>健康マイレージサービスと連携した事業</a:t>
              </a:r>
              <a:endParaRPr kumimoji="1" lang="en-US" altLang="ja-JP" sz="1050" dirty="0">
                <a:latin typeface="+mn-ea"/>
              </a:endParaRPr>
            </a:p>
          </p:txBody>
        </p:sp>
        <p:sp>
          <p:nvSpPr>
            <p:cNvPr id="80" name="テキスト ボックス 79"/>
            <p:cNvSpPr txBox="1"/>
            <p:nvPr/>
          </p:nvSpPr>
          <p:spPr>
            <a:xfrm>
              <a:off x="4605871" y="4951358"/>
              <a:ext cx="1767991" cy="1389074"/>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050" dirty="0">
                  <a:latin typeface="+mn-ea"/>
                </a:rPr>
                <a:t>地域商社として、地域内に地域産品を販売</a:t>
              </a:r>
              <a:endParaRPr kumimoji="1" lang="en-US" altLang="ja-JP" sz="1050" dirty="0">
                <a:latin typeface="+mn-ea"/>
              </a:endParaRPr>
            </a:p>
            <a:p>
              <a:pPr marL="171450" indent="-171450">
                <a:buFont typeface="Wingdings" panose="05000000000000000000" pitchFamily="2" charset="2"/>
                <a:buChar char="ü"/>
              </a:pPr>
              <a:r>
                <a:rPr kumimoji="1" lang="ja-JP" altLang="en-US" sz="1050" dirty="0">
                  <a:latin typeface="+mn-ea"/>
                </a:rPr>
                <a:t>関連企業へのエネルギー供給により、</a:t>
              </a:r>
              <a:r>
                <a:rPr kumimoji="1" lang="en-US" altLang="ja-JP" sz="1050" dirty="0">
                  <a:latin typeface="+mn-ea"/>
                </a:rPr>
                <a:t>6</a:t>
              </a:r>
              <a:r>
                <a:rPr kumimoji="1" lang="ja-JP" altLang="en-US" sz="1050" dirty="0">
                  <a:latin typeface="+mn-ea"/>
                </a:rPr>
                <a:t>次産業化の推進を支援</a:t>
              </a:r>
            </a:p>
          </p:txBody>
        </p:sp>
      </p:grpSp>
      <p:sp>
        <p:nvSpPr>
          <p:cNvPr id="81" name="テキスト ボックス 80"/>
          <p:cNvSpPr txBox="1"/>
          <p:nvPr/>
        </p:nvSpPr>
        <p:spPr>
          <a:xfrm>
            <a:off x="5150315" y="4733755"/>
            <a:ext cx="1215971" cy="230832"/>
          </a:xfrm>
          <a:prstGeom prst="rect">
            <a:avLst/>
          </a:prstGeom>
          <a:noFill/>
        </p:spPr>
        <p:txBody>
          <a:bodyPr wrap="square" rtlCol="0">
            <a:spAutoFit/>
          </a:bodyPr>
          <a:lstStyle/>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唐津市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5108891" y="4082483"/>
            <a:ext cx="1573730" cy="230832"/>
          </a:xfrm>
          <a:prstGeom prst="rect">
            <a:avLst/>
          </a:prstGeom>
          <a:noFill/>
        </p:spPr>
        <p:txBody>
          <a:bodyPr wrap="square" rtlCol="0">
            <a:spAutoFit/>
          </a:bodyPr>
          <a:lstStyle/>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㈱唐津パワーホールディングス</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rotWithShape="1">
          <a:blip r:embed="rId7"/>
          <a:srcRect r="85763" b="10322"/>
          <a:stretch/>
        </p:blipFill>
        <p:spPr>
          <a:xfrm>
            <a:off x="1056949" y="3491678"/>
            <a:ext cx="422707" cy="400391"/>
          </a:xfrm>
          <a:prstGeom prst="rect">
            <a:avLst/>
          </a:prstGeom>
        </p:spPr>
      </p:pic>
      <p:sp>
        <p:nvSpPr>
          <p:cNvPr id="57" name="テキスト ボックス 56"/>
          <p:cNvSpPr txBox="1"/>
          <p:nvPr/>
        </p:nvSpPr>
        <p:spPr>
          <a:xfrm>
            <a:off x="6522654" y="4729265"/>
            <a:ext cx="2880380" cy="230832"/>
          </a:xfrm>
          <a:prstGeom prst="rect">
            <a:avLst/>
          </a:prstGeom>
          <a:noFill/>
        </p:spPr>
        <p:txBody>
          <a:bodyPr wrap="square" rtlCol="0">
            <a:spAutoFit/>
          </a:bodyPr>
          <a:lstStyle/>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唐津市の特徴を踏まえ、地域波及効果の最大化を検討</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6505745" y="4329496"/>
            <a:ext cx="2850174" cy="2308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地域都市ガス</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運営全般を牽引</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5131910" y="4315629"/>
            <a:ext cx="1573730" cy="230832"/>
          </a:xfrm>
          <a:prstGeom prst="rect">
            <a:avLst/>
          </a:prstGeom>
          <a:noFill/>
        </p:spPr>
        <p:txBody>
          <a:bodyPr wrap="square" rtlCol="0">
            <a:spAutoFit/>
          </a:bodyPr>
          <a:lstStyle/>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唐津ガス㈱</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6506877" y="4524637"/>
            <a:ext cx="2850174" cy="2308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地元金融機関</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経営支援や市民ファンドの活用等を牽引</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5133042" y="4527702"/>
            <a:ext cx="1573730" cy="230832"/>
          </a:xfrm>
          <a:prstGeom prst="rect">
            <a:avLst/>
          </a:prstGeom>
          <a:noFill/>
        </p:spPr>
        <p:txBody>
          <a:bodyPr wrap="square" rtlCol="0">
            <a:spAutoFit/>
          </a:bodyPr>
          <a:lstStyle/>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唐津信用金庫</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8"/>
          <a:stretch>
            <a:fillRect/>
          </a:stretch>
        </p:blipFill>
        <p:spPr>
          <a:xfrm>
            <a:off x="5086321" y="5435672"/>
            <a:ext cx="4212906" cy="1032410"/>
          </a:xfrm>
          <a:prstGeom prst="rect">
            <a:avLst/>
          </a:prstGeom>
        </p:spPr>
      </p:pic>
    </p:spTree>
    <p:extLst>
      <p:ext uri="{BB962C8B-B14F-4D97-AF65-F5344CB8AC3E}">
        <p14:creationId xmlns:p14="http://schemas.microsoft.com/office/powerpoint/2010/main" val="361585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0745"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37" name="コンテンツ プレースホルダー 11"/>
          <p:cNvSpPr txBox="1">
            <a:spLocks/>
          </p:cNvSpPr>
          <p:nvPr/>
        </p:nvSpPr>
        <p:spPr>
          <a:xfrm>
            <a:off x="564541" y="1145529"/>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①自治体の基礎情報</a:t>
            </a:r>
            <a:endParaRPr lang="en-US" altLang="ja-JP" sz="1200" b="1" dirty="0">
              <a:latin typeface="メイリオ" panose="020B0604030504040204" pitchFamily="50" charset="-128"/>
              <a:ea typeface="メイリオ" panose="020B0604030504040204" pitchFamily="50" charset="-128"/>
            </a:endParaRPr>
          </a:p>
        </p:txBody>
      </p:sp>
      <p:sp>
        <p:nvSpPr>
          <p:cNvPr id="4" name="Rectangle 2"/>
          <p:cNvSpPr txBox="1">
            <a:spLocks noChangeArrowheads="1"/>
          </p:cNvSpPr>
          <p:nvPr/>
        </p:nvSpPr>
        <p:spPr bwMode="auto">
          <a:xfrm>
            <a:off x="191590" y="-1"/>
            <a:ext cx="9333412"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29" name="正方形/長方形 28"/>
          <p:cNvSpPr/>
          <p:nvPr/>
        </p:nvSpPr>
        <p:spPr>
          <a:xfrm>
            <a:off x="560908" y="1144402"/>
            <a:ext cx="8781726" cy="25395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121,278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日時点）、世帯数：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50,876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歳入・歳出：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年度一般会計予算）、面積：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487.60㎢ </a:t>
            </a: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佐賀県北西部の位置にあり、市域は、東西約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36km</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南北約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30km</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に及び、総面積は約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487.60㎢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で、佐賀県全体の約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飛行機：羽田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分、中部</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分、伊丹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分で福岡空港へ。福岡空港から福岡市営地下鉄・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線にて最短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分で唐津駅着。</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高速バス：博多駅から約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産業構造</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市内総生産の経済活動別構成比</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市内総生産（実数）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3,460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20.4%</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建設業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電気・ガス・水道業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卸売・小売業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金融・保険業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不動産業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10.2%</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運輸業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情報通信業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サービス業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11.7%</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政府サービス生産者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p>
        </p:txBody>
      </p:sp>
      <p:sp>
        <p:nvSpPr>
          <p:cNvPr id="41" name="正方形/長方形 40"/>
          <p:cNvSpPr/>
          <p:nvPr/>
        </p:nvSpPr>
        <p:spPr>
          <a:xfrm>
            <a:off x="558103" y="646059"/>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48" name="正方形/長方形 47"/>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佐賀県 ／唐津市</a:t>
            </a:r>
          </a:p>
        </p:txBody>
      </p:sp>
      <p:sp>
        <p:nvSpPr>
          <p:cNvPr id="49" name="正方形/長方形 48"/>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唐津市版脱炭素イノベーションによる地域循環共生圏事業</a:t>
            </a:r>
            <a:endParaRPr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46" name="正方形/長方形 45"/>
          <p:cNvSpPr/>
          <p:nvPr/>
        </p:nvSpPr>
        <p:spPr>
          <a:xfrm>
            <a:off x="2375614"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55" name="コンテンツ プレースホルダー 11"/>
          <p:cNvSpPr txBox="1">
            <a:spLocks/>
          </p:cNvSpPr>
          <p:nvPr/>
        </p:nvSpPr>
        <p:spPr>
          <a:xfrm>
            <a:off x="564541" y="3822634"/>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②各主体の参画理由</a:t>
            </a:r>
            <a:endParaRPr lang="en-US" altLang="ja-JP" sz="1200" b="1" dirty="0">
              <a:latin typeface="メイリオ" panose="020B0604030504040204" pitchFamily="50" charset="-128"/>
              <a:ea typeface="メイリオ" panose="020B0604030504040204" pitchFamily="50" charset="-128"/>
            </a:endParaRPr>
          </a:p>
        </p:txBody>
      </p:sp>
      <p:sp>
        <p:nvSpPr>
          <p:cNvPr id="56" name="正方形/長方形 55"/>
          <p:cNvSpPr/>
          <p:nvPr/>
        </p:nvSpPr>
        <p:spPr>
          <a:xfrm>
            <a:off x="560908" y="3822634"/>
            <a:ext cx="8781726" cy="155403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ts val="300"/>
              </a:spcBef>
              <a:buClr>
                <a:srgbClr val="5ECCF3"/>
              </a:buClr>
              <a:tabLst>
                <a:tab pos="1079500"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唐津市</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spcBef>
                <a:spcPts val="300"/>
              </a:spcBef>
              <a:buClr>
                <a:srgbClr val="5ECCF3"/>
              </a:buClr>
              <a:tabLst>
                <a:tab pos="1079500"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「唐津市再生可能エネルギー総合計画」の戦略の中の「新しい社会システムを構築」として、「㈱唐津パワーホールディングス」を位置づけており、</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地域に根ざした地域エネルギー会社創設に向けて進捗を図るため。</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唐津パワーホールディングス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spcBef>
                <a:spcPts val="300"/>
              </a:spcBef>
              <a:buClr>
                <a:srgbClr val="5ECCF3"/>
              </a:buClr>
              <a:tabLst>
                <a:tab pos="1079500"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地域エネルギー会社としての電気小売事業の実施と、その収益で行う地域貢献事業を実施するため。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73601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再エネ拡大</a:t>
            </a:r>
          </a:p>
        </p:txBody>
      </p:sp>
      <p:sp>
        <p:nvSpPr>
          <p:cNvPr id="20" name="角丸四角形 19"/>
          <p:cNvSpPr/>
          <p:nvPr/>
        </p:nvSpPr>
        <p:spPr>
          <a:xfrm>
            <a:off x="5249768"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en-US" altLang="ja-JP" sz="1400" b="1" dirty="0">
                <a:solidFill>
                  <a:schemeClr val="bg1"/>
                </a:solidFill>
                <a:cs typeface="Arial" charset="0"/>
              </a:rPr>
              <a:t>EMS/VPP</a:t>
            </a:r>
            <a:endParaRPr kumimoji="1" lang="ja-JP" altLang="en-US" sz="1400" b="1" dirty="0">
              <a:solidFill>
                <a:schemeClr val="bg1"/>
              </a:solidFill>
              <a:cs typeface="Arial" charset="0"/>
            </a:endParaRPr>
          </a:p>
        </p:txBody>
      </p:sp>
      <p:sp>
        <p:nvSpPr>
          <p:cNvPr id="21" name="角丸四角形 20"/>
          <p:cNvSpPr/>
          <p:nvPr/>
        </p:nvSpPr>
        <p:spPr>
          <a:xfrm>
            <a:off x="4193125"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地域新電力</a:t>
            </a:r>
          </a:p>
        </p:txBody>
      </p:sp>
      <p:sp>
        <p:nvSpPr>
          <p:cNvPr id="22" name="角丸四角形 21"/>
          <p:cNvSpPr/>
          <p:nvPr/>
        </p:nvSpPr>
        <p:spPr>
          <a:xfrm>
            <a:off x="84153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災害対応</a:t>
            </a:r>
          </a:p>
        </p:txBody>
      </p:sp>
      <p:sp>
        <p:nvSpPr>
          <p:cNvPr id="24" name="正方形/長方形 23"/>
          <p:cNvSpPr/>
          <p:nvPr/>
        </p:nvSpPr>
        <p:spPr>
          <a:xfrm>
            <a:off x="40968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25" name="正方形/長方形 24"/>
          <p:cNvSpPr/>
          <p:nvPr/>
        </p:nvSpPr>
        <p:spPr>
          <a:xfrm>
            <a:off x="7255231"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26" name="コンテンツ プレースホルダー 11"/>
          <p:cNvSpPr txBox="1">
            <a:spLocks/>
          </p:cNvSpPr>
          <p:nvPr/>
        </p:nvSpPr>
        <p:spPr>
          <a:xfrm>
            <a:off x="558103" y="5515385"/>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③過年度事業との関連性</a:t>
            </a:r>
            <a:endParaRPr lang="en-US" altLang="ja-JP" sz="1000" b="1"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560908" y="5517293"/>
            <a:ext cx="8781726" cy="10516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年度：市内の再エネ賦存量調査や市内の大口需要家の電力使用量等について調査を実施。</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年度（環境省事業）：平成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年度の調査結果を基に、事業シミレーションを実施。一定程度の営業利益と雇用促進効果を把握。</a:t>
            </a:r>
            <a:endParaRPr lang="ja-JP" altLang="en-US" sz="1200" dirty="0">
              <a:solidFill>
                <a:srgbClr val="000000"/>
              </a:solidFill>
            </a:endParaRPr>
          </a:p>
        </p:txBody>
      </p:sp>
      <p:sp>
        <p:nvSpPr>
          <p:cNvPr id="31" name="正方形/長方形 3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pic>
        <p:nvPicPr>
          <p:cNvPr id="28" name="図 27"/>
          <p:cNvPicPr>
            <a:picLocks noChangeAspect="1"/>
          </p:cNvPicPr>
          <p:nvPr/>
        </p:nvPicPr>
        <p:blipFill>
          <a:blip r:embed="rId6"/>
          <a:stretch>
            <a:fillRect/>
          </a:stretch>
        </p:blipFill>
        <p:spPr>
          <a:xfrm>
            <a:off x="910529" y="-8548"/>
            <a:ext cx="529409" cy="583907"/>
          </a:xfrm>
          <a:prstGeom prst="rect">
            <a:avLst/>
          </a:prstGeom>
        </p:spPr>
      </p:pic>
    </p:spTree>
    <p:extLst>
      <p:ext uri="{BB962C8B-B14F-4D97-AF65-F5344CB8AC3E}">
        <p14:creationId xmlns:p14="http://schemas.microsoft.com/office/powerpoint/2010/main" val="121097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1735"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 name="Rectangle 2"/>
          <p:cNvSpPr txBox="1">
            <a:spLocks noChangeArrowheads="1"/>
          </p:cNvSpPr>
          <p:nvPr/>
        </p:nvSpPr>
        <p:spPr bwMode="auto">
          <a:xfrm>
            <a:off x="156754" y="-1"/>
            <a:ext cx="9368247"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25" name="正方形/長方形 24"/>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唐津市版脱炭素イノベーションによる地域循環共生圏事業</a:t>
            </a:r>
            <a:endParaRPr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91" name="正方形/長方形 90"/>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佐賀県 ／唐津市</a:t>
            </a:r>
          </a:p>
        </p:txBody>
      </p:sp>
      <p:sp>
        <p:nvSpPr>
          <p:cNvPr id="9" name="正方形/長方形 8"/>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graphicFrame>
        <p:nvGraphicFramePr>
          <p:cNvPr id="10" name="表 12">
            <a:extLst>
              <a:ext uri="{FF2B5EF4-FFF2-40B4-BE49-F238E27FC236}">
                <a16:creationId xmlns:a16="http://schemas.microsoft.com/office/drawing/2014/main" id="{990E545B-86E6-4B33-AD8F-D6446DBA2BEB}"/>
              </a:ext>
            </a:extLst>
          </p:cNvPr>
          <p:cNvGraphicFramePr>
            <a:graphicFrameLocks noGrp="1"/>
          </p:cNvGraphicFramePr>
          <p:nvPr>
            <p:extLst>
              <p:ext uri="{D42A27DB-BD31-4B8C-83A1-F6EECF244321}">
                <p14:modId xmlns:p14="http://schemas.microsoft.com/office/powerpoint/2010/main" val="962833963"/>
              </p:ext>
            </p:extLst>
          </p:nvPr>
        </p:nvGraphicFramePr>
        <p:xfrm>
          <a:off x="520797" y="1093100"/>
          <a:ext cx="8865980" cy="420748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06767">
                  <a:extLst>
                    <a:ext uri="{9D8B030D-6E8A-4147-A177-3AD203B41FA5}">
                      <a16:colId xmlns:a16="http://schemas.microsoft.com/office/drawing/2014/main" val="3265526353"/>
                    </a:ext>
                  </a:extLst>
                </a:gridCol>
                <a:gridCol w="1346763">
                  <a:extLst>
                    <a:ext uri="{9D8B030D-6E8A-4147-A177-3AD203B41FA5}">
                      <a16:colId xmlns:a16="http://schemas.microsoft.com/office/drawing/2014/main" val="3371818790"/>
                    </a:ext>
                  </a:extLst>
                </a:gridCol>
                <a:gridCol w="2398854">
                  <a:extLst>
                    <a:ext uri="{9D8B030D-6E8A-4147-A177-3AD203B41FA5}">
                      <a16:colId xmlns:a16="http://schemas.microsoft.com/office/drawing/2014/main" val="1728256747"/>
                    </a:ext>
                  </a:extLst>
                </a:gridCol>
                <a:gridCol w="3313596">
                  <a:extLst>
                    <a:ext uri="{9D8B030D-6E8A-4147-A177-3AD203B41FA5}">
                      <a16:colId xmlns:a16="http://schemas.microsoft.com/office/drawing/2014/main" val="2519243731"/>
                    </a:ext>
                  </a:extLst>
                </a:gridCol>
              </a:tblGrid>
              <a:tr h="328716">
                <a:tc gridSpan="4">
                  <a:txBody>
                    <a:bodyPr/>
                    <a:lstStyle/>
                    <a:p>
                      <a:pPr algn="l"/>
                      <a:r>
                        <a:rPr kumimoji="1" lang="ja-JP" altLang="en-US" sz="1200" b="1" kern="1200" dirty="0">
                          <a:solidFill>
                            <a:schemeClr val="tx1"/>
                          </a:solidFill>
                          <a:latin typeface="メイリオ" panose="020B0604030504040204" pitchFamily="50" charset="-128"/>
                          <a:ea typeface="メイリオ" panose="020B0604030504040204" pitchFamily="50" charset="-128"/>
                          <a:cs typeface="+mn-cs"/>
                        </a:rPr>
                        <a:t>顕在化した課題と課題解決のアプローチ（今後の対応）について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700127705"/>
                  </a:ext>
                </a:extLst>
              </a:tr>
              <a:tr h="569055">
                <a:tc>
                  <a:txBody>
                    <a:bodyPr/>
                    <a:lstStyle/>
                    <a:p>
                      <a:pPr algn="ctr"/>
                      <a:r>
                        <a:rPr lang="ja-JP" altLang="en-US" sz="1050" b="1" dirty="0">
                          <a:solidFill>
                            <a:schemeClr val="bg1"/>
                          </a:solidFill>
                          <a:effectLst>
                            <a:outerShdw blurRad="38100" dist="38100" dir="2700000" algn="tl">
                              <a:srgbClr val="000000">
                                <a:alpha val="43137"/>
                              </a:srgbClr>
                            </a:outerShdw>
                          </a:effectLst>
                        </a:rPr>
                        <a:t>業務内容</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成果目標</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事業実施にあたり顕在化した課題</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課題解決のアプローチと</a:t>
                      </a:r>
                      <a:endParaRPr lang="en-US" altLang="ja-JP" sz="1050" b="1" dirty="0">
                        <a:solidFill>
                          <a:schemeClr val="bg1"/>
                        </a:solidFill>
                        <a:effectLst>
                          <a:outerShdw blurRad="38100" dist="38100" dir="2700000" algn="tl">
                            <a:srgbClr val="000000">
                              <a:alpha val="43137"/>
                            </a:srgbClr>
                          </a:outerShdw>
                        </a:effectLst>
                      </a:endParaRPr>
                    </a:p>
                    <a:p>
                      <a:pPr algn="ctr"/>
                      <a:r>
                        <a:rPr kumimoji="1" lang="ja-JP" altLang="en-US" sz="1050" b="1" dirty="0">
                          <a:solidFill>
                            <a:schemeClr val="bg1"/>
                          </a:solidFill>
                          <a:effectLst>
                            <a:outerShdw blurRad="38100" dist="38100" dir="2700000" algn="tl">
                              <a:srgbClr val="000000">
                                <a:alpha val="43137"/>
                              </a:srgbClr>
                            </a:outerShdw>
                          </a:effectLst>
                        </a:rPr>
                        <a:t>今後の展開（</a:t>
                      </a:r>
                      <a:r>
                        <a:rPr kumimoji="1" lang="ja-JP" altLang="en-US" sz="1050" b="1" u="sng" dirty="0">
                          <a:solidFill>
                            <a:srgbClr val="FF0066"/>
                          </a:solidFill>
                          <a:effectLst>
                            <a:outerShdw blurRad="38100" dist="38100" dir="2700000" algn="tl">
                              <a:srgbClr val="000000">
                                <a:alpha val="43137"/>
                              </a:srgbClr>
                            </a:outerShdw>
                          </a:effectLst>
                        </a:rPr>
                        <a:t>スケジュール</a:t>
                      </a:r>
                      <a:r>
                        <a:rPr kumimoji="1" lang="ja-JP" altLang="en-US" sz="1050" b="1" dirty="0">
                          <a:solidFill>
                            <a:schemeClr val="bg1"/>
                          </a:solidFill>
                          <a:effectLst>
                            <a:outerShdw blurRad="38100" dist="38100" dir="2700000" algn="tl">
                              <a:srgbClr val="000000">
                                <a:alpha val="43137"/>
                              </a:srgbClr>
                            </a:outerShdw>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51828688"/>
                  </a:ext>
                </a:extLst>
              </a:tr>
              <a:tr h="1182635">
                <a:tc>
                  <a:txBody>
                    <a:bodyPr/>
                    <a:lstStyle/>
                    <a:p>
                      <a:r>
                        <a:rPr kumimoji="1" lang="ja-JP" altLang="en-US" sz="1050" dirty="0"/>
                        <a:t>「自立分散型のエネルギーシステム」及び「災害に強いまちづくり」の推進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t>再エネ電源を積極的に活用した自立分散型のエネルギーシステムの実現</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自営線を中心とするエリアを想定した場合、地域内の再エネ電源が不足している。</a:t>
                      </a:r>
                      <a:endParaRPr kumimoji="1" lang="en-US" altLang="ja-JP" sz="1050" dirty="0">
                        <a:solidFill>
                          <a:schemeClr val="tx1"/>
                        </a:solidFill>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marR="0" lvl="0" indent="-171450"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t>第三者保有モデルによる小規模太陽光発電ポテンシャルの調査（</a:t>
                      </a:r>
                      <a:r>
                        <a:rPr kumimoji="1" lang="en-US" altLang="ja-JP" sz="1050" dirty="0"/>
                        <a:t>2019</a:t>
                      </a:r>
                      <a:r>
                        <a:rPr kumimoji="1" lang="ja-JP" altLang="en-US" sz="1050" dirty="0"/>
                        <a:t>年度～</a:t>
                      </a:r>
                      <a:r>
                        <a:rPr kumimoji="1" lang="en-US" altLang="ja-JP" sz="1050" dirty="0"/>
                        <a:t>2020</a:t>
                      </a:r>
                      <a:r>
                        <a:rPr kumimoji="1" lang="ja-JP" altLang="en-US" sz="1050" dirty="0"/>
                        <a:t>年度）</a:t>
                      </a:r>
                      <a:endParaRPr kumimoji="1" lang="en-US" altLang="ja-JP" sz="1050" dirty="0"/>
                    </a:p>
                    <a:p>
                      <a:pPr marL="171450" marR="0" lvl="0" indent="-171450"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t>再生可能エネルギー（太陽光・風力）発電の建設（</a:t>
                      </a:r>
                      <a:r>
                        <a:rPr kumimoji="1" lang="en-US" altLang="ja-JP" sz="1050" dirty="0"/>
                        <a:t>2019</a:t>
                      </a:r>
                      <a:r>
                        <a:rPr kumimoji="1" lang="ja-JP" altLang="en-US" sz="1050" dirty="0"/>
                        <a:t>年度～</a:t>
                      </a:r>
                      <a:r>
                        <a:rPr kumimoji="1" lang="en-US" altLang="ja-JP" sz="1050" dirty="0"/>
                        <a:t>2020</a:t>
                      </a:r>
                      <a:r>
                        <a:rPr kumimoji="1" lang="ja-JP" altLang="en-US" sz="1050" dirty="0"/>
                        <a:t>年度）</a:t>
                      </a:r>
                      <a:endParaRPr kumimoji="1" lang="en-US" altLang="ja-JP" sz="1050" dirty="0"/>
                    </a:p>
                    <a:p>
                      <a:pPr marL="171450" marR="0" lvl="0" indent="-171450"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t>虹の松原の松葉・ぼっくり等を利用したバイオマス発電の可能性調査（</a:t>
                      </a:r>
                      <a:r>
                        <a:rPr kumimoji="1" lang="en-US" altLang="ja-JP" sz="1050" dirty="0"/>
                        <a:t>2020</a:t>
                      </a:r>
                      <a:r>
                        <a:rPr kumimoji="1" lang="ja-JP" altLang="en-US" sz="1050" dirty="0"/>
                        <a:t>年度）</a:t>
                      </a:r>
                      <a:endParaRPr kumimoji="1" lang="en-US" altLang="ja-JP"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71226629"/>
                  </a:ext>
                </a:extLst>
              </a:tr>
              <a:tr h="1031756">
                <a:tc>
                  <a:txBody>
                    <a:bodyPr/>
                    <a:lstStyle/>
                    <a:p>
                      <a:r>
                        <a:rPr kumimoji="1" lang="ja-JP" altLang="en-US" sz="1050" dirty="0"/>
                        <a:t>「自立分散型のエネルギーシステム」及び「災害に強いまちづくり」の推進</a:t>
                      </a: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コジェネレーションシステムの導入により、収益基盤を確立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自営線を中心とするエリアを想定した場合、地域内に熱需要を有する施設が必ずしも十分に存在していない。</a:t>
                      </a:r>
                      <a:endParaRPr kumimoji="1" lang="en-US" altLang="ja-JP"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050" dirty="0"/>
                        <a:t>自営線エリア外も含めた熱需要の調査（</a:t>
                      </a:r>
                      <a:r>
                        <a:rPr kumimoji="1" lang="en-US" altLang="ja-JP" sz="1050" dirty="0"/>
                        <a:t>2020</a:t>
                      </a:r>
                      <a:r>
                        <a:rPr kumimoji="1" lang="ja-JP" altLang="en-US" sz="1050" dirty="0"/>
                        <a:t>年度）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627162"/>
                  </a:ext>
                </a:extLst>
              </a:tr>
              <a:tr h="1095324">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人に優しく魅力ある「交通・移動」サービス実現</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再エネ電源を利用した</a:t>
                      </a:r>
                      <a:r>
                        <a:rPr kumimoji="1" lang="en-US" altLang="ja-JP" sz="1050" dirty="0">
                          <a:solidFill>
                            <a:schemeClr val="tx1"/>
                          </a:solidFill>
                        </a:rPr>
                        <a:t>EV</a:t>
                      </a:r>
                      <a:r>
                        <a:rPr kumimoji="1" lang="ja-JP" altLang="en-US" sz="1050" dirty="0">
                          <a:solidFill>
                            <a:schemeClr val="tx1"/>
                          </a:solidFill>
                        </a:rPr>
                        <a:t>や、</a:t>
                      </a:r>
                      <a:r>
                        <a:rPr kumimoji="1" lang="en-US" altLang="ja-JP" sz="1050" dirty="0">
                          <a:solidFill>
                            <a:schemeClr val="tx1"/>
                          </a:solidFill>
                        </a:rPr>
                        <a:t>AI</a:t>
                      </a:r>
                      <a:r>
                        <a:rPr kumimoji="1" lang="ja-JP" altLang="en-US" sz="1050" dirty="0">
                          <a:solidFill>
                            <a:schemeClr val="tx1"/>
                          </a:solidFill>
                        </a:rPr>
                        <a:t>の活用</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en-US" altLang="ja-JP" sz="1050" dirty="0">
                          <a:solidFill>
                            <a:schemeClr val="tx1"/>
                          </a:solidFill>
                        </a:rPr>
                        <a:t>EV</a:t>
                      </a:r>
                      <a:r>
                        <a:rPr kumimoji="1" lang="ja-JP" altLang="en-US" sz="1050" dirty="0">
                          <a:solidFill>
                            <a:schemeClr val="tx1"/>
                          </a:solidFill>
                        </a:rPr>
                        <a:t>等を利用した先進的な移動モデルは国内にも多く生まれつつあるが、地域内の交通事業者の参画の意思決定に時間を要する。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buFont typeface="Arial" panose="020B0604020202020204" pitchFamily="34" charset="0"/>
                        <a:buChar char="•"/>
                      </a:pPr>
                      <a:r>
                        <a:rPr kumimoji="1" lang="ja-JP" altLang="en-US" sz="1050" dirty="0"/>
                        <a:t>既存の交通事業者の初期投資を減らす仕組みづくりを検討する（</a:t>
                      </a:r>
                      <a:r>
                        <a:rPr kumimoji="1" lang="en-US" altLang="ja-JP" sz="1050" dirty="0"/>
                        <a:t>2019</a:t>
                      </a:r>
                      <a:r>
                        <a:rPr kumimoji="1" lang="ja-JP" altLang="en-US" sz="1050" dirty="0"/>
                        <a:t>年度～</a:t>
                      </a:r>
                      <a:r>
                        <a:rPr kumimoji="1" lang="en-US" altLang="ja-JP" sz="1050" dirty="0"/>
                        <a:t>2020</a:t>
                      </a:r>
                      <a:r>
                        <a:rPr kumimoji="1" lang="ja-JP" altLang="en-US" sz="1050" dirty="0"/>
                        <a:t>年度）</a:t>
                      </a:r>
                      <a:endParaRPr kumimoji="1" lang="en-US" altLang="ja-JP" sz="1050" dirty="0"/>
                    </a:p>
                    <a:p>
                      <a:pPr marL="171450" indent="-171450">
                        <a:buFont typeface="Arial" panose="020B0604020202020204" pitchFamily="34" charset="0"/>
                        <a:buChar char="•"/>
                      </a:pPr>
                      <a:r>
                        <a:rPr kumimoji="1" lang="ja-JP" altLang="en-US" sz="1050" dirty="0"/>
                        <a:t>他地域の先行事例調査（</a:t>
                      </a:r>
                      <a:r>
                        <a:rPr kumimoji="1" lang="en-US" altLang="ja-JP" sz="1050" dirty="0"/>
                        <a:t>2019</a:t>
                      </a:r>
                      <a:r>
                        <a:rPr kumimoji="1" lang="ja-JP" altLang="en-US" sz="1050" dirty="0"/>
                        <a:t>年度）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48599626"/>
                  </a:ext>
                </a:extLst>
              </a:tr>
            </a:tbl>
          </a:graphicData>
        </a:graphic>
      </p:graphicFrame>
      <p:pic>
        <p:nvPicPr>
          <p:cNvPr id="11" name="図 10"/>
          <p:cNvPicPr>
            <a:picLocks noChangeAspect="1"/>
          </p:cNvPicPr>
          <p:nvPr/>
        </p:nvPicPr>
        <p:blipFill>
          <a:blip r:embed="rId6"/>
          <a:stretch>
            <a:fillRect/>
          </a:stretch>
        </p:blipFill>
        <p:spPr>
          <a:xfrm>
            <a:off x="910529" y="-8548"/>
            <a:ext cx="529409" cy="583907"/>
          </a:xfrm>
          <a:prstGeom prst="rect">
            <a:avLst/>
          </a:prstGeom>
        </p:spPr>
      </p:pic>
    </p:spTree>
    <p:extLst>
      <p:ext uri="{BB962C8B-B14F-4D97-AF65-F5344CB8AC3E}">
        <p14:creationId xmlns:p14="http://schemas.microsoft.com/office/powerpoint/2010/main" val="3846029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プレゼンテーションテンプレート2017">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FEA8C614-DD9C-4BC8-9F27-BC403C245B45}" vid="{470CB9AF-770D-44DA-96C4-44DE98D5A5D6}"/>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5451</TotalTime>
  <Words>1319</Words>
  <Application>Microsoft Office PowerPoint</Application>
  <PresentationFormat>A4 210 x 297 mm</PresentationFormat>
  <Paragraphs>138</Paragraphs>
  <Slides>4</Slides>
  <Notes>4</Notes>
  <HiddenSlides>0</HiddenSlides>
  <MMClips>0</MMClips>
  <ScaleCrop>false</ScaleCrop>
  <HeadingPairs>
    <vt:vector size="8" baseType="variant">
      <vt:variant>
        <vt:lpstr>使用されているフォント</vt:lpstr>
      </vt:variant>
      <vt:variant>
        <vt:i4>13</vt:i4>
      </vt:variant>
      <vt:variant>
        <vt:lpstr>テーマ</vt:lpstr>
      </vt:variant>
      <vt:variant>
        <vt:i4>4</vt:i4>
      </vt:variant>
      <vt:variant>
        <vt:lpstr>埋め込まれた OLE サーバー</vt:lpstr>
      </vt:variant>
      <vt:variant>
        <vt:i4>1</vt:i4>
      </vt:variant>
      <vt:variant>
        <vt:lpstr>スライド タイトル</vt:lpstr>
      </vt:variant>
      <vt:variant>
        <vt:i4>4</vt:i4>
      </vt:variant>
    </vt:vector>
  </HeadingPairs>
  <TitlesOfParts>
    <vt:vector size="22" baseType="lpstr">
      <vt:lpstr>HGPｺﾞｼｯｸE</vt:lpstr>
      <vt:lpstr>HGPｺﾞｼｯｸE</vt:lpstr>
      <vt:lpstr>HGPｺﾞｼｯｸM</vt:lpstr>
      <vt:lpstr>HGSｺﾞｼｯｸE</vt:lpstr>
      <vt:lpstr>Meiryo UI</vt:lpstr>
      <vt:lpstr>MS PGothic</vt:lpstr>
      <vt:lpstr>メイリオ</vt:lpstr>
      <vt:lpstr>游ゴシック</vt:lpstr>
      <vt:lpstr>Arial</vt:lpstr>
      <vt:lpstr>Calibri</vt:lpstr>
      <vt:lpstr>Times New Roman</vt:lpstr>
      <vt:lpstr>Wingdings</vt:lpstr>
      <vt:lpstr>Wingdings 2</vt:lpstr>
      <vt:lpstr>テーマ1</vt:lpstr>
      <vt:lpstr>1_テーマ1</vt:lpstr>
      <vt:lpstr>2_テーマ1</vt:lpstr>
      <vt:lpstr>プレゼンテーションテンプレート2017</vt:lpstr>
      <vt:lpstr>think-cell スライド</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MOE</dc:creator>
  <cp:lastModifiedBy>堀田 園江</cp:lastModifiedBy>
  <cp:revision>379</cp:revision>
  <cp:lastPrinted>2019-12-25T07:41:07Z</cp:lastPrinted>
  <dcterms:created xsi:type="dcterms:W3CDTF">2018-05-24T08:33:10Z</dcterms:created>
  <dcterms:modified xsi:type="dcterms:W3CDTF">2020-03-09T08:38:24Z</dcterms:modified>
</cp:coreProperties>
</file>