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8" r:id="rId2"/>
    <p:sldId id="279" r:id="rId3"/>
    <p:sldId id="280" r:id="rId4"/>
    <p:sldId id="281" r:id="rId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8080"/>
    <a:srgbClr val="009900"/>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8" autoAdjust="0"/>
    <p:restoredTop sz="94604" autoAdjust="0"/>
  </p:normalViewPr>
  <p:slideViewPr>
    <p:cSldViewPr>
      <p:cViewPr varScale="1">
        <p:scale>
          <a:sx n="68" d="100"/>
          <a:sy n="68" d="100"/>
        </p:scale>
        <p:origin x="114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6" rIns="91433" bIns="45716" rtlCol="0"/>
          <a:lstStyle>
            <a:lvl1pPr algn="r">
              <a:defRPr sz="1200"/>
            </a:lvl1pPr>
          </a:lstStyle>
          <a:p>
            <a:fld id="{6C02182E-38CA-468F-9E85-103089EE4082}"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6" rIns="91433"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6887"/>
          </a:xfrm>
          <a:prstGeom prst="rect">
            <a:avLst/>
          </a:prstGeom>
        </p:spPr>
        <p:txBody>
          <a:bodyPr vert="horz" lIns="91433" tIns="45716" rIns="91433" bIns="45716" rtlCol="0" anchor="b"/>
          <a:lstStyle>
            <a:lvl1pPr algn="r">
              <a:defRPr sz="1200"/>
            </a:lvl1pPr>
          </a:lstStyle>
          <a:p>
            <a:fld id="{D732B85F-F177-47EA-BD77-023434CC9CAF}" type="slidenum">
              <a:rPr kumimoji="1" lang="ja-JP" altLang="en-US" smtClean="0"/>
              <a:t>‹#›</a:t>
            </a:fld>
            <a:endParaRPr kumimoji="1" lang="ja-JP" altLang="en-US"/>
          </a:p>
        </p:txBody>
      </p:sp>
    </p:spTree>
    <p:extLst>
      <p:ext uri="{BB962C8B-B14F-4D97-AF65-F5344CB8AC3E}">
        <p14:creationId xmlns:p14="http://schemas.microsoft.com/office/powerpoint/2010/main" val="16533308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32B85F-F177-47EA-BD77-023434CC9CAF}" type="slidenum">
              <a:rPr kumimoji="1" lang="ja-JP" altLang="en-US" smtClean="0"/>
              <a:t>4</a:t>
            </a:fld>
            <a:endParaRPr kumimoji="1" lang="ja-JP" altLang="en-US"/>
          </a:p>
        </p:txBody>
      </p:sp>
    </p:spTree>
    <p:extLst>
      <p:ext uri="{BB962C8B-B14F-4D97-AF65-F5344CB8AC3E}">
        <p14:creationId xmlns:p14="http://schemas.microsoft.com/office/powerpoint/2010/main" val="390558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A5CE47B4-4D4C-4498-84FB-180E72DE3D46}" type="datetimeFigureOut">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F6ECAD-4661-4A8E-9E19-B6AD22A7A7B7}" type="slidenum">
              <a:rPr lang="ja-JP" altLang="en-US" smtClean="0"/>
              <a:pPr>
                <a:defRPr/>
              </a:pPr>
              <a:t>‹#›</a:t>
            </a:fld>
            <a:endParaRPr lang="ja-JP" altLang="en-US"/>
          </a:p>
        </p:txBody>
      </p:sp>
    </p:spTree>
    <p:extLst>
      <p:ext uri="{BB962C8B-B14F-4D97-AF65-F5344CB8AC3E}">
        <p14:creationId xmlns:p14="http://schemas.microsoft.com/office/powerpoint/2010/main" val="139388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7266691-3B68-4FD1-A135-E93D27D3F7CE}" type="datetimeFigureOut">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C945CD2F-6ABE-4CA9-8938-9AD06A4AC0A1}" type="slidenum">
              <a:rPr lang="ja-JP" altLang="en-US" smtClean="0"/>
              <a:pPr>
                <a:defRPr/>
              </a:pPr>
              <a:t>‹#›</a:t>
            </a:fld>
            <a:endParaRPr lang="ja-JP" altLang="en-US"/>
          </a:p>
        </p:txBody>
      </p:sp>
    </p:spTree>
    <p:extLst>
      <p:ext uri="{BB962C8B-B14F-4D97-AF65-F5344CB8AC3E}">
        <p14:creationId xmlns:p14="http://schemas.microsoft.com/office/powerpoint/2010/main" val="387021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0FBEE053-9CBC-4F01-9D9E-D7AC3262DEB4}" type="datetimeFigureOut">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E44177E2-6826-4041-961D-759FB19E1CC0}" type="slidenum">
              <a:rPr lang="ja-JP" altLang="en-US" smtClean="0"/>
              <a:pPr>
                <a:defRPr/>
              </a:pPr>
              <a:t>‹#›</a:t>
            </a:fld>
            <a:endParaRPr lang="ja-JP" altLang="en-US"/>
          </a:p>
        </p:txBody>
      </p:sp>
    </p:spTree>
    <p:extLst>
      <p:ext uri="{BB962C8B-B14F-4D97-AF65-F5344CB8AC3E}">
        <p14:creationId xmlns:p14="http://schemas.microsoft.com/office/powerpoint/2010/main" val="175016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DB2EBF0C-6B18-4540-9547-272E58FD2287}" type="datetimeFigureOut">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86A6F9E6-9D59-401D-93DE-0DE74FA0B5C5}" type="slidenum">
              <a:rPr lang="ja-JP" altLang="en-US" smtClean="0"/>
              <a:pPr>
                <a:defRPr/>
              </a:pPr>
              <a:t>‹#›</a:t>
            </a:fld>
            <a:endParaRPr lang="ja-JP" altLang="en-US"/>
          </a:p>
        </p:txBody>
      </p:sp>
    </p:spTree>
    <p:extLst>
      <p:ext uri="{BB962C8B-B14F-4D97-AF65-F5344CB8AC3E}">
        <p14:creationId xmlns:p14="http://schemas.microsoft.com/office/powerpoint/2010/main" val="345212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56E4B7D9-4D25-4051-929D-BE7C5114F3D1}" type="datetimeFigureOut">
              <a:rPr lang="ja-JP" altLang="en-US" smtClean="0"/>
              <a:pPr>
                <a:defRPr/>
              </a:pPr>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C387987-7686-418B-B7F3-ECDBEDA3AEB2}" type="slidenum">
              <a:rPr lang="ja-JP" altLang="en-US" smtClean="0"/>
              <a:pPr>
                <a:defRPr/>
              </a:pPr>
              <a:t>‹#›</a:t>
            </a:fld>
            <a:endParaRPr lang="ja-JP" altLang="en-US"/>
          </a:p>
        </p:txBody>
      </p:sp>
    </p:spTree>
    <p:extLst>
      <p:ext uri="{BB962C8B-B14F-4D97-AF65-F5344CB8AC3E}">
        <p14:creationId xmlns:p14="http://schemas.microsoft.com/office/powerpoint/2010/main" val="158495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28991513-1F61-4BDF-AF28-31CB737E9E99}" type="datetimeFigureOut">
              <a:rPr lang="ja-JP" altLang="en-US" smtClean="0"/>
              <a:pPr>
                <a:defRPr/>
              </a:pPr>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99A4F4D0-864D-436A-A6E2-25707DC97DD6}" type="slidenum">
              <a:rPr lang="ja-JP" altLang="en-US" smtClean="0"/>
              <a:pPr>
                <a:defRPr/>
              </a:pPr>
              <a:t>‹#›</a:t>
            </a:fld>
            <a:endParaRPr lang="ja-JP" altLang="en-US"/>
          </a:p>
        </p:txBody>
      </p:sp>
    </p:spTree>
    <p:extLst>
      <p:ext uri="{BB962C8B-B14F-4D97-AF65-F5344CB8AC3E}">
        <p14:creationId xmlns:p14="http://schemas.microsoft.com/office/powerpoint/2010/main" val="205208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38898F8D-724B-46EF-8617-F9517F8E4FEC}" type="datetimeFigureOut">
              <a:rPr lang="ja-JP" altLang="en-US" smtClean="0"/>
              <a:pPr>
                <a:defRPr/>
              </a:pPr>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E818530E-442F-421C-8643-EC538372FDC3}" type="slidenum">
              <a:rPr lang="ja-JP" altLang="en-US" smtClean="0"/>
              <a:pPr>
                <a:defRPr/>
              </a:pPr>
              <a:t>‹#›</a:t>
            </a:fld>
            <a:endParaRPr lang="ja-JP" altLang="en-US"/>
          </a:p>
        </p:txBody>
      </p:sp>
    </p:spTree>
    <p:extLst>
      <p:ext uri="{BB962C8B-B14F-4D97-AF65-F5344CB8AC3E}">
        <p14:creationId xmlns:p14="http://schemas.microsoft.com/office/powerpoint/2010/main" val="117311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D1BF9C23-C717-4BD7-A679-EAE603246BB0}" type="datetimeFigureOut">
              <a:rPr lang="ja-JP" altLang="en-US" smtClean="0"/>
              <a:pPr>
                <a:defRPr/>
              </a:pPr>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D0CA29C5-CC0E-4A53-9F25-30EF01EFC2DE}" type="slidenum">
              <a:rPr lang="ja-JP" altLang="en-US" smtClean="0"/>
              <a:pPr>
                <a:defRPr/>
              </a:pPr>
              <a:t>‹#›</a:t>
            </a:fld>
            <a:endParaRPr lang="ja-JP" altLang="en-US"/>
          </a:p>
        </p:txBody>
      </p:sp>
    </p:spTree>
    <p:extLst>
      <p:ext uri="{BB962C8B-B14F-4D97-AF65-F5344CB8AC3E}">
        <p14:creationId xmlns:p14="http://schemas.microsoft.com/office/powerpoint/2010/main" val="280680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88D6785A-D02B-4F7D-A9A6-76ED17BEAFE5}" type="datetimeFigureOut">
              <a:rPr lang="ja-JP" altLang="en-US" smtClean="0"/>
              <a:pPr>
                <a:defRPr/>
              </a:pPr>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2014132A-033D-403A-8F57-6F51E4AAE053}" type="slidenum">
              <a:rPr lang="ja-JP" altLang="en-US" smtClean="0"/>
              <a:pPr>
                <a:defRPr/>
              </a:pPr>
              <a:t>‹#›</a:t>
            </a:fld>
            <a:endParaRPr lang="ja-JP" altLang="en-US"/>
          </a:p>
        </p:txBody>
      </p:sp>
    </p:spTree>
    <p:extLst>
      <p:ext uri="{BB962C8B-B14F-4D97-AF65-F5344CB8AC3E}">
        <p14:creationId xmlns:p14="http://schemas.microsoft.com/office/powerpoint/2010/main" val="317133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21E70E4E-DEEA-48F8-B46C-04EFC3D888D2}" type="datetimeFigureOut">
              <a:rPr lang="ja-JP" altLang="en-US" smtClean="0"/>
              <a:pPr>
                <a:defRPr/>
              </a:pPr>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930B75E5-5285-48DE-BB1F-4F32CC40477A}" type="slidenum">
              <a:rPr lang="ja-JP" altLang="en-US" smtClean="0"/>
              <a:pPr>
                <a:defRPr/>
              </a:pPr>
              <a:t>‹#›</a:t>
            </a:fld>
            <a:endParaRPr lang="ja-JP" altLang="en-US"/>
          </a:p>
        </p:txBody>
      </p:sp>
    </p:spTree>
    <p:extLst>
      <p:ext uri="{BB962C8B-B14F-4D97-AF65-F5344CB8AC3E}">
        <p14:creationId xmlns:p14="http://schemas.microsoft.com/office/powerpoint/2010/main" val="359566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E241E72C-E775-4D08-81E7-F480B29A50F2}" type="datetimeFigureOut">
              <a:rPr lang="ja-JP" altLang="en-US" smtClean="0"/>
              <a:pPr>
                <a:defRPr/>
              </a:pPr>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187C1A9-9C19-44EA-AFF1-8BFBFA9CA23A}" type="slidenum">
              <a:rPr lang="ja-JP" altLang="en-US" smtClean="0"/>
              <a:pPr>
                <a:defRPr/>
              </a:pPr>
              <a:t>‹#›</a:t>
            </a:fld>
            <a:endParaRPr lang="ja-JP" altLang="en-US"/>
          </a:p>
        </p:txBody>
      </p:sp>
    </p:spTree>
    <p:extLst>
      <p:ext uri="{BB962C8B-B14F-4D97-AF65-F5344CB8AC3E}">
        <p14:creationId xmlns:p14="http://schemas.microsoft.com/office/powerpoint/2010/main" val="115574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05392C4-2B17-442E-8CBD-0013D1FA99CC}" type="datetimeFigureOut">
              <a:rPr lang="ja-JP" altLang="en-US" smtClean="0"/>
              <a:pPr>
                <a:defRPr/>
              </a:pPr>
              <a:t>2018/5/15</a:t>
            </a:fld>
            <a:endParaRPr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26E3033-6FD7-4064-9527-E9CD809574D6}" type="slidenum">
              <a:rPr lang="ja-JP" altLang="en-US" smtClean="0"/>
              <a:pPr>
                <a:defRPr/>
              </a:pPr>
              <a:t>‹#›</a:t>
            </a:fld>
            <a:endParaRPr lang="ja-JP" altLang="en-US"/>
          </a:p>
        </p:txBody>
      </p:sp>
    </p:spTree>
    <p:extLst>
      <p:ext uri="{BB962C8B-B14F-4D97-AF65-F5344CB8AC3E}">
        <p14:creationId xmlns:p14="http://schemas.microsoft.com/office/powerpoint/2010/main" val="1490527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56" y="387322"/>
            <a:ext cx="643303" cy="39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a:xfrm>
            <a:off x="1072667" y="305620"/>
            <a:ext cx="6224565" cy="8879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algn="ctr" defTabSz="914400" rtl="0" eaLnBrk="1" latinLnBrk="0" hangingPunct="1">
              <a:spcBef>
                <a:spcPct val="0"/>
              </a:spcBef>
              <a:buNone/>
              <a:defRPr kumimoji="1" sz="4000" b="1" kern="1200">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l">
              <a:defRPr/>
            </a:pPr>
            <a:r>
              <a:rPr lang="ja-JP" altLang="en-US" sz="2215" dirty="0">
                <a:solidFill>
                  <a:schemeClr val="tx1"/>
                </a:solidFill>
                <a:latin typeface="メイリオ" pitchFamily="50" charset="-128"/>
                <a:ea typeface="メイリオ" pitchFamily="50" charset="-128"/>
                <a:cs typeface="メイリオ" pitchFamily="50" charset="-128"/>
              </a:rPr>
              <a:t>廃熱・湧水等の</a:t>
            </a:r>
            <a:r>
              <a:rPr lang="ja-JP" altLang="ja-JP" sz="2215" dirty="0">
                <a:solidFill>
                  <a:schemeClr val="tx1"/>
                </a:solidFill>
                <a:latin typeface="メイリオ" pitchFamily="50" charset="-128"/>
                <a:ea typeface="メイリオ" pitchFamily="50" charset="-128"/>
                <a:cs typeface="メイリオ" pitchFamily="50" charset="-128"/>
              </a:rPr>
              <a:t>未利用資源の効率的活用による低炭素社会システム</a:t>
            </a:r>
            <a:r>
              <a:rPr lang="ja-JP" altLang="en-US" sz="2215" dirty="0">
                <a:solidFill>
                  <a:schemeClr val="tx1"/>
                </a:solidFill>
                <a:latin typeface="メイリオ" pitchFamily="50" charset="-128"/>
                <a:ea typeface="メイリオ" pitchFamily="50" charset="-128"/>
                <a:cs typeface="メイリオ" pitchFamily="50" charset="-128"/>
              </a:rPr>
              <a:t>整備</a:t>
            </a:r>
            <a:r>
              <a:rPr lang="ja-JP" altLang="ja-JP" sz="2215" dirty="0">
                <a:solidFill>
                  <a:schemeClr val="tx1"/>
                </a:solidFill>
                <a:latin typeface="メイリオ" pitchFamily="50" charset="-128"/>
                <a:ea typeface="メイリオ" pitchFamily="50" charset="-128"/>
                <a:cs typeface="メイリオ" pitchFamily="50" charset="-128"/>
              </a:rPr>
              <a:t>推進事業</a:t>
            </a:r>
            <a:endParaRPr lang="en-US" altLang="ja-JP" sz="2215" dirty="0">
              <a:solidFill>
                <a:schemeClr val="tx1"/>
              </a:solidFill>
              <a:latin typeface="メイリオ" pitchFamily="50" charset="-128"/>
              <a:ea typeface="メイリオ" pitchFamily="50" charset="-128"/>
              <a:cs typeface="メイリオ" pitchFamily="50" charset="-128"/>
            </a:endParaRPr>
          </a:p>
        </p:txBody>
      </p:sp>
      <p:sp>
        <p:nvSpPr>
          <p:cNvPr id="7" name="正方形/長方形 6"/>
          <p:cNvSpPr>
            <a:spLocks noChangeArrowheads="1"/>
          </p:cNvSpPr>
          <p:nvPr/>
        </p:nvSpPr>
        <p:spPr bwMode="auto">
          <a:xfrm>
            <a:off x="1097485" y="7083224"/>
            <a:ext cx="3389915" cy="5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4296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defTabSz="842963">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defTabSz="842963">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defTabSz="842963">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defTabSz="842963">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lgn="r">
              <a:spcBef>
                <a:spcPct val="0"/>
              </a:spcBef>
              <a:spcAft>
                <a:spcPts val="254"/>
              </a:spcAft>
              <a:buClr>
                <a:srgbClr val="6F6F6F"/>
              </a:buClr>
              <a:buNone/>
              <a:defRPr/>
            </a:pPr>
            <a:r>
              <a:rPr lang="ja-JP" altLang="en-US" sz="1662" dirty="0">
                <a:solidFill>
                  <a:srgbClr val="000000"/>
                </a:solidFill>
                <a:latin typeface="メイリオ" panose="020B0604030504040204" pitchFamily="50" charset="-128"/>
                <a:cs typeface="メイリオ" panose="020B0604030504040204" pitchFamily="50" charset="-128"/>
              </a:rPr>
              <a:t>平成</a:t>
            </a:r>
            <a:r>
              <a:rPr lang="en-US" altLang="ja-JP" sz="1662" dirty="0">
                <a:solidFill>
                  <a:srgbClr val="000000"/>
                </a:solidFill>
                <a:latin typeface="メイリオ" panose="020B0604030504040204" pitchFamily="50" charset="-128"/>
                <a:cs typeface="メイリオ" panose="020B0604030504040204" pitchFamily="50" charset="-128"/>
              </a:rPr>
              <a:t>30</a:t>
            </a:r>
            <a:r>
              <a:rPr lang="ja-JP" altLang="en-US" sz="1662" dirty="0">
                <a:solidFill>
                  <a:srgbClr val="000000"/>
                </a:solidFill>
                <a:latin typeface="メイリオ" panose="020B0604030504040204" pitchFamily="50" charset="-128"/>
                <a:cs typeface="メイリオ" panose="020B0604030504040204" pitchFamily="50" charset="-128"/>
              </a:rPr>
              <a:t>年度予算案</a:t>
            </a:r>
            <a:r>
              <a:rPr lang="en-US" altLang="ja-JP" sz="1662" dirty="0">
                <a:solidFill>
                  <a:srgbClr val="000000"/>
                </a:solidFill>
                <a:latin typeface="メイリオ" panose="020B0604030504040204" pitchFamily="50" charset="-128"/>
                <a:cs typeface="メイリオ" panose="020B0604030504040204" pitchFamily="50" charset="-128"/>
              </a:rPr>
              <a:t>17</a:t>
            </a:r>
            <a:r>
              <a:rPr lang="ja-JP" altLang="en-US" sz="1662" dirty="0">
                <a:solidFill>
                  <a:srgbClr val="000000"/>
                </a:solidFill>
                <a:latin typeface="メイリオ" panose="020B0604030504040204" pitchFamily="50" charset="-128"/>
                <a:cs typeface="メイリオ" panose="020B0604030504040204" pitchFamily="50" charset="-128"/>
              </a:rPr>
              <a:t>億円</a:t>
            </a:r>
            <a:endParaRPr lang="en-US" altLang="ja-JP" sz="1662" dirty="0">
              <a:solidFill>
                <a:srgbClr val="000000"/>
              </a:solidFill>
              <a:latin typeface="メイリオ" panose="020B0604030504040204" pitchFamily="50" charset="-128"/>
              <a:cs typeface="メイリオ" panose="020B0604030504040204" pitchFamily="50" charset="-128"/>
            </a:endParaRPr>
          </a:p>
          <a:p>
            <a:pPr algn="r">
              <a:spcBef>
                <a:spcPct val="0"/>
              </a:spcBef>
              <a:spcAft>
                <a:spcPts val="254"/>
              </a:spcAft>
              <a:buClr>
                <a:srgbClr val="6F6F6F"/>
              </a:buClr>
              <a:buNone/>
              <a:defRPr/>
            </a:pPr>
            <a:r>
              <a:rPr lang="ja-JP" altLang="en-US" sz="1015" dirty="0">
                <a:solidFill>
                  <a:srgbClr val="000000"/>
                </a:solidFill>
                <a:latin typeface="メイリオ" panose="020B0604030504040204" pitchFamily="50" charset="-128"/>
                <a:cs typeface="メイリオ" panose="020B0604030504040204" pitchFamily="50" charset="-128"/>
              </a:rPr>
              <a:t>（</a:t>
            </a:r>
            <a:r>
              <a:rPr lang="zh-TW" altLang="en-US" sz="1015" dirty="0">
                <a:solidFill>
                  <a:srgbClr val="000000"/>
                </a:solidFill>
                <a:latin typeface="メイリオ" panose="020B0604030504040204" pitchFamily="50" charset="-128"/>
                <a:cs typeface="メイリオ" panose="020B0604030504040204" pitchFamily="50" charset="-128"/>
              </a:rPr>
              <a:t>平成</a:t>
            </a:r>
            <a:r>
              <a:rPr lang="en-US" altLang="zh-TW" sz="1015" dirty="0">
                <a:solidFill>
                  <a:srgbClr val="000000"/>
                </a:solidFill>
                <a:latin typeface="メイリオ" panose="020B0604030504040204" pitchFamily="50" charset="-128"/>
                <a:cs typeface="メイリオ" panose="020B0604030504040204" pitchFamily="50" charset="-128"/>
              </a:rPr>
              <a:t>29</a:t>
            </a:r>
            <a:r>
              <a:rPr lang="zh-TW" altLang="en-US" sz="1015" dirty="0">
                <a:solidFill>
                  <a:srgbClr val="000000"/>
                </a:solidFill>
                <a:latin typeface="メイリオ" panose="020B0604030504040204" pitchFamily="50" charset="-128"/>
                <a:cs typeface="メイリオ" panose="020B0604030504040204" pitchFamily="50" charset="-128"/>
              </a:rPr>
              <a:t>年度予算額</a:t>
            </a:r>
            <a:r>
              <a:rPr lang="en-US" altLang="ja-JP" sz="1015" dirty="0">
                <a:solidFill>
                  <a:srgbClr val="000000"/>
                </a:solidFill>
                <a:latin typeface="メイリオ" panose="020B0604030504040204" pitchFamily="50" charset="-128"/>
                <a:cs typeface="メイリオ" panose="020B0604030504040204" pitchFamily="50" charset="-128"/>
              </a:rPr>
              <a:t>17</a:t>
            </a:r>
            <a:r>
              <a:rPr lang="ja-JP" altLang="en-US" sz="1015" dirty="0">
                <a:solidFill>
                  <a:srgbClr val="000000"/>
                </a:solidFill>
                <a:latin typeface="メイリオ" panose="020B0604030504040204" pitchFamily="50" charset="-128"/>
                <a:cs typeface="メイリオ" panose="020B0604030504040204" pitchFamily="50" charset="-128"/>
              </a:rPr>
              <a:t>億円）</a:t>
            </a:r>
            <a:endParaRPr lang="en-US" altLang="ja-JP" sz="1015" dirty="0">
              <a:solidFill>
                <a:srgbClr val="000000"/>
              </a:solidFill>
              <a:latin typeface="メイリオ" panose="020B0604030504040204" pitchFamily="50" charset="-128"/>
              <a:cs typeface="メイリオ" panose="020B0604030504040204" pitchFamily="50" charset="-128"/>
            </a:endParaRPr>
          </a:p>
        </p:txBody>
      </p:sp>
      <p:sp>
        <p:nvSpPr>
          <p:cNvPr id="18" name="正方形/長方形 2"/>
          <p:cNvSpPr>
            <a:spLocks noChangeArrowheads="1"/>
          </p:cNvSpPr>
          <p:nvPr/>
        </p:nvSpPr>
        <p:spPr bwMode="auto">
          <a:xfrm>
            <a:off x="561698" y="2002260"/>
            <a:ext cx="5252436" cy="88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42963">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defTabSz="842963">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defTabSz="842963">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defTabSz="842963">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defTabSz="842963">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defTabSz="842963"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a:spcBef>
                <a:spcPts val="0"/>
              </a:spcBef>
              <a:buNone/>
              <a:defRPr/>
            </a:pPr>
            <a:r>
              <a:rPr lang="ja-JP" altLang="en-US" sz="2585" b="1" dirty="0">
                <a:solidFill>
                  <a:prstClr val="black"/>
                </a:solidFill>
                <a:latin typeface="メイリオ" panose="020B0604030504040204" pitchFamily="50" charset="-128"/>
                <a:cs typeface="メイリオ" panose="020B0604030504040204" pitchFamily="50" charset="-128"/>
              </a:rPr>
              <a:t>未利用再エネの有効活用で、</a:t>
            </a:r>
            <a:endParaRPr lang="en-US" altLang="ja-JP" sz="2585" b="1" dirty="0">
              <a:solidFill>
                <a:prstClr val="black"/>
              </a:solidFill>
              <a:latin typeface="メイリオ" panose="020B0604030504040204" pitchFamily="50" charset="-128"/>
              <a:cs typeface="メイリオ" panose="020B0604030504040204" pitchFamily="50" charset="-128"/>
            </a:endParaRPr>
          </a:p>
          <a:p>
            <a:pPr>
              <a:spcBef>
                <a:spcPts val="0"/>
              </a:spcBef>
              <a:buNone/>
              <a:defRPr/>
            </a:pPr>
            <a:r>
              <a:rPr lang="ja-JP" altLang="en-US" sz="2585" b="1" dirty="0">
                <a:solidFill>
                  <a:prstClr val="black"/>
                </a:solidFill>
                <a:latin typeface="メイリオ" panose="020B0604030504040204" pitchFamily="50" charset="-128"/>
                <a:cs typeface="メイリオ" panose="020B0604030504040204" pitchFamily="50" charset="-128"/>
              </a:rPr>
              <a:t>省エネ化・地域経済活性化！</a:t>
            </a:r>
            <a:endParaRPr lang="en-US" altLang="ja-JP" sz="2585" b="1" dirty="0">
              <a:solidFill>
                <a:prstClr val="black"/>
              </a:solidFill>
              <a:latin typeface="メイリオ" panose="020B0604030504040204" pitchFamily="50" charset="-128"/>
              <a:cs typeface="メイリオ" panose="020B0604030504040204" pitchFamily="50" charset="-128"/>
            </a:endParaRPr>
          </a:p>
        </p:txBody>
      </p:sp>
      <p:sp>
        <p:nvSpPr>
          <p:cNvPr id="11" name="正方形/長方形 10"/>
          <p:cNvSpPr/>
          <p:nvPr/>
        </p:nvSpPr>
        <p:spPr>
          <a:xfrm>
            <a:off x="1828644" y="7650740"/>
            <a:ext cx="2649173" cy="475900"/>
          </a:xfrm>
          <a:prstGeom prst="rect">
            <a:avLst/>
          </a:prstGeom>
          <a:solidFill>
            <a:srgbClr val="C6D9F1"/>
          </a:solidFill>
          <a:ln>
            <a:solidFill>
              <a:sysClr val="windowText" lastClr="000000"/>
            </a:solidFill>
          </a:ln>
        </p:spPr>
        <p:txBody>
          <a:bodyPr wrap="square">
            <a:spAutoFit/>
          </a:bodyPr>
          <a:lstStyle/>
          <a:p>
            <a:pPr defTabSz="779386">
              <a:defRPr/>
            </a:pPr>
            <a:r>
              <a:rPr kumimoji="0" lang="zh-TW" altLang="en-US" sz="831" b="1" kern="0" dirty="0">
                <a:solidFill>
                  <a:srgbClr val="000000"/>
                </a:solidFill>
                <a:latin typeface="メイリオ" panose="020B0604030504040204" pitchFamily="50" charset="-128"/>
                <a:cs typeface="メイリオ" panose="020B0604030504040204" pitchFamily="50" charset="-128"/>
              </a:rPr>
              <a:t>実施期間：平成</a:t>
            </a:r>
            <a:r>
              <a:rPr kumimoji="0" lang="en-US" altLang="zh-TW" sz="831" b="1" kern="0" dirty="0">
                <a:solidFill>
                  <a:srgbClr val="000000"/>
                </a:solidFill>
                <a:latin typeface="メイリオ" panose="020B0604030504040204" pitchFamily="50" charset="-128"/>
                <a:cs typeface="メイリオ" panose="020B0604030504040204" pitchFamily="50" charset="-128"/>
              </a:rPr>
              <a:t>29</a:t>
            </a:r>
            <a:r>
              <a:rPr kumimoji="0" lang="zh-TW" altLang="en-US" sz="831" b="1" kern="0" dirty="0">
                <a:solidFill>
                  <a:srgbClr val="000000"/>
                </a:solidFill>
                <a:latin typeface="メイリオ" panose="020B0604030504040204" pitchFamily="50" charset="-128"/>
                <a:cs typeface="メイリオ" panose="020B0604030504040204" pitchFamily="50" charset="-128"/>
              </a:rPr>
              <a:t>年度～</a:t>
            </a:r>
            <a:r>
              <a:rPr kumimoji="0" lang="en-US" altLang="zh-TW" sz="831" b="1" kern="0" dirty="0">
                <a:solidFill>
                  <a:srgbClr val="000000"/>
                </a:solidFill>
                <a:latin typeface="メイリオ" panose="020B0604030504040204" pitchFamily="50" charset="-128"/>
                <a:cs typeface="メイリオ" panose="020B0604030504040204" pitchFamily="50" charset="-128"/>
              </a:rPr>
              <a:t>33</a:t>
            </a:r>
            <a:r>
              <a:rPr kumimoji="0" lang="zh-TW" altLang="en-US" sz="831" b="1" kern="0" dirty="0">
                <a:solidFill>
                  <a:srgbClr val="000000"/>
                </a:solidFill>
                <a:latin typeface="メイリオ" panose="020B0604030504040204" pitchFamily="50" charset="-128"/>
                <a:cs typeface="メイリオ" panose="020B0604030504040204" pitchFamily="50" charset="-128"/>
              </a:rPr>
              <a:t>年度</a:t>
            </a:r>
          </a:p>
          <a:p>
            <a:pPr defTabSz="779386">
              <a:defRPr/>
            </a:pPr>
            <a:r>
              <a:rPr kumimoji="0" lang="ja-JP" altLang="en-US" sz="831" b="1" kern="0" dirty="0">
                <a:solidFill>
                  <a:srgbClr val="000000"/>
                </a:solidFill>
                <a:latin typeface="メイリオ" panose="020B0604030504040204" pitchFamily="50" charset="-128"/>
                <a:cs typeface="メイリオ" panose="020B0604030504040204" pitchFamily="50" charset="-128"/>
              </a:rPr>
              <a:t>補助額：①～③事業に応じる</a:t>
            </a:r>
            <a:endParaRPr kumimoji="0" lang="en-US" altLang="zh-TW" sz="831" b="1" kern="0" dirty="0">
              <a:solidFill>
                <a:srgbClr val="000000"/>
              </a:solidFill>
              <a:latin typeface="メイリオ" panose="020B0604030504040204" pitchFamily="50" charset="-128"/>
              <a:cs typeface="メイリオ" panose="020B0604030504040204" pitchFamily="50" charset="-128"/>
            </a:endParaRPr>
          </a:p>
          <a:p>
            <a:pPr defTabSz="779386">
              <a:defRPr/>
            </a:pPr>
            <a:r>
              <a:rPr kumimoji="0" lang="zh-TW" altLang="en-US" sz="831" b="1" kern="0" dirty="0">
                <a:solidFill>
                  <a:srgbClr val="000000"/>
                </a:solidFill>
                <a:latin typeface="メイリオ" panose="020B0604030504040204" pitchFamily="50" charset="-128"/>
                <a:cs typeface="メイリオ" panose="020B0604030504040204" pitchFamily="50" charset="-128"/>
              </a:rPr>
              <a:t>担当課：地球局事業室技術</a:t>
            </a:r>
            <a:r>
              <a:rPr kumimoji="0" lang="en-US" altLang="zh-TW" sz="831" b="1" kern="0" dirty="0">
                <a:solidFill>
                  <a:srgbClr val="000000"/>
                </a:solidFill>
                <a:latin typeface="メイリオ" panose="020B0604030504040204" pitchFamily="50" charset="-128"/>
                <a:cs typeface="メイリオ" panose="020B0604030504040204" pitchFamily="50" charset="-128"/>
              </a:rPr>
              <a:t>L</a:t>
            </a:r>
            <a:r>
              <a:rPr kumimoji="0" lang="ja-JP" altLang="en-US" sz="831" b="1" kern="0" dirty="0">
                <a:solidFill>
                  <a:srgbClr val="000000"/>
                </a:solidFill>
                <a:latin typeface="メイリオ" panose="020B0604030504040204" pitchFamily="50" charset="-128"/>
                <a:cs typeface="メイリオ" panose="020B0604030504040204" pitchFamily="50" charset="-128"/>
              </a:rPr>
              <a:t>（</a:t>
            </a:r>
            <a:r>
              <a:rPr kumimoji="0" lang="en-US" altLang="zh-TW" sz="831" b="1" kern="0" dirty="0">
                <a:solidFill>
                  <a:srgbClr val="000000"/>
                </a:solidFill>
                <a:latin typeface="メイリオ" panose="020B0604030504040204" pitchFamily="50" charset="-128"/>
                <a:cs typeface="メイリオ" panose="020B0604030504040204" pitchFamily="50" charset="-128"/>
              </a:rPr>
              <a:t>03-5521-8339</a:t>
            </a:r>
            <a:r>
              <a:rPr kumimoji="0" lang="ja-JP" altLang="en-US" sz="831" b="1" kern="0" dirty="0">
                <a:solidFill>
                  <a:prstClr val="black"/>
                </a:solidFill>
                <a:latin typeface="メイリオ" panose="020B0604030504040204" pitchFamily="50" charset="-128"/>
                <a:cs typeface="メイリオ" panose="020B0604030504040204" pitchFamily="50" charset="-128"/>
              </a:rPr>
              <a:t>）</a:t>
            </a:r>
            <a:endParaRPr kumimoji="0" lang="zh-TW" altLang="en-US" sz="831" b="1" kern="0" dirty="0">
              <a:solidFill>
                <a:prstClr val="black"/>
              </a:solidFill>
              <a:latin typeface="メイリオ" panose="020B0604030504040204" pitchFamily="50" charset="-128"/>
              <a:cs typeface="メイリオ" panose="020B0604030504040204" pitchFamily="50" charset="-128"/>
            </a:endParaRPr>
          </a:p>
        </p:txBody>
      </p:sp>
      <p:sp>
        <p:nvSpPr>
          <p:cNvPr id="12" name="正方形/長方形 11"/>
          <p:cNvSpPr/>
          <p:nvPr/>
        </p:nvSpPr>
        <p:spPr>
          <a:xfrm>
            <a:off x="1110343" y="1121706"/>
            <a:ext cx="1676373" cy="3132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49</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8579703" y="6287164"/>
            <a:ext cx="582399" cy="369332"/>
          </a:xfrm>
          <a:prstGeom prst="rect">
            <a:avLst/>
          </a:prstGeom>
          <a:noFill/>
        </p:spPr>
        <p:txBody>
          <a:bodyPr wrap="square" rtlCol="0">
            <a:spAutoFit/>
          </a:bodyPr>
          <a:lstStyle/>
          <a:p>
            <a:pPr algn="ctr"/>
            <a:r>
              <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14" name="正方形/長方形 6"/>
          <p:cNvSpPr>
            <a:spLocks noChangeArrowheads="1"/>
          </p:cNvSpPr>
          <p:nvPr/>
        </p:nvSpPr>
        <p:spPr bwMode="auto">
          <a:xfrm>
            <a:off x="4106717" y="1019543"/>
            <a:ext cx="4964884" cy="114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spcAft>
                <a:spcPts val="254"/>
              </a:spcAft>
              <a:buClr>
                <a:srgbClr val="6F6F6F"/>
              </a:buClr>
              <a:buNone/>
              <a:defRPr/>
            </a:pP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年度予算案</a:t>
            </a:r>
            <a:r>
              <a:rPr lang="en-US" altLang="ja-JP"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lang="zh-TW"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54" eaLnBrk="1" hangingPunct="1">
              <a:lnSpc>
                <a:spcPts val="2215"/>
              </a:lnSpc>
              <a:spcBef>
                <a:spcPct val="0"/>
              </a:spcBef>
              <a:buNone/>
              <a:defRPr/>
            </a:pPr>
            <a:r>
              <a:rPr kumimoji="0" lang="zh-TW" altLang="en-US"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zh-TW" altLang="en-US"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0" lang="en-US" altLang="zh-TW"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kumimoji="0" lang="zh-TW" altLang="en-US"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0" lang="en-US" altLang="zh-TW"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33</a:t>
            </a:r>
            <a:r>
              <a:rPr kumimoji="0" lang="zh-TW" altLang="en-US"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endParaRPr kumimoji="0" lang="zh-TW" altLang="en-US"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2215"/>
              </a:lnSpc>
              <a:spcBef>
                <a:spcPct val="0"/>
              </a:spcBef>
              <a:buNone/>
            </a:pPr>
            <a:r>
              <a:rPr lang="ja-JP" altLang="en-US" sz="1846"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kumimoji="0" lang="zh-TW" altLang="en-US"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地球局事業室技術</a:t>
            </a:r>
            <a:r>
              <a:rPr kumimoji="0" lang="en-US" altLang="zh-TW" sz="1846"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L</a:t>
            </a:r>
            <a:r>
              <a:rPr kumimoji="0" lang="ja-JP" altLang="en-US" sz="1108"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zh-TW" sz="1108"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03-5521-8339</a:t>
            </a:r>
            <a:r>
              <a:rPr kumimoji="0" lang="ja-JP" altLang="en-US" sz="1108"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zh-TW" altLang="en-US"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779154" eaLnBrk="1" hangingPunct="1">
              <a:spcBef>
                <a:spcPct val="0"/>
              </a:spcBef>
              <a:spcAft>
                <a:spcPts val="256"/>
              </a:spcAft>
              <a:buClr>
                <a:srgbClr val="6F6F6F"/>
              </a:buClr>
              <a:buNone/>
              <a:defRPr/>
            </a:pPr>
            <a:endParaRPr lang="en-US" altLang="ja-JP" sz="1108"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3"/>
          <p:cNvSpPr/>
          <p:nvPr/>
        </p:nvSpPr>
        <p:spPr bwMode="auto">
          <a:xfrm>
            <a:off x="475519" y="2830779"/>
            <a:ext cx="8227205" cy="3160062"/>
          </a:xfrm>
          <a:prstGeom prst="roundRect">
            <a:avLst>
              <a:gd name="adj" fmla="val 11444"/>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9131" indent="79131">
              <a:buClr>
                <a:srgbClr val="DEDEDE">
                  <a:lumMod val="50000"/>
                </a:srgbClr>
              </a:buClr>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地域の実状に応じて、地域の未利用資源（熱・湧水等）の利用及び効率的なエネルギー供給システム等を構築し、地域の低炭素化や活性化を推進するモデル的取組に必要な設備等の導入経費を支援する。</a:t>
            </a:r>
          </a:p>
          <a:p>
            <a:pPr marL="79131">
              <a:buClr>
                <a:srgbClr val="DEDEDE">
                  <a:lumMod val="50000"/>
                </a:srgbClr>
              </a:buClr>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　事業所空調やコジェネ等の廃熱地域利用</a:t>
            </a:r>
          </a:p>
          <a:p>
            <a:pPr marL="79131">
              <a:buClr>
                <a:srgbClr val="DEDEDE">
                  <a:lumMod val="50000"/>
                </a:srgbClr>
              </a:buClr>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　湧水等活用型空調の導入　　</a:t>
            </a:r>
            <a:endParaRPr lang="en-US" altLang="ja-JP"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79131">
              <a:buClr>
                <a:srgbClr val="DEDEDE">
                  <a:lumMod val="50000"/>
                </a:srgbClr>
              </a:buClr>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　地中熱・下水熱等を活用した低炭素型融雪設備の導入　</a:t>
            </a:r>
            <a:endParaRPr lang="en-US" altLang="ja-JP"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79131">
              <a:buClr>
                <a:srgbClr val="DEDEDE">
                  <a:lumMod val="50000"/>
                </a:srgbClr>
              </a:buClr>
              <a:defRPr/>
            </a:pPr>
            <a:r>
              <a:rPr lang="ja-JP" altLang="en-US" sz="2215"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　高効率な地域熱供給システムの導入</a:t>
            </a: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等　　　</a:t>
            </a:r>
            <a:endParaRPr kumimoji="0" lang="en-US" altLang="ja-JP" sz="2215"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8061344" y="346017"/>
            <a:ext cx="1042755" cy="291315"/>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779386">
              <a:defRPr/>
            </a:pP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補助</a:t>
            </a:r>
          </a:p>
        </p:txBody>
      </p:sp>
    </p:spTree>
    <p:extLst>
      <p:ext uri="{BB962C8B-B14F-4D97-AF65-F5344CB8AC3E}">
        <p14:creationId xmlns:p14="http://schemas.microsoft.com/office/powerpoint/2010/main" val="282531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3723" y="304966"/>
            <a:ext cx="7596554" cy="585307"/>
          </a:xfrm>
        </p:spPr>
        <p:txBody>
          <a:bodyPr>
            <a:normAutofit/>
          </a:bodyPr>
          <a:lstStyle/>
          <a:p>
            <a:r>
              <a:rPr lang="ja-JP" altLang="en-US" sz="3323" b="1" u="sng" dirty="0">
                <a:latin typeface="メイリオ" panose="020B0604030504040204" pitchFamily="50" charset="-128"/>
                <a:ea typeface="メイリオ" panose="020B0604030504040204" pitchFamily="50" charset="-128"/>
              </a:rPr>
              <a:t>対象設備・要件</a:t>
            </a:r>
          </a:p>
        </p:txBody>
      </p:sp>
      <p:sp>
        <p:nvSpPr>
          <p:cNvPr id="3" name="正方形/長方形 2"/>
          <p:cNvSpPr/>
          <p:nvPr/>
        </p:nvSpPr>
        <p:spPr>
          <a:xfrm>
            <a:off x="351699" y="836713"/>
            <a:ext cx="8420257" cy="5914440"/>
          </a:xfrm>
          <a:prstGeom prst="rect">
            <a:avLst/>
          </a:prstGeom>
        </p:spPr>
        <p:txBody>
          <a:bodyPr wrap="square">
            <a:spAutoFit/>
          </a:bodyPr>
          <a:lstStyle/>
          <a:p>
            <a:pPr>
              <a:lnSpc>
                <a:spcPts val="1846"/>
              </a:lnSpc>
              <a:defRPr/>
            </a:pPr>
            <a:r>
              <a:rPr lang="ja-JP" altLang="en-US" sz="1846" b="1" dirty="0">
                <a:latin typeface="メイリオ" panose="020B0604030504040204" pitchFamily="50" charset="-128"/>
                <a:cs typeface="メイリオ" panose="020B0604030504040204" pitchFamily="50" charset="-128"/>
              </a:rPr>
              <a:t>①地域の未利用資源等を活用した社会システムイノベーション推進事業</a:t>
            </a:r>
            <a:endParaRPr lang="en-US" altLang="ja-JP" sz="1846" b="1" dirty="0">
              <a:latin typeface="メイリオ" panose="020B0604030504040204" pitchFamily="50" charset="-128"/>
              <a:cs typeface="メイリオ" panose="020B0604030504040204" pitchFamily="50" charset="-128"/>
            </a:endParaRPr>
          </a:p>
          <a:p>
            <a:pPr lvl="1">
              <a:lnSpc>
                <a:spcPts val="1846"/>
              </a:lnSpc>
              <a:tabLst>
                <a:tab pos="993531" algn="l"/>
              </a:tabLst>
              <a:defRPr/>
            </a:pPr>
            <a:r>
              <a:rPr lang="ja-JP" altLang="en-US" sz="1477" b="1" dirty="0">
                <a:solidFill>
                  <a:schemeClr val="accent2"/>
                </a:solidFill>
                <a:latin typeface="メイリオ" panose="020B0604030504040204" pitchFamily="50" charset="-128"/>
                <a:cs typeface="メイリオ" panose="020B0604030504040204" pitchFamily="50" charset="-128"/>
              </a:rPr>
              <a:t>補助対象者：</a:t>
            </a:r>
            <a:r>
              <a:rPr lang="ja-JP" altLang="ja-JP" sz="1477" dirty="0">
                <a:latin typeface="メイリオ" panose="020B0604030504040204" pitchFamily="50" charset="-128"/>
                <a:cs typeface="メイリオ" panose="020B0604030504040204" pitchFamily="50" charset="-128"/>
              </a:rPr>
              <a:t>地方公共団体、民間事業者等</a:t>
            </a:r>
            <a:endParaRPr lang="ja-JP" altLang="en-US" sz="1477" dirty="0">
              <a:latin typeface="メイリオ" panose="020B0604030504040204" pitchFamily="50" charset="-128"/>
              <a:cs typeface="メイリオ" panose="020B0604030504040204" pitchFamily="50" charset="-128"/>
            </a:endParaRPr>
          </a:p>
          <a:p>
            <a:pPr marL="1496159" lvl="1" indent="-1074128">
              <a:lnSpc>
                <a:spcPts val="1846"/>
              </a:lnSpc>
              <a:tabLst>
                <a:tab pos="993531" algn="l"/>
              </a:tabLst>
              <a:defRPr/>
            </a:pPr>
            <a:r>
              <a:rPr lang="ja-JP" altLang="en-US" sz="1477" b="1" dirty="0">
                <a:solidFill>
                  <a:schemeClr val="accent2"/>
                </a:solidFill>
                <a:latin typeface="メイリオ" panose="020B0604030504040204" pitchFamily="50" charset="-128"/>
                <a:cs typeface="メイリオ" panose="020B0604030504040204" pitchFamily="50" charset="-128"/>
              </a:rPr>
              <a:t>対象事業：</a:t>
            </a:r>
            <a:r>
              <a:rPr lang="ja-JP" altLang="en-US" sz="1477" dirty="0">
                <a:latin typeface="メイリオ" panose="020B0604030504040204" pitchFamily="50" charset="-128"/>
                <a:cs typeface="メイリオ" panose="020B0604030504040204" pitchFamily="50" charset="-128"/>
              </a:rPr>
              <a:t>地域の未利用又は効果的に活用されていない熱や湧水等資源の効果的利用及び効率的な配給システム等、地域単位の低炭素化を大きく推進するモデル的な取組を対象とした、具体的な事業化に必要な設備</a:t>
            </a:r>
            <a:r>
              <a:rPr lang="ja-JP" altLang="en-US" sz="1477" dirty="0">
                <a:solidFill>
                  <a:srgbClr val="FF0000"/>
                </a:solidFill>
                <a:latin typeface="メイリオ" panose="020B0604030504040204" pitchFamily="50" charset="-128"/>
                <a:cs typeface="メイリオ" panose="020B0604030504040204" pitchFamily="50" charset="-128"/>
              </a:rPr>
              <a:t>（ヒートポンプ、熱交換器等）</a:t>
            </a:r>
            <a:r>
              <a:rPr lang="ja-JP" altLang="en-US" sz="1477" dirty="0">
                <a:latin typeface="メイリオ" panose="020B0604030504040204" pitchFamily="50" charset="-128"/>
                <a:cs typeface="メイリオ" panose="020B0604030504040204" pitchFamily="50" charset="-128"/>
              </a:rPr>
              <a:t>の導入を行う事業</a:t>
            </a:r>
            <a:endParaRPr lang="en-US" altLang="ja-JP" sz="1477" b="1" dirty="0">
              <a:solidFill>
                <a:schemeClr val="accent2"/>
              </a:solidFill>
              <a:latin typeface="メイリオ" panose="020B0604030504040204" pitchFamily="50" charset="-128"/>
              <a:cs typeface="メイリオ" panose="020B0604030504040204" pitchFamily="50" charset="-128"/>
            </a:endParaRPr>
          </a:p>
          <a:p>
            <a:pPr lvl="1">
              <a:lnSpc>
                <a:spcPts val="1846"/>
              </a:lnSpc>
              <a:tabLst>
                <a:tab pos="993531" algn="l"/>
              </a:tabLst>
              <a:defRPr/>
            </a:pPr>
            <a:r>
              <a:rPr lang="ja-JP" altLang="en-US" sz="1477" b="1" dirty="0">
                <a:solidFill>
                  <a:schemeClr val="accent2"/>
                </a:solidFill>
                <a:latin typeface="メイリオ" panose="020B0604030504040204" pitchFamily="50" charset="-128"/>
                <a:cs typeface="メイリオ" panose="020B0604030504040204" pitchFamily="50" charset="-128"/>
              </a:rPr>
              <a:t>補助割合：</a:t>
            </a:r>
            <a:r>
              <a:rPr lang="ja-JP" altLang="en-US" sz="1477" dirty="0">
                <a:latin typeface="メイリオ" panose="020B0604030504040204" pitchFamily="50" charset="-128"/>
                <a:cs typeface="メイリオ" panose="020B0604030504040204" pitchFamily="50" charset="-128"/>
              </a:rPr>
              <a:t>市区町村：対象経費の２ ／３を上限に補助</a:t>
            </a:r>
          </a:p>
          <a:p>
            <a:pPr marL="1336431" lvl="1">
              <a:lnSpc>
                <a:spcPts val="1846"/>
              </a:lnSpc>
              <a:tabLst>
                <a:tab pos="993531" algn="l"/>
              </a:tabLst>
              <a:defRPr/>
            </a:pPr>
            <a:r>
              <a:rPr lang="ja-JP" altLang="en-US" sz="1477" dirty="0">
                <a:latin typeface="メイリオ" panose="020B0604030504040204" pitchFamily="50" charset="-128"/>
                <a:cs typeface="メイリオ" panose="020B0604030504040204" pitchFamily="50" charset="-128"/>
              </a:rPr>
              <a:t> </a:t>
            </a:r>
            <a:r>
              <a:rPr lang="ja-JP" altLang="ja-JP" sz="1477" dirty="0">
                <a:latin typeface="メイリオ" panose="020B0604030504040204" pitchFamily="50" charset="-128"/>
                <a:cs typeface="メイリオ" panose="020B0604030504040204" pitchFamily="50" charset="-128"/>
              </a:rPr>
              <a:t>都道府県、政令市</a:t>
            </a:r>
            <a:r>
              <a:rPr lang="ja-JP" altLang="en-US" sz="1477" dirty="0">
                <a:latin typeface="メイリオ" panose="020B0604030504040204" pitchFamily="50" charset="-128"/>
                <a:cs typeface="メイリオ" panose="020B0604030504040204" pitchFamily="50" charset="-128"/>
              </a:rPr>
              <a:t>及び</a:t>
            </a:r>
            <a:r>
              <a:rPr lang="ja-JP" altLang="ja-JP" sz="1477" dirty="0">
                <a:latin typeface="メイリオ" panose="020B0604030504040204" pitchFamily="50" charset="-128"/>
                <a:cs typeface="メイリオ" panose="020B0604030504040204" pitchFamily="50" charset="-128"/>
              </a:rPr>
              <a:t>特別区</a:t>
            </a:r>
            <a:r>
              <a:rPr lang="ja-JP" altLang="en-US" sz="1477" dirty="0">
                <a:latin typeface="メイリオ" panose="020B0604030504040204" pitchFamily="50" charset="-128"/>
                <a:cs typeface="メイリオ" panose="020B0604030504040204" pitchFamily="50" charset="-128"/>
              </a:rPr>
              <a:t>：対象経費の１／２を上限に補助</a:t>
            </a:r>
          </a:p>
          <a:p>
            <a:pPr marL="1336431" lvl="1">
              <a:lnSpc>
                <a:spcPts val="1846"/>
              </a:lnSpc>
              <a:tabLst>
                <a:tab pos="993531" algn="l"/>
              </a:tabLst>
              <a:defRPr/>
            </a:pPr>
            <a:r>
              <a:rPr lang="ja-JP" altLang="en-US" sz="1477" dirty="0">
                <a:latin typeface="メイリオ" panose="020B0604030504040204" pitchFamily="50" charset="-128"/>
                <a:cs typeface="メイリオ" panose="020B0604030504040204" pitchFamily="50" charset="-128"/>
              </a:rPr>
              <a:t> 中小企業：対象経費の２／３を上限に補助</a:t>
            </a:r>
            <a:endParaRPr lang="en-US" altLang="ja-JP" sz="1477" dirty="0">
              <a:latin typeface="メイリオ" panose="020B0604030504040204" pitchFamily="50" charset="-128"/>
              <a:cs typeface="メイリオ" panose="020B0604030504040204" pitchFamily="50" charset="-128"/>
            </a:endParaRPr>
          </a:p>
          <a:p>
            <a:pPr marL="1336431" lvl="1">
              <a:lnSpc>
                <a:spcPts val="1846"/>
              </a:lnSpc>
              <a:tabLst>
                <a:tab pos="993531" algn="l"/>
              </a:tabLst>
              <a:defRPr/>
            </a:pPr>
            <a:r>
              <a:rPr lang="ja-JP" altLang="en-US" sz="1477" dirty="0">
                <a:latin typeface="メイリオ" panose="020B0604030504040204" pitchFamily="50" charset="-128"/>
                <a:cs typeface="メイリオ" panose="020B0604030504040204" pitchFamily="50" charset="-128"/>
              </a:rPr>
              <a:t> 中小企業以外の民間企業：対象経費の１／ ２を上限に補助</a:t>
            </a:r>
            <a:endParaRPr lang="en-US" altLang="ja-JP" sz="1477" dirty="0">
              <a:latin typeface="メイリオ" panose="020B0604030504040204" pitchFamily="50" charset="-128"/>
              <a:cs typeface="メイリオ" panose="020B0604030504040204" pitchFamily="50" charset="-128"/>
            </a:endParaRPr>
          </a:p>
          <a:p>
            <a:pPr marL="914400">
              <a:lnSpc>
                <a:spcPts val="1846"/>
              </a:lnSpc>
              <a:tabLst>
                <a:tab pos="993531" algn="l"/>
              </a:tabLst>
              <a:defRPr/>
            </a:pPr>
            <a:r>
              <a:rPr lang="ja-JP" altLang="en-US" sz="1477" dirty="0">
                <a:latin typeface="メイリオ" panose="020B0604030504040204" pitchFamily="50" charset="-128"/>
                <a:cs typeface="メイリオ" panose="020B0604030504040204" pitchFamily="50" charset="-128"/>
              </a:rPr>
              <a:t> 　　上記以外の者の場合：対象経費の１／２を上限に補助</a:t>
            </a:r>
            <a:endParaRPr lang="en-US" altLang="ja-JP" sz="1477" dirty="0">
              <a:latin typeface="メイリオ" panose="020B0604030504040204" pitchFamily="50" charset="-128"/>
              <a:cs typeface="メイリオ" panose="020B0604030504040204" pitchFamily="50" charset="-128"/>
            </a:endParaRPr>
          </a:p>
          <a:p>
            <a:pPr>
              <a:lnSpc>
                <a:spcPts val="1846"/>
              </a:lnSpc>
              <a:spcBef>
                <a:spcPts val="1108"/>
              </a:spcBef>
              <a:defRPr/>
            </a:pPr>
            <a:r>
              <a:rPr lang="ja-JP" altLang="en-US" sz="1846" b="1" dirty="0">
                <a:latin typeface="メイリオ" panose="020B0604030504040204" pitchFamily="50" charset="-128"/>
                <a:cs typeface="メイリオ" panose="020B0604030504040204" pitchFamily="50" charset="-128"/>
              </a:rPr>
              <a:t>②低炭素型の融雪設備導入支援事業</a:t>
            </a:r>
            <a:endParaRPr lang="en-US" altLang="ja-JP" sz="1846" b="1" dirty="0">
              <a:latin typeface="メイリオ" panose="020B0604030504040204" pitchFamily="50" charset="-128"/>
              <a:cs typeface="メイリオ" panose="020B0604030504040204" pitchFamily="50" charset="-128"/>
            </a:endParaRPr>
          </a:p>
          <a:p>
            <a:pPr lvl="1">
              <a:lnSpc>
                <a:spcPts val="1846"/>
              </a:lnSpc>
              <a:defRPr/>
            </a:pPr>
            <a:r>
              <a:rPr lang="ja-JP" altLang="en-US" sz="1477" b="1" dirty="0">
                <a:solidFill>
                  <a:schemeClr val="accent2"/>
                </a:solidFill>
                <a:latin typeface="メイリオ" panose="020B0604030504040204" pitchFamily="50" charset="-128"/>
                <a:cs typeface="メイリオ" panose="020B0604030504040204" pitchFamily="50" charset="-128"/>
              </a:rPr>
              <a:t>補助対象者：</a:t>
            </a:r>
            <a:r>
              <a:rPr lang="ja-JP" altLang="ja-JP" sz="1477" dirty="0">
                <a:latin typeface="メイリオ" panose="020B0604030504040204" pitchFamily="50" charset="-128"/>
                <a:cs typeface="メイリオ" panose="020B0604030504040204" pitchFamily="50" charset="-128"/>
              </a:rPr>
              <a:t>地方公共団体、民間事業者等</a:t>
            </a:r>
            <a:endParaRPr lang="en-US" altLang="ja-JP" sz="1477" b="1" dirty="0">
              <a:solidFill>
                <a:schemeClr val="accent2"/>
              </a:solidFill>
              <a:latin typeface="メイリオ" panose="020B0604030504040204" pitchFamily="50" charset="-128"/>
              <a:cs typeface="メイリオ" panose="020B0604030504040204" pitchFamily="50" charset="-128"/>
            </a:endParaRPr>
          </a:p>
          <a:p>
            <a:pPr marL="1496159" lvl="1" indent="-1074128">
              <a:lnSpc>
                <a:spcPts val="1846"/>
              </a:lnSpc>
              <a:defRPr/>
            </a:pPr>
            <a:r>
              <a:rPr lang="ja-JP" altLang="en-US" sz="1477" b="1" dirty="0">
                <a:solidFill>
                  <a:schemeClr val="accent2"/>
                </a:solidFill>
                <a:latin typeface="メイリオ" panose="020B0604030504040204" pitchFamily="50" charset="-128"/>
                <a:cs typeface="メイリオ" panose="020B0604030504040204" pitchFamily="50" charset="-128"/>
              </a:rPr>
              <a:t>対象事業：</a:t>
            </a:r>
            <a:r>
              <a:rPr lang="ja-JP" altLang="en-US" sz="1477" dirty="0">
                <a:latin typeface="メイリオ" panose="020B0604030504040204" pitchFamily="50" charset="-128"/>
                <a:cs typeface="メイリオ" panose="020B0604030504040204" pitchFamily="50" charset="-128"/>
              </a:rPr>
              <a:t>地中熱、地下水熱、温泉熱や下水排熱等を熱源とする融雪のために使用できる設備や、バイオマスのみを熱源とするボイラー熱等により発生した熱を融雪の為に使用</a:t>
            </a:r>
            <a:r>
              <a:rPr lang="ja-JP" altLang="en-US" sz="1477">
                <a:latin typeface="メイリオ" panose="020B0604030504040204" pitchFamily="50" charset="-128"/>
                <a:cs typeface="メイリオ" panose="020B0604030504040204" pitchFamily="50" charset="-128"/>
              </a:rPr>
              <a:t>できる設備を</a:t>
            </a:r>
            <a:r>
              <a:rPr lang="ja-JP" altLang="en-US" sz="1477" dirty="0">
                <a:latin typeface="メイリオ" panose="020B0604030504040204" pitchFamily="50" charset="-128"/>
                <a:cs typeface="メイリオ" panose="020B0604030504040204" pitchFamily="50" charset="-128"/>
              </a:rPr>
              <a:t>導入</a:t>
            </a:r>
            <a:r>
              <a:rPr lang="ja-JP" altLang="en-US" sz="1477">
                <a:latin typeface="メイリオ" panose="020B0604030504040204" pitchFamily="50" charset="-128"/>
                <a:cs typeface="メイリオ" panose="020B0604030504040204" pitchFamily="50" charset="-128"/>
              </a:rPr>
              <a:t>する事業</a:t>
            </a:r>
            <a:r>
              <a:rPr lang="ja-JP" altLang="en-US" sz="1477">
                <a:solidFill>
                  <a:srgbClr val="FF0000"/>
                </a:solidFill>
                <a:latin typeface="メイリオ" panose="020B0604030504040204" pitchFamily="50" charset="-128"/>
                <a:cs typeface="メイリオ" panose="020B0604030504040204" pitchFamily="50" charset="-128"/>
              </a:rPr>
              <a:t>（ヒートパイプ、ヒートポンプ、熱交換器等）</a:t>
            </a:r>
            <a:endParaRPr lang="en-US" altLang="ja-JP" sz="1477" dirty="0">
              <a:latin typeface="メイリオ" panose="020B0604030504040204" pitchFamily="50" charset="-128"/>
              <a:cs typeface="メイリオ" panose="020B0604030504040204" pitchFamily="50" charset="-128"/>
            </a:endParaRPr>
          </a:p>
          <a:p>
            <a:pPr lvl="1">
              <a:lnSpc>
                <a:spcPts val="1846"/>
              </a:lnSpc>
              <a:defRPr/>
            </a:pPr>
            <a:r>
              <a:rPr lang="ja-JP" altLang="en-US" sz="1477" b="1" dirty="0">
                <a:solidFill>
                  <a:schemeClr val="accent2"/>
                </a:solidFill>
                <a:latin typeface="メイリオ" panose="020B0604030504040204" pitchFamily="50" charset="-128"/>
                <a:cs typeface="メイリオ" panose="020B0604030504040204" pitchFamily="50" charset="-128"/>
              </a:rPr>
              <a:t>補助割合：</a:t>
            </a:r>
            <a:r>
              <a:rPr lang="ja-JP" altLang="en-US" sz="1477" dirty="0">
                <a:latin typeface="メイリオ" panose="020B0604030504040204" pitchFamily="50" charset="-128"/>
                <a:cs typeface="メイリオ" panose="020B0604030504040204" pitchFamily="50" charset="-128"/>
              </a:rPr>
              <a:t>市区町村 ：対象経費の２ ／３を上限に補助</a:t>
            </a:r>
            <a:endParaRPr lang="en-US" altLang="ja-JP" sz="1477" dirty="0">
              <a:latin typeface="メイリオ" panose="020B0604030504040204" pitchFamily="50" charset="-128"/>
              <a:cs typeface="メイリオ" panose="020B0604030504040204" pitchFamily="50" charset="-128"/>
            </a:endParaRPr>
          </a:p>
          <a:p>
            <a:pPr lvl="1">
              <a:lnSpc>
                <a:spcPts val="1846"/>
              </a:lnSpc>
              <a:defRPr/>
            </a:pPr>
            <a:r>
              <a:rPr lang="ja-JP" altLang="en-US" sz="1477" dirty="0">
                <a:latin typeface="メイリオ" panose="020B0604030504040204" pitchFamily="50" charset="-128"/>
                <a:cs typeface="メイリオ" panose="020B0604030504040204" pitchFamily="50" charset="-128"/>
              </a:rPr>
              <a:t>　　　　　</a:t>
            </a:r>
            <a:r>
              <a:rPr lang="ja-JP" altLang="ja-JP" sz="1477" dirty="0">
                <a:latin typeface="メイリオ" panose="020B0604030504040204" pitchFamily="50" charset="-128"/>
                <a:cs typeface="メイリオ" panose="020B0604030504040204" pitchFamily="50" charset="-128"/>
              </a:rPr>
              <a:t>都道府県、政令市</a:t>
            </a:r>
            <a:r>
              <a:rPr lang="ja-JP" altLang="en-US" sz="1477" dirty="0">
                <a:latin typeface="メイリオ" panose="020B0604030504040204" pitchFamily="50" charset="-128"/>
                <a:cs typeface="メイリオ" panose="020B0604030504040204" pitchFamily="50" charset="-128"/>
              </a:rPr>
              <a:t>及び</a:t>
            </a:r>
            <a:r>
              <a:rPr lang="ja-JP" altLang="ja-JP" sz="1477" dirty="0">
                <a:latin typeface="メイリオ" panose="020B0604030504040204" pitchFamily="50" charset="-128"/>
                <a:cs typeface="メイリオ" panose="020B0604030504040204" pitchFamily="50" charset="-128"/>
              </a:rPr>
              <a:t>特別区</a:t>
            </a:r>
            <a:r>
              <a:rPr lang="ja-JP" altLang="en-US" sz="1477" dirty="0">
                <a:latin typeface="メイリオ" panose="020B0604030504040204" pitchFamily="50" charset="-128"/>
                <a:cs typeface="メイリオ" panose="020B0604030504040204" pitchFamily="50" charset="-128"/>
              </a:rPr>
              <a:t> ：対象経費の１／２を上限に補助</a:t>
            </a:r>
            <a:endParaRPr lang="en-US" altLang="ja-JP" sz="1477" dirty="0">
              <a:latin typeface="メイリオ" panose="020B0604030504040204" pitchFamily="50" charset="-128"/>
              <a:cs typeface="メイリオ" panose="020B0604030504040204" pitchFamily="50" charset="-128"/>
            </a:endParaRPr>
          </a:p>
          <a:p>
            <a:pPr lvl="1">
              <a:lnSpc>
                <a:spcPts val="1846"/>
              </a:lnSpc>
              <a:defRPr/>
            </a:pPr>
            <a:r>
              <a:rPr lang="ja-JP" altLang="en-US" sz="1477" dirty="0">
                <a:latin typeface="メイリオ" panose="020B0604030504040204" pitchFamily="50" charset="-128"/>
                <a:cs typeface="メイリオ" panose="020B0604030504040204" pitchFamily="50" charset="-128"/>
              </a:rPr>
              <a:t>　　　　　上記以外の者の場合：対象経費の１／２を上限に補助</a:t>
            </a:r>
            <a:endParaRPr lang="en-US" altLang="ja-JP" sz="1477" dirty="0">
              <a:latin typeface="メイリオ" panose="020B0604030504040204" pitchFamily="50" charset="-128"/>
              <a:cs typeface="メイリオ" panose="020B0604030504040204" pitchFamily="50" charset="-128"/>
            </a:endParaRPr>
          </a:p>
          <a:p>
            <a:pPr>
              <a:lnSpc>
                <a:spcPts val="1846"/>
              </a:lnSpc>
              <a:spcBef>
                <a:spcPts val="1108"/>
              </a:spcBef>
              <a:defRPr/>
            </a:pPr>
            <a:r>
              <a:rPr lang="ja-JP" altLang="en-US" sz="1846" b="1" dirty="0">
                <a:latin typeface="メイリオ" panose="020B0604030504040204" pitchFamily="50" charset="-128"/>
                <a:cs typeface="メイリオ" panose="020B0604030504040204" pitchFamily="50" charset="-128"/>
              </a:rPr>
              <a:t>③地域熱供給促進支援事業</a:t>
            </a:r>
            <a:endParaRPr lang="en-US" altLang="ja-JP" sz="1846" b="1" dirty="0">
              <a:latin typeface="メイリオ" panose="020B0604030504040204" pitchFamily="50" charset="-128"/>
              <a:cs typeface="メイリオ" panose="020B0604030504040204" pitchFamily="50" charset="-128"/>
            </a:endParaRPr>
          </a:p>
          <a:p>
            <a:pPr lvl="1">
              <a:lnSpc>
                <a:spcPts val="1846"/>
              </a:lnSpc>
              <a:defRPr/>
            </a:pPr>
            <a:r>
              <a:rPr lang="ja-JP" altLang="en-US" sz="1477" b="1" dirty="0">
                <a:solidFill>
                  <a:schemeClr val="accent2"/>
                </a:solidFill>
                <a:latin typeface="メイリオ" panose="020B0604030504040204" pitchFamily="50" charset="-128"/>
                <a:cs typeface="メイリオ" panose="020B0604030504040204" pitchFamily="50" charset="-128"/>
              </a:rPr>
              <a:t>補助対象者：</a:t>
            </a:r>
            <a:r>
              <a:rPr lang="ja-JP" altLang="en-US" sz="1477" dirty="0">
                <a:latin typeface="メイリオ" panose="020B0604030504040204" pitchFamily="50" charset="-128"/>
                <a:cs typeface="メイリオ" panose="020B0604030504040204" pitchFamily="50" charset="-128"/>
              </a:rPr>
              <a:t>熱供給事業者、またはそれに設備をリースする民間事業者</a:t>
            </a:r>
            <a:endParaRPr lang="en-US" altLang="ja-JP" sz="1477" dirty="0">
              <a:latin typeface="メイリオ" panose="020B0604030504040204" pitchFamily="50" charset="-128"/>
              <a:cs typeface="メイリオ" panose="020B0604030504040204" pitchFamily="50" charset="-128"/>
            </a:endParaRPr>
          </a:p>
          <a:p>
            <a:pPr lvl="1">
              <a:lnSpc>
                <a:spcPts val="1846"/>
              </a:lnSpc>
              <a:defRPr/>
            </a:pPr>
            <a:r>
              <a:rPr lang="ja-JP" altLang="en-US" sz="1477" b="1" dirty="0">
                <a:solidFill>
                  <a:schemeClr val="accent2"/>
                </a:solidFill>
                <a:latin typeface="メイリオ" panose="020B0604030504040204" pitchFamily="50" charset="-128"/>
                <a:cs typeface="メイリオ" panose="020B0604030504040204" pitchFamily="50" charset="-128"/>
              </a:rPr>
              <a:t>対象事業：</a:t>
            </a:r>
            <a:r>
              <a:rPr lang="ja-JP" altLang="en-US" sz="1477" dirty="0">
                <a:latin typeface="メイリオ" panose="020B0604030504040204" pitchFamily="50" charset="-128"/>
                <a:cs typeface="メイリオ" panose="020B0604030504040204" pitchFamily="50" charset="-128"/>
              </a:rPr>
              <a:t>コスト効率的な地域熱供給の実現に必要な</a:t>
            </a:r>
            <a:r>
              <a:rPr lang="ja-JP" altLang="en-US" sz="1477" dirty="0">
                <a:solidFill>
                  <a:srgbClr val="FF0000"/>
                </a:solidFill>
                <a:latin typeface="メイリオ" panose="020B0604030504040204" pitchFamily="50" charset="-128"/>
                <a:cs typeface="メイリオ" panose="020B0604030504040204" pitchFamily="50" charset="-128"/>
              </a:rPr>
              <a:t>高効率型電動熱源機</a:t>
            </a:r>
            <a:r>
              <a:rPr lang="ja-JP" altLang="en-US" sz="1477" dirty="0">
                <a:latin typeface="メイリオ" panose="020B0604030504040204" pitchFamily="50" charset="-128"/>
                <a:cs typeface="メイリオ" panose="020B0604030504040204" pitchFamily="50" charset="-128"/>
              </a:rPr>
              <a:t>を導入する事業</a:t>
            </a:r>
            <a:endParaRPr lang="en-US" altLang="ja-JP" sz="1477" b="1" dirty="0">
              <a:solidFill>
                <a:schemeClr val="accent2"/>
              </a:solidFill>
              <a:latin typeface="メイリオ" panose="020B0604030504040204" pitchFamily="50" charset="-128"/>
              <a:cs typeface="メイリオ" panose="020B0604030504040204" pitchFamily="50" charset="-128"/>
            </a:endParaRPr>
          </a:p>
          <a:p>
            <a:pPr lvl="1">
              <a:lnSpc>
                <a:spcPts val="1846"/>
              </a:lnSpc>
              <a:defRPr/>
            </a:pPr>
            <a:r>
              <a:rPr lang="ja-JP" altLang="en-US" sz="1477" b="1" dirty="0">
                <a:solidFill>
                  <a:schemeClr val="accent2"/>
                </a:solidFill>
                <a:latin typeface="メイリオ" panose="020B0604030504040204" pitchFamily="50" charset="-128"/>
                <a:cs typeface="メイリオ" panose="020B0604030504040204" pitchFamily="50" charset="-128"/>
              </a:rPr>
              <a:t>補助割合：</a:t>
            </a:r>
            <a:r>
              <a:rPr lang="ja-JP" altLang="en-US" sz="1477" dirty="0">
                <a:latin typeface="メイリオ" panose="020B0604030504040204" pitchFamily="50" charset="-128"/>
                <a:cs typeface="メイリオ" panose="020B0604030504040204" pitchFamily="50" charset="-128"/>
              </a:rPr>
              <a:t>対象経費の１／２を上限に補助（上限１億円）</a:t>
            </a:r>
            <a:endParaRPr lang="en-US" altLang="ja-JP" sz="1477" b="1" dirty="0">
              <a:solidFill>
                <a:schemeClr val="accent2"/>
              </a:solidFill>
              <a:latin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8583184" y="6287164"/>
            <a:ext cx="582399"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3920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4"/>
          <p:cNvSpPr>
            <a:spLocks noChangeArrowheads="1"/>
          </p:cNvSpPr>
          <p:nvPr/>
        </p:nvSpPr>
        <p:spPr bwMode="auto">
          <a:xfrm>
            <a:off x="1297032" y="3526202"/>
            <a:ext cx="5758962"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23">
                <a:latin typeface="メイリオ" panose="020B0604030504040204" pitchFamily="50" charset="-128"/>
                <a:ea typeface="メイリオ" panose="020B0604030504040204" pitchFamily="50" charset="-128"/>
                <a:cs typeface="メイリオ" panose="020B0604030504040204" pitchFamily="50" charset="-128"/>
              </a:rPr>
              <a:t>　</a:t>
            </a:r>
          </a:p>
        </p:txBody>
      </p:sp>
      <p:grpSp>
        <p:nvGrpSpPr>
          <p:cNvPr id="27" name="グループ化 26"/>
          <p:cNvGrpSpPr/>
          <p:nvPr/>
        </p:nvGrpSpPr>
        <p:grpSpPr>
          <a:xfrm>
            <a:off x="916210" y="703774"/>
            <a:ext cx="7893980" cy="5850909"/>
            <a:chOff x="-1696569" y="2466529"/>
            <a:chExt cx="8551812" cy="6338482"/>
          </a:xfrm>
        </p:grpSpPr>
        <p:pic>
          <p:nvPicPr>
            <p:cNvPr id="16" name="図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417" y="2466529"/>
              <a:ext cx="2573822" cy="176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テキスト ボックス 29"/>
            <p:cNvSpPr txBox="1">
              <a:spLocks noChangeArrowheads="1"/>
            </p:cNvSpPr>
            <p:nvPr/>
          </p:nvSpPr>
          <p:spPr bwMode="auto">
            <a:xfrm>
              <a:off x="2158763" y="4239434"/>
              <a:ext cx="4696480" cy="133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地中熱・下水熱等の温度差エネルギーをオフィス等の空調に活用することにより低炭素化を実現。また、ヒートアイランド現象の抑制にも貢献。</a:t>
              </a:r>
            </a:p>
          </p:txBody>
        </p:sp>
        <p:sp>
          <p:nvSpPr>
            <p:cNvPr id="28" name="テキスト ボックス 29"/>
            <p:cNvSpPr txBox="1">
              <a:spLocks noChangeArrowheads="1"/>
            </p:cNvSpPr>
            <p:nvPr/>
          </p:nvSpPr>
          <p:spPr bwMode="auto">
            <a:xfrm>
              <a:off x="-1696569" y="7474092"/>
              <a:ext cx="5089579" cy="133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エネルギーの面的利用　　　　</a:t>
              </a:r>
              <a:br>
                <a:rPr lang="en-US" altLang="ja-JP"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の効率化を推進すること</a:t>
              </a:r>
              <a:br>
                <a:rPr lang="en-US" altLang="ja-JP"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により、複数事業所での低炭素</a:t>
              </a:r>
              <a:br>
                <a:rPr lang="en-US" altLang="ja-JP"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化を同時に実現。</a:t>
              </a:r>
            </a:p>
          </p:txBody>
        </p:sp>
      </p:grpSp>
      <p:grpSp>
        <p:nvGrpSpPr>
          <p:cNvPr id="26" name="グループ化 25"/>
          <p:cNvGrpSpPr/>
          <p:nvPr/>
        </p:nvGrpSpPr>
        <p:grpSpPr>
          <a:xfrm>
            <a:off x="367062" y="1958181"/>
            <a:ext cx="3499938" cy="3190118"/>
            <a:chOff x="762445" y="2460701"/>
            <a:chExt cx="2437304" cy="2659083"/>
          </a:xfrm>
        </p:grpSpPr>
        <p:grpSp>
          <p:nvGrpSpPr>
            <p:cNvPr id="8" name="グループ化 44"/>
            <p:cNvGrpSpPr>
              <a:grpSpLocks/>
            </p:cNvGrpSpPr>
            <p:nvPr/>
          </p:nvGrpSpPr>
          <p:grpSpPr bwMode="auto">
            <a:xfrm>
              <a:off x="2071862" y="3481081"/>
              <a:ext cx="960294" cy="802854"/>
              <a:chOff x="2014151" y="5084422"/>
              <a:chExt cx="1485035" cy="1058527"/>
            </a:xfrm>
          </p:grpSpPr>
          <p:pic>
            <p:nvPicPr>
              <p:cNvPr id="18" name="Picture 2" descr="C:\Users\KAWABE05\Pictures\17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873" y="5084422"/>
                <a:ext cx="1466313" cy="102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角丸四角形 18"/>
              <p:cNvSpPr/>
              <p:nvPr/>
            </p:nvSpPr>
            <p:spPr>
              <a:xfrm>
                <a:off x="2014151" y="5793793"/>
                <a:ext cx="902305" cy="349156"/>
              </a:xfrm>
              <a:prstGeom prst="roundRect">
                <a:avLst/>
              </a:prstGeom>
              <a:gradFill>
                <a:gsLst>
                  <a:gs pos="0">
                    <a:schemeClr val="bg1"/>
                  </a:gs>
                  <a:gs pos="100000">
                    <a:schemeClr val="accent3">
                      <a:lumMod val="40000"/>
                      <a:lumOff val="60000"/>
                    </a:schemeClr>
                  </a:gs>
                </a:gsLst>
                <a:lin ang="5400000" scaled="0"/>
              </a:gra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buClr>
                    <a:schemeClr val="bg2">
                      <a:lumMod val="50000"/>
                    </a:schemeClr>
                  </a:buClr>
                  <a:defRPr/>
                </a:pPr>
                <a:r>
                  <a:rPr lang="ja-JP" altLang="en-US" sz="2215" dirty="0">
                    <a:latin typeface="メイリオ" panose="020B0604030504040204" pitchFamily="50" charset="-128"/>
                    <a:ea typeface="メイリオ" panose="020B0604030504040204" pitchFamily="50" charset="-128"/>
                    <a:cs typeface="メイリオ" panose="020B0604030504040204" pitchFamily="50" charset="-128"/>
                  </a:rPr>
                  <a:t>病院</a:t>
                </a:r>
              </a:p>
            </p:txBody>
          </p:sp>
        </p:grpSp>
        <p:pic>
          <p:nvPicPr>
            <p:cNvPr id="9" name="Picture 5" descr="C:\Users\KAWABE05\Pictures\icon_1r_1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470" y="2492896"/>
              <a:ext cx="765767" cy="102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bwMode="auto">
            <a:xfrm>
              <a:off x="2238581" y="2460701"/>
              <a:ext cx="961168" cy="242219"/>
            </a:xfrm>
            <a:prstGeom prst="roundRect">
              <a:avLst/>
            </a:prstGeom>
            <a:gradFill>
              <a:gsLst>
                <a:gs pos="0">
                  <a:schemeClr val="bg1"/>
                </a:gs>
                <a:gs pos="100000">
                  <a:schemeClr val="accent3">
                    <a:lumMod val="40000"/>
                    <a:lumOff val="60000"/>
                  </a:schemeClr>
                </a:gs>
              </a:gsLst>
              <a:lin ang="5400000" scaled="0"/>
            </a:gra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buClr>
                  <a:schemeClr val="bg2">
                    <a:lumMod val="50000"/>
                  </a:schemeClr>
                </a:buClr>
                <a:defRPr/>
              </a:pPr>
              <a:r>
                <a:rPr lang="ja-JP" altLang="en-US" sz="2215" dirty="0">
                  <a:latin typeface="メイリオ" panose="020B0604030504040204" pitchFamily="50" charset="-128"/>
                  <a:ea typeface="メイリオ" panose="020B0604030504040204" pitchFamily="50" charset="-128"/>
                  <a:cs typeface="メイリオ" panose="020B0604030504040204" pitchFamily="50" charset="-128"/>
                </a:rPr>
                <a:t>オフィス</a:t>
              </a:r>
            </a:p>
          </p:txBody>
        </p:sp>
        <p:pic>
          <p:nvPicPr>
            <p:cNvPr id="11" name="Picture 3" descr="C:\Users\KAWABE05\Pictures\14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743804"/>
              <a:ext cx="715025" cy="91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下矢印 11"/>
            <p:cNvSpPr/>
            <p:nvPr/>
          </p:nvSpPr>
          <p:spPr bwMode="auto">
            <a:xfrm rot="17808131">
              <a:off x="1563861" y="3419996"/>
              <a:ext cx="303213" cy="477838"/>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anchor="ctr"/>
            <a:lstStyle/>
            <a:p>
              <a:pPr algn="ctr">
                <a:buClr>
                  <a:schemeClr val="bg2">
                    <a:lumMod val="50000"/>
                  </a:schemeClr>
                </a:buClr>
                <a:defRPr/>
              </a:pPr>
              <a:endParaRPr lang="ja-JP" altLang="en-US" sz="2215"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下矢印 12"/>
            <p:cNvSpPr/>
            <p:nvPr/>
          </p:nvSpPr>
          <p:spPr bwMode="auto">
            <a:xfrm rot="17808131">
              <a:off x="1984549" y="3113607"/>
              <a:ext cx="301626" cy="479425"/>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anchor="ctr"/>
            <a:lstStyle/>
            <a:p>
              <a:pPr algn="ctr">
                <a:buClr>
                  <a:schemeClr val="bg2">
                    <a:lumMod val="50000"/>
                  </a:schemeClr>
                </a:buClr>
                <a:defRPr/>
              </a:pPr>
              <a:endParaRPr lang="ja-JP" altLang="en-US" sz="2215"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下矢印 13"/>
            <p:cNvSpPr/>
            <p:nvPr/>
          </p:nvSpPr>
          <p:spPr bwMode="auto">
            <a:xfrm rot="17808131">
              <a:off x="1783730" y="3254102"/>
              <a:ext cx="301626" cy="477838"/>
            </a:xfrm>
            <a:prstGeom prst="downArrow">
              <a:avLst/>
            </a:prstGeom>
            <a:gradFill>
              <a:gsLst>
                <a:gs pos="15000">
                  <a:srgbClr val="FFA1A1"/>
                </a:gs>
                <a:gs pos="0">
                  <a:schemeClr val="bg1"/>
                </a:gs>
                <a:gs pos="100000">
                  <a:srgbClr val="FF0000"/>
                </a:gs>
              </a:gsLst>
              <a:lin ang="5400000" scaled="0"/>
            </a:gradFill>
            <a:ln>
              <a:noFill/>
            </a:ln>
          </p:spPr>
          <p:style>
            <a:lnRef idx="2">
              <a:schemeClr val="accent6"/>
            </a:lnRef>
            <a:fillRef idx="1">
              <a:schemeClr val="lt1"/>
            </a:fillRef>
            <a:effectRef idx="0">
              <a:schemeClr val="accent6"/>
            </a:effectRef>
            <a:fontRef idx="minor">
              <a:schemeClr val="dk1"/>
            </a:fontRef>
          </p:style>
          <p:txBody>
            <a:bodyPr anchor="ctr"/>
            <a:lstStyle/>
            <a:p>
              <a:pPr algn="ctr">
                <a:buClr>
                  <a:schemeClr val="bg2">
                    <a:lumMod val="50000"/>
                  </a:schemeClr>
                </a:buClr>
                <a:defRPr/>
              </a:pPr>
              <a:endParaRPr lang="ja-JP" altLang="en-US" sz="2215"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53"/>
            <p:cNvSpPr txBox="1">
              <a:spLocks noChangeArrowheads="1"/>
            </p:cNvSpPr>
            <p:nvPr/>
          </p:nvSpPr>
          <p:spPr bwMode="auto">
            <a:xfrm>
              <a:off x="1662043" y="2813588"/>
              <a:ext cx="576539" cy="361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215" b="1">
                  <a:latin typeface="メイリオ" panose="020B0604030504040204" pitchFamily="50" charset="-128"/>
                  <a:ea typeface="メイリオ" panose="020B0604030504040204" pitchFamily="50" charset="-128"/>
                  <a:cs typeface="メイリオ" panose="020B0604030504040204" pitchFamily="50" charset="-128"/>
                </a:rPr>
                <a:t>廃熱</a:t>
              </a:r>
            </a:p>
          </p:txBody>
        </p:sp>
        <p:sp>
          <p:nvSpPr>
            <p:cNvPr id="22" name="テキスト ボックス 29"/>
            <p:cNvSpPr txBox="1">
              <a:spLocks noChangeArrowheads="1"/>
            </p:cNvSpPr>
            <p:nvPr/>
          </p:nvSpPr>
          <p:spPr bwMode="auto">
            <a:xfrm>
              <a:off x="762445" y="4332517"/>
              <a:ext cx="2280409"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事業所の空調等の廃熱を病院、オフィス等に二次利用する</a:t>
              </a:r>
              <a:endParaRPr lang="en-US" altLang="ja-JP"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ja-JP" altLang="en-US" sz="1846"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ことにより低炭素化を実現。</a:t>
              </a:r>
            </a:p>
          </p:txBody>
        </p:sp>
      </p:grpSp>
      <p:sp>
        <p:nvSpPr>
          <p:cNvPr id="23" name="正方形/長方形 22"/>
          <p:cNvSpPr/>
          <p:nvPr/>
        </p:nvSpPr>
        <p:spPr>
          <a:xfrm>
            <a:off x="557961" y="863961"/>
            <a:ext cx="3677733" cy="9444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62659" indent="-162659">
              <a:buFont typeface="+mj-ea"/>
              <a:buAutoNum type="circleNumDbPlain"/>
              <a:defRPr/>
            </a:pPr>
            <a:r>
              <a:rPr lang="ja-JP" altLang="en-US" sz="1846" b="1" dirty="0">
                <a:latin typeface="メイリオ" panose="020B0604030504040204" pitchFamily="50" charset="-128"/>
                <a:ea typeface="メイリオ" panose="020B0604030504040204" pitchFamily="50" charset="-128"/>
                <a:cs typeface="メイリオ" panose="020B0604030504040204" pitchFamily="50" charset="-128"/>
              </a:rPr>
              <a:t>地域の未利用資源等を活用した社会システムイノベーション推進事業</a:t>
            </a:r>
          </a:p>
        </p:txBody>
      </p:sp>
      <p:sp>
        <p:nvSpPr>
          <p:cNvPr id="24" name="正方形/長方形 23"/>
          <p:cNvSpPr/>
          <p:nvPr/>
        </p:nvSpPr>
        <p:spPr>
          <a:xfrm>
            <a:off x="4450870" y="3668882"/>
            <a:ext cx="4220309" cy="37638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67053" algn="ctr">
              <a:defRPr/>
            </a:pPr>
            <a:r>
              <a:rPr lang="ja-JP" altLang="en-US" sz="1846" b="1" dirty="0">
                <a:latin typeface="メイリオ" panose="020B0604030504040204" pitchFamily="50" charset="-128"/>
                <a:ea typeface="メイリオ" panose="020B0604030504040204" pitchFamily="50" charset="-128"/>
                <a:cs typeface="メイリオ" panose="020B0604030504040204" pitchFamily="50" charset="-128"/>
              </a:rPr>
              <a:t>③地域熱供給促進支援事業</a:t>
            </a:r>
          </a:p>
        </p:txBody>
      </p:sp>
      <p:sp>
        <p:nvSpPr>
          <p:cNvPr id="25" name="正方形/長方形 24"/>
          <p:cNvSpPr/>
          <p:nvPr/>
        </p:nvSpPr>
        <p:spPr>
          <a:xfrm>
            <a:off x="4452480" y="304961"/>
            <a:ext cx="4220308" cy="37638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167053">
              <a:defRPr/>
            </a:pPr>
            <a:r>
              <a:rPr lang="ja-JP" altLang="en-US" sz="1846" b="1" dirty="0">
                <a:latin typeface="メイリオ" panose="020B0604030504040204" pitchFamily="50" charset="-128"/>
                <a:ea typeface="メイリオ" panose="020B0604030504040204" pitchFamily="50" charset="-128"/>
                <a:cs typeface="メイリオ" panose="020B0604030504040204" pitchFamily="50" charset="-128"/>
              </a:rPr>
              <a:t>②低炭素型の融雪設備導入支援事業</a:t>
            </a:r>
          </a:p>
        </p:txBody>
      </p:sp>
      <p:sp>
        <p:nvSpPr>
          <p:cNvPr id="29" name="テキスト ボックス 28"/>
          <p:cNvSpPr txBox="1"/>
          <p:nvPr/>
        </p:nvSpPr>
        <p:spPr>
          <a:xfrm>
            <a:off x="430188" y="315229"/>
            <a:ext cx="3211135" cy="546945"/>
          </a:xfrm>
          <a:prstGeom prst="rect">
            <a:avLst/>
          </a:prstGeom>
          <a:noFill/>
        </p:spPr>
        <p:txBody>
          <a:bodyPr wrap="none" rtlCol="0">
            <a:spAutoFit/>
          </a:bodyPr>
          <a:lstStyle/>
          <a:p>
            <a:r>
              <a:rPr lang="ja-JP" altLang="en-US" sz="2954" b="1" u="sng" dirty="0">
                <a:latin typeface="メイリオ" panose="020B0604030504040204" pitchFamily="50" charset="-128"/>
                <a:cs typeface="メイリオ" panose="020B0604030504040204" pitchFamily="50" charset="-128"/>
              </a:rPr>
              <a:t>各事業のイメージ</a:t>
            </a:r>
          </a:p>
        </p:txBody>
      </p:sp>
      <p:cxnSp>
        <p:nvCxnSpPr>
          <p:cNvPr id="31" name="直線コネクタ 30"/>
          <p:cNvCxnSpPr/>
          <p:nvPr/>
        </p:nvCxnSpPr>
        <p:spPr>
          <a:xfrm>
            <a:off x="4306124" y="373629"/>
            <a:ext cx="0" cy="40706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916216" y="4444287"/>
            <a:ext cx="3389916" cy="17339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4376568" y="3560231"/>
            <a:ext cx="4215348" cy="247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rotWithShape="1">
          <a:blip r:embed="rId6"/>
          <a:srcRect l="4063" r="23588" b="5454"/>
          <a:stretch/>
        </p:blipFill>
        <p:spPr>
          <a:xfrm>
            <a:off x="5273849" y="4009809"/>
            <a:ext cx="3397328" cy="2533561"/>
          </a:xfrm>
          <a:prstGeom prst="rect">
            <a:avLst/>
          </a:prstGeom>
        </p:spPr>
      </p:pic>
      <p:sp>
        <p:nvSpPr>
          <p:cNvPr id="30" name="テキスト ボックス 29"/>
          <p:cNvSpPr txBox="1"/>
          <p:nvPr/>
        </p:nvSpPr>
        <p:spPr>
          <a:xfrm>
            <a:off x="8657224" y="6287164"/>
            <a:ext cx="582399"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2674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descr="?S???z?u?}1?^600?i3?^23?j.pdf"/>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5509" y="1567877"/>
            <a:ext cx="2930174" cy="1917370"/>
          </a:xfrm>
          <a:prstGeom prst="rect">
            <a:avLst/>
          </a:prstGeom>
          <a:ln>
            <a:solidFill>
              <a:srgbClr val="000000"/>
            </a:solidFill>
          </a:ln>
        </p:spPr>
      </p:pic>
      <p:sp>
        <p:nvSpPr>
          <p:cNvPr id="18" name="正方形/長方形 4"/>
          <p:cNvSpPr>
            <a:spLocks noChangeArrowheads="1"/>
          </p:cNvSpPr>
          <p:nvPr/>
        </p:nvSpPr>
        <p:spPr bwMode="auto">
          <a:xfrm>
            <a:off x="526080" y="5813188"/>
            <a:ext cx="5758962"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923">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4" name="タイトル 13"/>
          <p:cNvSpPr>
            <a:spLocks noGrp="1"/>
          </p:cNvSpPr>
          <p:nvPr>
            <p:ph type="title"/>
          </p:nvPr>
        </p:nvSpPr>
        <p:spPr>
          <a:xfrm>
            <a:off x="773723" y="304966"/>
            <a:ext cx="7596554" cy="518838"/>
          </a:xfrm>
        </p:spPr>
        <p:txBody>
          <a:bodyPr/>
          <a:lstStyle/>
          <a:p>
            <a:r>
              <a:rPr lang="ja-JP" altLang="en-US" sz="2954" b="1" dirty="0">
                <a:latin typeface="メイリオ" panose="020B0604030504040204" pitchFamily="50" charset="-128"/>
                <a:ea typeface="メイリオ" panose="020B0604030504040204" pitchFamily="50" charset="-128"/>
              </a:rPr>
              <a:t>各事業の事例</a:t>
            </a:r>
          </a:p>
        </p:txBody>
      </p:sp>
      <p:sp>
        <p:nvSpPr>
          <p:cNvPr id="4" name="正方形/長方形 3"/>
          <p:cNvSpPr/>
          <p:nvPr/>
        </p:nvSpPr>
        <p:spPr>
          <a:xfrm>
            <a:off x="491377" y="770250"/>
            <a:ext cx="8161156" cy="330219"/>
          </a:xfrm>
          <a:prstGeom prst="rect">
            <a:avLst/>
          </a:prstGeom>
        </p:spPr>
        <p:style>
          <a:lnRef idx="2">
            <a:schemeClr val="dk1"/>
          </a:lnRef>
          <a:fillRef idx="1">
            <a:schemeClr val="lt1"/>
          </a:fillRef>
          <a:effectRef idx="0">
            <a:schemeClr val="dk1"/>
          </a:effectRef>
          <a:fontRef idx="minor">
            <a:schemeClr val="dk1"/>
          </a:fontRef>
        </p:style>
        <p:txBody>
          <a:bodyPr wrap="square" bIns="0">
            <a:spAutoFit/>
          </a:bodyPr>
          <a:lstStyle/>
          <a:p>
            <a:pPr marL="89389" indent="77667" algn="ctr">
              <a:buFont typeface="+mj-ea"/>
              <a:buAutoNum type="circleNumDbPlain"/>
              <a:defRPr/>
            </a:pPr>
            <a:r>
              <a:rPr lang="ja-JP" altLang="en-US" sz="1846" b="1" dirty="0">
                <a:latin typeface="メイリオ" panose="020B0604030504040204" pitchFamily="50" charset="-128"/>
                <a:ea typeface="メイリオ" panose="020B0604030504040204" pitchFamily="50" charset="-128"/>
                <a:cs typeface="メイリオ" panose="020B0604030504040204" pitchFamily="50" charset="-128"/>
              </a:rPr>
              <a:t>地域の未利用資源等を活用した社会システムイノベーション推進事業</a:t>
            </a:r>
          </a:p>
        </p:txBody>
      </p:sp>
      <p:sp>
        <p:nvSpPr>
          <p:cNvPr id="5" name="正方形/長方形 4"/>
          <p:cNvSpPr/>
          <p:nvPr/>
        </p:nvSpPr>
        <p:spPr>
          <a:xfrm>
            <a:off x="4565132" y="3561945"/>
            <a:ext cx="4134809" cy="330219"/>
          </a:xfrm>
          <a:prstGeom prst="rect">
            <a:avLst/>
          </a:prstGeom>
        </p:spPr>
        <p:style>
          <a:lnRef idx="2">
            <a:schemeClr val="dk1"/>
          </a:lnRef>
          <a:fillRef idx="1">
            <a:schemeClr val="lt1"/>
          </a:fillRef>
          <a:effectRef idx="0">
            <a:schemeClr val="dk1"/>
          </a:effectRef>
          <a:fontRef idx="minor">
            <a:schemeClr val="dk1"/>
          </a:fontRef>
        </p:style>
        <p:txBody>
          <a:bodyPr wrap="square" bIns="0">
            <a:spAutoFit/>
          </a:bodyPr>
          <a:lstStyle/>
          <a:p>
            <a:pPr marL="167053" algn="ctr">
              <a:defRPr/>
            </a:pPr>
            <a:r>
              <a:rPr lang="ja-JP" altLang="en-US" sz="1846" b="1" dirty="0">
                <a:latin typeface="メイリオ" panose="020B0604030504040204" pitchFamily="50" charset="-128"/>
                <a:ea typeface="メイリオ" panose="020B0604030504040204" pitchFamily="50" charset="-128"/>
                <a:cs typeface="メイリオ" panose="020B0604030504040204" pitchFamily="50" charset="-128"/>
              </a:rPr>
              <a:t>③地域熱供給促進支援事業</a:t>
            </a:r>
          </a:p>
        </p:txBody>
      </p:sp>
      <p:sp>
        <p:nvSpPr>
          <p:cNvPr id="6" name="正方形/長方形 5"/>
          <p:cNvSpPr/>
          <p:nvPr/>
        </p:nvSpPr>
        <p:spPr>
          <a:xfrm>
            <a:off x="384458" y="3561945"/>
            <a:ext cx="4047766" cy="330219"/>
          </a:xfrm>
          <a:prstGeom prst="rect">
            <a:avLst/>
          </a:prstGeom>
        </p:spPr>
        <p:style>
          <a:lnRef idx="2">
            <a:schemeClr val="dk1"/>
          </a:lnRef>
          <a:fillRef idx="1">
            <a:schemeClr val="lt1"/>
          </a:fillRef>
          <a:effectRef idx="0">
            <a:schemeClr val="dk1"/>
          </a:effectRef>
          <a:fontRef idx="minor">
            <a:schemeClr val="dk1"/>
          </a:fontRef>
        </p:style>
        <p:txBody>
          <a:bodyPr wrap="square" bIns="0">
            <a:spAutoFit/>
          </a:bodyPr>
          <a:lstStyle/>
          <a:p>
            <a:pPr marL="167053" indent="-167053">
              <a:defRPr/>
            </a:pPr>
            <a:r>
              <a:rPr lang="ja-JP" altLang="en-US" sz="1846" b="1" dirty="0">
                <a:latin typeface="メイリオ" panose="020B0604030504040204" pitchFamily="50" charset="-128"/>
                <a:ea typeface="メイリオ" panose="020B0604030504040204" pitchFamily="50" charset="-128"/>
                <a:cs typeface="メイリオ" panose="020B0604030504040204" pitchFamily="50" charset="-128"/>
              </a:rPr>
              <a:t>②低炭素型の融雪設備導入支援事業</a:t>
            </a:r>
          </a:p>
        </p:txBody>
      </p:sp>
      <p:sp>
        <p:nvSpPr>
          <p:cNvPr id="3" name="正方形/長方形 2"/>
          <p:cNvSpPr/>
          <p:nvPr/>
        </p:nvSpPr>
        <p:spPr>
          <a:xfrm>
            <a:off x="-198599" y="1111657"/>
            <a:ext cx="7110291" cy="660437"/>
          </a:xfrm>
          <a:prstGeom prst="rect">
            <a:avLst/>
          </a:prstGeom>
        </p:spPr>
        <p:txBody>
          <a:bodyPr wrap="square">
            <a:spAutoFit/>
          </a:bodyPr>
          <a:lstStyle/>
          <a:p>
            <a:pPr algn="ctr"/>
            <a:r>
              <a:rPr lang="ja-JP" altLang="en-US" sz="1846" b="1" dirty="0">
                <a:latin typeface="メイリオ" panose="020B0604030504040204" pitchFamily="50" charset="-128"/>
                <a:cs typeface="メイリオ" panose="020B0604030504040204" pitchFamily="50" charset="-128"/>
              </a:rPr>
              <a:t>源泉、排湯を利用した温泉熱利用のヒートポンプによる</a:t>
            </a:r>
            <a:endParaRPr lang="en-US" altLang="ja-JP" sz="1846" b="1" dirty="0">
              <a:latin typeface="メイリオ" panose="020B0604030504040204" pitchFamily="50" charset="-128"/>
              <a:cs typeface="メイリオ" panose="020B0604030504040204" pitchFamily="50" charset="-128"/>
            </a:endParaRPr>
          </a:p>
          <a:p>
            <a:pPr algn="ctr"/>
            <a:r>
              <a:rPr lang="ja-JP" altLang="en-US" sz="1846" b="1" dirty="0">
                <a:latin typeface="メイリオ" panose="020B0604030504040204" pitchFamily="50" charset="-128"/>
                <a:cs typeface="メイリオ" panose="020B0604030504040204" pitchFamily="50" charset="-128"/>
              </a:rPr>
              <a:t>低炭素社会システム事業</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（医療法人　三愛会）</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464" y="4377527"/>
            <a:ext cx="2205171" cy="1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185055" y="3907965"/>
            <a:ext cx="4424744" cy="646331"/>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ジャパンオート地中熱ヒートポンプ</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融雪設備事業</a:t>
            </a:r>
            <a:r>
              <a:rPr lang="ja-JP" altLang="en-US" sz="1292" b="1" dirty="0">
                <a:latin typeface="メイリオ" panose="020B0604030504040204" pitchFamily="50" charset="-128"/>
                <a:cs typeface="メイリオ" panose="020B0604030504040204" pitchFamily="50" charset="-128"/>
              </a:rPr>
              <a:t>（代表事業者：㈲ジャパンオート）</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382649" y="5841290"/>
            <a:ext cx="4049575" cy="774251"/>
          </a:xfrm>
          <a:prstGeom prst="rect">
            <a:avLst/>
          </a:prstGeom>
        </p:spPr>
        <p:txBody>
          <a:bodyPr wrap="square">
            <a:spAutoFit/>
          </a:bodyPr>
          <a:lstStyle/>
          <a:p>
            <a:r>
              <a:rPr lang="ja-JP" altLang="en-US" sz="1477" b="1" dirty="0">
                <a:latin typeface="メイリオ" panose="020B0604030504040204" pitchFamily="50" charset="-128"/>
                <a:cs typeface="メイリオ" panose="020B0604030504040204" pitchFamily="50" charset="-128"/>
              </a:rPr>
              <a:t>●地中熱</a:t>
            </a:r>
            <a:r>
              <a:rPr lang="en-US" altLang="ja-JP" sz="1477" b="1" dirty="0">
                <a:latin typeface="メイリオ" panose="020B0604030504040204" pitchFamily="50" charset="-128"/>
                <a:cs typeface="メイリオ" panose="020B0604030504040204" pitchFamily="50" charset="-128"/>
              </a:rPr>
              <a:t>HP</a:t>
            </a:r>
            <a:r>
              <a:rPr lang="ja-JP" altLang="en-US" sz="1477" b="1" dirty="0">
                <a:latin typeface="メイリオ" panose="020B0604030504040204" pitchFamily="50" charset="-128"/>
                <a:cs typeface="メイリオ" panose="020B0604030504040204" pitchFamily="50" charset="-128"/>
              </a:rPr>
              <a:t>：</a:t>
            </a:r>
            <a:r>
              <a:rPr lang="ja-JP" altLang="en-US" sz="1477" dirty="0">
                <a:latin typeface="メイリオ" panose="020B0604030504040204" pitchFamily="50" charset="-128"/>
                <a:cs typeface="メイリオ" panose="020B0604030504040204" pitchFamily="50" charset="-128"/>
              </a:rPr>
              <a:t>加熱能力</a:t>
            </a:r>
            <a:r>
              <a:rPr lang="en-US" altLang="ja-JP" sz="1477" dirty="0">
                <a:latin typeface="メイリオ" panose="020B0604030504040204" pitchFamily="50" charset="-128"/>
                <a:cs typeface="メイリオ" panose="020B0604030504040204" pitchFamily="50" charset="-128"/>
              </a:rPr>
              <a:t>28kW×2</a:t>
            </a:r>
            <a:r>
              <a:rPr lang="ja-JP" altLang="en-US" sz="1477" dirty="0">
                <a:latin typeface="メイリオ" panose="020B0604030504040204" pitchFamily="50" charset="-128"/>
                <a:cs typeface="メイリオ" panose="020B0604030504040204" pitchFamily="50" charset="-128"/>
              </a:rPr>
              <a:t>基</a:t>
            </a:r>
            <a:endParaRPr lang="en-US" altLang="ja-JP" sz="1477" dirty="0">
              <a:latin typeface="メイリオ" panose="020B0604030504040204" pitchFamily="50" charset="-128"/>
              <a:cs typeface="メイリオ" panose="020B0604030504040204" pitchFamily="50" charset="-128"/>
            </a:endParaRPr>
          </a:p>
          <a:p>
            <a:r>
              <a:rPr lang="ja-JP" altLang="en-US" sz="1477" b="1" dirty="0">
                <a:latin typeface="メイリオ" panose="020B0604030504040204" pitchFamily="50" charset="-128"/>
                <a:cs typeface="メイリオ" panose="020B0604030504040204" pitchFamily="50" charset="-128"/>
              </a:rPr>
              <a:t>●地中熱交換器：</a:t>
            </a:r>
            <a:r>
              <a:rPr lang="ja-JP" altLang="en-US" sz="1477" dirty="0">
                <a:latin typeface="メイリオ" panose="020B0604030504040204" pitchFamily="50" charset="-128"/>
                <a:cs typeface="メイリオ" panose="020B0604030504040204" pitchFamily="50" charset="-128"/>
              </a:rPr>
              <a:t>深度</a:t>
            </a:r>
            <a:r>
              <a:rPr lang="en-US" altLang="ja-JP" sz="1477" dirty="0">
                <a:latin typeface="メイリオ" panose="020B0604030504040204" pitchFamily="50" charset="-128"/>
                <a:cs typeface="メイリオ" panose="020B0604030504040204" pitchFamily="50" charset="-128"/>
              </a:rPr>
              <a:t>100m×12</a:t>
            </a:r>
            <a:r>
              <a:rPr lang="ja-JP" altLang="en-US" sz="1477" dirty="0">
                <a:latin typeface="メイリオ" panose="020B0604030504040204" pitchFamily="50" charset="-128"/>
                <a:cs typeface="メイリオ" panose="020B0604030504040204" pitchFamily="50" charset="-128"/>
              </a:rPr>
              <a:t>箇所</a:t>
            </a:r>
            <a:endParaRPr lang="en-US" altLang="ja-JP" sz="1477" dirty="0">
              <a:latin typeface="メイリオ" panose="020B0604030504040204" pitchFamily="50" charset="-128"/>
              <a:cs typeface="メイリオ" panose="020B0604030504040204" pitchFamily="50" charset="-128"/>
            </a:endParaRPr>
          </a:p>
          <a:p>
            <a:r>
              <a:rPr lang="ja-JP" altLang="en-US" sz="1477" b="1" dirty="0">
                <a:latin typeface="メイリオ" panose="020B0604030504040204" pitchFamily="50" charset="-128"/>
                <a:cs typeface="メイリオ" panose="020B0604030504040204" pitchFamily="50" charset="-128"/>
              </a:rPr>
              <a:t>　　　　　　　　→</a:t>
            </a:r>
            <a:r>
              <a:rPr lang="en-US" altLang="ja-JP" sz="1477" b="1" dirty="0">
                <a:latin typeface="メイリオ" panose="020B0604030504040204" pitchFamily="50" charset="-128"/>
                <a:cs typeface="メイリオ" panose="020B0604030504040204" pitchFamily="50" charset="-128"/>
              </a:rPr>
              <a:t>27t</a:t>
            </a:r>
            <a:r>
              <a:rPr lang="ja-JP" altLang="en-US" sz="1477" b="1" dirty="0">
                <a:latin typeface="メイリオ" panose="020B0604030504040204" pitchFamily="50" charset="-128"/>
                <a:cs typeface="メイリオ" panose="020B0604030504040204" pitchFamily="50" charset="-128"/>
              </a:rPr>
              <a:t>年の</a:t>
            </a:r>
            <a:r>
              <a:rPr lang="en-US" altLang="ja-JP" sz="1477" b="1" dirty="0">
                <a:latin typeface="メイリオ" panose="020B0604030504040204" pitchFamily="50" charset="-128"/>
                <a:cs typeface="メイリオ" panose="020B0604030504040204" pitchFamily="50" charset="-128"/>
              </a:rPr>
              <a:t>CO2</a:t>
            </a:r>
            <a:r>
              <a:rPr lang="ja-JP" altLang="en-US" sz="1477" b="1" dirty="0">
                <a:latin typeface="メイリオ" panose="020B0604030504040204" pitchFamily="50" charset="-128"/>
                <a:cs typeface="メイリオ" panose="020B0604030504040204" pitchFamily="50" charset="-128"/>
              </a:rPr>
              <a:t>削減見込み</a:t>
            </a:r>
          </a:p>
        </p:txBody>
      </p:sp>
      <p:sp>
        <p:nvSpPr>
          <p:cNvPr id="17" name="正方形/長方形 16"/>
          <p:cNvSpPr/>
          <p:nvPr/>
        </p:nvSpPr>
        <p:spPr>
          <a:xfrm>
            <a:off x="2710870" y="4500558"/>
            <a:ext cx="1683966" cy="1228863"/>
          </a:xfrm>
          <a:prstGeom prst="rect">
            <a:avLst/>
          </a:prstGeom>
          <a:ln>
            <a:solidFill>
              <a:schemeClr val="tx1"/>
            </a:solidFill>
          </a:ln>
        </p:spPr>
        <p:txBody>
          <a:bodyPr wrap="square">
            <a:spAutoFit/>
          </a:bodyPr>
          <a:lstStyle/>
          <a:p>
            <a:r>
              <a:rPr lang="ja-JP" altLang="en-US" sz="1477" dirty="0">
                <a:latin typeface="メイリオ" panose="020B0604030504040204" pitchFamily="50" charset="-128"/>
                <a:cs typeface="メイリオ" panose="020B0604030504040204" pitchFamily="50" charset="-128"/>
              </a:rPr>
              <a:t>事務所の駐車スペース（</a:t>
            </a:r>
            <a:r>
              <a:rPr lang="en-US" altLang="ja-JP" sz="1477" dirty="0">
                <a:latin typeface="メイリオ" panose="020B0604030504040204" pitchFamily="50" charset="-128"/>
                <a:cs typeface="メイリオ" panose="020B0604030504040204" pitchFamily="50" charset="-128"/>
              </a:rPr>
              <a:t>230m2</a:t>
            </a:r>
            <a:r>
              <a:rPr lang="ja-JP" altLang="en-US" sz="1477" dirty="0">
                <a:latin typeface="メイリオ" panose="020B0604030504040204" pitchFamily="50" charset="-128"/>
                <a:cs typeface="メイリオ" panose="020B0604030504040204" pitchFamily="50" charset="-128"/>
              </a:rPr>
              <a:t>）に地中熱ヒートポンプ方式の融雪を導入</a:t>
            </a:r>
          </a:p>
        </p:txBody>
      </p:sp>
      <p:cxnSp>
        <p:nvCxnSpPr>
          <p:cNvPr id="8" name="直線矢印コネクタ 7"/>
          <p:cNvCxnSpPr>
            <a:stCxn id="17" idx="1"/>
          </p:cNvCxnSpPr>
          <p:nvPr/>
        </p:nvCxnSpPr>
        <p:spPr>
          <a:xfrm flipH="1">
            <a:off x="2358910" y="5114990"/>
            <a:ext cx="351960" cy="1485"/>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439067" y="3913712"/>
            <a:ext cx="4415227" cy="845168"/>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高効率インバータターボ冷凍機による低炭素型冷熱製造設備導入事業</a:t>
            </a:r>
            <a:r>
              <a:rPr lang="ja-JP" altLang="en-US" sz="1292" b="1" dirty="0">
                <a:latin typeface="メイリオ" panose="020B0604030504040204" pitchFamily="50" charset="-128"/>
                <a:cs typeface="メイリオ" panose="020B0604030504040204" pitchFamily="50" charset="-128"/>
              </a:rPr>
              <a:t>（㈱横浜都市みらい）</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874" y="4456574"/>
            <a:ext cx="1545714" cy="108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5536" y="5556013"/>
            <a:ext cx="1063993" cy="75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4572000" y="4441877"/>
            <a:ext cx="2027077" cy="24513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108"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港北ニュータウン・センター</a:t>
            </a:r>
          </a:p>
        </p:txBody>
      </p:sp>
      <p:sp>
        <p:nvSpPr>
          <p:cNvPr id="19" name="曲折矢印 18"/>
          <p:cNvSpPr/>
          <p:nvPr/>
        </p:nvSpPr>
        <p:spPr>
          <a:xfrm rot="5400000" flipH="1">
            <a:off x="5589789" y="5617289"/>
            <a:ext cx="428714" cy="337288"/>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4505531" y="6301929"/>
            <a:ext cx="1196308" cy="22708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ターボ冷凍機</a:t>
            </a:r>
          </a:p>
        </p:txBody>
      </p:sp>
      <p:sp>
        <p:nvSpPr>
          <p:cNvPr id="30" name="正方形/長方形 29"/>
          <p:cNvSpPr/>
          <p:nvPr/>
        </p:nvSpPr>
        <p:spPr>
          <a:xfrm>
            <a:off x="5436103" y="6021294"/>
            <a:ext cx="3664350" cy="546945"/>
          </a:xfrm>
          <a:prstGeom prst="rect">
            <a:avLst/>
          </a:prstGeom>
        </p:spPr>
        <p:txBody>
          <a:bodyPr wrap="square">
            <a:spAutoFit/>
          </a:bodyPr>
          <a:lstStyle/>
          <a:p>
            <a:r>
              <a:rPr lang="ja-JP" altLang="en-US" sz="1477" b="1" dirty="0">
                <a:latin typeface="メイリオ" panose="020B0604030504040204" pitchFamily="50" charset="-128"/>
                <a:cs typeface="メイリオ" panose="020B0604030504040204" pitchFamily="50" charset="-128"/>
              </a:rPr>
              <a:t>冷水を供給</a:t>
            </a:r>
            <a:r>
              <a:rPr lang="ja-JP" altLang="en-US" sz="1292" dirty="0">
                <a:latin typeface="メイリオ" panose="020B0604030504040204" pitchFamily="50" charset="-128"/>
                <a:cs typeface="メイリオ" panose="020B0604030504040204" pitchFamily="50" charset="-128"/>
              </a:rPr>
              <a:t>（</a:t>
            </a:r>
            <a:r>
              <a:rPr lang="ja-JP" altLang="en-US" sz="1477" dirty="0">
                <a:latin typeface="メイリオ" panose="020B0604030504040204" pitchFamily="50" charset="-128"/>
                <a:cs typeface="メイリオ" panose="020B0604030504040204" pitchFamily="50" charset="-128"/>
              </a:rPr>
              <a:t>都市ガス→電気への転換）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77" b="1" dirty="0">
                <a:latin typeface="メイリオ" panose="020B0604030504040204" pitchFamily="50" charset="-128"/>
                <a:cs typeface="メイリオ" panose="020B0604030504040204" pitchFamily="50" charset="-128"/>
              </a:rPr>
              <a:t>　→</a:t>
            </a:r>
            <a:r>
              <a:rPr lang="en-US" altLang="ja-JP" sz="1477" b="1" dirty="0">
                <a:latin typeface="メイリオ" panose="020B0604030504040204" pitchFamily="50" charset="-128"/>
                <a:cs typeface="メイリオ" panose="020B0604030504040204" pitchFamily="50" charset="-128"/>
              </a:rPr>
              <a:t>284t/</a:t>
            </a:r>
            <a:r>
              <a:rPr lang="ja-JP" altLang="en-US" sz="1477" b="1" dirty="0">
                <a:latin typeface="メイリオ" panose="020B0604030504040204" pitchFamily="50" charset="-128"/>
                <a:cs typeface="メイリオ" panose="020B0604030504040204" pitchFamily="50" charset="-128"/>
              </a:rPr>
              <a:t>年の</a:t>
            </a:r>
            <a:r>
              <a:rPr lang="en-US" altLang="ja-JP" sz="1477" b="1" dirty="0">
                <a:latin typeface="メイリオ" panose="020B0604030504040204" pitchFamily="50" charset="-128"/>
                <a:cs typeface="メイリオ" panose="020B0604030504040204" pitchFamily="50" charset="-128"/>
              </a:rPr>
              <a:t>CO2</a:t>
            </a:r>
            <a:r>
              <a:rPr lang="ja-JP" altLang="en-US" sz="1477" b="1" dirty="0">
                <a:latin typeface="メイリオ" panose="020B0604030504040204" pitchFamily="50" charset="-128"/>
                <a:cs typeface="メイリオ" panose="020B0604030504040204" pitchFamily="50" charset="-128"/>
              </a:rPr>
              <a:t>削減見込み</a:t>
            </a:r>
            <a:endParaRPr lang="en-US" altLang="ja-JP" sz="1477" b="1" dirty="0">
              <a:latin typeface="メイリオ" panose="020B0604030504040204" pitchFamily="50" charset="-128"/>
              <a:cs typeface="メイリオ" panose="020B0604030504040204" pitchFamily="50" charset="-128"/>
            </a:endParaRPr>
          </a:p>
        </p:txBody>
      </p:sp>
      <p:sp>
        <p:nvSpPr>
          <p:cNvPr id="31" name="正方形/長方形 30"/>
          <p:cNvSpPr/>
          <p:nvPr/>
        </p:nvSpPr>
        <p:spPr>
          <a:xfrm>
            <a:off x="6609732" y="4604358"/>
            <a:ext cx="2086441" cy="1228863"/>
          </a:xfrm>
          <a:prstGeom prst="rect">
            <a:avLst/>
          </a:prstGeom>
          <a:ln>
            <a:solidFill>
              <a:schemeClr val="tx1"/>
            </a:solidFill>
          </a:ln>
        </p:spPr>
        <p:txBody>
          <a:bodyPr wrap="square">
            <a:spAutoFit/>
          </a:bodyPr>
          <a:lstStyle/>
          <a:p>
            <a:r>
              <a:rPr lang="ja-JP" altLang="en-US" sz="1477" dirty="0">
                <a:latin typeface="メイリオ" panose="020B0604030504040204" pitchFamily="50" charset="-128"/>
                <a:cs typeface="メイリオ" panose="020B0604030504040204" pitchFamily="50" charset="-128"/>
              </a:rPr>
              <a:t>都市ガスを利用している冷凍機を高効率インバーターボ冷凍機へ変更、エネルギーを有効利用</a:t>
            </a:r>
          </a:p>
        </p:txBody>
      </p:sp>
      <p:cxnSp>
        <p:nvCxnSpPr>
          <p:cNvPr id="32" name="直線矢印コネクタ 31"/>
          <p:cNvCxnSpPr>
            <a:stCxn id="31" idx="1"/>
          </p:cNvCxnSpPr>
          <p:nvPr/>
        </p:nvCxnSpPr>
        <p:spPr>
          <a:xfrm flipH="1">
            <a:off x="6120637" y="5218790"/>
            <a:ext cx="489095" cy="42975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rot="1514516">
            <a:off x="5735102" y="2261237"/>
            <a:ext cx="771071" cy="114283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5749622" y="2712512"/>
            <a:ext cx="860111" cy="27332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既存棟</a:t>
            </a:r>
          </a:p>
        </p:txBody>
      </p:sp>
      <p:sp>
        <p:nvSpPr>
          <p:cNvPr id="41" name="円/楕円 40"/>
          <p:cNvSpPr/>
          <p:nvPr/>
        </p:nvSpPr>
        <p:spPr>
          <a:xfrm>
            <a:off x="6526161" y="2059602"/>
            <a:ext cx="771071" cy="68462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円/楕円 41"/>
          <p:cNvSpPr/>
          <p:nvPr/>
        </p:nvSpPr>
        <p:spPr>
          <a:xfrm rot="2453708">
            <a:off x="7246169" y="2441254"/>
            <a:ext cx="800755" cy="10614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6918440" y="2859460"/>
            <a:ext cx="1541848" cy="25752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47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フィットネス棟</a:t>
            </a:r>
          </a:p>
        </p:txBody>
      </p:sp>
      <p:sp>
        <p:nvSpPr>
          <p:cNvPr id="38" name="正方形/長方形 37"/>
          <p:cNvSpPr/>
          <p:nvPr/>
        </p:nvSpPr>
        <p:spPr>
          <a:xfrm>
            <a:off x="6602866" y="2288377"/>
            <a:ext cx="814182" cy="31768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増築棟</a:t>
            </a:r>
          </a:p>
        </p:txBody>
      </p:sp>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6093" y="1767284"/>
            <a:ext cx="800008" cy="478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正方形/長方形 52"/>
          <p:cNvSpPr/>
          <p:nvPr/>
        </p:nvSpPr>
        <p:spPr>
          <a:xfrm>
            <a:off x="4578290" y="1766289"/>
            <a:ext cx="937404" cy="8634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846"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温泉</a:t>
            </a:r>
          </a:p>
        </p:txBody>
      </p:sp>
      <p:sp>
        <p:nvSpPr>
          <p:cNvPr id="54" name="曲折矢印 53"/>
          <p:cNvSpPr/>
          <p:nvPr/>
        </p:nvSpPr>
        <p:spPr>
          <a:xfrm flipV="1">
            <a:off x="4995423" y="2592255"/>
            <a:ext cx="602286" cy="636837"/>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438335" y="1847145"/>
            <a:ext cx="4202185" cy="1456168"/>
          </a:xfrm>
          <a:prstGeom prst="rect">
            <a:avLst/>
          </a:prstGeom>
          <a:ln>
            <a:noFill/>
          </a:ln>
        </p:spPr>
        <p:txBody>
          <a:bodyPr wrap="square">
            <a:spAutoFit/>
          </a:bodyPr>
          <a:lstStyle/>
          <a:p>
            <a:pPr marL="263770" indent="-263770">
              <a:buFont typeface="Arial" pitchFamily="34" charset="0"/>
              <a:buChar char="•"/>
            </a:pPr>
            <a:r>
              <a:rPr lang="ja-JP" altLang="en-US" sz="1477" dirty="0">
                <a:latin typeface="メイリオ" panose="020B0604030504040204" pitchFamily="50" charset="-128"/>
                <a:cs typeface="メイリオ" panose="020B0604030504040204" pitchFamily="50" charset="-128"/>
              </a:rPr>
              <a:t>温泉熱（源泉・排湯）面的利用ヒートポンプシステムにより給湯・源泉加温・床暖を行う</a:t>
            </a:r>
            <a:endParaRPr lang="en-US" altLang="ja-JP" sz="1477" dirty="0">
              <a:latin typeface="メイリオ" panose="020B0604030504040204" pitchFamily="50" charset="-128"/>
              <a:cs typeface="メイリオ" panose="020B0604030504040204" pitchFamily="50" charset="-128"/>
            </a:endParaRPr>
          </a:p>
          <a:p>
            <a:pPr marL="263770" indent="-263770">
              <a:buFont typeface="Arial" pitchFamily="34" charset="0"/>
              <a:buChar char="•"/>
            </a:pPr>
            <a:r>
              <a:rPr lang="ja-JP" altLang="en-US" sz="1477" dirty="0">
                <a:latin typeface="メイリオ" panose="020B0604030504040204" pitchFamily="50" charset="-128"/>
                <a:cs typeface="メイリオ" panose="020B0604030504040204" pitchFamily="50" charset="-128"/>
              </a:rPr>
              <a:t>日本に広く存在する温泉熱（未利用資源）を「病院」という公共性の高い施設で導入</a:t>
            </a:r>
            <a:endParaRPr lang="en-US" altLang="ja-JP" sz="1477" dirty="0">
              <a:latin typeface="メイリオ" panose="020B0604030504040204" pitchFamily="50" charset="-128"/>
              <a:cs typeface="メイリオ" panose="020B0604030504040204" pitchFamily="50" charset="-128"/>
            </a:endParaRPr>
          </a:p>
          <a:p>
            <a:pPr marL="263770" indent="-263770">
              <a:buFont typeface="Arial" pitchFamily="34" charset="0"/>
              <a:buChar char="•"/>
            </a:pPr>
            <a:r>
              <a:rPr lang="ja-JP" altLang="en-US" sz="1477" dirty="0">
                <a:latin typeface="メイリオ" panose="020B0604030504040204" pitchFamily="50" charset="-128"/>
                <a:cs typeface="メイリオ" panose="020B0604030504040204" pitchFamily="50" charset="-128"/>
              </a:rPr>
              <a:t>エネルギー・コスト削減と</a:t>
            </a:r>
            <a:r>
              <a:rPr lang="en-US" altLang="ja-JP" sz="1477" dirty="0">
                <a:latin typeface="メイリオ" panose="020B0604030504040204" pitchFamily="50" charset="-128"/>
                <a:cs typeface="メイリオ" panose="020B0604030504040204" pitchFamily="50" charset="-128"/>
              </a:rPr>
              <a:t>CO2</a:t>
            </a:r>
            <a:r>
              <a:rPr lang="ja-JP" altLang="en-US" sz="1477" dirty="0">
                <a:latin typeface="メイリオ" panose="020B0604030504040204" pitchFamily="50" charset="-128"/>
                <a:cs typeface="メイリオ" panose="020B0604030504040204" pitchFamily="50" charset="-128"/>
              </a:rPr>
              <a:t>削減（約</a:t>
            </a:r>
            <a:r>
              <a:rPr lang="en-US" altLang="ja-JP" sz="1477" dirty="0">
                <a:latin typeface="メイリオ" panose="020B0604030504040204" pitchFamily="50" charset="-128"/>
                <a:cs typeface="メイリオ" panose="020B0604030504040204" pitchFamily="50" charset="-128"/>
              </a:rPr>
              <a:t>107t/</a:t>
            </a:r>
            <a:r>
              <a:rPr lang="ja-JP" altLang="en-US" sz="1477" dirty="0">
                <a:latin typeface="メイリオ" panose="020B0604030504040204" pitchFamily="50" charset="-128"/>
                <a:cs typeface="メイリオ" panose="020B0604030504040204" pitchFamily="50" charset="-128"/>
              </a:rPr>
              <a:t>年）を同時に実現</a:t>
            </a:r>
            <a:endParaRPr lang="en-US" altLang="ja-JP" sz="1477" dirty="0">
              <a:latin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8651000" y="6287164"/>
            <a:ext cx="582399" cy="369332"/>
          </a:xfrm>
          <a:prstGeom prst="rect">
            <a:avLst/>
          </a:prstGeom>
          <a:noFill/>
        </p:spPr>
        <p:txBody>
          <a:bodyPr wrap="square" rtlCol="0">
            <a:spAutoFit/>
          </a:bodyPr>
          <a:lstStyle/>
          <a:p>
            <a:pPr algn="ctr"/>
            <a:r>
              <a:rPr lang="en-US" altLang="ja-JP"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43394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4658</TotalTime>
  <Words>623</Words>
  <Application>Microsoft Office PowerPoint</Application>
  <PresentationFormat>画面に合わせる (4:3)</PresentationFormat>
  <Paragraphs>80</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ＭＳ Ｐゴシック</vt:lpstr>
      <vt:lpstr>新細明體</vt:lpstr>
      <vt:lpstr>メイリオ</vt:lpstr>
      <vt:lpstr>游ゴシック</vt:lpstr>
      <vt:lpstr>游ゴシック Light</vt:lpstr>
      <vt:lpstr>Arial</vt:lpstr>
      <vt:lpstr>Calibri</vt:lpstr>
      <vt:lpstr>Wingdings</vt:lpstr>
      <vt:lpstr>Office テーマ</vt:lpstr>
      <vt:lpstr>PowerPoint プレゼンテーション</vt:lpstr>
      <vt:lpstr>対象設備・要件</vt:lpstr>
      <vt:lpstr>PowerPoint プレゼンテーション</vt:lpstr>
      <vt:lpstr>各事業の事例</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予算名 平成26年度概算要求額○○（○○）</dc:title>
  <dc:creator>MOE</dc:creator>
  <cp:lastModifiedBy>稲 佳奈／リサーチ・コンサル／JRI (ina kana)</cp:lastModifiedBy>
  <cp:revision>322</cp:revision>
  <cp:lastPrinted>2017-07-05T10:48:12Z</cp:lastPrinted>
  <dcterms:created xsi:type="dcterms:W3CDTF">2012-11-02T13:24:31Z</dcterms:created>
  <dcterms:modified xsi:type="dcterms:W3CDTF">2018-05-15T06:45:28Z</dcterms:modified>
</cp:coreProperties>
</file>