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slideLayouts/slideLayout37.xml" ContentType="application/vnd.openxmlformats-officedocument.presentationml.slideLayout+xml"/>
  <Override PartName="/ppt/theme/theme7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8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9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10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1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12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4"/>
    <p:sldMasterId id="2147484101" r:id="rId5"/>
    <p:sldMasterId id="2147484145" r:id="rId6"/>
    <p:sldMasterId id="2147484161" r:id="rId7"/>
    <p:sldMasterId id="2147484166" r:id="rId8"/>
    <p:sldMasterId id="2147484172" r:id="rId9"/>
    <p:sldMasterId id="2147484206" r:id="rId10"/>
    <p:sldMasterId id="2147484209" r:id="rId11"/>
    <p:sldMasterId id="2147484214" r:id="rId12"/>
    <p:sldMasterId id="2147484238" r:id="rId13"/>
    <p:sldMasterId id="2147484308" r:id="rId14"/>
    <p:sldMasterId id="2147484311" r:id="rId15"/>
    <p:sldMasterId id="2147484354" r:id="rId16"/>
  </p:sldMasterIdLst>
  <p:notesMasterIdLst>
    <p:notesMasterId r:id="rId25"/>
  </p:notesMasterIdLst>
  <p:sldIdLst>
    <p:sldId id="663" r:id="rId17"/>
    <p:sldId id="664" r:id="rId18"/>
    <p:sldId id="665" r:id="rId19"/>
    <p:sldId id="666" r:id="rId20"/>
    <p:sldId id="667" r:id="rId21"/>
    <p:sldId id="668" r:id="rId22"/>
    <p:sldId id="669" r:id="rId23"/>
    <p:sldId id="670" r:id="rId24"/>
  </p:sldIdLst>
  <p:sldSz cx="9902825" cy="6858000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 userDrawn="1">
          <p15:clr>
            <a:srgbClr val="A4A3A4"/>
          </p15:clr>
        </p15:guide>
        <p15:guide id="2" pos="3119" userDrawn="1">
          <p15:clr>
            <a:srgbClr val="A4A3A4"/>
          </p15:clr>
        </p15:guide>
        <p15:guide id="3" orient="horz" pos="28" userDrawn="1">
          <p15:clr>
            <a:srgbClr val="A4A3A4"/>
          </p15:clr>
        </p15:guide>
        <p15:guide id="4" orient="horz" pos="300">
          <p15:clr>
            <a:srgbClr val="A4A3A4"/>
          </p15:clr>
        </p15:guide>
        <p15:guide id="6" pos="6158">
          <p15:clr>
            <a:srgbClr val="A4A3A4"/>
          </p15:clr>
        </p15:guide>
        <p15:guide id="7" pos="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企画調査室" initials="t" lastIdx="1" clrIdx="0">
    <p:extLst>
      <p:ext uri="{19B8F6BF-5375-455C-9EA6-DF929625EA0E}">
        <p15:presenceInfo xmlns:p15="http://schemas.microsoft.com/office/powerpoint/2012/main" userId="企画調査室" providerId="None"/>
      </p:ext>
    </p:extLst>
  </p:cmAuthor>
  <p:cmAuthor id="2" name="石川　由美子" initials="石川　由美子" lastIdx="10" clrIdx="1">
    <p:extLst>
      <p:ext uri="{19B8F6BF-5375-455C-9EA6-DF929625EA0E}">
        <p15:presenceInfo xmlns:p15="http://schemas.microsoft.com/office/powerpoint/2012/main" userId="S-1-5-21-578014118-3277965579-1612801856-196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C43"/>
    <a:srgbClr val="FFFFCC"/>
    <a:srgbClr val="C6D9F1"/>
    <a:srgbClr val="4F81BD"/>
    <a:srgbClr val="FF0066"/>
    <a:srgbClr val="FFFFFF"/>
    <a:srgbClr val="CC0000"/>
    <a:srgbClr val="FF643C"/>
    <a:srgbClr val="FF823C"/>
    <a:srgbClr val="FF6E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2" autoAdjust="0"/>
    <p:restoredTop sz="93110" autoAdjust="0"/>
  </p:normalViewPr>
  <p:slideViewPr>
    <p:cSldViewPr>
      <p:cViewPr varScale="1">
        <p:scale>
          <a:sx n="67" d="100"/>
          <a:sy n="67" d="100"/>
        </p:scale>
        <p:origin x="696" y="66"/>
      </p:cViewPr>
      <p:guideLst>
        <p:guide orient="horz" pos="4247"/>
        <p:guide pos="3119"/>
        <p:guide orient="horz" pos="28"/>
        <p:guide orient="horz" pos="300"/>
        <p:guide pos="6158"/>
        <p:guide pos="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36"/>
    </p:cViewPr>
  </p:sorterViewPr>
  <p:notesViewPr>
    <p:cSldViewPr>
      <p:cViewPr varScale="1">
        <p:scale>
          <a:sx n="51" d="100"/>
          <a:sy n="51" d="100"/>
        </p:scale>
        <p:origin x="-2958" y="-90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2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5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8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" Target="slides/slide7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0"/>
            <a:ext cx="2949575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91A2391-8EFE-450D-93B3-8677832C64C1}" type="datetimeFigureOut">
              <a:rPr lang="ja-JP" altLang="en-US"/>
              <a:pPr>
                <a:defRPr/>
              </a:pPr>
              <a:t>2018/5/15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7"/>
            <a:ext cx="5445125" cy="4471988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5"/>
            <a:ext cx="2949575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5"/>
            <a:ext cx="2949575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5FF716C-7C63-4423-90B8-168BB37A3B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8" name="ヘッダー プレースホルダー 7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575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386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4375" y="746125"/>
            <a:ext cx="5380038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017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dirty="0"/>
              <a:t>・施設全体を地域全体に修正</a:t>
            </a:r>
            <a:endParaRPr lang="en-US" altLang="ja-JP" dirty="0"/>
          </a:p>
          <a:p>
            <a:pPr eaLnBrk="1" hangingPunct="1">
              <a:spcBef>
                <a:spcPct val="0"/>
              </a:spcBef>
            </a:pPr>
            <a:r>
              <a:rPr lang="ja-JP" altLang="en-US" dirty="0"/>
              <a:t>・補助率を</a:t>
            </a:r>
            <a:r>
              <a:rPr lang="en-US" altLang="ja-JP" dirty="0"/>
              <a:t>2/3</a:t>
            </a:r>
            <a:r>
              <a:rPr lang="ja-JP" altLang="en-US" dirty="0"/>
              <a:t>に修正</a:t>
            </a:r>
          </a:p>
        </p:txBody>
      </p:sp>
      <p:sp>
        <p:nvSpPr>
          <p:cNvPr id="69018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3713DB-C849-48CA-B896-D964230A820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731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FF716C-7C63-4423-90B8-168BB37A3B9D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5443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FF716C-7C63-4423-90B8-168BB37A3B9D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1292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FF716C-7C63-4423-90B8-168BB37A3B9D}" type="slidenum">
              <a:rPr lang="ja-JP" altLang="en-US" smtClean="0"/>
              <a:pPr>
                <a:defRPr/>
              </a:pPr>
              <a:t>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6953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373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2369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インタイトル"/>
          <p:cNvSpPr txBox="1">
            <a:spLocks noChangeArrowheads="1"/>
          </p:cNvSpPr>
          <p:nvPr userDrawn="1"/>
        </p:nvSpPr>
        <p:spPr bwMode="auto">
          <a:xfrm>
            <a:off x="742724" y="2130464"/>
            <a:ext cx="8417401" cy="23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endParaRPr lang="en-US" altLang="ja-JP" sz="1799" kern="0" dirty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25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CE29970-1AE8-4BA5-8072-83A09D011B30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5E5F09-35C8-4A21-81C0-D2EEDE0F015E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749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EB691D5-558E-4AFD-8A75-A6F460C00304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75755F-D21C-48E1-9FAB-6237DBE750FC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4285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153" y="273054"/>
            <a:ext cx="3258093" cy="1162050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278" y="273167"/>
            <a:ext cx="5535426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153" y="1435112"/>
            <a:ext cx="325809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C7E05455-8163-487D-B07F-ECE42F824143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7BEB08-872F-4405-92C2-D809500200B3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0728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0913" y="4800604"/>
            <a:ext cx="5941695" cy="566738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0913" y="612779"/>
            <a:ext cx="59416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0913" y="5367338"/>
            <a:ext cx="59416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09328D56-32F7-45F7-A161-B1709D671083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105AD3-80B6-4994-82BC-5196BCEA5D7E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3061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8CA8F20-2255-48BD-8B7B-B8142A4B47D3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B2DECB-1C63-48A9-A586-432943B8BEEF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7393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9548" y="274753"/>
            <a:ext cx="2228136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167" y="274753"/>
            <a:ext cx="6532056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57799B8-8F96-45FE-BDC4-FAA712583602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646E74-72AE-4060-8664-060849739B6F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6105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17" y="113"/>
            <a:ext cx="9902825" cy="33337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sz="1799">
              <a:solidFill>
                <a:prstClr val="white"/>
              </a:solidFill>
              <a:ea typeface="ＭＳ Ｐゴシック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154" y="265802"/>
            <a:ext cx="8912543" cy="64291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1D69ED7F-0A02-4F8B-B87D-E2BD42E5F134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EC5EFF2-FADB-4BEE-A431-1173ED4A7470}" type="slidenum">
              <a:rPr sz="1799">
                <a:solidFill>
                  <a:prstClr val="black"/>
                </a:solidFill>
                <a:ea typeface="ＭＳ Ｐゴシック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solidFill>
                <a:prstClr val="black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6505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5690" y="5"/>
            <a:ext cx="8417401" cy="493058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10845D-A875-432F-9227-C69B48E58F3E}" type="slidenum">
              <a:rPr lang="en-US" altLang="ja-JP" sz="1799">
                <a:solidFill>
                  <a:prstClr val="black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sz="1799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559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63F6D-F8CD-4465-AEFD-5FD3ACEE7EE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2018/5/15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 10"/>
          <p:cNvSpPr>
            <a:spLocks noGrp="1"/>
          </p:cNvSpPr>
          <p:nvPr>
            <p:ph type="sldNum" sz="quarter" idx="4"/>
          </p:nvPr>
        </p:nvSpPr>
        <p:spPr>
          <a:xfrm>
            <a:off x="7632101" y="6489484"/>
            <a:ext cx="231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 baseline="0">
                <a:solidFill>
                  <a:schemeClr val="tx1">
                    <a:tint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</a:lstStyle>
          <a:p>
            <a:fld id="{F93BBD5F-2765-4267-9487-9672B0A6ABF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正方形/長方形 5"/>
          <p:cNvSpPr/>
          <p:nvPr userDrawn="1"/>
        </p:nvSpPr>
        <p:spPr>
          <a:xfrm>
            <a:off x="17" y="469168"/>
            <a:ext cx="9902825" cy="72008"/>
          </a:xfrm>
          <a:prstGeom prst="rect">
            <a:avLst/>
          </a:prstGeom>
          <a:solidFill>
            <a:srgbClr val="A7C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841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42" y="3104999"/>
            <a:ext cx="1852477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99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08" y="3769295"/>
            <a:ext cx="1298016" cy="215444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20" y="4365139"/>
            <a:ext cx="1102513" cy="16158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4" name="スライド番号プレースホルダー 2"/>
          <p:cNvSpPr txBox="1">
            <a:spLocks/>
          </p:cNvSpPr>
          <p:nvPr userDrawn="1"/>
        </p:nvSpPr>
        <p:spPr>
          <a:xfrm>
            <a:off x="9051830" y="30608"/>
            <a:ext cx="851000" cy="446064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r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z="1799" b="1" smtClean="0">
                <a:solidFill>
                  <a:prstClr val="white">
                    <a:lumMod val="50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/>
              <a:t>‹#›</a:t>
            </a:fld>
            <a:endParaRPr lang="ja-JP" altLang="en-US" sz="1799" b="1" dirty="0">
              <a:solidFill>
                <a:prstClr val="white">
                  <a:lumMod val="50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110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4662596" y="4005263"/>
            <a:ext cx="504028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8317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-10679" y="6520295"/>
            <a:ext cx="2310659" cy="365125"/>
          </a:xfrm>
          <a:prstGeom prst="rect">
            <a:avLst/>
          </a:prstGeom>
        </p:spPr>
        <p:txBody>
          <a:bodyPr/>
          <a:lstStyle/>
          <a:p>
            <a:fld id="{A0D6A943-B62C-404D-AD51-E43659EE08FC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391744" y="6525380"/>
            <a:ext cx="313589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02857" y="6525380"/>
            <a:ext cx="2310659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07" y="188644"/>
            <a:ext cx="9502456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lang="ja-JP" altLang="en-US" sz="2399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35" y="6309355"/>
            <a:ext cx="9393710" cy="16158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42" y="3104999"/>
            <a:ext cx="1852477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99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08" y="3769295"/>
            <a:ext cx="1298016" cy="215444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20" y="4365139"/>
            <a:ext cx="1102513" cy="16158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99978" y="764704"/>
            <a:ext cx="9502903" cy="525886"/>
          </a:xfrm>
          <a:prstGeom prst="rect">
            <a:avLst/>
          </a:prstGeo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99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98" lvl="0" indent="-257098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17" y="469168"/>
            <a:ext cx="9902825" cy="72008"/>
          </a:xfrm>
          <a:prstGeom prst="rect">
            <a:avLst/>
          </a:prstGeom>
          <a:solidFill>
            <a:srgbClr val="A7C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253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5690" y="1"/>
            <a:ext cx="8417401" cy="493058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7038" y="6453506"/>
            <a:ext cx="2310659" cy="268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2A9EE-503C-4A34-81E5-ED5C603B789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29638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 bwMode="auto">
          <a:xfrm>
            <a:off x="12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21070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インタイトル"/>
          <p:cNvSpPr txBox="1">
            <a:spLocks noChangeArrowheads="1"/>
          </p:cNvSpPr>
          <p:nvPr userDrawn="1"/>
        </p:nvSpPr>
        <p:spPr bwMode="auto">
          <a:xfrm>
            <a:off x="742725" y="2130452"/>
            <a:ext cx="8417401" cy="23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endParaRPr lang="en-US" altLang="ja-JP" sz="1800" kern="0" dirty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0541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4662580" y="4005263"/>
            <a:ext cx="5040284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10040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47" y="765178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900" indent="-342900">
              <a:buFont typeface="Wingdings" panose="05000000000000000000" pitchFamily="2" charset="2"/>
              <a:buChar char="n"/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47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800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 algn="ctr"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0063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"/>
          <p:cNvSpPr>
            <a:spLocks noGrp="1"/>
          </p:cNvSpPr>
          <p:nvPr>
            <p:ph type="title"/>
          </p:nvPr>
        </p:nvSpPr>
        <p:spPr>
          <a:xfrm>
            <a:off x="199960" y="116634"/>
            <a:ext cx="9502903" cy="39846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47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800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 algn="ctr"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7741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 bwMode="auto">
          <a:xfrm>
            <a:off x="14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prstClr val="black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277710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742726" y="2130492"/>
            <a:ext cx="8417401" cy="1470025"/>
          </a:xfrm>
        </p:spPr>
        <p:txBody>
          <a:bodyPr anchor="ctr"/>
          <a:lstStyle>
            <a:lvl1pPr algn="ctr"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277710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424" y="4052888"/>
            <a:ext cx="6931978" cy="1752600"/>
          </a:xfrm>
        </p:spPr>
        <p:txBody>
          <a:bodyPr/>
          <a:lstStyle>
            <a:lvl1pPr algn="ctr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cxnSp>
        <p:nvCxnSpPr>
          <p:cNvPr id="7" name="直線コネクタ 6"/>
          <p:cNvCxnSpPr/>
          <p:nvPr userDrawn="1"/>
        </p:nvCxnSpPr>
        <p:spPr bwMode="auto">
          <a:xfrm>
            <a:off x="14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255112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>
            <a:lvl1pPr marL="0" indent="0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6446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 bwMode="auto">
          <a:xfrm>
            <a:off x="14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prstClr val="black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7" name="Rectangle 5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B6C98-0C2F-49F8-B75E-87F1B57CCE1F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cxnSp>
        <p:nvCxnSpPr>
          <p:cNvPr id="5" name="直線コネクタ 4"/>
          <p:cNvCxnSpPr/>
          <p:nvPr userDrawn="1"/>
        </p:nvCxnSpPr>
        <p:spPr bwMode="auto">
          <a:xfrm>
            <a:off x="14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6891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53" y="765183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797" indent="-342797">
              <a:buFont typeface="Wingdings" panose="05000000000000000000" pitchFamily="2" charset="2"/>
              <a:buChar char="n"/>
              <a:defRPr sz="1999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59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4987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14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prstClr val="black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4682C31-E792-4494-ACB4-1CDA6D6B672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 bwMode="auto">
          <a:xfrm>
            <a:off x="14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190762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本文（作業用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/>
          </p:nvPr>
        </p:nvSpPr>
        <p:spPr/>
        <p:txBody>
          <a:bodyPr/>
          <a:lstStyle>
            <a:lvl1pPr marL="0" indent="0" eaLnBrk="1" hangingPunct="1">
              <a:defRPr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eaLnBrk="1" hangingPunct="1">
              <a:defRPr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9086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277710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742727" y="2130494"/>
            <a:ext cx="8417401" cy="1470025"/>
          </a:xfrm>
        </p:spPr>
        <p:txBody>
          <a:bodyPr anchor="ctr"/>
          <a:lstStyle>
            <a:lvl1pPr algn="ctr"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277710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424" y="4052888"/>
            <a:ext cx="6931978" cy="1752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cxnSp>
        <p:nvCxnSpPr>
          <p:cNvPr id="7" name="直線コネクタ 6"/>
          <p:cNvCxnSpPr/>
          <p:nvPr userDrawn="1"/>
        </p:nvCxnSpPr>
        <p:spPr bwMode="auto">
          <a:xfrm>
            <a:off x="15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009877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0" indent="0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4940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7" name="Rectangle 5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aseline="0">
                <a:latin typeface="Segoe UI" panose="020B0502040204020203" pitchFamily="34" charset="0"/>
              </a:defRPr>
            </a:lvl1pPr>
          </a:lstStyle>
          <a:p>
            <a:pPr>
              <a:defRPr/>
            </a:pPr>
            <a:fld id="{E92B6C98-0C2F-49F8-B75E-87F1B57CCE1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cxnSp>
        <p:nvCxnSpPr>
          <p:cNvPr id="5" name="直線コネクタ 4"/>
          <p:cNvCxnSpPr/>
          <p:nvPr userDrawn="1"/>
        </p:nvCxnSpPr>
        <p:spPr bwMode="auto">
          <a:xfrm>
            <a:off x="15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49927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aseline="0">
                <a:latin typeface="Segoe UI" panose="020B0502040204020203" pitchFamily="34" charset="0"/>
                <a:ea typeface="+mn-ea"/>
              </a:defRPr>
            </a:lvl1pPr>
          </a:lstStyle>
          <a:p>
            <a:pPr>
              <a:defRPr/>
            </a:pPr>
            <a:fld id="{24682C31-E792-4494-ACB4-1CDA6D6B6722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 bwMode="auto">
          <a:xfrm>
            <a:off x="15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507686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9DED3-E5D4-4300-8982-A23BAF96436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2952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 bwMode="auto">
          <a:xfrm>
            <a:off x="9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93766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インタイトル"/>
          <p:cNvSpPr txBox="1">
            <a:spLocks noChangeArrowheads="1"/>
          </p:cNvSpPr>
          <p:nvPr userDrawn="1"/>
        </p:nvSpPr>
        <p:spPr bwMode="auto">
          <a:xfrm>
            <a:off x="742720" y="2130442"/>
            <a:ext cx="8417401" cy="23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endParaRPr lang="en-US" altLang="ja-JP" sz="1800" kern="0" dirty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4220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4662580" y="4005263"/>
            <a:ext cx="5040284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326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"/>
          <p:cNvSpPr>
            <a:spLocks noGrp="1"/>
          </p:cNvSpPr>
          <p:nvPr>
            <p:ph type="title"/>
          </p:nvPr>
        </p:nvSpPr>
        <p:spPr>
          <a:xfrm>
            <a:off x="199974" y="116637"/>
            <a:ext cx="9502903" cy="39846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59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143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47" y="765178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900" indent="-342900">
              <a:buFont typeface="Wingdings" panose="05000000000000000000" pitchFamily="2" charset="2"/>
              <a:buChar char="n"/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37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800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 algn="ctr"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964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"/>
          <p:cNvSpPr>
            <a:spLocks noGrp="1"/>
          </p:cNvSpPr>
          <p:nvPr>
            <p:ph type="title"/>
          </p:nvPr>
        </p:nvSpPr>
        <p:spPr>
          <a:xfrm>
            <a:off x="199960" y="116634"/>
            <a:ext cx="9502903" cy="39846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37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800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 algn="ctr"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2530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712" y="2130498"/>
            <a:ext cx="8417401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424" y="3886200"/>
            <a:ext cx="69319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894F7690-54A9-4A9B-B984-5D05DFA568D0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15586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66AFDD9-3A98-4C7A-8177-CBE72D364CC9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40763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387" y="4406973"/>
            <a:ext cx="8417401" cy="1362075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387" y="2906713"/>
            <a:ext cx="8417401" cy="1500187"/>
          </a:xfrm>
        </p:spPr>
        <p:txBody>
          <a:bodyPr anchor="b"/>
          <a:lstStyle>
            <a:lvl1pPr marL="0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89BB35CF-309E-4FF9-ADF9-72C067D8E70F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94458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145" y="1600205"/>
            <a:ext cx="4380097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7587" y="1600205"/>
            <a:ext cx="4380097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0F835A37-947B-4DD9-B271-F564B4EDDD8A}" type="datetime1">
              <a:rPr lang="ja-JP" altLang="en-US" smtClean="0"/>
              <a:t>2018/5/15</a:t>
            </a:fld>
            <a:endParaRPr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88399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141" y="1535113"/>
            <a:ext cx="4375335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141" y="2174875"/>
            <a:ext cx="4375335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0801" y="1535113"/>
            <a:ext cx="4376922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0801" y="2174875"/>
            <a:ext cx="4376922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EAD07B9-8999-4727-9F0B-96C9A48DCCCA}" type="datetime1">
              <a:rPr lang="ja-JP" altLang="en-US" smtClean="0"/>
              <a:t>2018/5/15</a:t>
            </a:fld>
            <a:endParaRPr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07E4E3B4-BA0D-4156-B800-71821351DB7E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55265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571DE76-8C1E-479D-8E05-70D1B48266AE}" type="datetime1">
              <a:rPr lang="ja-JP" altLang="en-US" smtClean="0"/>
              <a:t>2018/5/15</a:t>
            </a:fld>
            <a:endParaRPr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615E5F09-35C8-4A21-81C0-D2EEDE0F015E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56968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DE4386B-05CB-422B-A0C2-0168F7D6B723}" type="datetime1">
              <a:rPr lang="ja-JP" altLang="en-US" smtClean="0"/>
              <a:t>2018/5/15</a:t>
            </a:fld>
            <a:endParaRPr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5475755F-D21C-48E1-9FAB-6237DBE750FC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5158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141" y="273050"/>
            <a:ext cx="3258093" cy="1162050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258" y="273053"/>
            <a:ext cx="5535426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141" y="1435103"/>
            <a:ext cx="325809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9F72BAB-8FDE-4A64-8E7F-92EEEF9A11EE}" type="datetime1">
              <a:rPr lang="ja-JP" altLang="en-US" smtClean="0"/>
              <a:t>2018/5/15</a:t>
            </a:fld>
            <a:endParaRPr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0F7BEB08-872F-4405-92C2-D809500200B3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753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729" y="2130782"/>
            <a:ext cx="8417401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429" y="3886200"/>
            <a:ext cx="69319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C23BB96F-B1BB-410E-AE64-A7A114AAFD9B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75372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0891" y="4800600"/>
            <a:ext cx="5941695" cy="566738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0891" y="612775"/>
            <a:ext cx="59416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0891" y="5367338"/>
            <a:ext cx="59416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8FF66FB-5E09-422C-80C3-7FC9683B16C0}" type="datetime1">
              <a:rPr lang="ja-JP" altLang="en-US" smtClean="0"/>
              <a:t>2018/5/15</a:t>
            </a:fld>
            <a:endParaRPr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45105AD3-80B6-4994-82BC-5196BCEA5D7E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37039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0636058E-0B99-4279-9BDE-B06E814F55D9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0BB2DECB-1C63-48A9-A586-432943B8BEEF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096921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9548" y="274640"/>
            <a:ext cx="2228136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149" y="274640"/>
            <a:ext cx="6532056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0F736BF-EA96-4DD0-8147-C21A787383FA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60646E74-72AE-4060-8664-060849739B6F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70555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3"/>
            <a:ext cx="9902825" cy="33337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799">
              <a:solidFill>
                <a:prstClr val="white"/>
              </a:solidFill>
              <a:ea typeface="ＭＳ Ｐゴシック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141" y="265802"/>
            <a:ext cx="8912543" cy="64291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5F1ECF73-8F0C-411B-9650-B66B540047B8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 eaLnBrk="0" hangingPunct="0">
              <a:defRPr/>
            </a:pPr>
            <a:fld id="{DEC5EFF2-FADB-4BEE-A431-1173ED4A7470}" type="slidenum">
              <a:rPr lang="ja-JP" altLang="en-US" sz="1799">
                <a:solidFill>
                  <a:prstClr val="black"/>
                </a:solidFill>
                <a:latin typeface="メイリオ"/>
                <a:ea typeface="ＭＳ Ｐゴシック" charset="-128"/>
              </a:rPr>
              <a:pPr algn="l" eaLnBrk="0" hangingPunct="0">
                <a:defRPr/>
              </a:pPr>
              <a:t>‹#›</a:t>
            </a:fld>
            <a:endParaRPr lang="ja-JP" altLang="en-US" sz="1799">
              <a:solidFill>
                <a:prstClr val="black"/>
              </a:solidFill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736882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5678" y="1"/>
            <a:ext cx="8417401" cy="493058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 eaLnBrk="0" hangingPunct="0">
              <a:defRPr/>
            </a:pPr>
            <a:fld id="{C810845D-A875-432F-9227-C69B48E58F3E}" type="slidenum">
              <a:rPr lang="en-US" altLang="ja-JP" sz="1799">
                <a:solidFill>
                  <a:prstClr val="black"/>
                </a:solidFill>
                <a:latin typeface="メイリオ"/>
                <a:ea typeface="メイリオ"/>
              </a:rPr>
              <a:pPr algn="l" eaLnBrk="0" hangingPunct="0">
                <a:defRPr/>
              </a:pPr>
              <a:t>‹#›</a:t>
            </a:fld>
            <a:endParaRPr lang="en-US" altLang="ja-JP" sz="1799">
              <a:solidFill>
                <a:prstClr val="black"/>
              </a:solidFill>
              <a:latin typeface="メイリオ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89710967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9431" y="0"/>
            <a:ext cx="9593394" cy="857232"/>
          </a:xfrm>
        </p:spPr>
        <p:txBody>
          <a:bodyPr>
            <a:normAutofit/>
          </a:bodyPr>
          <a:lstStyle>
            <a:lvl1pPr algn="l">
              <a:defRPr sz="3599"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7" y="6572250"/>
            <a:ext cx="5582374" cy="285750"/>
          </a:xfrm>
        </p:spPr>
        <p:txBody>
          <a:bodyPr/>
          <a:lstStyle>
            <a:lvl1pPr marL="0" marR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1"/>
          </p:nvPr>
        </p:nvSpPr>
        <p:spPr>
          <a:xfrm>
            <a:off x="7097025" y="6356552"/>
            <a:ext cx="2310659" cy="365125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latin typeface="MS Reference Sans Serif" panose="020B0604030504040204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0A7252ED-4569-4997-A2D5-873084C89A6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279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47" y="765175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797" indent="-342797">
              <a:buFont typeface="Wingdings" panose="05000000000000000000" pitchFamily="2" charset="2"/>
              <a:buChar char="n"/>
              <a:defRPr sz="1999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21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3398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インタイトル"/>
          <p:cNvSpPr txBox="1">
            <a:spLocks noChangeArrowheads="1"/>
          </p:cNvSpPr>
          <p:nvPr userDrawn="1"/>
        </p:nvSpPr>
        <p:spPr bwMode="auto">
          <a:xfrm>
            <a:off x="742712" y="2130426"/>
            <a:ext cx="8417401" cy="23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endParaRPr lang="en-US" altLang="ja-JP" sz="1799" kern="0" dirty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7793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4662580" y="4005263"/>
            <a:ext cx="5040284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13016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47" y="765175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797" indent="-342797">
              <a:buFont typeface="Wingdings" panose="05000000000000000000" pitchFamily="2" charset="2"/>
              <a:buChar char="n"/>
              <a:defRPr sz="1999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21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5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C7F56267-4D75-48E9-93C8-D8E3ECF35980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68207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"/>
          <p:cNvSpPr>
            <a:spLocks noGrp="1"/>
          </p:cNvSpPr>
          <p:nvPr>
            <p:ph type="title"/>
          </p:nvPr>
        </p:nvSpPr>
        <p:spPr>
          <a:xfrm>
            <a:off x="199960" y="116633"/>
            <a:ext cx="9502903" cy="39846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21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64640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2825" cy="764704"/>
          </a:xfrm>
          <a:solidFill>
            <a:schemeClr val="accent1">
              <a:lumMod val="75000"/>
            </a:schemeClr>
          </a:solidFill>
        </p:spPr>
        <p:txBody>
          <a:bodyPr lIns="144000" rIns="144000"/>
          <a:lstStyle>
            <a:lvl1pPr algn="l">
              <a:defRPr sz="2799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メインタイトル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209" y="6356494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F8294-C20A-4E22-B0B7-389425EE3BE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3465" y="6356494"/>
            <a:ext cx="313589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31825" y="6432269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F2A3B4B2-E626-400B-908E-0974CFD38410}" type="slidenum">
              <a:rPr lang="ja-JP" alt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9583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209" y="6356494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E3BCD-A210-4952-A9C2-4E4E63F2D78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3465" y="6356494"/>
            <a:ext cx="313589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25" y="6356494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fld id="{403C0D2E-208F-4A01-9EA1-9F9C4CE4B0C0}" type="slidenum">
              <a:rPr lang="ja-JP" altLang="en-US" smtClean="0">
                <a:solidFill>
                  <a:srgbClr val="DEDEDE">
                    <a:lumMod val="25000"/>
                  </a:srgb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DEDEDE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2813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892423-AA89-4326-AA0F-27E1F653BA71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43D51-1B5B-470A-B79F-2D6F8C9152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4400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6F48E6-F6EE-4198-8E1E-7EFCD7926311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43D51-1B5B-470A-B79F-2D6F8C9152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55640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 userDrawn="1"/>
        </p:nvCxnSpPr>
        <p:spPr>
          <a:xfrm>
            <a:off x="411031" y="3444875"/>
            <a:ext cx="9082350" cy="0"/>
          </a:xfrm>
          <a:prstGeom prst="line">
            <a:avLst/>
          </a:prstGeom>
          <a:ln w="38100" cap="flat" cmpd="sng" algn="ctr">
            <a:solidFill>
              <a:srgbClr val="ACACA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10268" y="2781300"/>
            <a:ext cx="9083488" cy="647700"/>
          </a:xfrm>
          <a:noFill/>
          <a:effectLst/>
        </p:spPr>
        <p:txBody>
          <a:bodyPr>
            <a:normAutofit/>
          </a:bodyPr>
          <a:lstStyle>
            <a:lvl1pPr>
              <a:defRPr sz="3199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10268" y="3571201"/>
            <a:ext cx="9083488" cy="307777"/>
          </a:xfrm>
        </p:spPr>
        <p:txBody>
          <a:bodyPr/>
          <a:lstStyle>
            <a:lvl1pPr marL="0" indent="0" algn="l">
              <a:buNone/>
              <a:defRPr sz="1999" b="0">
                <a:solidFill>
                  <a:schemeClr val="tx1"/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805113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line"/>
          <p:cNvSpPr>
            <a:spLocks noChangeShapeType="1"/>
          </p:cNvSpPr>
          <p:nvPr/>
        </p:nvSpPr>
        <p:spPr bwMode="gray">
          <a:xfrm>
            <a:off x="411031" y="819150"/>
            <a:ext cx="9082350" cy="1588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6" name="Page_num"/>
          <p:cNvSpPr txBox="1"/>
          <p:nvPr/>
        </p:nvSpPr>
        <p:spPr>
          <a:xfrm>
            <a:off x="4705429" y="6596063"/>
            <a:ext cx="468162" cy="2587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fld id="{6FF7EA6F-52CE-45EA-A084-057693BCDBDD}" type="slidenum">
              <a:rPr lang="ja-JP" altLang="en-US" sz="1200">
                <a:solidFill>
                  <a:srgbClr val="000000"/>
                </a:solidFill>
                <a:ea typeface="メイリオ" panose="020B0604030504040204" pitchFamily="50" charset="-128"/>
                <a:sym typeface="Arial" panose="020B0604020202020204" pitchFamily="34" charset="0"/>
              </a:rPr>
              <a:pPr algn="ctr"/>
              <a:t>‹#›</a:t>
            </a:fld>
            <a:endParaRPr lang="ja-JP" altLang="en-US" sz="1200">
              <a:solidFill>
                <a:srgbClr val="000000"/>
              </a:solidFill>
              <a:ea typeface="メイリオ" panose="020B0604030504040204" pitchFamily="50" charset="-128"/>
              <a:sym typeface="Arial" panose="020B060402020202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0268" y="333376"/>
            <a:ext cx="9083488" cy="485775"/>
          </a:xfrm>
        </p:spPr>
        <p:txBody>
          <a:bodyPr>
            <a:normAutofit/>
          </a:bodyPr>
          <a:lstStyle>
            <a:lvl1pPr>
              <a:defRPr sz="2399" b="1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410268" y="982800"/>
            <a:ext cx="9083488" cy="1515800"/>
          </a:xfrm>
        </p:spPr>
        <p:txBody>
          <a:bodyPr/>
          <a:lstStyle>
            <a:lvl3pPr>
              <a:spcBef>
                <a:spcPts val="432"/>
              </a:spcBef>
              <a:defRPr/>
            </a:lvl3pPr>
            <a:lvl4pPr>
              <a:spcBef>
                <a:spcPts val="336"/>
              </a:spcBef>
              <a:defRPr/>
            </a:lvl4pPr>
            <a:lvl5pPr>
              <a:spcBef>
                <a:spcPts val="336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9760115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kah_line"/>
          <p:cNvSpPr>
            <a:spLocks noChangeShapeType="1"/>
          </p:cNvSpPr>
          <p:nvPr userDrawn="1"/>
        </p:nvSpPr>
        <p:spPr bwMode="gray">
          <a:xfrm>
            <a:off x="411031" y="3429000"/>
            <a:ext cx="9082350" cy="1588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5" name="nakah_lineup"/>
          <p:cNvSpPr>
            <a:spLocks noChangeShapeType="1"/>
          </p:cNvSpPr>
          <p:nvPr/>
        </p:nvSpPr>
        <p:spPr bwMode="gray">
          <a:xfrm>
            <a:off x="411031" y="2781300"/>
            <a:ext cx="9082350" cy="0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6" name="Page_num"/>
          <p:cNvSpPr txBox="1"/>
          <p:nvPr/>
        </p:nvSpPr>
        <p:spPr>
          <a:xfrm>
            <a:off x="4705429" y="6596063"/>
            <a:ext cx="468162" cy="2587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fld id="{9BB70614-FC81-4E26-81B9-5AA07C81837F}" type="slidenum">
              <a:rPr lang="ja-JP" altLang="en-US" sz="1200">
                <a:solidFill>
                  <a:srgbClr val="000000"/>
                </a:solidFill>
                <a:ea typeface="メイリオ" panose="020B0604030504040204" pitchFamily="50" charset="-128"/>
                <a:sym typeface="Arial" panose="020B0604020202020204" pitchFamily="34" charset="0"/>
              </a:rPr>
              <a:pPr algn="ctr"/>
              <a:t>‹#›</a:t>
            </a:fld>
            <a:endParaRPr lang="ja-JP" altLang="en-US" sz="1200">
              <a:solidFill>
                <a:srgbClr val="000000"/>
              </a:solidFill>
              <a:ea typeface="メイリオ" panose="020B0604030504040204" pitchFamily="50" charset="-128"/>
              <a:sym typeface="Arial" panose="020B060402020202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0268" y="2782800"/>
            <a:ext cx="9083488" cy="648000"/>
          </a:xfrm>
        </p:spPr>
        <p:txBody>
          <a:bodyPr>
            <a:normAutofit/>
          </a:bodyPr>
          <a:lstStyle>
            <a:lvl1pPr algn="ctr">
              <a:defRPr sz="2399" b="1" cap="all" baseline="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497120" y="4078800"/>
            <a:ext cx="6909785" cy="21544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6410774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_line"/>
          <p:cNvSpPr>
            <a:spLocks noChangeShapeType="1"/>
          </p:cNvSpPr>
          <p:nvPr/>
        </p:nvSpPr>
        <p:spPr bwMode="gray">
          <a:xfrm>
            <a:off x="411031" y="819150"/>
            <a:ext cx="9082350" cy="1588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4" name="Page_num"/>
          <p:cNvSpPr txBox="1"/>
          <p:nvPr/>
        </p:nvSpPr>
        <p:spPr>
          <a:xfrm>
            <a:off x="4705429" y="6596063"/>
            <a:ext cx="468162" cy="2587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fld id="{C8907395-0EE6-4969-A394-F35C4659B26E}" type="slidenum">
              <a:rPr lang="ja-JP" altLang="en-US" sz="1200">
                <a:solidFill>
                  <a:srgbClr val="000000"/>
                </a:solidFill>
                <a:ea typeface="メイリオ" panose="020B0604030504040204" pitchFamily="50" charset="-128"/>
                <a:sym typeface="Arial" panose="020B0604020202020204" pitchFamily="34" charset="0"/>
              </a:rPr>
              <a:pPr algn="ctr"/>
              <a:t>‹#›</a:t>
            </a:fld>
            <a:endParaRPr lang="ja-JP" altLang="en-US" sz="1200">
              <a:solidFill>
                <a:srgbClr val="000000"/>
              </a:solidFill>
              <a:ea typeface="メイリオ" panose="020B0604030504040204" pitchFamily="50" charset="-128"/>
              <a:sym typeface="Arial" panose="020B060402020202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0268" y="333376"/>
            <a:ext cx="9083488" cy="485775"/>
          </a:xfrm>
        </p:spPr>
        <p:txBody>
          <a:bodyPr>
            <a:normAutofit/>
          </a:bodyPr>
          <a:lstStyle>
            <a:lvl1pPr>
              <a:defRPr sz="2399" b="1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6763211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ge_num"/>
          <p:cNvSpPr txBox="1"/>
          <p:nvPr userDrawn="1"/>
        </p:nvSpPr>
        <p:spPr>
          <a:xfrm>
            <a:off x="4705429" y="6596063"/>
            <a:ext cx="468162" cy="2587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fld id="{381782BF-E35A-425C-A0E8-F1B6FE1A7E08}" type="slidenum">
              <a:rPr lang="ja-JP" altLang="en-US" sz="1200">
                <a:solidFill>
                  <a:srgbClr val="000000"/>
                </a:solidFill>
                <a:ea typeface="メイリオ" panose="020B0604030504040204" pitchFamily="50" charset="-128"/>
                <a:sym typeface="Arial" panose="020B0604020202020204" pitchFamily="34" charset="0"/>
              </a:rPr>
              <a:pPr algn="ctr"/>
              <a:t>‹#›</a:t>
            </a:fld>
            <a:endParaRPr lang="ja-JP" altLang="en-US" sz="1200">
              <a:solidFill>
                <a:srgbClr val="000000"/>
              </a:solidFill>
              <a:ea typeface="メイリオ" panose="020B0604030504040204" pitchFamily="50" charset="-128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60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392" y="4407261"/>
            <a:ext cx="8417401" cy="1362075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392" y="2906722"/>
            <a:ext cx="8417401" cy="1500187"/>
          </a:xfrm>
        </p:spPr>
        <p:txBody>
          <a:bodyPr anchor="b"/>
          <a:lstStyle>
            <a:lvl1pPr marL="0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C430B20-29B7-465D-8F8A-B15222094C0B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768216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7853" y="1122363"/>
            <a:ext cx="7427119" cy="2387600"/>
          </a:xfrm>
        </p:spPr>
        <p:txBody>
          <a:bodyPr anchor="b"/>
          <a:lstStyle>
            <a:lvl1pPr algn="ctr">
              <a:defRPr sz="4873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7853" y="3602038"/>
            <a:ext cx="7427119" cy="1655762"/>
          </a:xfrm>
        </p:spPr>
        <p:txBody>
          <a:bodyPr/>
          <a:lstStyle>
            <a:lvl1pPr marL="0" indent="0" algn="ctr">
              <a:buNone/>
              <a:defRPr sz="1949"/>
            </a:lvl1pPr>
            <a:lvl2pPr marL="371338" indent="0" algn="ctr">
              <a:buNone/>
              <a:defRPr sz="1624"/>
            </a:lvl2pPr>
            <a:lvl3pPr marL="742676" indent="0" algn="ctr">
              <a:buNone/>
              <a:defRPr sz="1462"/>
            </a:lvl3pPr>
            <a:lvl4pPr marL="1114014" indent="0" algn="ctr">
              <a:buNone/>
              <a:defRPr sz="1300"/>
            </a:lvl4pPr>
            <a:lvl5pPr marL="1485351" indent="0" algn="ctr">
              <a:buNone/>
              <a:defRPr sz="1300"/>
            </a:lvl5pPr>
            <a:lvl6pPr marL="1856689" indent="0" algn="ctr">
              <a:buNone/>
              <a:defRPr sz="1300"/>
            </a:lvl6pPr>
            <a:lvl7pPr marL="2228027" indent="0" algn="ctr">
              <a:buNone/>
              <a:defRPr sz="1300"/>
            </a:lvl7pPr>
            <a:lvl8pPr marL="2599365" indent="0" algn="ctr">
              <a:buNone/>
              <a:defRPr sz="1300"/>
            </a:lvl8pPr>
            <a:lvl9pPr marL="2970703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713288-6D8F-4DE7-A70B-70B05ED26ABC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F61D2-EF62-44A2-B323-3EA64630D52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468882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304D48-F88D-4110-BF58-635568D1A4BB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F4C852-168C-42B7-98E1-F8683309BC0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406151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661" y="1709739"/>
            <a:ext cx="8541187" cy="2852737"/>
          </a:xfrm>
        </p:spPr>
        <p:txBody>
          <a:bodyPr anchor="b"/>
          <a:lstStyle>
            <a:lvl1pPr>
              <a:defRPr sz="4873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661" y="4589464"/>
            <a:ext cx="8541187" cy="1500187"/>
          </a:xfrm>
        </p:spPr>
        <p:txBody>
          <a:bodyPr/>
          <a:lstStyle>
            <a:lvl1pPr marL="0" indent="0">
              <a:buNone/>
              <a:defRPr sz="1949">
                <a:solidFill>
                  <a:schemeClr val="tx1">
                    <a:tint val="75000"/>
                  </a:schemeClr>
                </a:solidFill>
              </a:defRPr>
            </a:lvl1pPr>
            <a:lvl2pPr marL="371338" indent="0">
              <a:buNone/>
              <a:defRPr sz="1624">
                <a:solidFill>
                  <a:schemeClr val="tx1">
                    <a:tint val="75000"/>
                  </a:schemeClr>
                </a:solidFill>
              </a:defRPr>
            </a:lvl2pPr>
            <a:lvl3pPr marL="742676" indent="0">
              <a:buNone/>
              <a:defRPr sz="1462">
                <a:solidFill>
                  <a:schemeClr val="tx1">
                    <a:tint val="75000"/>
                  </a:schemeClr>
                </a:solidFill>
              </a:defRPr>
            </a:lvl3pPr>
            <a:lvl4pPr marL="111401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3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668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0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5993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07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BBDF4D-D1DB-424D-B8EA-A475D0F4572F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4A1C6-0BC3-4A56-B3FB-3A32DC72A8C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9009294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0819" y="1825625"/>
            <a:ext cx="4208701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3305" y="1825625"/>
            <a:ext cx="4208701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4BA16-625E-48FF-899C-1C354A174508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493DF-A9FE-49A2-A2E5-22CD36ADF38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944140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109" y="365126"/>
            <a:ext cx="8541187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109" y="1681163"/>
            <a:ext cx="4189359" cy="823912"/>
          </a:xfrm>
        </p:spPr>
        <p:txBody>
          <a:bodyPr anchor="b"/>
          <a:lstStyle>
            <a:lvl1pPr marL="0" indent="0">
              <a:buNone/>
              <a:defRPr sz="1949" b="1"/>
            </a:lvl1pPr>
            <a:lvl2pPr marL="371338" indent="0">
              <a:buNone/>
              <a:defRPr sz="1624" b="1"/>
            </a:lvl2pPr>
            <a:lvl3pPr marL="742676" indent="0">
              <a:buNone/>
              <a:defRPr sz="1462" b="1"/>
            </a:lvl3pPr>
            <a:lvl4pPr marL="1114014" indent="0">
              <a:buNone/>
              <a:defRPr sz="1300" b="1"/>
            </a:lvl4pPr>
            <a:lvl5pPr marL="1485351" indent="0">
              <a:buNone/>
              <a:defRPr sz="1300" b="1"/>
            </a:lvl5pPr>
            <a:lvl6pPr marL="1856689" indent="0">
              <a:buNone/>
              <a:defRPr sz="1300" b="1"/>
            </a:lvl6pPr>
            <a:lvl7pPr marL="2228027" indent="0">
              <a:buNone/>
              <a:defRPr sz="1300" b="1"/>
            </a:lvl7pPr>
            <a:lvl8pPr marL="2599365" indent="0">
              <a:buNone/>
              <a:defRPr sz="1300" b="1"/>
            </a:lvl8pPr>
            <a:lvl9pPr marL="2970703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109" y="2505075"/>
            <a:ext cx="4189359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3305" y="1681163"/>
            <a:ext cx="4209990" cy="823912"/>
          </a:xfrm>
        </p:spPr>
        <p:txBody>
          <a:bodyPr anchor="b"/>
          <a:lstStyle>
            <a:lvl1pPr marL="0" indent="0">
              <a:buNone/>
              <a:defRPr sz="1949" b="1"/>
            </a:lvl1pPr>
            <a:lvl2pPr marL="371338" indent="0">
              <a:buNone/>
              <a:defRPr sz="1624" b="1"/>
            </a:lvl2pPr>
            <a:lvl3pPr marL="742676" indent="0">
              <a:buNone/>
              <a:defRPr sz="1462" b="1"/>
            </a:lvl3pPr>
            <a:lvl4pPr marL="1114014" indent="0">
              <a:buNone/>
              <a:defRPr sz="1300" b="1"/>
            </a:lvl4pPr>
            <a:lvl5pPr marL="1485351" indent="0">
              <a:buNone/>
              <a:defRPr sz="1300" b="1"/>
            </a:lvl5pPr>
            <a:lvl6pPr marL="1856689" indent="0">
              <a:buNone/>
              <a:defRPr sz="1300" b="1"/>
            </a:lvl6pPr>
            <a:lvl7pPr marL="2228027" indent="0">
              <a:buNone/>
              <a:defRPr sz="1300" b="1"/>
            </a:lvl7pPr>
            <a:lvl8pPr marL="2599365" indent="0">
              <a:buNone/>
              <a:defRPr sz="1300" b="1"/>
            </a:lvl8pPr>
            <a:lvl9pPr marL="2970703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3305" y="2505075"/>
            <a:ext cx="420999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0FEB2F-8013-4F57-91FD-E08DC88FAEFC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077ED5-0FC1-4EAA-9F49-42C4DA40E6F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117468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6CEFF7-168C-43F9-A3A5-020BB5F8ACF9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C5136-6C9D-4AF4-BC0E-B0985625882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832288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064ECC-F4EC-43DF-9F74-0AEE4A7D6906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E04400-A135-423E-B7CA-7B8F2810DE9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58227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109" y="457200"/>
            <a:ext cx="3193919" cy="1600200"/>
          </a:xfrm>
        </p:spPr>
        <p:txBody>
          <a:bodyPr anchor="b"/>
          <a:lstStyle>
            <a:lvl1pPr>
              <a:defRPr sz="2599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09991" y="987426"/>
            <a:ext cx="5013305" cy="4873625"/>
          </a:xfrm>
        </p:spPr>
        <p:txBody>
          <a:bodyPr/>
          <a:lstStyle>
            <a:lvl1pPr>
              <a:defRPr sz="2599"/>
            </a:lvl1pPr>
            <a:lvl2pPr>
              <a:defRPr sz="2274"/>
            </a:lvl2pPr>
            <a:lvl3pPr>
              <a:defRPr sz="1949"/>
            </a:lvl3pPr>
            <a:lvl4pPr>
              <a:defRPr sz="1624"/>
            </a:lvl4pPr>
            <a:lvl5pPr>
              <a:defRPr sz="1624"/>
            </a:lvl5pPr>
            <a:lvl6pPr>
              <a:defRPr sz="1624"/>
            </a:lvl6pPr>
            <a:lvl7pPr>
              <a:defRPr sz="1624"/>
            </a:lvl7pPr>
            <a:lvl8pPr>
              <a:defRPr sz="1624"/>
            </a:lvl8pPr>
            <a:lvl9pPr>
              <a:defRPr sz="162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109" y="2057400"/>
            <a:ext cx="3193919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338" indent="0">
              <a:buNone/>
              <a:defRPr sz="1137"/>
            </a:lvl2pPr>
            <a:lvl3pPr marL="742676" indent="0">
              <a:buNone/>
              <a:defRPr sz="975"/>
            </a:lvl3pPr>
            <a:lvl4pPr marL="1114014" indent="0">
              <a:buNone/>
              <a:defRPr sz="812"/>
            </a:lvl4pPr>
            <a:lvl5pPr marL="1485351" indent="0">
              <a:buNone/>
              <a:defRPr sz="812"/>
            </a:lvl5pPr>
            <a:lvl6pPr marL="1856689" indent="0">
              <a:buNone/>
              <a:defRPr sz="812"/>
            </a:lvl6pPr>
            <a:lvl7pPr marL="2228027" indent="0">
              <a:buNone/>
              <a:defRPr sz="812"/>
            </a:lvl7pPr>
            <a:lvl8pPr marL="2599365" indent="0">
              <a:buNone/>
              <a:defRPr sz="812"/>
            </a:lvl8pPr>
            <a:lvl9pPr marL="2970703" indent="0">
              <a:buNone/>
              <a:defRPr sz="81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350FD4-8C91-4C0A-972A-42AD7297071D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F4AF21-7605-4D57-B276-6C98A2372DA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652945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109" y="457200"/>
            <a:ext cx="3193919" cy="1600200"/>
          </a:xfrm>
        </p:spPr>
        <p:txBody>
          <a:bodyPr anchor="b"/>
          <a:lstStyle>
            <a:lvl1pPr>
              <a:defRPr sz="2599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09991" y="987426"/>
            <a:ext cx="5013305" cy="4873625"/>
          </a:xfrm>
        </p:spPr>
        <p:txBody>
          <a:bodyPr/>
          <a:lstStyle>
            <a:lvl1pPr marL="0" indent="0">
              <a:buNone/>
              <a:defRPr sz="2599"/>
            </a:lvl1pPr>
            <a:lvl2pPr marL="371338" indent="0">
              <a:buNone/>
              <a:defRPr sz="2274"/>
            </a:lvl2pPr>
            <a:lvl3pPr marL="742676" indent="0">
              <a:buNone/>
              <a:defRPr sz="1949"/>
            </a:lvl3pPr>
            <a:lvl4pPr marL="1114014" indent="0">
              <a:buNone/>
              <a:defRPr sz="1624"/>
            </a:lvl4pPr>
            <a:lvl5pPr marL="1485351" indent="0">
              <a:buNone/>
              <a:defRPr sz="1624"/>
            </a:lvl5pPr>
            <a:lvl6pPr marL="1856689" indent="0">
              <a:buNone/>
              <a:defRPr sz="1624"/>
            </a:lvl6pPr>
            <a:lvl7pPr marL="2228027" indent="0">
              <a:buNone/>
              <a:defRPr sz="1624"/>
            </a:lvl7pPr>
            <a:lvl8pPr marL="2599365" indent="0">
              <a:buNone/>
              <a:defRPr sz="1624"/>
            </a:lvl8pPr>
            <a:lvl9pPr marL="2970703" indent="0">
              <a:buNone/>
              <a:defRPr sz="1624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109" y="2057400"/>
            <a:ext cx="3193919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338" indent="0">
              <a:buNone/>
              <a:defRPr sz="1137"/>
            </a:lvl2pPr>
            <a:lvl3pPr marL="742676" indent="0">
              <a:buNone/>
              <a:defRPr sz="975"/>
            </a:lvl3pPr>
            <a:lvl4pPr marL="1114014" indent="0">
              <a:buNone/>
              <a:defRPr sz="812"/>
            </a:lvl4pPr>
            <a:lvl5pPr marL="1485351" indent="0">
              <a:buNone/>
              <a:defRPr sz="812"/>
            </a:lvl5pPr>
            <a:lvl6pPr marL="1856689" indent="0">
              <a:buNone/>
              <a:defRPr sz="812"/>
            </a:lvl6pPr>
            <a:lvl7pPr marL="2228027" indent="0">
              <a:buNone/>
              <a:defRPr sz="812"/>
            </a:lvl7pPr>
            <a:lvl8pPr marL="2599365" indent="0">
              <a:buNone/>
              <a:defRPr sz="812"/>
            </a:lvl8pPr>
            <a:lvl9pPr marL="2970703" indent="0">
              <a:buNone/>
              <a:defRPr sz="81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269FB4-135E-498B-B39C-C0055769A912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D45ED-F825-4339-9CC8-8EBF0A29039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773980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60620F-9074-49F6-99EF-252B37D347F2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127834-EA66-4EFB-B43D-A4128E2AF31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332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167" y="1600215"/>
            <a:ext cx="4380097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7619" y="1600215"/>
            <a:ext cx="4380097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43C38AF-69AB-49B2-B020-A20AFC3F4ED2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733013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6709" y="365125"/>
            <a:ext cx="2135297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0819" y="365125"/>
            <a:ext cx="628210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5794F3-F671-47A1-AA0A-6DE8F2249B58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DC139-53EE-4F92-9111-7766080FA84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8937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150" y="1535113"/>
            <a:ext cx="4375335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150" y="2174875"/>
            <a:ext cx="4375335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0877" y="1535113"/>
            <a:ext cx="4376922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0877" y="2174875"/>
            <a:ext cx="4376922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12876517-48D8-4C1C-9188-CE91E76258DC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E4E3B4-BA0D-4156-B800-71821351DB7E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358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9.xml"/><Relationship Id="rId7" Type="http://schemas.openxmlformats.org/officeDocument/2006/relationships/theme" Target="../theme/theme10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theme" Target="../theme/theme12.xml"/><Relationship Id="rId5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8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4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6" Type="http://schemas.openxmlformats.org/officeDocument/2006/relationships/theme" Target="../theme/theme9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12" y="116637"/>
            <a:ext cx="99028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38" y="693068"/>
            <a:ext cx="9648341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-2678828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03286"/>
              <a:ext cx="2460625" cy="6405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19" name="直線コネクタ 18"/>
          <p:cNvCxnSpPr/>
          <p:nvPr/>
        </p:nvCxnSpPr>
        <p:spPr bwMode="auto">
          <a:xfrm>
            <a:off x="12593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7239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06487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27920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48050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09582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03056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8622124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977427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9988671" y="76200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9988671" y="126558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9988671" y="140846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9988671" y="544512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9988671" y="6669088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27809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7517" y="-1437065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2318" y="-1437063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10.80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24613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35381" y="-1437063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27679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59207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56707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71883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871177" y="554766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7.40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871177" y="1022546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6.00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871177" y="1421199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871177" y="54451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871177" y="6669127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9.00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73129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199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063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126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189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251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797" indent="-342797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5954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779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289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130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193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25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6319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3382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0" y="116633"/>
            <a:ext cx="99028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38" y="693068"/>
            <a:ext cx="9648341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-2678840" y="3389313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03286"/>
              <a:ext cx="2460625" cy="6405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19" name="直線コネクタ 18"/>
          <p:cNvCxnSpPr/>
          <p:nvPr/>
        </p:nvCxnSpPr>
        <p:spPr bwMode="auto">
          <a:xfrm>
            <a:off x="12593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7239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064872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27920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48050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09582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0305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8622124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977427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9988671" y="76200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9988671" y="126558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9988671" y="140846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9988671" y="544512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9988671" y="6669088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27809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7517" y="-1437065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2318" y="-1437063"/>
            <a:ext cx="48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10.80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24613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35378" y="-1437063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27675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59200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56707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718834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871177" y="554728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7.40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871177" y="1022540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6.00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871177" y="1421161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871177" y="5445126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871177" y="6669089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9.00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10369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9" r:id="rId1"/>
    <p:sldLayoutId id="2147484240" r:id="rId2"/>
    <p:sldLayoutId id="2147484241" r:id="rId3"/>
    <p:sldLayoutId id="2147484242" r:id="rId4"/>
    <p:sldLayoutId id="2147484244" r:id="rId5"/>
    <p:sldLayoutId id="2147484245" r:id="rId6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199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063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126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189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251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797" indent="-342797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5954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779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289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130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193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25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6319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3382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142" y="1600205"/>
            <a:ext cx="891254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140" y="6245225"/>
            <a:ext cx="231065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ABC89AC-3320-42E8-80FA-4130F1290F14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3466" y="6245225"/>
            <a:ext cx="313589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57003" y="6480000"/>
            <a:ext cx="539828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999">
                <a:latin typeface="+mn-lt"/>
              </a:defRPr>
            </a:lvl1pPr>
          </a:lstStyle>
          <a:p>
            <a:fld id="{15543D51-1B5B-470A-B79F-2D6F8C91526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" y="0"/>
            <a:ext cx="9902825" cy="546100"/>
            <a:chOff x="0" y="0"/>
            <a:chExt cx="5760" cy="344"/>
          </a:xfrm>
        </p:grpSpPr>
        <p:pic>
          <p:nvPicPr>
            <p:cNvPr id="1033" name="Picture 9" descr="mlit_top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</p:spPr>
        </p:pic>
        <p:grpSp>
          <p:nvGrpSpPr>
            <p:cNvPr id="3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5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5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</p:spPr>
          </p:pic>
          <p:pic>
            <p:nvPicPr>
              <p:cNvPr id="1040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6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6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60248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3085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063"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126"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189"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251"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797" indent="-342797" algn="l" rtl="0" eaLnBrk="1" fontAlgn="base" hangingPunct="1">
        <a:spcBef>
          <a:spcPct val="20000"/>
        </a:spcBef>
        <a:spcAft>
          <a:spcPct val="0"/>
        </a:spcAft>
        <a:buChar char="•"/>
        <a:defRPr kumimoji="1" sz="3199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rtl="0" eaLnBrk="1" fontAlgn="base" hangingPunct="1">
        <a:spcBef>
          <a:spcPct val="20000"/>
        </a:spcBef>
        <a:spcAft>
          <a:spcPct val="0"/>
        </a:spcAft>
        <a:buChar char="–"/>
        <a:defRPr kumimoji="1" sz="2799">
          <a:solidFill>
            <a:schemeClr val="tx1"/>
          </a:solidFill>
          <a:latin typeface="+mn-lt"/>
          <a:ea typeface="+mn-ea"/>
        </a:defRPr>
      </a:lvl2pPr>
      <a:lvl3pPr marL="1142657" indent="-228531" algn="l" rtl="0" eaLnBrk="1" fontAlgn="base" hangingPunct="1">
        <a:spcBef>
          <a:spcPct val="20000"/>
        </a:spcBef>
        <a:spcAft>
          <a:spcPct val="0"/>
        </a:spcAft>
        <a:buChar char="•"/>
        <a:defRPr kumimoji="1" sz="2399">
          <a:solidFill>
            <a:schemeClr val="tx1"/>
          </a:solidFill>
          <a:latin typeface="+mn-lt"/>
          <a:ea typeface="+mn-ea"/>
        </a:defRPr>
      </a:lvl3pPr>
      <a:lvl4pPr marL="1599720" indent="-228531" algn="l" rtl="0" eaLnBrk="1" fontAlgn="base" hangingPunct="1">
        <a:spcBef>
          <a:spcPct val="20000"/>
        </a:spcBef>
        <a:spcAft>
          <a:spcPct val="0"/>
        </a:spcAft>
        <a:buChar char="–"/>
        <a:defRPr kumimoji="1" sz="1999">
          <a:solidFill>
            <a:schemeClr val="tx1"/>
          </a:solidFill>
          <a:latin typeface="+mn-lt"/>
          <a:ea typeface="+mn-ea"/>
        </a:defRPr>
      </a:lvl4pPr>
      <a:lvl5pPr marL="2056783" indent="-228531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5pPr>
      <a:lvl6pPr marL="2513846" indent="-228531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6pPr>
      <a:lvl7pPr marL="2970908" indent="-228531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7pPr>
      <a:lvl8pPr marL="3427971" indent="-228531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8pPr>
      <a:lvl9pPr marL="3885034" indent="-228531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_futta"/>
          <p:cNvSpPr>
            <a:spLocks noChangeShapeType="1"/>
          </p:cNvSpPr>
          <p:nvPr/>
        </p:nvSpPr>
        <p:spPr bwMode="gray">
          <a:xfrm>
            <a:off x="411031" y="6591300"/>
            <a:ext cx="9082350" cy="0"/>
          </a:xfrm>
          <a:prstGeom prst="line">
            <a:avLst/>
          </a:prstGeom>
          <a:noFill/>
          <a:ln w="9525">
            <a:solidFill>
              <a:srgbClr val="ACAC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67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11031" y="333376"/>
            <a:ext cx="90823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36868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11031" y="982663"/>
            <a:ext cx="9082350" cy="1541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5979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399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5pPr>
      <a:lvl6pPr marL="457063" algn="l" rtl="0" fontAlgn="base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6pPr>
      <a:lvl7pPr marL="914126" algn="l" rtl="0" fontAlgn="base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7pPr>
      <a:lvl8pPr marL="1371189" algn="l" rtl="0" fontAlgn="base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8pPr>
      <a:lvl9pPr marL="1828251" algn="l" rtl="0" fontAlgn="base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9pPr>
    </p:titleStyle>
    <p:bodyStyle>
      <a:lvl1pPr marL="342797" indent="-342797" algn="l" rtl="0" eaLnBrk="0" fontAlgn="base" hangingPunct="0">
        <a:spcBef>
          <a:spcPts val="475"/>
        </a:spcBef>
        <a:spcAft>
          <a:spcPct val="0"/>
        </a:spcAft>
        <a:buFont typeface="Arial" panose="020B0604020202020204" pitchFamily="34" charset="0"/>
        <a:defRPr kumimoji="1" lang="ja-JP" altLang="en-US" sz="1999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53924" indent="-253924" algn="l" rtl="0" eaLnBrk="0" fontAlgn="base" hangingPunct="0">
        <a:spcBef>
          <a:spcPts val="475"/>
        </a:spcBef>
        <a:spcAft>
          <a:spcPct val="0"/>
        </a:spcAft>
        <a:buClr>
          <a:srgbClr val="3E5E84"/>
        </a:buClr>
        <a:buFont typeface="Wingdings" panose="05000000000000000000" pitchFamily="2" charset="2"/>
        <a:buChar char="n"/>
        <a:defRPr kumimoji="1" lang="ja-JP" altLang="en-US" sz="1999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571329" indent="-253924" algn="l" rtl="0" eaLnBrk="0" fontAlgn="base" hangingPunct="0">
        <a:spcBef>
          <a:spcPts val="425"/>
        </a:spcBef>
        <a:spcAft>
          <a:spcPct val="0"/>
        </a:spcAft>
        <a:buClr>
          <a:srgbClr val="808080"/>
        </a:buClr>
        <a:buFont typeface="Wingdings" panose="05000000000000000000" pitchFamily="2" charset="2"/>
        <a:buChar char="n"/>
        <a:defRPr kumimoji="1" lang="ja-JP" altLang="en-US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825252" indent="-190443" algn="l" rtl="0" eaLnBrk="0" fontAlgn="base" hangingPunct="0">
        <a:spcBef>
          <a:spcPts val="363"/>
        </a:spcBef>
        <a:spcAft>
          <a:spcPct val="0"/>
        </a:spcAft>
        <a:buClr>
          <a:srgbClr val="558C99"/>
        </a:buClr>
        <a:buFont typeface="Wingdings" panose="05000000000000000000" pitchFamily="2" charset="2"/>
        <a:buChar char="l"/>
        <a:defRPr kumimoji="1" lang="ja-JP" altLang="en-US" sz="14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079176" indent="-190443" algn="l" rtl="0" eaLnBrk="0" fontAlgn="base" hangingPunct="0">
        <a:spcBef>
          <a:spcPts val="363"/>
        </a:spcBef>
        <a:spcAft>
          <a:spcPct val="0"/>
        </a:spcAft>
        <a:buClr>
          <a:srgbClr val="C0C0C0"/>
        </a:buClr>
        <a:buFont typeface="Wingdings" panose="05000000000000000000" pitchFamily="2" charset="2"/>
        <a:buChar char="l"/>
        <a:defRPr kumimoji="1" lang="ja-JP" altLang="en-US" sz="14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0819" y="365126"/>
            <a:ext cx="85411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0819" y="1825625"/>
            <a:ext cx="854118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0819" y="6356351"/>
            <a:ext cx="2228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3A80E-62D7-4021-B855-DEA57A45488E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0311" y="6356351"/>
            <a:ext cx="3342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3870" y="6356351"/>
            <a:ext cx="2228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AF7AC-4D30-46F5-A445-D0F4880BD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2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5" r:id="rId1"/>
    <p:sldLayoutId id="2147484356" r:id="rId2"/>
    <p:sldLayoutId id="2147484357" r:id="rId3"/>
    <p:sldLayoutId id="2147484358" r:id="rId4"/>
    <p:sldLayoutId id="2147484359" r:id="rId5"/>
    <p:sldLayoutId id="2147484360" r:id="rId6"/>
    <p:sldLayoutId id="2147484361" r:id="rId7"/>
    <p:sldLayoutId id="2147484362" r:id="rId8"/>
    <p:sldLayoutId id="2147484363" r:id="rId9"/>
    <p:sldLayoutId id="2147484364" r:id="rId10"/>
    <p:sldLayoutId id="2147484365" r:id="rId11"/>
  </p:sldLayoutIdLst>
  <p:hf hdr="0" ftr="0" dt="0"/>
  <p:txStyles>
    <p:titleStyle>
      <a:lvl1pPr algn="l" defTabSz="742676" rtl="0" eaLnBrk="1" latinLnBrk="0" hangingPunct="1">
        <a:lnSpc>
          <a:spcPct val="90000"/>
        </a:lnSpc>
        <a:spcBef>
          <a:spcPct val="0"/>
        </a:spcBef>
        <a:buNone/>
        <a:defRPr kumimoji="1" sz="35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669" indent="-185669" algn="l" defTabSz="742676" rtl="0" eaLnBrk="1" latinLnBrk="0" hangingPunct="1">
        <a:lnSpc>
          <a:spcPct val="90000"/>
        </a:lnSpc>
        <a:spcBef>
          <a:spcPts val="812"/>
        </a:spcBef>
        <a:buFont typeface="Arial" panose="020B0604020202020204" pitchFamily="34" charset="0"/>
        <a:buChar char="•"/>
        <a:defRPr kumimoji="1" sz="2274" kern="1200">
          <a:solidFill>
            <a:schemeClr val="tx1"/>
          </a:solidFill>
          <a:latin typeface="+mn-lt"/>
          <a:ea typeface="+mn-ea"/>
          <a:cs typeface="+mn-cs"/>
        </a:defRPr>
      </a:lvl1pPr>
      <a:lvl2pPr marL="557007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49" kern="1200">
          <a:solidFill>
            <a:schemeClr val="tx1"/>
          </a:solidFill>
          <a:latin typeface="+mn-lt"/>
          <a:ea typeface="+mn-ea"/>
          <a:cs typeface="+mn-cs"/>
        </a:defRPr>
      </a:lvl2pPr>
      <a:lvl3pPr marL="928345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4" kern="1200">
          <a:solidFill>
            <a:schemeClr val="tx1"/>
          </a:solidFill>
          <a:latin typeface="+mn-lt"/>
          <a:ea typeface="+mn-ea"/>
          <a:cs typeface="+mn-cs"/>
        </a:defRPr>
      </a:lvl3pPr>
      <a:lvl4pPr marL="1299682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671020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2042358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413696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785034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3156372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1pPr>
      <a:lvl2pPr marL="371338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2pPr>
      <a:lvl3pPr marL="742676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3pPr>
      <a:lvl4pPr marL="1114014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485351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1856689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228027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599365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2970703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154" y="274638"/>
            <a:ext cx="891254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4099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154" y="1600215"/>
            <a:ext cx="891254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146" y="6356706"/>
            <a:ext cx="231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5E9EACEF-8D65-4F6C-9C11-D3FB54273893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3482" y="6356706"/>
            <a:ext cx="3135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861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  <p:sldLayoutId id="2147484118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063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126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189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251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797" indent="-34279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974" y="549338"/>
            <a:ext cx="950290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974" y="1052513"/>
            <a:ext cx="950290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endParaRPr lang="ja-JP" altLang="en-US"/>
          </a:p>
        </p:txBody>
      </p:sp>
      <p:pic>
        <p:nvPicPr>
          <p:cNvPr id="1030" name="Picture 14" descr="日本総研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953" y="150813"/>
            <a:ext cx="1661579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199961" y="188913"/>
            <a:ext cx="7661993" cy="360362"/>
          </a:xfrm>
          <a:prstGeom prst="rect">
            <a:avLst/>
          </a:prstGeom>
          <a:solidFill>
            <a:srgbClr val="0075BF"/>
          </a:solidFill>
          <a:ln w="9525">
            <a:solidFill>
              <a:srgbClr val="0075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 sz="1200" dirty="0">
              <a:solidFill>
                <a:srgbClr val="000000"/>
              </a:solidFill>
              <a:latin typeface="Segoe UI" panose="020B0502040204020203" pitchFamily="34" charset="0"/>
              <a:ea typeface="HGPｺﾞｼｯｸE" pitchFamily="50" charset="-128"/>
            </a:endParaRP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199961" y="404816"/>
            <a:ext cx="7661993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grpSp>
        <p:nvGrpSpPr>
          <p:cNvPr id="1035" name="Group 19"/>
          <p:cNvGrpSpPr>
            <a:grpSpLocks/>
          </p:cNvGrpSpPr>
          <p:nvPr/>
        </p:nvGrpSpPr>
        <p:grpSpPr bwMode="auto">
          <a:xfrm>
            <a:off x="-2678828" y="3389315"/>
            <a:ext cx="2459836" cy="1514475"/>
            <a:chOff x="-1643" y="2903"/>
            <a:chExt cx="1550" cy="954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1643" y="3246"/>
              <a:ext cx="1550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321" y="3657"/>
              <a:ext cx="149" cy="14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1381" y="3677"/>
              <a:ext cx="998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1040" name="Group 23"/>
            <p:cNvGrpSpPr>
              <a:grpSpLocks/>
            </p:cNvGrpSpPr>
            <p:nvPr/>
          </p:nvGrpSpPr>
          <p:grpSpPr bwMode="auto">
            <a:xfrm>
              <a:off x="-1381" y="3105"/>
              <a:ext cx="1209" cy="189"/>
              <a:chOff x="-1379" y="3713"/>
              <a:chExt cx="1209" cy="189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319" y="3713"/>
                <a:ext cx="149" cy="141"/>
              </a:xfrm>
              <a:prstGeom prst="rect">
                <a:avLst/>
              </a:prstGeom>
              <a:solidFill>
                <a:srgbClr val="0075B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1379" y="3722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Blue(corporate </a:t>
                </a:r>
                <a:r>
                  <a:rPr kumimoji="0" lang="en-GB" altLang="ja-JP" sz="1100" dirty="0" err="1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color</a:t>
                </a: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)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0,117,191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1381" y="3381"/>
              <a:ext cx="1209" cy="189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1507" y="2903"/>
              <a:ext cx="1351" cy="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200" b="1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JRI  colour balance</a:t>
              </a:r>
            </a:p>
          </p:txBody>
        </p:sp>
      </p:grpSp>
      <p:sp>
        <p:nvSpPr>
          <p:cNvPr id="1036" name="Line 38"/>
          <p:cNvSpPr>
            <a:spLocks noChangeShapeType="1"/>
          </p:cNvSpPr>
          <p:nvPr/>
        </p:nvSpPr>
        <p:spPr bwMode="auto">
          <a:xfrm>
            <a:off x="199974" y="981075"/>
            <a:ext cx="9502903" cy="0"/>
          </a:xfrm>
          <a:prstGeom prst="line">
            <a:avLst/>
          </a:prstGeom>
          <a:noFill/>
          <a:ln w="9525">
            <a:solidFill>
              <a:srgbClr val="0075B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689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Arial" charset="0"/>
          <a:ea typeface="+mn-ea"/>
        </a:defRPr>
      </a:lvl2pPr>
      <a:lvl3pPr marL="80803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13" y="116634"/>
            <a:ext cx="99028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38" y="693068"/>
            <a:ext cx="9648341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-2678827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34064"/>
              <a:ext cx="2460625" cy="578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19" name="直線コネクタ 18"/>
          <p:cNvCxnSpPr/>
          <p:nvPr/>
        </p:nvCxnSpPr>
        <p:spPr bwMode="auto">
          <a:xfrm>
            <a:off x="12593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7239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064872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27920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48050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09582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0305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8622124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977427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9988671" y="76200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9988671" y="126558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9988671" y="140846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9988671" y="544512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9988671" y="6669088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27809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7517" y="-1437065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2331" y="-1437063"/>
            <a:ext cx="48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10.80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24613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35378" y="-1437063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27675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59200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56707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718834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871177" y="55475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7.40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871177" y="1022541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6.00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871177" y="1421187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871177" y="5445152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871177" y="6669115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9.00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32113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608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803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 bwMode="auto">
          <a:xfrm>
            <a:off x="14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prstClr val="black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976" y="116634"/>
            <a:ext cx="950290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976" y="693068"/>
            <a:ext cx="9502903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01912" y="6309387"/>
            <a:ext cx="916460" cy="548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800" baseline="0">
                <a:latin typeface="Segoe UI" panose="020B0502040204020203" pitchFamily="34" charset="0"/>
                <a:ea typeface="+mn-ea"/>
              </a:defRPr>
            </a:lvl1pPr>
          </a:lstStyle>
          <a:p>
            <a:pPr>
              <a:defRPr/>
            </a:pPr>
            <a:fld id="{6491400D-1AF1-42D8-B791-D0C64C351CD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grpSp>
        <p:nvGrpSpPr>
          <p:cNvPr id="5" name="グループ化 4"/>
          <p:cNvGrpSpPr/>
          <p:nvPr userDrawn="1"/>
        </p:nvGrpSpPr>
        <p:grpSpPr>
          <a:xfrm>
            <a:off x="-2678826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34064"/>
              <a:ext cx="2460625" cy="578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3" name="直線コネクタ 2"/>
          <p:cNvCxnSpPr/>
          <p:nvPr/>
        </p:nvCxnSpPr>
        <p:spPr bwMode="auto">
          <a:xfrm>
            <a:off x="14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349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6088" indent="-1762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8038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977" y="116634"/>
            <a:ext cx="950290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977" y="693068"/>
            <a:ext cx="9502903" cy="1079748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01912" y="6309389"/>
            <a:ext cx="916460" cy="548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800" baseline="0">
                <a:latin typeface="Segoe UI" panose="020B0502040204020203" pitchFamily="34" charset="0"/>
                <a:ea typeface="+mn-ea"/>
              </a:defRPr>
            </a:lvl1pPr>
          </a:lstStyle>
          <a:p>
            <a:pPr>
              <a:defRPr/>
            </a:pPr>
            <a:fld id="{6491400D-1AF1-42D8-B791-D0C64C351CDA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grpSp>
        <p:nvGrpSpPr>
          <p:cNvPr id="5" name="グループ化 4"/>
          <p:cNvGrpSpPr/>
          <p:nvPr userDrawn="1"/>
        </p:nvGrpSpPr>
        <p:grpSpPr>
          <a:xfrm>
            <a:off x="-2678825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34064"/>
              <a:ext cx="2460625" cy="578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3" name="直線コネクタ 2"/>
          <p:cNvCxnSpPr/>
          <p:nvPr/>
        </p:nvCxnSpPr>
        <p:spPr bwMode="auto">
          <a:xfrm>
            <a:off x="15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4912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  <p:sldLayoutId id="2147484175" r:id="rId3"/>
    <p:sldLayoutId id="2147484176" r:id="rId4"/>
    <p:sldLayoutId id="2147484178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20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6088" indent="-1762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8038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971" y="549332"/>
            <a:ext cx="950290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971" y="1052513"/>
            <a:ext cx="950290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endParaRPr lang="ja-JP" altLang="en-US"/>
          </a:p>
        </p:txBody>
      </p:sp>
      <p:pic>
        <p:nvPicPr>
          <p:cNvPr id="1030" name="Picture 14" descr="日本総研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950" y="150813"/>
            <a:ext cx="1661579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199961" y="188913"/>
            <a:ext cx="7661993" cy="360362"/>
          </a:xfrm>
          <a:prstGeom prst="rect">
            <a:avLst/>
          </a:prstGeom>
          <a:solidFill>
            <a:srgbClr val="0075BF"/>
          </a:solidFill>
          <a:ln w="9525">
            <a:solidFill>
              <a:srgbClr val="0075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 sz="1200">
              <a:solidFill>
                <a:srgbClr val="000000"/>
              </a:solidFill>
              <a:latin typeface="Times New Roman" pitchFamily="18" charset="0"/>
              <a:ea typeface="HGPｺﾞｼｯｸE" pitchFamily="50" charset="-128"/>
            </a:endParaRP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199961" y="404816"/>
            <a:ext cx="7661993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grpSp>
        <p:nvGrpSpPr>
          <p:cNvPr id="1035" name="Group 19"/>
          <p:cNvGrpSpPr>
            <a:grpSpLocks/>
          </p:cNvGrpSpPr>
          <p:nvPr/>
        </p:nvGrpSpPr>
        <p:grpSpPr bwMode="auto">
          <a:xfrm>
            <a:off x="-2678831" y="3389315"/>
            <a:ext cx="2459836" cy="1514475"/>
            <a:chOff x="-1643" y="2903"/>
            <a:chExt cx="1550" cy="954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1643" y="3246"/>
              <a:ext cx="1550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321" y="3657"/>
              <a:ext cx="149" cy="14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1381" y="3677"/>
              <a:ext cx="998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srgbClr val="000000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srgbClr val="000000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1040" name="Group 23"/>
            <p:cNvGrpSpPr>
              <a:grpSpLocks/>
            </p:cNvGrpSpPr>
            <p:nvPr/>
          </p:nvGrpSpPr>
          <p:grpSpPr bwMode="auto">
            <a:xfrm>
              <a:off x="-1381" y="3105"/>
              <a:ext cx="1209" cy="189"/>
              <a:chOff x="-1379" y="3713"/>
              <a:chExt cx="1209" cy="189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319" y="3713"/>
                <a:ext cx="149" cy="141"/>
              </a:xfrm>
              <a:prstGeom prst="rect">
                <a:avLst/>
              </a:prstGeom>
              <a:solidFill>
                <a:srgbClr val="0075B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1379" y="3722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Blue(corporate color)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RGB= 0,117,191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1381" y="3381"/>
              <a:ext cx="1209" cy="189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1507" y="2903"/>
              <a:ext cx="1351" cy="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200" b="1">
                  <a:solidFill>
                    <a:srgbClr val="000000"/>
                  </a:solidFill>
                  <a:latin typeface="Times New Roman" pitchFamily="18" charset="0"/>
                  <a:ea typeface="HGPｺﾞｼｯｸE" pitchFamily="50" charset="-128"/>
                </a:rPr>
                <a:t>JRI  colour balance</a:t>
              </a:r>
            </a:p>
          </p:txBody>
        </p:sp>
      </p:grpSp>
      <p:sp>
        <p:nvSpPr>
          <p:cNvPr id="1036" name="Line 38"/>
          <p:cNvSpPr>
            <a:spLocks noChangeShapeType="1"/>
          </p:cNvSpPr>
          <p:nvPr/>
        </p:nvSpPr>
        <p:spPr bwMode="auto">
          <a:xfrm>
            <a:off x="199971" y="981075"/>
            <a:ext cx="9502903" cy="0"/>
          </a:xfrm>
          <a:prstGeom prst="line">
            <a:avLst/>
          </a:prstGeom>
          <a:noFill/>
          <a:ln w="9525">
            <a:solidFill>
              <a:srgbClr val="0075B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231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Arial" charset="0"/>
          <a:ea typeface="+mn-ea"/>
        </a:defRPr>
      </a:lvl2pPr>
      <a:lvl3pPr marL="80803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8" y="116634"/>
            <a:ext cx="99028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38" y="693068"/>
            <a:ext cx="9648341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-2678832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34064"/>
              <a:ext cx="2460625" cy="578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19" name="直線コネクタ 18"/>
          <p:cNvCxnSpPr/>
          <p:nvPr/>
        </p:nvCxnSpPr>
        <p:spPr bwMode="auto">
          <a:xfrm>
            <a:off x="12593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7239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064872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27920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48050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09582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0305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8622124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977427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9988671" y="76200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9988671" y="126558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9988671" y="140846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9988671" y="544512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9988671" y="6669088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27809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7517" y="-1437065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2326" y="-1437063"/>
            <a:ext cx="48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10.80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24613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35378" y="-1437063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27675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59200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56707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718834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871177" y="55474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7.40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871177" y="1022541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6.00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871177" y="1421177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871177" y="5445142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871177" y="6669105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9.00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62618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608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803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141" y="274638"/>
            <a:ext cx="891254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4099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141" y="1600205"/>
            <a:ext cx="891254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141" y="6356418"/>
            <a:ext cx="231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7E5BF255-A6A2-4B62-A59F-8B092ED2EE96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3465" y="6356418"/>
            <a:ext cx="3135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004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5" r:id="rId1"/>
    <p:sldLayoutId id="2147484216" r:id="rId2"/>
    <p:sldLayoutId id="2147484217" r:id="rId3"/>
    <p:sldLayoutId id="2147484218" r:id="rId4"/>
    <p:sldLayoutId id="2147484219" r:id="rId5"/>
    <p:sldLayoutId id="2147484220" r:id="rId6"/>
    <p:sldLayoutId id="2147484221" r:id="rId7"/>
    <p:sldLayoutId id="2147484222" r:id="rId8"/>
    <p:sldLayoutId id="2147484223" r:id="rId9"/>
    <p:sldLayoutId id="2147484224" r:id="rId10"/>
    <p:sldLayoutId id="2147484225" r:id="rId11"/>
    <p:sldLayoutId id="2147484226" r:id="rId12"/>
    <p:sldLayoutId id="2147484227" r:id="rId13"/>
    <p:sldLayoutId id="2147484228" r:id="rId14"/>
    <p:sldLayoutId id="2147484229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063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126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189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251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797" indent="-34279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0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1.xml"/><Relationship Id="rId1" Type="http://schemas.openxmlformats.org/officeDocument/2006/relationships/vmlDrawing" Target="../drawings/vmlDrawing1.vml"/><Relationship Id="rId5" Type="http://schemas.openxmlformats.org/officeDocument/2006/relationships/hyperlink" Target="https://sii.or.jp/moe_zeh30/uploads/H30ZEH_kouboyouryou.pdf?0405" TargetMode="Externa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6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正方形/長方形 2"/>
          <p:cNvSpPr>
            <a:spLocks noChangeArrowheads="1"/>
          </p:cNvSpPr>
          <p:nvPr/>
        </p:nvSpPr>
        <p:spPr bwMode="auto">
          <a:xfrm>
            <a:off x="56438" y="1129639"/>
            <a:ext cx="5437269" cy="869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3809" eaLnBrk="1" hangingPunct="1"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2399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快適・健康的・経済的な住宅</a:t>
            </a:r>
            <a:endParaRPr lang="en-US" altLang="ja-JP" sz="2399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3809" eaLnBrk="1" hangingPunct="1"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2399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づくりをお手伝いします！</a:t>
            </a:r>
            <a:endParaRPr lang="en-US" altLang="ja-JP" sz="2399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7" name="正方形/長方形 6"/>
          <p:cNvSpPr>
            <a:spLocks noChangeArrowheads="1"/>
          </p:cNvSpPr>
          <p:nvPr/>
        </p:nvSpPr>
        <p:spPr bwMode="auto">
          <a:xfrm>
            <a:off x="1587" y="8101349"/>
            <a:ext cx="4262843" cy="515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defTabSz="843809" eaLnBrk="1" hangingPunct="1">
              <a:lnSpc>
                <a:spcPts val="1500"/>
              </a:lnSpc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1999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ja-JP" sz="1999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999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年度予算案　</a:t>
            </a:r>
            <a:r>
              <a:rPr lang="en-US" altLang="ja-JP" sz="1999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85</a:t>
            </a:r>
            <a:r>
              <a:rPr lang="ja-JP" altLang="en-US" sz="1999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億円の内数</a:t>
            </a:r>
            <a:endParaRPr lang="en-US" altLang="ja-JP" sz="1999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 defTabSz="843809" eaLnBrk="1" hangingPunct="1">
              <a:lnSpc>
                <a:spcPts val="1500"/>
              </a:lnSpc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（平成</a:t>
            </a:r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年度からの新規事業）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8" name="タイトル 1"/>
          <p:cNvSpPr txBox="1">
            <a:spLocks/>
          </p:cNvSpPr>
          <p:nvPr/>
        </p:nvSpPr>
        <p:spPr>
          <a:xfrm>
            <a:off x="747186" y="9479"/>
            <a:ext cx="8192368" cy="7965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l" defTabSz="843809">
              <a:defRPr/>
            </a:pPr>
            <a:r>
              <a:rPr lang="ja-JP" altLang="en-US" sz="23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ネット･ゼロ･エネルギー･ハウス（</a:t>
            </a:r>
            <a:r>
              <a:rPr lang="en-US" altLang="ja-JP" sz="23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ZEH</a:t>
            </a:r>
            <a:r>
              <a:rPr lang="ja-JP" altLang="en-US" sz="23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）化等による</a:t>
            </a:r>
          </a:p>
          <a:p>
            <a:pPr algn="l" defTabSz="843809">
              <a:defRPr/>
            </a:pPr>
            <a:r>
              <a:rPr lang="ja-JP" altLang="en-US" sz="23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住宅における低炭素化促進事業</a:t>
            </a:r>
            <a:r>
              <a:rPr lang="ja-JP" altLang="en-US" sz="16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（経業省・国交省連携）</a:t>
            </a:r>
          </a:p>
        </p:txBody>
      </p:sp>
      <p:sp>
        <p:nvSpPr>
          <p:cNvPr id="125" name="正方形/長方形 124"/>
          <p:cNvSpPr/>
          <p:nvPr/>
        </p:nvSpPr>
        <p:spPr>
          <a:xfrm>
            <a:off x="137852" y="7317285"/>
            <a:ext cx="4031155" cy="646124"/>
          </a:xfrm>
          <a:prstGeom prst="rect">
            <a:avLst/>
          </a:prstGeom>
          <a:solidFill>
            <a:srgbClr val="C6D9F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844061">
              <a:defRPr/>
            </a:pPr>
            <a:r>
              <a:rPr kumimoji="0" lang="ja-JP" altLang="en-US" sz="900" b="1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実施期間：①平成</a:t>
            </a:r>
            <a:r>
              <a:rPr kumimoji="0" lang="en-US" altLang="ja-JP" sz="900" b="1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kumimoji="0" lang="ja-JP" altLang="en-US" sz="900" b="1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年度～平成</a:t>
            </a:r>
            <a:r>
              <a:rPr kumimoji="0" lang="en-US" altLang="ja-JP" sz="900" b="1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kumimoji="0" lang="ja-JP" altLang="en-US" sz="900" b="1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年度・②③平成</a:t>
            </a:r>
            <a:r>
              <a:rPr kumimoji="0" lang="en-US" altLang="ja-JP" sz="900" b="1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kumimoji="0" lang="ja-JP" altLang="en-US" sz="900" b="1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年度～平成</a:t>
            </a:r>
            <a:r>
              <a:rPr kumimoji="0" lang="en-US" altLang="ja-JP" sz="900" b="1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34</a:t>
            </a:r>
            <a:r>
              <a:rPr kumimoji="0" lang="ja-JP" altLang="en-US" sz="900" b="1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</a:t>
            </a:r>
            <a:endParaRPr kumimoji="0" lang="en-US" altLang="ja-JP" sz="900" b="1" kern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4061"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補助額： ①及び③定額 </a:t>
            </a:r>
            <a:r>
              <a:rPr lang="en-US" altLang="ja-JP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70</a:t>
            </a:r>
            <a:r>
              <a:rPr lang="ja-JP" altLang="en-US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</a:t>
            </a:r>
            <a:r>
              <a:rPr lang="en-US" altLang="ja-JP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戸 ②定額 上限額 </a:t>
            </a:r>
            <a:r>
              <a:rPr lang="en-US" altLang="ja-JP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90</a:t>
            </a:r>
            <a:r>
              <a:rPr lang="ja-JP" altLang="en-US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</a:t>
            </a:r>
            <a:r>
              <a:rPr lang="en-US" altLang="ja-JP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戸</a:t>
            </a:r>
            <a:endParaRPr lang="en-US" altLang="ja-JP" sz="9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4061"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 </a:t>
            </a:r>
            <a:r>
              <a:rPr lang="en-US" altLang="ja-JP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蓄電池</a:t>
            </a:r>
            <a:r>
              <a:rPr lang="en-US" altLang="ja-JP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</a:t>
            </a:r>
            <a:r>
              <a:rPr lang="en-US" altLang="ja-JP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/kWh</a:t>
            </a:r>
            <a:r>
              <a:rPr lang="ja-JP" altLang="en-US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（上限額：</a:t>
            </a:r>
            <a:r>
              <a:rPr lang="en-US" altLang="ja-JP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万円）を別途補助</a:t>
            </a:r>
            <a:endParaRPr lang="en-US" altLang="ja-JP" sz="9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4061"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担当課：地球局事業室見える化</a:t>
            </a:r>
            <a:r>
              <a:rPr lang="en-US" altLang="ja-JP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</a:t>
            </a:r>
            <a:r>
              <a:rPr lang="ja-JP" altLang="en-US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03-5521-8355</a:t>
            </a:r>
            <a:r>
              <a:rPr lang="ja-JP" altLang="en-US" sz="9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　</a:t>
            </a:r>
            <a:endParaRPr lang="zh-TW" altLang="en-US" sz="9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82" y="74530"/>
            <a:ext cx="643303" cy="39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2" name="テキスト ボックス 131"/>
          <p:cNvSpPr txBox="1"/>
          <p:nvPr/>
        </p:nvSpPr>
        <p:spPr>
          <a:xfrm>
            <a:off x="1556648" y="-752000"/>
            <a:ext cx="6280422" cy="707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999" b="1" dirty="0">
                <a:solidFill>
                  <a:srgbClr val="FF0066"/>
                </a:solidFill>
              </a:rPr>
              <a:t>蓄電池の内容入れる必要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810318" y="771215"/>
            <a:ext cx="1825539" cy="33651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施策番号：</a:t>
            </a: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endParaRPr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6"/>
          <p:cNvSpPr>
            <a:spLocks noChangeArrowheads="1"/>
          </p:cNvSpPr>
          <p:nvPr/>
        </p:nvSpPr>
        <p:spPr bwMode="auto">
          <a:xfrm>
            <a:off x="4157031" y="771935"/>
            <a:ext cx="5381667" cy="1156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3809" eaLnBrk="1" hangingPunct="1">
              <a:lnSpc>
                <a:spcPts val="1999"/>
              </a:lnSpc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1999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ja-JP" sz="1999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999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年度予算案</a:t>
            </a:r>
            <a:r>
              <a:rPr lang="en-US" altLang="ja-JP" sz="1999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85</a:t>
            </a:r>
            <a:r>
              <a:rPr lang="ja-JP" altLang="en-US" sz="1999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億円の内数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（平成</a:t>
            </a:r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年度予算額</a:t>
            </a:r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35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億円）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43809" eaLnBrk="1" hangingPunct="1">
              <a:lnSpc>
                <a:spcPts val="1999"/>
              </a:lnSpc>
              <a:spcBef>
                <a:spcPct val="0"/>
              </a:spcBef>
              <a:buNone/>
              <a:defRPr/>
            </a:pPr>
            <a:r>
              <a:rPr kumimoji="0" lang="zh-TW" altLang="en-US" sz="1999" kern="0" dirty="0">
                <a:solidFill>
                  <a:srgbClr val="000000"/>
                </a:solidFill>
                <a:latin typeface="メイリオ"/>
                <a:ea typeface="メイリオ"/>
                <a:sym typeface="Wingdings" panose="05000000000000000000" pitchFamily="2" charset="2"/>
              </a:rPr>
              <a:t>実施期間：</a:t>
            </a:r>
            <a:r>
              <a:rPr kumimoji="0" lang="ja-JP" altLang="en-US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①平成</a:t>
            </a:r>
            <a:r>
              <a:rPr kumimoji="0" lang="en-US" altLang="ja-JP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kumimoji="0" lang="ja-JP" altLang="en-US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年度～平成</a:t>
            </a:r>
            <a:r>
              <a:rPr kumimoji="0" lang="en-US" altLang="ja-JP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kumimoji="0" lang="ja-JP" altLang="en-US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</a:t>
            </a:r>
            <a:endParaRPr kumimoji="0" lang="en-US" altLang="ja-JP" sz="1999" kern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3809" eaLnBrk="1" hangingPunct="1">
              <a:lnSpc>
                <a:spcPts val="1999"/>
              </a:lnSpc>
              <a:spcBef>
                <a:spcPct val="0"/>
              </a:spcBef>
              <a:buNone/>
              <a:defRPr/>
            </a:pPr>
            <a:r>
              <a:rPr kumimoji="0" lang="ja-JP" altLang="en-US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   ②③平成</a:t>
            </a:r>
            <a:r>
              <a:rPr kumimoji="0" lang="en-US" altLang="ja-JP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kumimoji="0" lang="ja-JP" altLang="en-US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年度～平成</a:t>
            </a:r>
            <a:r>
              <a:rPr kumimoji="0" lang="en-US" altLang="ja-JP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34</a:t>
            </a:r>
            <a:r>
              <a:rPr kumimoji="0" lang="ja-JP" altLang="en-US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</a:t>
            </a:r>
            <a:endParaRPr kumimoji="0" lang="zh-TW" altLang="en-US" sz="1999" kern="0" dirty="0">
              <a:solidFill>
                <a:srgbClr val="000000"/>
              </a:solidFill>
              <a:latin typeface="メイリオ"/>
              <a:ea typeface="メイリオ"/>
              <a:sym typeface="Wingdings" panose="05000000000000000000" pitchFamily="2" charset="2"/>
            </a:endParaRPr>
          </a:p>
          <a:p>
            <a:pPr eaLnBrk="1" hangingPunct="1">
              <a:lnSpc>
                <a:spcPts val="1999"/>
              </a:lnSpc>
              <a:spcBef>
                <a:spcPct val="0"/>
              </a:spcBef>
              <a:buNone/>
            </a:pPr>
            <a:r>
              <a:rPr lang="ja-JP" altLang="en-US" sz="1999" dirty="0">
                <a:solidFill>
                  <a:prstClr val="black"/>
                </a:solidFill>
                <a:latin typeface="メイリオ"/>
                <a:ea typeface="メイリオ"/>
                <a:cs typeface="Meiryo UI" pitchFamily="50" charset="-128"/>
              </a:rPr>
              <a:t>担当課：</a:t>
            </a:r>
            <a:r>
              <a:rPr lang="ja-JP" altLang="en-US" sz="19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地球局事業室見える化</a:t>
            </a:r>
            <a:r>
              <a:rPr lang="en-US" altLang="ja-JP" sz="19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03-5521-8355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角丸四角形 3"/>
          <p:cNvSpPr/>
          <p:nvPr/>
        </p:nvSpPr>
        <p:spPr>
          <a:xfrm>
            <a:off x="176025" y="1944459"/>
            <a:ext cx="9568011" cy="2783212"/>
          </a:xfrm>
          <a:prstGeom prst="roundRect">
            <a:avLst>
              <a:gd name="adj" fmla="val 10084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3809">
              <a:defRPr/>
            </a:pPr>
            <a:endParaRPr lang="ja-JP" altLang="en-US" sz="1661" dirty="0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53851" y="1968889"/>
            <a:ext cx="9490184" cy="28256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47529" indent="-447529" defTabSz="844061">
              <a:defRPr/>
            </a:pP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kumimoji="0" lang="ja-JP" altLang="en-US" sz="1999" kern="0" dirty="0" err="1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．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補助を受ける主体</a:t>
            </a: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住宅（戸建、集合）を建築・改修する者</a:t>
            </a:r>
            <a:endParaRPr lang="en-US" altLang="ja-JP" sz="1999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844061">
              <a:defRPr/>
            </a:pP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kumimoji="0" lang="ja-JP" altLang="en-US" sz="1999" kern="0" dirty="0" err="1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．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必要な要件</a:t>
            </a: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</a:t>
            </a:r>
          </a:p>
          <a:p>
            <a:pPr defTabSz="844061">
              <a:defRPr/>
            </a:pP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 ①</a:t>
            </a: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ZEH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要件（詳しくは２ページ目参照）を満たす戸建の新築や既築改修</a:t>
            </a:r>
            <a:endParaRPr kumimoji="0" lang="en-US" altLang="ja-JP" sz="1999" kern="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622097" indent="-622097" defTabSz="844061">
              <a:defRPr/>
            </a:pP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  </a:t>
            </a: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新築の際に、低炭素化に資する素材（</a:t>
            </a:r>
            <a:r>
              <a:rPr kumimoji="0" lang="en-US" altLang="ja-JP" sz="1999" kern="0" dirty="0" err="1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CLT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）を一定量以上使用、</a:t>
            </a:r>
            <a:endParaRPr kumimoji="0" lang="en-US" altLang="ja-JP" sz="1999" kern="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622097" indent="-622097" defTabSz="844061">
              <a:defRPr/>
            </a:pP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  又は先進的再エネ熱利用技術を活用</a:t>
            </a:r>
            <a:endParaRPr kumimoji="0" lang="en-US" altLang="ja-JP" sz="1999" kern="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lvl="1" defTabSz="844061">
              <a:defRPr/>
            </a:pP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  ③</a:t>
            </a: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ZEH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要件を満たす集合住宅（住戸部５層以下）の新築</a:t>
            </a:r>
            <a:endParaRPr kumimoji="0" lang="en-US" altLang="ja-JP" sz="1999" kern="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lvl="1" defTabSz="844061">
              <a:defRPr/>
            </a:pP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1999" dirty="0" err="1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．</a:t>
            </a:r>
            <a:r>
              <a:rPr lang="ja-JP" altLang="en-US" sz="19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使い道</a:t>
            </a:r>
            <a:r>
              <a:rPr lang="en-US" altLang="ja-JP" sz="19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</a:t>
            </a:r>
            <a:r>
              <a:rPr lang="ja-JP" altLang="en-US" sz="19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新築・改修等のために必要な費用に対して定額補助</a:t>
            </a:r>
            <a:endParaRPr lang="en-US" altLang="ja-JP" sz="1999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lvl="1" defTabSz="844061">
              <a:defRPr/>
            </a:pP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</a:t>
            </a:r>
            <a:r>
              <a:rPr kumimoji="0" lang="ja-JP" altLang="en-US" sz="1999" kern="0" dirty="0" err="1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．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補助金額・率</a:t>
            </a: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①③定額</a:t>
            </a: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70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万円</a:t>
            </a: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/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戸（蓄電池は別途補助：</a:t>
            </a: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万円</a:t>
            </a: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/kWh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endParaRPr kumimoji="0" lang="en-US" altLang="ja-JP" sz="1999" kern="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lvl="1" defTabSz="844061">
              <a:defRPr/>
            </a:pP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②定額（上限額：</a:t>
            </a: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90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万円</a:t>
            </a: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/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戸）（②は①に加えて交付）</a:t>
            </a:r>
            <a:endParaRPr kumimoji="0" lang="en-US" altLang="ja-JP" sz="1999" kern="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24" name="図 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057" y="5378808"/>
            <a:ext cx="2094507" cy="143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テキスト ボックス 17"/>
          <p:cNvSpPr txBox="1">
            <a:spLocks noChangeArrowheads="1"/>
          </p:cNvSpPr>
          <p:nvPr/>
        </p:nvSpPr>
        <p:spPr bwMode="auto">
          <a:xfrm>
            <a:off x="806866" y="4757250"/>
            <a:ext cx="2560879" cy="58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843809">
              <a:spcBef>
                <a:spcPct val="0"/>
              </a:spcBef>
              <a:buNone/>
              <a:defRPr/>
            </a:pPr>
            <a:r>
              <a:rPr lang="en-US" altLang="ja-JP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CLT</a:t>
            </a:r>
          </a:p>
          <a:p>
            <a:pPr algn="ctr" defTabSz="843809">
              <a:spcBef>
                <a:spcPct val="0"/>
              </a:spcBef>
              <a:buNone/>
              <a:defRPr/>
            </a:pP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（直交集成板）</a:t>
            </a:r>
          </a:p>
        </p:txBody>
      </p:sp>
      <p:pic>
        <p:nvPicPr>
          <p:cNvPr id="26" name="図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3" t="22701" r="41338" b="32500"/>
          <a:stretch>
            <a:fillRect/>
          </a:stretch>
        </p:blipFill>
        <p:spPr bwMode="auto">
          <a:xfrm>
            <a:off x="3935036" y="5162799"/>
            <a:ext cx="2008831" cy="1629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テキスト ボックス 17"/>
          <p:cNvSpPr txBox="1">
            <a:spLocks noChangeArrowheads="1"/>
          </p:cNvSpPr>
          <p:nvPr/>
        </p:nvSpPr>
        <p:spPr bwMode="auto">
          <a:xfrm>
            <a:off x="3869371" y="4757244"/>
            <a:ext cx="2449762" cy="338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algn="ctr" defTabSz="843809">
              <a:spcBef>
                <a:spcPct val="0"/>
              </a:spcBef>
              <a:buNone/>
              <a:defRPr/>
            </a:pPr>
            <a:r>
              <a:rPr lang="en-US" altLang="ja-JP" sz="1600" dirty="0">
                <a:solidFill>
                  <a:prstClr val="black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ZEH</a:t>
            </a: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住宅（戸建）</a:t>
            </a:r>
          </a:p>
        </p:txBody>
      </p:sp>
      <p:pic>
        <p:nvPicPr>
          <p:cNvPr id="28" name="Picture 8" descr="C:\Documents and Settings\chikada\デスクトップ\省CO2\狭山物件画像\006.t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021" y="5162799"/>
            <a:ext cx="2311735" cy="1629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スライド番号プレースホルダー"/>
          <p:cNvSpPr>
            <a:spLocks noGrp="1"/>
          </p:cNvSpPr>
          <p:nvPr>
            <p:ph type="sldNum" sz="quarter" idx="12"/>
          </p:nvPr>
        </p:nvSpPr>
        <p:spPr>
          <a:xfrm>
            <a:off x="9248050" y="6522208"/>
            <a:ext cx="629798" cy="370681"/>
          </a:xfrm>
        </p:spPr>
        <p:txBody>
          <a:bodyPr/>
          <a:lstStyle/>
          <a:p>
            <a:pPr algn="ctr">
              <a:defRPr/>
            </a:pPr>
            <a:fld id="{AE35086E-B9CF-44F9-8B72-E4A3B439ECA4}" type="slidenum">
              <a:rPr lang="ja-JP" altLang="en-US" sz="1799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 algn="ctr">
                <a:defRPr/>
              </a:pPr>
              <a:t>1</a:t>
            </a:fld>
            <a:endParaRPr lang="ja-JP" altLang="en-US" sz="1799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8614747" y="197456"/>
            <a:ext cx="1129289" cy="323053"/>
          </a:xfrm>
          <a:prstGeom prst="rect">
            <a:avLst/>
          </a:prstGeom>
          <a:gradFill>
            <a:gsLst>
              <a:gs pos="0">
                <a:srgbClr val="BCBCBC"/>
              </a:gs>
              <a:gs pos="35000">
                <a:srgbClr val="D0D0D0"/>
              </a:gs>
              <a:gs pos="100000">
                <a:srgbClr val="EDEDED"/>
              </a:gs>
            </a:gsLst>
            <a:lin ang="16200000" scaled="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defTabSz="844082">
              <a:defRPr/>
            </a:pPr>
            <a:r>
              <a:rPr lang="ja-JP" altLang="en-US" dirty="0">
                <a:solidFill>
                  <a:prstClr val="black"/>
                </a:solidFill>
                <a:latin typeface="Cambria"/>
                <a:ea typeface="メイリオ"/>
              </a:rPr>
              <a:t>補助</a:t>
            </a:r>
          </a:p>
        </p:txBody>
      </p:sp>
    </p:spTree>
    <p:extLst>
      <p:ext uri="{BB962C8B-B14F-4D97-AF65-F5344CB8AC3E}">
        <p14:creationId xmlns:p14="http://schemas.microsoft.com/office/powerpoint/2010/main" val="568329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スライド番号プレースホルダー"/>
          <p:cNvSpPr>
            <a:spLocks noGrp="1"/>
          </p:cNvSpPr>
          <p:nvPr>
            <p:ph type="sldNum" sz="quarter" idx="12"/>
          </p:nvPr>
        </p:nvSpPr>
        <p:spPr>
          <a:xfrm>
            <a:off x="9218232" y="6522208"/>
            <a:ext cx="629798" cy="370681"/>
          </a:xfrm>
        </p:spPr>
        <p:txBody>
          <a:bodyPr/>
          <a:lstStyle/>
          <a:p>
            <a:pPr algn="ctr">
              <a:defRPr/>
            </a:pPr>
            <a:fld id="{AE35086E-B9CF-44F9-8B72-E4A3B439ECA4}" type="slidenum">
              <a:rPr lang="ja-JP" altLang="en-US" sz="1799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 algn="ctr">
                <a:defRPr/>
              </a:pPr>
              <a:t>2</a:t>
            </a:fld>
            <a:endParaRPr lang="ja-JP" altLang="en-US" sz="1799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1" name="円/楕円 3"/>
          <p:cNvSpPr/>
          <p:nvPr/>
        </p:nvSpPr>
        <p:spPr bwMode="auto">
          <a:xfrm>
            <a:off x="4877519" y="4721515"/>
            <a:ext cx="1595636" cy="56909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defTabSz="913830"/>
            <a:endParaRPr kumimoji="0"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" name="タイトル 2"/>
          <p:cNvSpPr txBox="1">
            <a:spLocks/>
          </p:cNvSpPr>
          <p:nvPr/>
        </p:nvSpPr>
        <p:spPr>
          <a:xfrm>
            <a:off x="-159514" y="56892"/>
            <a:ext cx="10299509" cy="561895"/>
          </a:xfrm>
          <a:prstGeom prst="rect">
            <a:avLst/>
          </a:prstGeom>
        </p:spPr>
        <p:txBody>
          <a:bodyPr vert="horz" lIns="91411" tIns="45705" rIns="91411" bIns="45705" rtlCol="0" anchor="ctr">
            <a:noAutofit/>
          </a:bodyPr>
          <a:lstStyle>
            <a:lvl1pPr algn="l" defTabSz="913852" rtl="0" eaLnBrk="1" latinLnBrk="0" hangingPunct="1">
              <a:spcBef>
                <a:spcPct val="0"/>
              </a:spcBef>
              <a:buNone/>
              <a:defRPr kumimoji="1" sz="2398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algn="ctr"/>
            <a:r>
              <a:rPr lang="ja-JP" altLang="en-US" sz="35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補助対象となる「</a:t>
            </a:r>
            <a:r>
              <a:rPr lang="en-US" altLang="ja-JP" sz="35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ZEH</a:t>
            </a:r>
            <a:r>
              <a:rPr lang="ja-JP" altLang="en-US" sz="35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」とは何か？</a:t>
            </a:r>
          </a:p>
        </p:txBody>
      </p:sp>
      <p:sp>
        <p:nvSpPr>
          <p:cNvPr id="103" name="テキスト プレースホルダー 7"/>
          <p:cNvSpPr txBox="1">
            <a:spLocks/>
          </p:cNvSpPr>
          <p:nvPr/>
        </p:nvSpPr>
        <p:spPr>
          <a:xfrm>
            <a:off x="56443" y="739387"/>
            <a:ext cx="9791592" cy="312152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vert="horz" wrap="square" lIns="215931" tIns="107965" rIns="215931" bIns="107965" rtlCol="0">
            <a:noAutofit/>
          </a:bodyPr>
          <a:lstStyle>
            <a:lvl1pPr marL="342694" indent="-342694" algn="l" defTabSz="913852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  <a:defRPr kumimoji="1" sz="199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504" indent="-285578" algn="l" defTabSz="913852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kumimoji="1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314" indent="-228462" algn="l" defTabSz="913852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kumimoji="1" sz="10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99240" indent="-228462" algn="l" defTabSz="91385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99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6166" indent="-228462" algn="l" defTabSz="913852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99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3092" indent="-228462" algn="l" defTabSz="9138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99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0017" indent="-228462" algn="l" defTabSz="9138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99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6943" indent="-228462" algn="l" defTabSz="9138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99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3868" indent="-228462" algn="l" defTabSz="9138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99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9883" indent="-457052">
              <a:lnSpc>
                <a:spcPts val="2599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23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①省エネ基準以上の高断熱化と、</a:t>
            </a:r>
          </a:p>
          <a:p>
            <a:pPr marL="358658" indent="-457052">
              <a:lnSpc>
                <a:spcPts val="2599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23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②空調、換気、照明、給湯等の設備の高効率化によって、</a:t>
            </a:r>
            <a:endParaRPr lang="en-US" altLang="ja-JP" sz="2399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58658" indent="-457052">
              <a:lnSpc>
                <a:spcPts val="2599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2399" b="1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399" b="1" u="sng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2399" b="1" u="sng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％以上の省エネ化</a:t>
            </a:r>
            <a:r>
              <a:rPr lang="ja-JP" altLang="en-US" sz="23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を達成した上で、</a:t>
            </a:r>
          </a:p>
          <a:p>
            <a:pPr marL="359883" indent="-457052">
              <a:lnSpc>
                <a:spcPts val="2599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23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③太陽光発電等によりエネルギーを創ることで、</a:t>
            </a:r>
            <a:endParaRPr lang="en-US" altLang="ja-JP" sz="2399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59883" indent="-457052">
              <a:lnSpc>
                <a:spcPts val="2599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2399" b="1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399" b="1" u="sng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正味で</a:t>
            </a:r>
            <a:r>
              <a:rPr lang="en-US" altLang="ja-JP" sz="2399" b="1" u="sng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2399" b="1" u="sng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％省エネを達成した住宅</a:t>
            </a:r>
            <a:r>
              <a:rPr lang="ja-JP" altLang="en-US" sz="23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endParaRPr lang="en-US" altLang="ja-JP" sz="2399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59883" indent="-457052">
              <a:lnSpc>
                <a:spcPts val="2599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23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「</a:t>
            </a:r>
            <a:r>
              <a:rPr lang="en-US" altLang="ja-JP" sz="23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ZEH</a:t>
            </a:r>
            <a:r>
              <a:rPr lang="ja-JP" altLang="en-US" sz="23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23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ネット･ゼロ･エネルギー･ハウス</a:t>
            </a:r>
            <a:r>
              <a:rPr lang="ja-JP" altLang="en-US" sz="23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）」と呼ぶ。</a:t>
            </a:r>
          </a:p>
          <a:p>
            <a:pPr marL="359883" indent="-457052">
              <a:lnSpc>
                <a:spcPts val="1799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ja-JP" sz="16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正味で</a:t>
            </a:r>
            <a:r>
              <a:rPr lang="en-US" altLang="ja-JP" sz="16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75</a:t>
            </a:r>
            <a:r>
              <a:rPr lang="ja-JP" altLang="en-US" sz="16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％省エネを達成したものは「</a:t>
            </a:r>
            <a:r>
              <a:rPr lang="en-US" altLang="ja-JP" sz="16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Nearly ZEH</a:t>
            </a:r>
            <a:r>
              <a:rPr lang="ja-JP" altLang="en-US" sz="16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ja-JP" sz="1699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59883" indent="-457052">
              <a:lnSpc>
                <a:spcPts val="1799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ja-JP" sz="16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この事業では、</a:t>
            </a:r>
            <a:r>
              <a:rPr lang="en-US" altLang="ja-JP" sz="1699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ZEH</a:t>
            </a:r>
            <a:r>
              <a:rPr lang="ja-JP" altLang="en-US" sz="1699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699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Nearly ZEH</a:t>
            </a:r>
            <a:r>
              <a:rPr lang="ja-JP" altLang="en-US" sz="1699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（地域限定あり）の新築とそれらへの改修について、定額</a:t>
            </a:r>
            <a:r>
              <a:rPr lang="ja-JP" altLang="en-US" sz="1699" b="1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1699" b="1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70</a:t>
            </a:r>
            <a:r>
              <a:rPr lang="ja-JP" altLang="en-US" sz="1699" b="1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万円</a:t>
            </a:r>
            <a:r>
              <a:rPr lang="en-US" altLang="ja-JP" sz="1699" b="1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/</a:t>
            </a:r>
            <a:r>
              <a:rPr lang="ja-JP" altLang="en-US" sz="1699" b="1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戸）</a:t>
            </a:r>
            <a:r>
              <a:rPr lang="ja-JP" altLang="en-US" sz="1699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を補助します</a:t>
            </a:r>
            <a:r>
              <a:rPr lang="ja-JP" altLang="en-US" sz="16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699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59883" indent="-457052">
              <a:lnSpc>
                <a:spcPts val="1799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ja-JP" sz="16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※CLT</a:t>
            </a:r>
            <a:r>
              <a:rPr lang="ja-JP" altLang="en-US" sz="16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等の使用で追加補助（上限額：</a:t>
            </a:r>
            <a:r>
              <a:rPr lang="en-US" altLang="ja-JP" sz="16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90</a:t>
            </a:r>
            <a:r>
              <a:rPr lang="ja-JP" altLang="en-US" sz="16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  <a:r>
              <a:rPr lang="en-US" altLang="ja-JP" sz="16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6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戸）</a:t>
            </a:r>
            <a:endParaRPr lang="en-US" altLang="ja-JP" sz="1699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59883" indent="-457052">
              <a:lnSpc>
                <a:spcPts val="1799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altLang="ja-JP" sz="1699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3114499" y="5377133"/>
            <a:ext cx="661013" cy="769194"/>
          </a:xfrm>
          <a:prstGeom prst="rect">
            <a:avLst/>
          </a:prstGeom>
          <a:noFill/>
        </p:spPr>
        <p:txBody>
          <a:bodyPr wrap="square" lIns="35964" rIns="35964" rtlCol="0">
            <a:spAutoFit/>
          </a:bodyPr>
          <a:lstStyle/>
          <a:p>
            <a:pPr algn="ctr" defTabSz="913555">
              <a:defRPr/>
            </a:pPr>
            <a:r>
              <a:rPr lang="ja-JP" altLang="en-US" sz="4399" dirty="0">
                <a:solidFill>
                  <a:srgbClr val="000000">
                    <a:lumMod val="50000"/>
                    <a:lumOff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＋</a:t>
            </a:r>
            <a:endParaRPr lang="ja-JP" altLang="en-US" sz="4399" b="1" u="sng" dirty="0">
              <a:solidFill>
                <a:srgbClr val="000000">
                  <a:lumMod val="50000"/>
                  <a:lumOff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05" name="グループ化 104"/>
          <p:cNvGrpSpPr/>
          <p:nvPr/>
        </p:nvGrpSpPr>
        <p:grpSpPr>
          <a:xfrm>
            <a:off x="3986708" y="4723647"/>
            <a:ext cx="2151866" cy="2028079"/>
            <a:chOff x="5601072" y="2837215"/>
            <a:chExt cx="2182700" cy="2136874"/>
          </a:xfrm>
        </p:grpSpPr>
        <p:sp>
          <p:nvSpPr>
            <p:cNvPr id="106" name="正方形/長方形 105"/>
            <p:cNvSpPr/>
            <p:nvPr/>
          </p:nvSpPr>
          <p:spPr>
            <a:xfrm>
              <a:off x="5697586" y="4490585"/>
              <a:ext cx="683386" cy="476705"/>
            </a:xfrm>
            <a:prstGeom prst="rect">
              <a:avLst/>
            </a:prstGeom>
            <a:solidFill>
              <a:srgbClr val="BF1313">
                <a:lumMod val="20000"/>
                <a:lumOff val="80000"/>
              </a:srgbClr>
            </a:solidFill>
            <a:ln w="28575" cap="flat" cmpd="sng" algn="ctr">
              <a:solidFill>
                <a:srgbClr val="7AABCC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3555">
                <a:defRPr/>
              </a:pPr>
              <a:r>
                <a:rPr kumimoji="0" lang="ja-JP" altLang="en-US" sz="16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給湯</a:t>
              </a:r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5697586" y="3968323"/>
              <a:ext cx="683386" cy="514678"/>
            </a:xfrm>
            <a:prstGeom prst="rect">
              <a:avLst/>
            </a:prstGeom>
            <a:solidFill>
              <a:srgbClr val="FFFF00"/>
            </a:solidFill>
            <a:ln w="28575" cap="flat" cmpd="sng" algn="ctr">
              <a:solidFill>
                <a:srgbClr val="7AABCC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3555">
                <a:defRPr/>
              </a:pPr>
              <a:r>
                <a:rPr kumimoji="0" lang="ja-JP" altLang="en-US" sz="16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照明</a:t>
              </a:r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5697586" y="2848343"/>
              <a:ext cx="683386" cy="596384"/>
            </a:xfrm>
            <a:prstGeom prst="rect">
              <a:avLst/>
            </a:prstGeom>
            <a:solidFill>
              <a:srgbClr val="E57E17">
                <a:lumMod val="40000"/>
                <a:lumOff val="60000"/>
              </a:srgbClr>
            </a:solidFill>
            <a:ln w="28575" cap="flat" cmpd="sng" algn="ctr">
              <a:solidFill>
                <a:srgbClr val="7AABCC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3555">
                <a:defRPr/>
              </a:pPr>
              <a:r>
                <a:rPr kumimoji="0" lang="ja-JP" altLang="en-US" sz="16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暖房</a:t>
              </a:r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5697586" y="3440529"/>
              <a:ext cx="683386" cy="260320"/>
            </a:xfrm>
            <a:prstGeom prst="rect">
              <a:avLst/>
            </a:prstGeom>
            <a:solidFill>
              <a:srgbClr val="005BAC">
                <a:lumMod val="20000"/>
                <a:lumOff val="80000"/>
              </a:srgbClr>
            </a:solidFill>
            <a:ln w="28575" cap="flat" cmpd="sng" algn="ctr">
              <a:solidFill>
                <a:srgbClr val="7AABCC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3555">
                <a:defRPr/>
              </a:pPr>
              <a:r>
                <a:rPr kumimoji="0" lang="ja-JP" altLang="en-US" sz="16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冷房</a:t>
              </a:r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5697586" y="3704426"/>
              <a:ext cx="683386" cy="260320"/>
            </a:xfrm>
            <a:prstGeom prst="rect">
              <a:avLst/>
            </a:prstGeom>
            <a:solidFill>
              <a:srgbClr val="7AABCC"/>
            </a:solidFill>
            <a:ln w="28575" cap="flat" cmpd="sng" algn="ctr">
              <a:solidFill>
                <a:srgbClr val="7AABCC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3555">
                <a:defRPr/>
              </a:pPr>
              <a:r>
                <a:rPr kumimoji="0" lang="ja-JP" altLang="en-US" sz="16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換気</a:t>
              </a:r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6924851" y="4633341"/>
              <a:ext cx="683386" cy="340748"/>
            </a:xfrm>
            <a:prstGeom prst="rect">
              <a:avLst/>
            </a:prstGeom>
            <a:solidFill>
              <a:srgbClr val="BF1313">
                <a:lumMod val="20000"/>
                <a:lumOff val="80000"/>
              </a:srgbClr>
            </a:solidFill>
            <a:ln w="28575" cap="flat" cmpd="sng" algn="ctr">
              <a:solidFill>
                <a:srgbClr val="7AABCC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3555">
                <a:defRPr/>
              </a:pPr>
              <a:r>
                <a:rPr kumimoji="0" lang="ja-JP" altLang="en-US" sz="16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給湯</a:t>
              </a:r>
            </a:p>
          </p:txBody>
        </p:sp>
        <p:sp>
          <p:nvSpPr>
            <p:cNvPr id="112" name="正方形/長方形 111"/>
            <p:cNvSpPr/>
            <p:nvPr/>
          </p:nvSpPr>
          <p:spPr>
            <a:xfrm>
              <a:off x="6924851" y="4264532"/>
              <a:ext cx="683386" cy="367890"/>
            </a:xfrm>
            <a:prstGeom prst="rect">
              <a:avLst/>
            </a:prstGeom>
            <a:solidFill>
              <a:srgbClr val="FFFF00"/>
            </a:solidFill>
            <a:ln w="28575" cap="flat" cmpd="sng" algn="ctr">
              <a:solidFill>
                <a:srgbClr val="7AABCC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3555">
                <a:defRPr/>
              </a:pPr>
              <a:r>
                <a:rPr kumimoji="0" lang="ja-JP" altLang="en-US" sz="16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照明</a:t>
              </a:r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6924851" y="3463974"/>
              <a:ext cx="683386" cy="426294"/>
            </a:xfrm>
            <a:prstGeom prst="rect">
              <a:avLst/>
            </a:prstGeom>
            <a:solidFill>
              <a:srgbClr val="E57E17">
                <a:lumMod val="40000"/>
                <a:lumOff val="60000"/>
              </a:srgbClr>
            </a:solidFill>
            <a:ln w="28575" cap="flat" cmpd="sng" algn="ctr">
              <a:solidFill>
                <a:srgbClr val="7AABCC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3555">
                <a:defRPr/>
              </a:pPr>
              <a:r>
                <a:rPr kumimoji="0" lang="ja-JP" altLang="en-US" sz="16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暖房</a:t>
              </a:r>
            </a:p>
          </p:txBody>
        </p:sp>
        <p:sp>
          <p:nvSpPr>
            <p:cNvPr id="114" name="正方形/長方形 113"/>
            <p:cNvSpPr/>
            <p:nvPr/>
          </p:nvSpPr>
          <p:spPr>
            <a:xfrm>
              <a:off x="6924851" y="3887267"/>
              <a:ext cx="683386" cy="186076"/>
            </a:xfrm>
            <a:prstGeom prst="rect">
              <a:avLst/>
            </a:prstGeom>
            <a:solidFill>
              <a:srgbClr val="005BAC">
                <a:lumMod val="20000"/>
                <a:lumOff val="80000"/>
              </a:srgbClr>
            </a:solidFill>
            <a:ln w="28575" cap="flat" cmpd="sng" algn="ctr">
              <a:solidFill>
                <a:srgbClr val="7AABCC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3555">
                <a:defRPr/>
              </a:pPr>
              <a:r>
                <a:rPr kumimoji="0" lang="ja-JP" altLang="en-US" sz="16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冷房</a:t>
              </a:r>
            </a:p>
          </p:txBody>
        </p:sp>
        <p:sp>
          <p:nvSpPr>
            <p:cNvPr id="115" name="正方形/長方形 114"/>
            <p:cNvSpPr/>
            <p:nvPr/>
          </p:nvSpPr>
          <p:spPr>
            <a:xfrm>
              <a:off x="6924851" y="4075900"/>
              <a:ext cx="683386" cy="186076"/>
            </a:xfrm>
            <a:prstGeom prst="rect">
              <a:avLst/>
            </a:prstGeom>
            <a:solidFill>
              <a:srgbClr val="7AABCC"/>
            </a:solidFill>
            <a:ln w="28575" cap="flat" cmpd="sng" algn="ctr">
              <a:solidFill>
                <a:srgbClr val="7AABCC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3555">
                <a:defRPr/>
              </a:pPr>
              <a:r>
                <a:rPr kumimoji="0" lang="ja-JP" altLang="en-US" sz="16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換気</a:t>
              </a:r>
            </a:p>
          </p:txBody>
        </p:sp>
        <p:cxnSp>
          <p:nvCxnSpPr>
            <p:cNvPr id="116" name="直線コネクタ 115"/>
            <p:cNvCxnSpPr/>
            <p:nvPr/>
          </p:nvCxnSpPr>
          <p:spPr>
            <a:xfrm>
              <a:off x="5601072" y="4963937"/>
              <a:ext cx="2182700" cy="0"/>
            </a:xfrm>
            <a:prstGeom prst="line">
              <a:avLst/>
            </a:prstGeom>
            <a:noFill/>
            <a:ln w="28575" cap="flat" cmpd="sng" algn="ctr">
              <a:solidFill>
                <a:srgbClr val="7F7F7F"/>
              </a:solidFill>
              <a:prstDash val="solid"/>
            </a:ln>
            <a:effectLst/>
          </p:spPr>
        </p:cxnSp>
        <p:sp>
          <p:nvSpPr>
            <p:cNvPr id="117" name="下矢印 59"/>
            <p:cNvSpPr/>
            <p:nvPr/>
          </p:nvSpPr>
          <p:spPr>
            <a:xfrm>
              <a:off x="6942204" y="2837215"/>
              <a:ext cx="655214" cy="641282"/>
            </a:xfrm>
            <a:prstGeom prst="downArrow">
              <a:avLst>
                <a:gd name="adj1" fmla="val 50000"/>
                <a:gd name="adj2" fmla="val 32572"/>
              </a:avLst>
            </a:prstGeom>
            <a:solidFill>
              <a:srgbClr val="BF1313">
                <a:lumMod val="40000"/>
                <a:lumOff val="60000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wrap="none" rtlCol="0" anchor="ctr"/>
            <a:lstStyle/>
            <a:p>
              <a:pPr algn="ctr" defTabSz="913555">
                <a:defRPr/>
              </a:pPr>
              <a:r>
                <a:rPr kumimoji="0" lang="en-US" altLang="ja-JP" b="1" kern="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20</a:t>
              </a:r>
              <a:r>
                <a:rPr kumimoji="0" lang="ja-JP" altLang="en-US" b="1" kern="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％以上省エネ</a:t>
              </a:r>
            </a:p>
          </p:txBody>
        </p:sp>
      </p:grpSp>
      <p:sp>
        <p:nvSpPr>
          <p:cNvPr id="118" name="テキスト ボックス 117"/>
          <p:cNvSpPr txBox="1"/>
          <p:nvPr/>
        </p:nvSpPr>
        <p:spPr>
          <a:xfrm>
            <a:off x="3417761" y="4320996"/>
            <a:ext cx="3569064" cy="461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3555">
              <a:defRPr/>
            </a:pPr>
            <a:r>
              <a:rPr kumimoji="0" lang="ja-JP" altLang="en-US" sz="2399" b="1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エネルギーを上手に使う</a:t>
            </a:r>
            <a:endParaRPr kumimoji="0" lang="en-US" altLang="ja-JP" b="1" kern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6235051" y="5377133"/>
            <a:ext cx="661013" cy="769194"/>
          </a:xfrm>
          <a:prstGeom prst="rect">
            <a:avLst/>
          </a:prstGeom>
          <a:noFill/>
        </p:spPr>
        <p:txBody>
          <a:bodyPr wrap="square" lIns="35964" rIns="35964" rtlCol="0">
            <a:spAutoFit/>
          </a:bodyPr>
          <a:lstStyle/>
          <a:p>
            <a:pPr algn="ctr" defTabSz="913555">
              <a:defRPr/>
            </a:pPr>
            <a:r>
              <a:rPr lang="ja-JP" altLang="en-US" sz="4399" dirty="0">
                <a:solidFill>
                  <a:srgbClr val="000000">
                    <a:lumMod val="50000"/>
                    <a:lumOff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＋</a:t>
            </a:r>
            <a:endParaRPr lang="ja-JP" altLang="en-US" sz="4399" b="1" u="sng" dirty="0">
              <a:solidFill>
                <a:srgbClr val="000000">
                  <a:lumMod val="50000"/>
                  <a:lumOff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6966993" y="4305198"/>
            <a:ext cx="2646030" cy="461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3555">
              <a:defRPr/>
            </a:pPr>
            <a:r>
              <a:rPr kumimoji="0" lang="ja-JP" altLang="en-US" sz="2399" b="1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エネルギーを創る</a:t>
            </a:r>
            <a:endParaRPr kumimoji="0" lang="en-US" altLang="ja-JP" sz="2399" b="1" kern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21" name="グループ化 120"/>
          <p:cNvGrpSpPr/>
          <p:nvPr/>
        </p:nvGrpSpPr>
        <p:grpSpPr>
          <a:xfrm>
            <a:off x="6986824" y="4807904"/>
            <a:ext cx="2459132" cy="1944172"/>
            <a:chOff x="7362283" y="3252742"/>
            <a:chExt cx="2494369" cy="2048466"/>
          </a:xfrm>
        </p:grpSpPr>
        <p:sp>
          <p:nvSpPr>
            <p:cNvPr id="122" name="下矢印 65"/>
            <p:cNvSpPr>
              <a:spLocks noChangeAspect="1"/>
            </p:cNvSpPr>
            <p:nvPr/>
          </p:nvSpPr>
          <p:spPr>
            <a:xfrm rot="10800000">
              <a:off x="7362283" y="3637914"/>
              <a:ext cx="2415253" cy="1663294"/>
            </a:xfrm>
            <a:prstGeom prst="downArrow">
              <a:avLst>
                <a:gd name="adj1" fmla="val 68593"/>
                <a:gd name="adj2" fmla="val 52233"/>
              </a:avLst>
            </a:prstGeom>
            <a:noFill/>
            <a:ln w="57150" cap="flat" cmpd="sng" algn="ctr">
              <a:solidFill>
                <a:srgbClr val="40647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3555">
                <a:defRPr/>
              </a:pPr>
              <a:endParaRPr kumimoji="0" lang="ja-JP" altLang="en-US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123" name="グループ化 122"/>
            <p:cNvGrpSpPr/>
            <p:nvPr/>
          </p:nvGrpSpPr>
          <p:grpSpPr>
            <a:xfrm>
              <a:off x="8079824" y="3974584"/>
              <a:ext cx="977632" cy="473576"/>
              <a:chOff x="-499288" y="2348880"/>
              <a:chExt cx="977632" cy="473576"/>
            </a:xfrm>
          </p:grpSpPr>
          <p:sp>
            <p:nvSpPr>
              <p:cNvPr id="128" name="正方形/長方形 127"/>
              <p:cNvSpPr/>
              <p:nvPr/>
            </p:nvSpPr>
            <p:spPr>
              <a:xfrm>
                <a:off x="-499288" y="2348880"/>
                <a:ext cx="288032" cy="216024"/>
              </a:xfrm>
              <a:prstGeom prst="rect">
                <a:avLst/>
              </a:prstGeom>
              <a:solidFill>
                <a:srgbClr val="40647F"/>
              </a:solidFill>
              <a:ln w="9525" cap="flat" cmpd="sng" algn="ctr">
                <a:solidFill>
                  <a:srgbClr val="40647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3555">
                  <a:defRPr/>
                </a:pPr>
                <a:endParaRPr kumimoji="0" lang="ja-JP" altLang="en-US" kern="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29" name="正方形/長方形 128"/>
              <p:cNvSpPr/>
              <p:nvPr/>
            </p:nvSpPr>
            <p:spPr>
              <a:xfrm>
                <a:off x="-159568" y="2348880"/>
                <a:ext cx="288032" cy="216024"/>
              </a:xfrm>
              <a:prstGeom prst="rect">
                <a:avLst/>
              </a:prstGeom>
              <a:solidFill>
                <a:srgbClr val="40647F"/>
              </a:solidFill>
              <a:ln w="9525" cap="flat" cmpd="sng" algn="ctr">
                <a:solidFill>
                  <a:srgbClr val="40647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3555">
                  <a:defRPr/>
                </a:pPr>
                <a:endParaRPr kumimoji="0" lang="ja-JP" altLang="en-US" kern="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30" name="正方形/長方形 129"/>
              <p:cNvSpPr/>
              <p:nvPr/>
            </p:nvSpPr>
            <p:spPr>
              <a:xfrm>
                <a:off x="180152" y="2348880"/>
                <a:ext cx="288032" cy="216024"/>
              </a:xfrm>
              <a:prstGeom prst="rect">
                <a:avLst/>
              </a:prstGeom>
              <a:solidFill>
                <a:srgbClr val="40647F"/>
              </a:solidFill>
              <a:ln w="9525" cap="flat" cmpd="sng" algn="ctr">
                <a:solidFill>
                  <a:srgbClr val="40647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3555">
                  <a:defRPr/>
                </a:pPr>
                <a:endParaRPr kumimoji="0" lang="ja-JP" altLang="en-US" kern="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31" name="正方形/長方形 130"/>
              <p:cNvSpPr/>
              <p:nvPr/>
            </p:nvSpPr>
            <p:spPr>
              <a:xfrm>
                <a:off x="-489128" y="2606432"/>
                <a:ext cx="288032" cy="216024"/>
              </a:xfrm>
              <a:prstGeom prst="rect">
                <a:avLst/>
              </a:prstGeom>
              <a:solidFill>
                <a:srgbClr val="40647F"/>
              </a:solidFill>
              <a:ln w="9525" cap="flat" cmpd="sng" algn="ctr">
                <a:solidFill>
                  <a:srgbClr val="40647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3555">
                  <a:defRPr/>
                </a:pPr>
                <a:endParaRPr kumimoji="0" lang="ja-JP" altLang="en-US" kern="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32" name="正方形/長方形 131"/>
              <p:cNvSpPr/>
              <p:nvPr/>
            </p:nvSpPr>
            <p:spPr>
              <a:xfrm>
                <a:off x="-149408" y="2606432"/>
                <a:ext cx="288032" cy="216024"/>
              </a:xfrm>
              <a:prstGeom prst="rect">
                <a:avLst/>
              </a:prstGeom>
              <a:solidFill>
                <a:srgbClr val="40647F"/>
              </a:solidFill>
              <a:ln w="9525" cap="flat" cmpd="sng" algn="ctr">
                <a:solidFill>
                  <a:srgbClr val="40647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3555">
                  <a:defRPr/>
                </a:pPr>
                <a:endParaRPr kumimoji="0" lang="ja-JP" altLang="en-US" kern="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33" name="正方形/長方形 132"/>
              <p:cNvSpPr/>
              <p:nvPr/>
            </p:nvSpPr>
            <p:spPr>
              <a:xfrm>
                <a:off x="190312" y="2606432"/>
                <a:ext cx="288032" cy="216024"/>
              </a:xfrm>
              <a:prstGeom prst="rect">
                <a:avLst/>
              </a:prstGeom>
              <a:solidFill>
                <a:srgbClr val="40647F"/>
              </a:solidFill>
              <a:ln w="9525" cap="flat" cmpd="sng" algn="ctr">
                <a:solidFill>
                  <a:srgbClr val="40647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3555">
                  <a:defRPr/>
                </a:pPr>
                <a:endParaRPr kumimoji="0" lang="ja-JP" altLang="en-US" kern="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124" name="円/楕円 67"/>
            <p:cNvSpPr>
              <a:spLocks noChangeAspect="1"/>
            </p:cNvSpPr>
            <p:nvPr/>
          </p:nvSpPr>
          <p:spPr>
            <a:xfrm>
              <a:off x="9244004" y="3252742"/>
              <a:ext cx="612648" cy="612648"/>
            </a:xfrm>
            <a:prstGeom prst="ellipse">
              <a:avLst/>
            </a:prstGeom>
            <a:solidFill>
              <a:srgbClr val="E57E17"/>
            </a:solidFill>
            <a:ln w="9525" cap="flat" cmpd="sng" algn="ctr">
              <a:solidFill>
                <a:srgbClr val="E57E17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3555">
                <a:defRPr/>
              </a:pPr>
              <a:endParaRPr kumimoji="0" lang="ja-JP" altLang="en-US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125" name="直線矢印コネクタ 124"/>
            <p:cNvCxnSpPr/>
            <p:nvPr/>
          </p:nvCxnSpPr>
          <p:spPr>
            <a:xfrm flipH="1">
              <a:off x="8458877" y="3558938"/>
              <a:ext cx="689600" cy="552694"/>
            </a:xfrm>
            <a:prstGeom prst="straightConnector1">
              <a:avLst/>
            </a:prstGeom>
            <a:noFill/>
            <a:ln w="19050" cap="flat" cmpd="sng" algn="ctr">
              <a:solidFill>
                <a:srgbClr val="E57E17"/>
              </a:solidFill>
              <a:prstDash val="solid"/>
              <a:tailEnd type="triangle"/>
            </a:ln>
            <a:effectLst/>
          </p:spPr>
        </p:cxnSp>
        <p:cxnSp>
          <p:nvCxnSpPr>
            <p:cNvPr id="126" name="直線矢印コネクタ 125"/>
            <p:cNvCxnSpPr/>
            <p:nvPr/>
          </p:nvCxnSpPr>
          <p:spPr>
            <a:xfrm flipH="1">
              <a:off x="8611277" y="3884418"/>
              <a:ext cx="689600" cy="552694"/>
            </a:xfrm>
            <a:prstGeom prst="straightConnector1">
              <a:avLst/>
            </a:prstGeom>
            <a:noFill/>
            <a:ln w="19050" cap="flat" cmpd="sng" algn="ctr">
              <a:solidFill>
                <a:srgbClr val="E57E17"/>
              </a:solidFill>
              <a:prstDash val="solid"/>
              <a:tailEnd type="triangle"/>
            </a:ln>
            <a:effectLst/>
          </p:spPr>
        </p:cxnSp>
        <p:cxnSp>
          <p:nvCxnSpPr>
            <p:cNvPr id="127" name="直線矢印コネクタ 126"/>
            <p:cNvCxnSpPr/>
            <p:nvPr/>
          </p:nvCxnSpPr>
          <p:spPr>
            <a:xfrm flipH="1">
              <a:off x="8521501" y="3738298"/>
              <a:ext cx="689600" cy="552694"/>
            </a:xfrm>
            <a:prstGeom prst="straightConnector1">
              <a:avLst/>
            </a:prstGeom>
            <a:noFill/>
            <a:ln w="19050" cap="flat" cmpd="sng" algn="ctr">
              <a:solidFill>
                <a:srgbClr val="E57E17"/>
              </a:solidFill>
              <a:prstDash val="solid"/>
              <a:tailEnd type="triangle"/>
            </a:ln>
            <a:effectLst/>
          </p:spPr>
        </p:cxnSp>
      </p:grpSp>
      <p:sp>
        <p:nvSpPr>
          <p:cNvPr id="134" name="テキスト ボックス 133"/>
          <p:cNvSpPr txBox="1"/>
          <p:nvPr/>
        </p:nvSpPr>
        <p:spPr>
          <a:xfrm>
            <a:off x="-307577" y="4305195"/>
            <a:ext cx="4186805" cy="1138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3555">
              <a:defRPr/>
            </a:pPr>
            <a:r>
              <a:rPr lang="ja-JP" altLang="en-US" sz="2399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エネルギーを極力</a:t>
            </a:r>
            <a:endParaRPr lang="en-US" altLang="ja-JP" sz="2399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ctr" defTabSz="913555">
              <a:defRPr/>
            </a:pPr>
            <a:r>
              <a:rPr lang="ja-JP" altLang="en-US" sz="2399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必要としない</a:t>
            </a:r>
          </a:p>
          <a:p>
            <a:pPr algn="ctr" defTabSz="913555">
              <a:defRPr/>
            </a:pPr>
            <a:r>
              <a:rPr lang="ja-JP" altLang="en-US" sz="1999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（夏は涼しく、冬は暖かい住宅）</a:t>
            </a:r>
            <a:endParaRPr lang="en-US" altLang="ja-JP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35" name="グループ化 134"/>
          <p:cNvGrpSpPr/>
          <p:nvPr/>
        </p:nvGrpSpPr>
        <p:grpSpPr>
          <a:xfrm>
            <a:off x="920262" y="5392622"/>
            <a:ext cx="2112046" cy="1354515"/>
            <a:chOff x="498402" y="3614377"/>
            <a:chExt cx="2519187" cy="1728154"/>
          </a:xfrm>
        </p:grpSpPr>
        <p:sp>
          <p:nvSpPr>
            <p:cNvPr id="136" name="下矢印 79"/>
            <p:cNvSpPr>
              <a:spLocks noChangeAspect="1"/>
            </p:cNvSpPr>
            <p:nvPr/>
          </p:nvSpPr>
          <p:spPr>
            <a:xfrm rot="10800000">
              <a:off x="602336" y="3637914"/>
              <a:ext cx="2415253" cy="1663294"/>
            </a:xfrm>
            <a:prstGeom prst="downArrow">
              <a:avLst>
                <a:gd name="adj1" fmla="val 68593"/>
                <a:gd name="adj2" fmla="val 52233"/>
              </a:avLst>
            </a:prstGeom>
            <a:solidFill>
              <a:srgbClr val="E57E17">
                <a:lumMod val="20000"/>
                <a:lumOff val="80000"/>
              </a:srgbClr>
            </a:solidFill>
            <a:ln w="57150" cap="flat" cmpd="sng" algn="ctr">
              <a:solidFill>
                <a:srgbClr val="E57E17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3555">
                <a:defRPr/>
              </a:pPr>
              <a:endParaRPr kumimoji="0" lang="ja-JP" altLang="en-US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endParaRPr>
            </a:p>
          </p:txBody>
        </p:sp>
        <p:pic>
          <p:nvPicPr>
            <p:cNvPr id="137" name="図 136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50000"/>
            <a:stretch/>
          </p:blipFill>
          <p:spPr>
            <a:xfrm>
              <a:off x="498402" y="3614377"/>
              <a:ext cx="1297590" cy="17281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015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スライド番号プレースホルダー"/>
          <p:cNvSpPr>
            <a:spLocks noGrp="1"/>
          </p:cNvSpPr>
          <p:nvPr>
            <p:ph type="sldNum" sz="quarter" idx="12"/>
          </p:nvPr>
        </p:nvSpPr>
        <p:spPr>
          <a:xfrm>
            <a:off x="9218232" y="6522208"/>
            <a:ext cx="629798" cy="370681"/>
          </a:xfrm>
        </p:spPr>
        <p:txBody>
          <a:bodyPr/>
          <a:lstStyle/>
          <a:p>
            <a:pPr algn="ctr">
              <a:defRPr/>
            </a:pPr>
            <a:fld id="{AE35086E-B9CF-44F9-8B72-E4A3B439ECA4}" type="slidenum">
              <a:rPr lang="ja-JP" altLang="en-US" sz="1799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 algn="ctr">
                <a:defRPr/>
              </a:pPr>
              <a:t>3</a:t>
            </a:fld>
            <a:endParaRPr lang="ja-JP" altLang="en-US" sz="1799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2" name="タイトル 2"/>
          <p:cNvSpPr txBox="1">
            <a:spLocks/>
          </p:cNvSpPr>
          <p:nvPr/>
        </p:nvSpPr>
        <p:spPr>
          <a:xfrm>
            <a:off x="-159514" y="56892"/>
            <a:ext cx="10299509" cy="561895"/>
          </a:xfrm>
          <a:prstGeom prst="rect">
            <a:avLst/>
          </a:prstGeom>
        </p:spPr>
        <p:txBody>
          <a:bodyPr vert="horz" lIns="91411" tIns="45705" rIns="91411" bIns="45705" rtlCol="0" anchor="ctr">
            <a:noAutofit/>
          </a:bodyPr>
          <a:lstStyle>
            <a:lvl1pPr algn="l" defTabSz="913852" rtl="0" eaLnBrk="1" latinLnBrk="0" hangingPunct="1">
              <a:spcBef>
                <a:spcPct val="0"/>
              </a:spcBef>
              <a:buNone/>
              <a:defRPr kumimoji="1" sz="2398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algn="ctr"/>
            <a:r>
              <a:rPr lang="ja-JP" altLang="en-US" sz="35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補助金の交付条件</a:t>
            </a:r>
          </a:p>
        </p:txBody>
      </p:sp>
      <p:sp>
        <p:nvSpPr>
          <p:cNvPr id="103" name="テキスト プレースホルダー 7"/>
          <p:cNvSpPr txBox="1">
            <a:spLocks/>
          </p:cNvSpPr>
          <p:nvPr/>
        </p:nvSpPr>
        <p:spPr>
          <a:xfrm>
            <a:off x="128422" y="621588"/>
            <a:ext cx="9717964" cy="51109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vert="horz" wrap="square" lIns="215931" tIns="107965" rIns="215931" bIns="107965" rtlCol="0">
            <a:noAutofit/>
          </a:bodyPr>
          <a:lstStyle>
            <a:lvl1pPr marL="342694" indent="-342694" algn="l" defTabSz="913852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  <a:defRPr kumimoji="1" sz="199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504" indent="-285578" algn="l" defTabSz="913852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kumimoji="1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314" indent="-228462" algn="l" defTabSz="913852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kumimoji="1" sz="10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99240" indent="-228462" algn="l" defTabSz="91385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99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6166" indent="-228462" algn="l" defTabSz="913852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99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3092" indent="-228462" algn="l" defTabSz="9138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99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0017" indent="-228462" algn="l" defTabSz="9138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99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6943" indent="-228462" algn="l" defTabSz="9138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99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3868" indent="-228462" algn="l" defTabSz="9138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99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23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以下の要件を</a:t>
            </a:r>
            <a:r>
              <a:rPr lang="ja-JP" altLang="en-US" sz="2399" b="1" u="sng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全て満たす</a:t>
            </a:r>
            <a:r>
              <a:rPr lang="ja-JP" altLang="en-US" sz="2399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住宅であること。</a:t>
            </a:r>
            <a:endParaRPr lang="en-US" altLang="ja-JP" sz="2399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ja-JP" altLang="en-US" sz="105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6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r>
              <a:rPr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ＺＥＨロードマップにおける「ＺＥＨの定義」を満たしていること。</a:t>
            </a:r>
            <a:endParaRPr lang="en-US" altLang="ja-JP" sz="16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ja-JP" sz="105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</a:t>
            </a:r>
            <a:r>
              <a:rPr lang="ja-JP" altLang="en-US" sz="105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１） 住宅の外皮性能は、地域区分毎に定められた強化外皮基準（ＵＡ値）以上であること。</a:t>
            </a:r>
            <a:endParaRPr lang="en-US" altLang="ja-JP" sz="105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05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２） 設計一次エネルギー消費量は、再生可能エネルギーを除き、基準一次エネルギー消費量から２０％以上削減されていること。 </a:t>
            </a:r>
            <a:endParaRPr lang="en-US" altLang="ja-JP" sz="105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05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３） 太陽光発電システム等の再生可能エネルギー・システムを導入すること。 </a:t>
            </a:r>
            <a:endParaRPr lang="en-US" altLang="ja-JP" sz="105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ja-JP" sz="105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 ※</a:t>
            </a:r>
            <a:r>
              <a:rPr lang="ja-JP" altLang="en-US" sz="105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既存戸建住宅においては、既設の太陽光システムも認めます。</a:t>
            </a:r>
            <a:endParaRPr lang="en-US" altLang="ja-JP" sz="105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ja-JP" sz="105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 ※</a:t>
            </a:r>
            <a:r>
              <a:rPr lang="ja-JP" altLang="en-US" sz="105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売電を行う場合は余剰買取方式に限る。＜全量買取方式は認めません＞</a:t>
            </a: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05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４） 設計一次エネルギー消費量は、再生可能エネルギーを加えて、基準一次エネルギー消費量から１００％以上削減されていること。</a:t>
            </a:r>
            <a:endParaRPr lang="en-US" altLang="ja-JP" sz="105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05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</a:t>
            </a:r>
            <a:r>
              <a:rPr lang="en-US" altLang="ja-JP" sz="105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※ZEH</a:t>
            </a:r>
            <a:r>
              <a:rPr lang="ja-JP" altLang="en-US" sz="105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の詳細な定義は「</a:t>
            </a:r>
            <a:r>
              <a:rPr lang="en-US" altLang="ja-JP" sz="105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ZEH</a:t>
            </a:r>
            <a:r>
              <a:rPr lang="ja-JP" altLang="en-US" sz="105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ロードマップ検討委員会とりまとめ」</a:t>
            </a:r>
            <a:endParaRPr lang="en-US" altLang="ja-JP" sz="105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05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（経済産業省</a:t>
            </a:r>
            <a:r>
              <a:rPr lang="en-US" altLang="ja-JP" sz="105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, http://www.meti.go.jp/press/2015/12/20151217003/20151217003-1.pdf</a:t>
            </a:r>
            <a:r>
              <a:rPr lang="ja-JP" altLang="en-US" sz="105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）を参照</a:t>
            </a: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6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申請する住宅は、ＳＩＩに登録されたＺＥＨビルダー</a:t>
            </a:r>
            <a:r>
              <a: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プランナーが設計、建築、改修又は</a:t>
            </a:r>
            <a:endParaRPr lang="en-US" altLang="ja-JP" sz="16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</a:t>
            </a:r>
            <a:r>
              <a:rPr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販売を行う住宅であること。なお、平成２８年度および平成２９年度に登録を受けたＺＥＨ</a:t>
            </a: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ビルダー</a:t>
            </a:r>
            <a:r>
              <a: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プランナーのうち、ＺＥＨビルダー</a:t>
            </a:r>
            <a:r>
              <a: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プランナー実績報告書を未提出のＺＥＨビルダー</a:t>
            </a:r>
            <a:r>
              <a: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プランナーが関与する住宅は補助対象外とします。</a:t>
            </a:r>
            <a:endParaRPr lang="en-US" altLang="ja-JP" sz="16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ja-JP" sz="14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</a:t>
            </a:r>
            <a:r>
              <a:rPr lang="en-US" altLang="ja-JP" sz="105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5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住宅の種類とＺＥＨビルダー</a:t>
            </a:r>
            <a:r>
              <a:rPr lang="en-US" altLang="ja-JP" sz="105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105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プランナー登録の地域・種別の区分は対応している必要があります。</a:t>
            </a: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6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</a:t>
            </a:r>
            <a:r>
              <a:rPr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申請する住宅について、建築物省エネ法第７条に基づく省エネ性能表示（ＢＥＬＳ等、第三者認証を受けているものに限る）にて、</a:t>
            </a:r>
            <a:r>
              <a: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</a:t>
            </a:r>
            <a:r>
              <a:rPr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ＺＥＨ</a:t>
            </a:r>
            <a:r>
              <a: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  <a:r>
              <a:rPr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であることを示す証書を原則として中間報告前に取得し、その写しを中間報告時に提出できること。</a:t>
            </a:r>
            <a:endParaRPr lang="ja-JP" altLang="en-US" sz="14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6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</a:t>
            </a:r>
            <a:r>
              <a:rPr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導入する設備は本事業の要件を満たすものであること。</a:t>
            </a:r>
            <a:endParaRPr lang="en-US" altLang="ja-JP" sz="16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6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⑤</a:t>
            </a:r>
            <a:r>
              <a:rPr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要件を満たすエネルギー計測装置を導入すること。</a:t>
            </a:r>
            <a:endParaRPr lang="en-US" altLang="ja-JP" sz="16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6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⑥</a:t>
            </a:r>
            <a:r>
              <a:rPr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既存戸建住宅は、住宅全体の断熱改修を含み、導入する設備は原則として全て新たに導入すること。</a:t>
            </a: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6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⑦</a:t>
            </a:r>
            <a:r>
              <a:rPr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申請する住宅の補助対象費用（蓄電システムを除く）は、ＳＩＩが定める上限額以下であること。</a:t>
            </a:r>
            <a:endParaRPr lang="en-US" altLang="ja-JP" sz="16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altLang="ja-JP" sz="16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altLang="ja-JP" sz="16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altLang="ja-JP" sz="16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altLang="ja-JP" sz="16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28422" y="5804502"/>
            <a:ext cx="9717964" cy="7177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9883" indent="-457052">
              <a:defRPr/>
            </a:pPr>
            <a:r>
              <a:rPr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詳細な条件は公募要領を参照ください</a:t>
            </a:r>
            <a:r>
              <a:rPr lang="ja-JP" altLang="en-US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9883" indent="-457052">
              <a:defRPr/>
            </a:pPr>
            <a:r>
              <a:rPr lang="en-US" altLang="ja-JP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https://sii.or.jp/moe_zeh30/uploads/H30ZEH_kouboyouryou.pdf?0405</a:t>
            </a:r>
          </a:p>
        </p:txBody>
      </p:sp>
    </p:spTree>
    <p:extLst>
      <p:ext uri="{BB962C8B-B14F-4D97-AF65-F5344CB8AC3E}">
        <p14:creationId xmlns:p14="http://schemas.microsoft.com/office/powerpoint/2010/main" val="2259363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6648" y="-305091"/>
            <a:ext cx="10429591" cy="1142634"/>
          </a:xfrm>
        </p:spPr>
        <p:txBody>
          <a:bodyPr/>
          <a:lstStyle/>
          <a:p>
            <a:pPr algn="l"/>
            <a:r>
              <a:rPr lang="ja-JP" altLang="en-US" sz="199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設備等の要件及び補助対象設備一覧　　</a:t>
            </a:r>
          </a:p>
        </p:txBody>
      </p:sp>
      <p:sp>
        <p:nvSpPr>
          <p:cNvPr id="6" name="スライド番号プレースホルダー"/>
          <p:cNvSpPr>
            <a:spLocks noGrp="1"/>
          </p:cNvSpPr>
          <p:nvPr>
            <p:ph type="sldNum" sz="quarter" idx="12"/>
          </p:nvPr>
        </p:nvSpPr>
        <p:spPr>
          <a:xfrm>
            <a:off x="9218232" y="6522208"/>
            <a:ext cx="629798" cy="370681"/>
          </a:xfrm>
        </p:spPr>
        <p:txBody>
          <a:bodyPr/>
          <a:lstStyle/>
          <a:p>
            <a:pPr algn="ctr">
              <a:defRPr/>
            </a:pPr>
            <a:fld id="{AE35086E-B9CF-44F9-8B72-E4A3B439ECA4}" type="slidenum">
              <a:rPr lang="ja-JP" altLang="en-US" sz="1799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 algn="ctr">
                <a:defRPr/>
              </a:pPr>
              <a:t>4</a:t>
            </a:fld>
            <a:endParaRPr lang="ja-JP" altLang="en-US" sz="1799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/>
          </p:nvPr>
        </p:nvGraphicFramePr>
        <p:xfrm>
          <a:off x="416362" y="528455"/>
          <a:ext cx="8494221" cy="6239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ワークシート" r:id="rId3" imgW="9667800" imgH="9210822" progId="Excel.Sheet.12">
                  <p:embed/>
                </p:oleObj>
              </mc:Choice>
              <mc:Fallback>
                <p:oleObj name="ワークシート" r:id="rId3" imgW="9667800" imgH="9210822" progId="Excel.Sheet.12">
                  <p:embed/>
                  <p:pic>
                    <p:nvPicPr>
                      <p:cNvPr id="8" name="オブジェクト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6362" y="528455"/>
                        <a:ext cx="8494221" cy="62399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/>
          </p:nvPr>
        </p:nvGraphicFramePr>
        <p:xfrm>
          <a:off x="4280017" y="-5401"/>
          <a:ext cx="6622614" cy="667616"/>
        </p:xfrm>
        <a:graphic>
          <a:graphicData uri="http://schemas.openxmlformats.org/drawingml/2006/table">
            <a:tbl>
              <a:tblPr/>
              <a:tblGrid>
                <a:gridCol w="5228035">
                  <a:extLst>
                    <a:ext uri="{9D8B030D-6E8A-4147-A177-3AD203B41FA5}">
                      <a16:colId xmlns:a16="http://schemas.microsoft.com/office/drawing/2014/main" val="168055748"/>
                    </a:ext>
                  </a:extLst>
                </a:gridCol>
                <a:gridCol w="724485">
                  <a:extLst>
                    <a:ext uri="{9D8B030D-6E8A-4147-A177-3AD203B41FA5}">
                      <a16:colId xmlns:a16="http://schemas.microsoft.com/office/drawing/2014/main" val="1859597948"/>
                    </a:ext>
                  </a:extLst>
                </a:gridCol>
                <a:gridCol w="670094">
                  <a:extLst>
                    <a:ext uri="{9D8B030D-6E8A-4147-A177-3AD203B41FA5}">
                      <a16:colId xmlns:a16="http://schemas.microsoft.com/office/drawing/2014/main" val="1595862733"/>
                    </a:ext>
                  </a:extLst>
                </a:gridCol>
              </a:tblGrid>
              <a:tr h="333808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全体共通で要件となる基準、設備等の種類によって要件となる基準があります。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fontAlgn="b"/>
                      <a:r>
                        <a:rPr lang="ja-JP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 詳細は公募要領を参照ください。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1250453"/>
                  </a:ext>
                </a:extLst>
              </a:tr>
              <a:tr h="333808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sng" strike="noStrike" dirty="0">
                          <a:solidFill>
                            <a:srgbClr val="0563C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  <a:hlinkClick r:id="rId5"/>
                        </a:rPr>
                        <a:t>https://sii.or.jp/moe_zeh30/uploads/H30ZEH_kouboyouryou.pdf?0405</a:t>
                      </a:r>
                      <a:br>
                        <a:rPr lang="en-US" sz="1000" b="0" i="0" u="sng" strike="noStrike" dirty="0">
                          <a:solidFill>
                            <a:srgbClr val="0563C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  <a:hlinkClick r:id="rId5"/>
                        </a:rPr>
                      </a:b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792" marR="8792" marT="87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836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177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D:\Temporary Internet Files\Temporary Internet Files\Content.IE5\6JFSMXIQ\ws_il_01\002 低炭素生活 対策後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40"/>
          <a:stretch/>
        </p:blipFill>
        <p:spPr bwMode="auto">
          <a:xfrm>
            <a:off x="1712091" y="1738138"/>
            <a:ext cx="5990711" cy="4341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タイトル 1"/>
          <p:cNvSpPr txBox="1">
            <a:spLocks/>
          </p:cNvSpPr>
          <p:nvPr/>
        </p:nvSpPr>
        <p:spPr>
          <a:xfrm>
            <a:off x="412405" y="1108"/>
            <a:ext cx="9109548" cy="621018"/>
          </a:xfrm>
          <a:prstGeom prst="rect">
            <a:avLst/>
          </a:prstGeom>
        </p:spPr>
        <p:txBody>
          <a:bodyPr vert="horz" lIns="91411" tIns="45705" rIns="91411" bIns="45705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66434" indent="-1166434">
              <a:tabLst>
                <a:tab pos="1166434" algn="l"/>
              </a:tabLst>
            </a:pPr>
            <a:r>
              <a:rPr lang="ja-JP" altLang="en-US" sz="319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想定</a:t>
            </a:r>
            <a:r>
              <a:rPr lang="ja-JP" altLang="en-US" sz="359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される</a:t>
            </a:r>
            <a:r>
              <a:rPr lang="ja-JP" altLang="en-US" sz="319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補助場面・対象</a:t>
            </a:r>
            <a:endParaRPr lang="en-US" altLang="ja-JP" sz="3199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</p:txBody>
      </p:sp>
      <p:sp>
        <p:nvSpPr>
          <p:cNvPr id="13" name="角丸四角形吹き出し 9"/>
          <p:cNvSpPr/>
          <p:nvPr/>
        </p:nvSpPr>
        <p:spPr>
          <a:xfrm>
            <a:off x="147175" y="2030142"/>
            <a:ext cx="3167337" cy="1265998"/>
          </a:xfrm>
          <a:prstGeom prst="wedgeRoundRectCallout">
            <a:avLst>
              <a:gd name="adj1" fmla="val 49404"/>
              <a:gd name="adj2" fmla="val 11912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1279744">
              <a:defRPr/>
            </a:pPr>
            <a:r>
              <a:rPr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電気代の大幅削減が見込め、</a:t>
            </a:r>
            <a:endParaRPr lang="en-US" altLang="ja-JP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279744">
              <a:defRPr/>
            </a:pPr>
            <a:r>
              <a:rPr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光熱費節約が期待できる</a:t>
            </a:r>
            <a:endParaRPr lang="en-US" altLang="ja-JP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279744"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ソーラーパネルで自家発電し、蓄電池や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HP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給湯で蓄熱</a:t>
            </a:r>
            <a:endParaRPr lang="en-US" altLang="ja-JP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6966997" y="4296490"/>
            <a:ext cx="2879398" cy="1324788"/>
          </a:xfrm>
          <a:prstGeom prst="wedgeRoundRectCallout">
            <a:avLst>
              <a:gd name="adj1" fmla="val -60518"/>
              <a:gd name="adj2" fmla="val -932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1279744">
              <a:defRPr/>
            </a:pPr>
            <a:r>
              <a:rPr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アレルギーの発生を抑制が期待できる。</a:t>
            </a:r>
            <a:endParaRPr lang="en-US" altLang="ja-JP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279744"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断熱・機密性能が高く、結露・カビを大幅抑制。</a:t>
            </a:r>
            <a:endParaRPr lang="ja-JP" altLang="en-US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角丸四角形吹き出し 11"/>
          <p:cNvSpPr/>
          <p:nvPr/>
        </p:nvSpPr>
        <p:spPr>
          <a:xfrm>
            <a:off x="6966996" y="2030148"/>
            <a:ext cx="2825569" cy="2052531"/>
          </a:xfrm>
          <a:prstGeom prst="wedgeRoundRectCallout">
            <a:avLst>
              <a:gd name="adj1" fmla="val -80135"/>
              <a:gd name="adj2" fmla="val 3107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1279744">
              <a:defRPr/>
            </a:pPr>
            <a:r>
              <a:rPr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ヒートショックのリスクが低減が期待できる</a:t>
            </a:r>
            <a:r>
              <a:rPr lang="ja-JP" altLang="en-US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断熱性の高い家に転居して、高血圧性疾患の人のうち３３％が改善、心疾患については８１％が改善。</a:t>
            </a:r>
            <a:r>
              <a:rPr lang="en-US" altLang="ja-JP" baseline="30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※1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90246" y="6308397"/>
            <a:ext cx="9756147" cy="523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4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※1. </a:t>
            </a:r>
            <a:r>
              <a:rPr lang="ja-JP" altLang="en-US" sz="14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健康・省エネ住宅を推進する国民会議</a:t>
            </a:r>
            <a:r>
              <a:rPr lang="en-US" altLang="ja-JP" sz="14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,</a:t>
            </a:r>
            <a:r>
              <a:rPr lang="ja-JP" altLang="en-US" sz="14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「建築学・医学の連携による健康住宅の推進」</a:t>
            </a:r>
            <a:r>
              <a:rPr lang="en-US" altLang="ja-JP" sz="14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14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http://www.kokumin-kaigi.jp/images/130528up-01.pdf</a:t>
            </a:r>
          </a:p>
        </p:txBody>
      </p:sp>
      <p:sp>
        <p:nvSpPr>
          <p:cNvPr id="17" name="角丸四角形吹き出し 16"/>
          <p:cNvSpPr/>
          <p:nvPr/>
        </p:nvSpPr>
        <p:spPr>
          <a:xfrm>
            <a:off x="56437" y="4652749"/>
            <a:ext cx="3167337" cy="1499268"/>
          </a:xfrm>
          <a:prstGeom prst="wedgeRoundRectCallout">
            <a:avLst>
              <a:gd name="adj1" fmla="val 61029"/>
              <a:gd name="adj2" fmla="val -4600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1279744">
              <a:defRPr/>
            </a:pPr>
            <a:r>
              <a:rPr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災害時に心強い。</a:t>
            </a:r>
            <a:endParaRPr lang="en-US" altLang="ja-JP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279744"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停電時でもソーラーパネルで自家発電し、蓄電池に貯めることで、電気機器（照明、空調等）を利用可。</a:t>
            </a:r>
            <a:endParaRPr lang="en-US" altLang="ja-JP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147181" y="591966"/>
            <a:ext cx="9628846" cy="13763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11" tIns="45705" rIns="91411" bIns="45705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999"/>
              </a:lnSpc>
              <a:buFont typeface="Wingdings" panose="05000000000000000000" pitchFamily="2" charset="2"/>
              <a:buChar char="l"/>
            </a:pPr>
            <a:r>
              <a:rPr lang="ja-JP" altLang="en-US" sz="2399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退職後も家族と住み続ける予定なので、</a:t>
            </a:r>
            <a:r>
              <a:rPr lang="ja-JP" altLang="en-US" sz="2399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長い目で見てお得な家に住みたい</a:t>
            </a:r>
            <a:r>
              <a:rPr lang="ja-JP" altLang="en-US" sz="2399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2399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2999"/>
              </a:lnSpc>
              <a:buFont typeface="Wingdings" panose="05000000000000000000" pitchFamily="2" charset="2"/>
              <a:buChar char="l"/>
            </a:pPr>
            <a:r>
              <a:rPr lang="ja-JP" altLang="en-US" sz="2399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子供や体の弱い祖父母</a:t>
            </a:r>
            <a:r>
              <a:rPr lang="ja-JP" altLang="en-US" sz="2399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と同居中</a:t>
            </a:r>
            <a:r>
              <a:rPr lang="ja-JP" altLang="en-US" sz="2399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pPr algn="l">
              <a:lnSpc>
                <a:spcPts val="2999"/>
              </a:lnSpc>
              <a:buFont typeface="Wingdings" panose="05000000000000000000" pitchFamily="2" charset="2"/>
              <a:buChar char="l"/>
            </a:pPr>
            <a:r>
              <a:rPr lang="ja-JP" altLang="en-US" sz="2399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今持っているマンションの資産価値を高めたい。</a:t>
            </a:r>
            <a:endParaRPr lang="en-US" altLang="ja-JP" sz="2399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スライド番号プレースホルダー"/>
          <p:cNvSpPr>
            <a:spLocks noGrp="1"/>
          </p:cNvSpPr>
          <p:nvPr>
            <p:ph type="sldNum" sz="quarter" idx="12"/>
          </p:nvPr>
        </p:nvSpPr>
        <p:spPr>
          <a:xfrm>
            <a:off x="9218232" y="6522208"/>
            <a:ext cx="629798" cy="370681"/>
          </a:xfrm>
        </p:spPr>
        <p:txBody>
          <a:bodyPr/>
          <a:lstStyle/>
          <a:p>
            <a:pPr algn="ctr">
              <a:defRPr/>
            </a:pPr>
            <a:fld id="{AE35086E-B9CF-44F9-8B72-E4A3B439ECA4}" type="slidenum">
              <a:rPr lang="ja-JP" altLang="en-US" sz="1799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 algn="ctr">
                <a:defRPr/>
              </a:pPr>
              <a:t>5</a:t>
            </a:fld>
            <a:endParaRPr lang="ja-JP" altLang="en-US" sz="1799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6702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/>
          <p:cNvSpPr txBox="1"/>
          <p:nvPr/>
        </p:nvSpPr>
        <p:spPr>
          <a:xfrm>
            <a:off x="204253" y="882815"/>
            <a:ext cx="9513021" cy="1323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3809">
              <a:defRPr/>
            </a:pPr>
            <a:r>
              <a:rPr lang="ja-JP" altLang="en-US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関係省庁（経済産業省・国土交通省・環境省）が連携して、住宅の省エネ・省</a:t>
            </a:r>
            <a:r>
              <a:rPr lang="en-US" altLang="ja-JP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CO2</a:t>
            </a:r>
            <a:r>
              <a:rPr lang="ja-JP" altLang="en-US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化に取り組み、</a:t>
            </a:r>
            <a:r>
              <a:rPr lang="en-US" altLang="ja-JP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2020</a:t>
            </a:r>
            <a:r>
              <a:rPr lang="ja-JP" altLang="en-US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年までにハウスメーカー等が新築する注文戸建住宅の半数以上を</a:t>
            </a:r>
            <a:r>
              <a:rPr lang="en-US" altLang="ja-JP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ZEH</a:t>
            </a:r>
            <a:r>
              <a:rPr lang="ja-JP" altLang="en-US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にし、</a:t>
            </a:r>
            <a:r>
              <a:rPr lang="en-US" altLang="ja-JP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2030</a:t>
            </a:r>
            <a:r>
              <a:rPr lang="ja-JP" altLang="en-US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年までに建売戸建や集合住宅を含む新築住宅の平均で</a:t>
            </a:r>
            <a:r>
              <a:rPr lang="en-US" altLang="ja-JP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ZEH</a:t>
            </a:r>
            <a:r>
              <a:rPr lang="ja-JP" altLang="en-US" sz="19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を実現することを目指す。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488347" y="5679490"/>
            <a:ext cx="5398317" cy="863723"/>
          </a:xfrm>
          <a:prstGeom prst="roundRect">
            <a:avLst>
              <a:gd name="adj" fmla="val 16433"/>
            </a:avLst>
          </a:prstGeom>
          <a:solidFill>
            <a:srgbClr val="D1D1F0">
              <a:alpha val="50196"/>
            </a:srgb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3809">
              <a:defRPr/>
            </a:pPr>
            <a:endParaRPr lang="ja-JP" altLang="en-US" sz="1663" dirty="0">
              <a:solidFill>
                <a:srgbClr val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344383" y="2368056"/>
            <a:ext cx="5688085" cy="935804"/>
          </a:xfrm>
          <a:prstGeom prst="roundRect">
            <a:avLst>
              <a:gd name="adj" fmla="val 16433"/>
            </a:avLst>
          </a:prstGeom>
          <a:solidFill>
            <a:srgbClr val="D1D1F0">
              <a:alpha val="50196"/>
            </a:srgb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3809">
              <a:defRPr/>
            </a:pPr>
            <a:endParaRPr lang="ja-JP" altLang="en-US" sz="1663" dirty="0">
              <a:solidFill>
                <a:srgbClr val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4378" y="2368057"/>
            <a:ext cx="5688084" cy="553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3809">
              <a:defRPr/>
            </a:pPr>
            <a:r>
              <a:rPr lang="ja-JP" altLang="en-US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さらに省</a:t>
            </a:r>
            <a:r>
              <a:rPr lang="en-US" altLang="ja-JP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CO2</a:t>
            </a:r>
            <a:r>
              <a:rPr lang="ja-JP" altLang="en-US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化を進めた先導的な低炭素住宅</a:t>
            </a:r>
            <a:endParaRPr lang="en-US" altLang="ja-JP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843809">
              <a:defRPr/>
            </a:pPr>
            <a:r>
              <a:rPr lang="ja-JP" altLang="en-US" sz="12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（ライフサイクルカーボンマイナス住宅（ＬＣＣＭ住宅））</a:t>
            </a:r>
            <a:endParaRPr lang="en-US" altLang="ja-JP" sz="1200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488347" y="4713871"/>
            <a:ext cx="5398317" cy="863723"/>
          </a:xfrm>
          <a:prstGeom prst="roundRect">
            <a:avLst>
              <a:gd name="adj" fmla="val 17107"/>
            </a:avLst>
          </a:prstGeom>
          <a:solidFill>
            <a:srgbClr val="CCFFCC">
              <a:alpha val="49804"/>
            </a:srgbClr>
          </a:solidFill>
          <a:ln w="381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3809">
              <a:defRPr/>
            </a:pPr>
            <a:endParaRPr lang="ja-JP" altLang="en-US" sz="1663" dirty="0">
              <a:solidFill>
                <a:srgbClr val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6996675" y="3285037"/>
            <a:ext cx="2720592" cy="2247077"/>
          </a:xfrm>
          <a:prstGeom prst="roundRect">
            <a:avLst>
              <a:gd name="adj" fmla="val 7324"/>
            </a:avLst>
          </a:prstGeom>
          <a:solidFill>
            <a:schemeClr val="accent1">
              <a:alpha val="50196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3809">
              <a:defRPr/>
            </a:pPr>
            <a:endParaRPr lang="ja-JP" altLang="en-US" sz="1663" dirty="0">
              <a:solidFill>
                <a:srgbClr val="BBE0E3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996675" y="3514319"/>
            <a:ext cx="2720592" cy="1931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3809">
              <a:defRPr/>
            </a:pPr>
            <a:r>
              <a:rPr lang="ja-JP" altLang="en-US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省エネ性能表示（</a:t>
            </a:r>
            <a:r>
              <a:rPr lang="en-US" altLang="ja-JP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BELS</a:t>
            </a:r>
            <a:r>
              <a:rPr lang="ja-JP" altLang="en-US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）を活用した</a:t>
            </a:r>
            <a:endParaRPr lang="en-US" altLang="ja-JP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843809">
              <a:defRPr/>
            </a:pPr>
            <a:r>
              <a:rPr lang="ja-JP" altLang="en-US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申請手続の共通化</a:t>
            </a:r>
            <a:endParaRPr lang="en-US" altLang="ja-JP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843809">
              <a:defRPr/>
            </a:pPr>
            <a:endParaRPr lang="en-US" altLang="ja-JP" sz="1477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843809">
              <a:defRPr/>
            </a:pPr>
            <a:endParaRPr lang="en-US" altLang="ja-JP" sz="1477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843809">
              <a:defRPr/>
            </a:pPr>
            <a:r>
              <a:rPr lang="ja-JP" altLang="en-US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関連情報の</a:t>
            </a:r>
            <a:endParaRPr lang="en-US" altLang="ja-JP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843809">
              <a:defRPr/>
            </a:pPr>
            <a:r>
              <a:rPr lang="ja-JP" altLang="en-US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一元的提供</a:t>
            </a:r>
          </a:p>
        </p:txBody>
      </p:sp>
      <p:sp>
        <p:nvSpPr>
          <p:cNvPr id="33" name="下矢印 32"/>
          <p:cNvSpPr/>
          <p:nvPr/>
        </p:nvSpPr>
        <p:spPr>
          <a:xfrm rot="16200000" flipV="1">
            <a:off x="6093054" y="4174328"/>
            <a:ext cx="1090529" cy="447184"/>
          </a:xfrm>
          <a:prstGeom prst="downArrow">
            <a:avLst>
              <a:gd name="adj1" fmla="val 50000"/>
              <a:gd name="adj2" fmla="val 52667"/>
            </a:avLst>
          </a:prstGeom>
          <a:solidFill>
            <a:schemeClr val="accent5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3809">
              <a:defRPr/>
            </a:pPr>
            <a:endParaRPr lang="ja-JP" altLang="en-US" sz="1663" dirty="0">
              <a:solidFill>
                <a:srgbClr val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488347" y="3742472"/>
            <a:ext cx="5398317" cy="863723"/>
          </a:xfrm>
          <a:prstGeom prst="roundRect">
            <a:avLst>
              <a:gd name="adj" fmla="val 15725"/>
            </a:avLst>
          </a:prstGeom>
          <a:solidFill>
            <a:srgbClr val="FFFFCC">
              <a:alpha val="49804"/>
            </a:srgbClr>
          </a:solidFill>
          <a:ln w="381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3809">
              <a:defRPr/>
            </a:pPr>
            <a:endParaRPr lang="ja-JP" altLang="en-US" sz="1663" dirty="0">
              <a:solidFill>
                <a:srgbClr val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88347" y="3737547"/>
            <a:ext cx="5398317" cy="553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3809">
              <a:defRPr/>
            </a:pPr>
            <a:r>
              <a:rPr lang="ja-JP" altLang="en-US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将来の更なる普及に向けて供給を促進すべき</a:t>
            </a:r>
            <a:r>
              <a:rPr lang="en-US" altLang="ja-JP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ZEH</a:t>
            </a:r>
            <a:endParaRPr lang="en-US" altLang="ja-JP" sz="555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843809">
              <a:defRPr/>
            </a:pPr>
            <a:r>
              <a:rPr lang="en-US" altLang="ja-JP" sz="12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2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より高性能なＺＥＨ（</a:t>
            </a:r>
            <a:r>
              <a:rPr lang="en-US" altLang="ja-JP" sz="12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ZEH+</a:t>
            </a:r>
            <a:r>
              <a:rPr lang="ja-JP" altLang="en-US" sz="12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）、建売住宅、集合住宅（高層）</a:t>
            </a:r>
            <a:endParaRPr lang="en-US" altLang="ja-JP" sz="1200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215264" y="2277241"/>
            <a:ext cx="6024102" cy="4463065"/>
          </a:xfrm>
          <a:prstGeom prst="roundRect">
            <a:avLst>
              <a:gd name="adj" fmla="val 334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3809">
              <a:defRPr/>
            </a:pPr>
            <a:endParaRPr lang="ja-JP" altLang="en-US" sz="1663" dirty="0">
              <a:solidFill>
                <a:srgbClr val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44383" y="3320443"/>
            <a:ext cx="5688085" cy="399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3809">
              <a:defRPr/>
            </a:pPr>
            <a:r>
              <a:rPr lang="en-US" altLang="ja-JP" sz="1999" b="1" dirty="0">
                <a:solidFill>
                  <a:srgbClr val="2D2D8A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ZEH</a:t>
            </a:r>
            <a:r>
              <a:rPr lang="ja-JP" altLang="en-US" sz="1999" b="1" dirty="0">
                <a:solidFill>
                  <a:srgbClr val="2D2D8A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に対する支援</a:t>
            </a:r>
            <a:endParaRPr lang="en-US" altLang="ja-JP" sz="1999" dirty="0">
              <a:solidFill>
                <a:srgbClr val="2D2D8A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88348" y="5690591"/>
            <a:ext cx="5404015" cy="553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3809">
              <a:defRPr/>
            </a:pPr>
            <a:r>
              <a:rPr lang="ja-JP" altLang="en-US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中小工務店が連携して建築する</a:t>
            </a:r>
            <a:r>
              <a:rPr lang="en-US" altLang="ja-JP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ZEH</a:t>
            </a:r>
            <a:endParaRPr lang="en-US" altLang="ja-JP" sz="555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843809">
              <a:defRPr/>
            </a:pPr>
            <a:r>
              <a:rPr lang="en-US" altLang="ja-JP" sz="12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2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12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ZEH</a:t>
            </a:r>
            <a:r>
              <a:rPr lang="ja-JP" altLang="en-US" sz="12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の施工経験が乏しい事業者に対する優遇</a:t>
            </a:r>
            <a:endParaRPr lang="en-US" altLang="ja-JP" sz="1200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15265" y="868292"/>
            <a:ext cx="9502009" cy="1337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3809">
              <a:defRPr/>
            </a:pPr>
            <a:endParaRPr lang="ja-JP" altLang="en-US" sz="1663" dirty="0">
              <a:solidFill>
                <a:srgbClr val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344378" y="3677635"/>
            <a:ext cx="5688084" cy="2915065"/>
          </a:xfrm>
          <a:prstGeom prst="roundRect">
            <a:avLst>
              <a:gd name="adj" fmla="val 4426"/>
            </a:avLst>
          </a:prstGeom>
          <a:noFill/>
          <a:ln w="1270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3809">
              <a:defRPr/>
            </a:pPr>
            <a:endParaRPr lang="ja-JP" altLang="en-US" sz="1663" dirty="0">
              <a:solidFill>
                <a:srgbClr val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88348" y="4713681"/>
            <a:ext cx="5404015" cy="553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3809">
              <a:defRPr/>
            </a:pPr>
            <a:r>
              <a:rPr lang="ja-JP" altLang="en-US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引き続き供給を促進すべき</a:t>
            </a:r>
            <a:r>
              <a:rPr lang="en-US" altLang="ja-JP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ZEH</a:t>
            </a:r>
            <a:endParaRPr lang="en-US" altLang="ja-JP" sz="555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843809">
              <a:defRPr/>
            </a:pPr>
            <a:r>
              <a:rPr lang="en-US" altLang="ja-JP" sz="12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2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注文住宅、集合住宅（低層・中層）</a:t>
            </a:r>
            <a:endParaRPr lang="en-US" altLang="ja-JP" sz="1200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>
          <a:xfrm>
            <a:off x="1592" y="254589"/>
            <a:ext cx="9899651" cy="439474"/>
          </a:xfrm>
          <a:prstGeom prst="rect">
            <a:avLst/>
          </a:prstGeom>
          <a:noFill/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defTabSz="843809">
              <a:defRPr/>
            </a:pPr>
            <a:r>
              <a:rPr lang="en-US" altLang="ja-JP" sz="2799" b="1" kern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ZEH</a:t>
            </a:r>
            <a:r>
              <a:rPr lang="ja-JP" altLang="en-US" sz="2799" b="1" kern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（ゼロ・エネルギー住宅）等の推進に向けた取組</a:t>
            </a:r>
            <a:endParaRPr lang="en-US" altLang="ja-JP" sz="2799" b="1" kern="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843809">
              <a:defRPr/>
            </a:pPr>
            <a:r>
              <a:rPr lang="ja-JP" altLang="en-US" sz="2799" b="1" kern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（平成</a:t>
            </a:r>
            <a:r>
              <a:rPr lang="en-US" altLang="ja-JP" sz="2799" b="1" kern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2799" b="1" kern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年度予算案）</a:t>
            </a:r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>
          <a:xfrm>
            <a:off x="488347" y="2913500"/>
            <a:ext cx="5398317" cy="323896"/>
          </a:xfrm>
          <a:prstGeom prst="rect">
            <a:avLst/>
          </a:prstGeom>
          <a:solidFill>
            <a:schemeClr val="bg1"/>
          </a:solidFill>
          <a:ln w="6350">
            <a:solidFill>
              <a:srgbClr val="FF0000"/>
            </a:solidFill>
          </a:ln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defTabSz="843809">
              <a:defRPr/>
            </a:pPr>
            <a:r>
              <a:rPr lang="en-US" altLang="ja-JP" sz="1799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H30</a:t>
            </a:r>
            <a:r>
              <a:rPr lang="ja-JP" altLang="en-US" sz="1799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予算案</a:t>
            </a:r>
            <a:r>
              <a:rPr lang="en-US" altLang="ja-JP" sz="1799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:10,221</a:t>
            </a:r>
            <a:r>
              <a:rPr lang="ja-JP" altLang="en-US" sz="1799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百万円の内数</a:t>
            </a:r>
            <a:r>
              <a:rPr lang="en-US" altLang="ja-JP" sz="1400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400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国土交通省</a:t>
            </a:r>
            <a:r>
              <a:rPr lang="en-US" altLang="ja-JP" sz="1400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endParaRPr lang="ja-JP" altLang="en-US" sz="2399" kern="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635048" y="4235965"/>
            <a:ext cx="5110362" cy="323896"/>
          </a:xfrm>
          <a:prstGeom prst="rect">
            <a:avLst/>
          </a:prstGeom>
          <a:solidFill>
            <a:schemeClr val="bg1"/>
          </a:solidFill>
          <a:ln w="6350">
            <a:solidFill>
              <a:srgbClr val="FF0000"/>
            </a:solidFill>
          </a:ln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defTabSz="843809">
              <a:defRPr/>
            </a:pPr>
            <a:r>
              <a:rPr lang="en-US" altLang="ja-JP" sz="1799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H30</a:t>
            </a:r>
            <a:r>
              <a:rPr lang="ja-JP" altLang="en-US" sz="1799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予算案：</a:t>
            </a:r>
            <a:r>
              <a:rPr lang="en-US" altLang="ja-JP" sz="1799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60,040</a:t>
            </a:r>
            <a:r>
              <a:rPr lang="ja-JP" altLang="en-US" sz="1799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百万円の内数</a:t>
            </a:r>
            <a:r>
              <a:rPr lang="en-US" altLang="ja-JP" sz="1400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400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経済産業省</a:t>
            </a:r>
            <a:r>
              <a:rPr lang="en-US" altLang="ja-JP" sz="1400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endParaRPr lang="ja-JP" altLang="en-US" sz="1400" kern="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>
          <a:xfrm>
            <a:off x="632325" y="5220369"/>
            <a:ext cx="5110362" cy="323896"/>
          </a:xfrm>
          <a:prstGeom prst="rect">
            <a:avLst/>
          </a:prstGeom>
          <a:solidFill>
            <a:schemeClr val="bg1"/>
          </a:solidFill>
          <a:ln w="6350">
            <a:solidFill>
              <a:srgbClr val="FF0000"/>
            </a:solidFill>
          </a:ln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defTabSz="843809">
              <a:defRPr/>
            </a:pPr>
            <a:r>
              <a:rPr lang="en-US" altLang="ja-JP" sz="1799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H30</a:t>
            </a:r>
            <a:r>
              <a:rPr lang="ja-JP" altLang="en-US" sz="1799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予算案：</a:t>
            </a:r>
            <a:r>
              <a:rPr lang="en-US" altLang="ja-JP" sz="1799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8,500</a:t>
            </a:r>
            <a:r>
              <a:rPr lang="ja-JP" altLang="en-US" sz="1799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百万円の内数</a:t>
            </a:r>
            <a:r>
              <a:rPr lang="en-US" altLang="ja-JP" sz="1400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400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環境省</a:t>
            </a:r>
            <a:r>
              <a:rPr lang="en-US" altLang="ja-JP" sz="1400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endParaRPr lang="ja-JP" altLang="en-US" sz="1015" kern="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7" name="Rectangle 2"/>
          <p:cNvSpPr txBox="1">
            <a:spLocks noChangeArrowheads="1"/>
          </p:cNvSpPr>
          <p:nvPr/>
        </p:nvSpPr>
        <p:spPr>
          <a:xfrm>
            <a:off x="672128" y="6176566"/>
            <a:ext cx="5110362" cy="323896"/>
          </a:xfrm>
          <a:prstGeom prst="rect">
            <a:avLst/>
          </a:prstGeom>
          <a:solidFill>
            <a:schemeClr val="bg1"/>
          </a:solidFill>
          <a:ln w="6350">
            <a:solidFill>
              <a:srgbClr val="FF0000"/>
            </a:solidFill>
          </a:ln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defTabSz="843809">
              <a:defRPr/>
            </a:pPr>
            <a:r>
              <a:rPr lang="en-US" altLang="ja-JP" sz="1799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H30</a:t>
            </a:r>
            <a:r>
              <a:rPr lang="ja-JP" altLang="en-US" sz="1799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予算案：</a:t>
            </a:r>
            <a:r>
              <a:rPr lang="en-US" altLang="ja-JP" sz="1799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11,500</a:t>
            </a:r>
            <a:r>
              <a:rPr lang="ja-JP" altLang="en-US" sz="1799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百万円の内数</a:t>
            </a:r>
            <a:r>
              <a:rPr lang="en-US" altLang="ja-JP" sz="1200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国土交通省</a:t>
            </a:r>
            <a:r>
              <a:rPr lang="en-US" altLang="ja-JP" sz="1200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endParaRPr lang="ja-JP" altLang="en-US" sz="1200" kern="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" name="スライド番号プレースホルダー"/>
          <p:cNvSpPr>
            <a:spLocks noGrp="1"/>
          </p:cNvSpPr>
          <p:nvPr>
            <p:ph type="sldNum" sz="quarter" idx="12"/>
          </p:nvPr>
        </p:nvSpPr>
        <p:spPr>
          <a:xfrm>
            <a:off x="9218232" y="6522208"/>
            <a:ext cx="629798" cy="370681"/>
          </a:xfrm>
        </p:spPr>
        <p:txBody>
          <a:bodyPr/>
          <a:lstStyle/>
          <a:p>
            <a:pPr algn="ctr">
              <a:defRPr/>
            </a:pPr>
            <a:fld id="{AE35086E-B9CF-44F9-8B72-E4A3B439ECA4}" type="slidenum">
              <a:rPr lang="ja-JP" altLang="en-US" sz="1799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 algn="ctr">
                <a:defRPr/>
              </a:pPr>
              <a:t>6</a:t>
            </a:fld>
            <a:endParaRPr lang="ja-JP" altLang="en-US" sz="1799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3916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タイトル 2"/>
          <p:cNvSpPr>
            <a:spLocks noGrp="1"/>
          </p:cNvSpPr>
          <p:nvPr>
            <p:ph type="title"/>
          </p:nvPr>
        </p:nvSpPr>
        <p:spPr>
          <a:xfrm>
            <a:off x="-12764" y="45710"/>
            <a:ext cx="9914002" cy="561895"/>
          </a:xfrm>
        </p:spPr>
        <p:txBody>
          <a:bodyPr>
            <a:noAutofit/>
          </a:bodyPr>
          <a:lstStyle/>
          <a:p>
            <a:pPr algn="ctr"/>
            <a:r>
              <a:rPr lang="ja-JP" altLang="en-US" sz="3599" b="1" dirty="0">
                <a:latin typeface="メイリオ" pitchFamily="50" charset="-128"/>
                <a:ea typeface="メイリオ" pitchFamily="50" charset="-128"/>
              </a:rPr>
              <a:t>経済産業省及び環境省の役割分担</a:t>
            </a:r>
          </a:p>
        </p:txBody>
      </p:sp>
      <p:sp>
        <p:nvSpPr>
          <p:cNvPr id="22" name="スライド番号プレースホルダー"/>
          <p:cNvSpPr>
            <a:spLocks noGrp="1"/>
          </p:cNvSpPr>
          <p:nvPr>
            <p:ph type="sldNum" sz="quarter" idx="12"/>
          </p:nvPr>
        </p:nvSpPr>
        <p:spPr>
          <a:xfrm>
            <a:off x="9218232" y="6522208"/>
            <a:ext cx="629798" cy="370681"/>
          </a:xfrm>
        </p:spPr>
        <p:txBody>
          <a:bodyPr/>
          <a:lstStyle/>
          <a:p>
            <a:pPr algn="ctr">
              <a:defRPr/>
            </a:pPr>
            <a:fld id="{AE35086E-B9CF-44F9-8B72-E4A3B439ECA4}" type="slidenum">
              <a:rPr lang="ja-JP" altLang="en-US" sz="1799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 algn="ctr">
                <a:defRPr/>
              </a:pPr>
              <a:t>7</a:t>
            </a:fld>
            <a:endParaRPr lang="ja-JP" altLang="en-US" sz="1799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776287" y="837550"/>
            <a:ext cx="8318693" cy="5145599"/>
            <a:chOff x="-1137219" y="729630"/>
            <a:chExt cx="10235529" cy="5891005"/>
          </a:xfrm>
        </p:grpSpPr>
        <p:sp>
          <p:nvSpPr>
            <p:cNvPr id="29" name="正方形/長方形 28"/>
            <p:cNvSpPr/>
            <p:nvPr/>
          </p:nvSpPr>
          <p:spPr>
            <a:xfrm>
              <a:off x="-1137219" y="3620378"/>
              <a:ext cx="10235528" cy="3000257"/>
            </a:xfrm>
            <a:prstGeom prst="rect">
              <a:avLst/>
            </a:prstGeom>
            <a:solidFill>
              <a:srgbClr val="1F497D">
                <a:lumMod val="60000"/>
                <a:lumOff val="40000"/>
              </a:srgbClr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vert="horz" rtlCol="0" anchor="ctr"/>
            <a:lstStyle/>
            <a:p>
              <a:pPr defTabSz="843809">
                <a:defRPr/>
              </a:pPr>
              <a:r>
                <a:rPr kumimoji="0" lang="ja-JP" altLang="en-US" sz="2799" b="1" u="sng" kern="0" dirty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経産省</a:t>
              </a:r>
              <a:endParaRPr kumimoji="0" lang="ja-JP" altLang="en-US" sz="2799" b="1" kern="0" dirty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defTabSz="843809">
                <a:defRPr/>
              </a:pPr>
              <a:r>
                <a:rPr kumimoji="0" lang="ja-JP" altLang="en-US" sz="2799" b="1" kern="0" dirty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↓</a:t>
              </a:r>
              <a:endParaRPr kumimoji="0" lang="en-US" altLang="ja-JP" sz="2799" b="1" kern="0" dirty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defTabSz="843809">
                <a:defRPr/>
              </a:pPr>
              <a:r>
                <a:rPr kumimoji="0" lang="ja-JP" altLang="en-US" sz="2799" b="1" kern="0" dirty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新たな</a:t>
              </a:r>
              <a:endParaRPr kumimoji="0" lang="en-US" altLang="ja-JP" sz="2799" b="1" kern="0" dirty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defTabSz="843809">
                <a:defRPr/>
              </a:pPr>
              <a:r>
                <a:rPr kumimoji="0" lang="en-US" altLang="ja-JP" sz="2799" b="1" kern="0" dirty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ZEH</a:t>
              </a:r>
            </a:p>
            <a:p>
              <a:pPr defTabSz="843809">
                <a:defRPr/>
              </a:pPr>
              <a:r>
                <a:rPr kumimoji="0" lang="ja-JP" altLang="en-US" sz="2799" b="1" kern="0" dirty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の開拓</a:t>
              </a:r>
              <a:endParaRPr kumimoji="0" lang="en-US" altLang="ja-JP" sz="2799" b="1" u="sng" kern="0" dirty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-1137219" y="1243155"/>
              <a:ext cx="10235529" cy="2377221"/>
            </a:xfrm>
            <a:prstGeom prst="rect">
              <a:avLst/>
            </a:prstGeom>
            <a:solidFill>
              <a:srgbClr val="9BBB59"/>
            </a:solidFill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vert="horz" rtlCol="0" anchor="ctr"/>
            <a:lstStyle/>
            <a:p>
              <a:pPr defTabSz="843809">
                <a:defRPr/>
              </a:pPr>
              <a:r>
                <a:rPr kumimoji="0" lang="ja-JP" altLang="en-US" sz="2799" b="1" u="sng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環境省</a:t>
              </a:r>
              <a:endParaRPr kumimoji="0" lang="en-US" altLang="ja-JP" sz="2799" b="1" u="sng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defTabSz="843809">
                <a:defRPr/>
              </a:pPr>
              <a:r>
                <a:rPr kumimoji="0" lang="ja-JP" altLang="en-US" sz="2799" b="1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↓</a:t>
              </a:r>
              <a:endParaRPr kumimoji="0" lang="en-US" altLang="ja-JP" sz="2799" b="1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defTabSz="843809">
                <a:defRPr/>
              </a:pPr>
              <a:r>
                <a:rPr kumimoji="0" lang="en-US" altLang="ja-JP" sz="2799" b="1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ZEH</a:t>
              </a:r>
              <a:r>
                <a:rPr kumimoji="0" lang="ja-JP" altLang="en-US" sz="2799" b="1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の</a:t>
              </a:r>
              <a:endParaRPr kumimoji="0" lang="en-US" altLang="ja-JP" sz="2799" b="1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defTabSz="843809">
                <a:defRPr/>
              </a:pPr>
              <a:r>
                <a:rPr kumimoji="0" lang="ja-JP" altLang="en-US" sz="2799" b="1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普及促進</a:t>
              </a:r>
            </a:p>
          </p:txBody>
        </p:sp>
        <p:cxnSp>
          <p:nvCxnSpPr>
            <p:cNvPr id="31" name="直線コネクタ 30"/>
            <p:cNvCxnSpPr>
              <a:stCxn id="38" idx="1"/>
            </p:cNvCxnSpPr>
            <p:nvPr/>
          </p:nvCxnSpPr>
          <p:spPr>
            <a:xfrm>
              <a:off x="5011454" y="993817"/>
              <a:ext cx="6026" cy="5626815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dash"/>
            </a:ln>
            <a:effectLst/>
          </p:spPr>
        </p:cxnSp>
        <p:sp>
          <p:nvSpPr>
            <p:cNvPr id="32" name="正方形/長方形 31"/>
            <p:cNvSpPr/>
            <p:nvPr/>
          </p:nvSpPr>
          <p:spPr>
            <a:xfrm>
              <a:off x="1077462" y="3620377"/>
              <a:ext cx="3788058" cy="2885477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43809">
                <a:defRPr/>
              </a:pPr>
              <a:endParaRPr kumimoji="0" lang="en-US" altLang="ja-JP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 defTabSz="843809">
                <a:defRPr/>
              </a:pPr>
              <a:endParaRPr kumimoji="0" lang="en-US" altLang="ja-JP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 defTabSz="843809">
                <a:defRPr/>
              </a:pPr>
              <a:endParaRPr kumimoji="0" lang="en-US" altLang="ja-JP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 defTabSz="843809">
                <a:defRPr/>
              </a:pP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建売住宅（</a:t>
              </a:r>
              <a:r>
                <a:rPr kumimoji="0" lang="en-US" altLang="ja-JP" sz="2399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ZEH</a:t>
              </a: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＋）</a:t>
              </a:r>
              <a:endParaRPr kumimoji="0" lang="en-US" altLang="ja-JP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 defTabSz="843809">
                <a:defRPr/>
              </a:pP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　　　 （</a:t>
              </a:r>
              <a:r>
                <a:rPr kumimoji="0" lang="en-US" altLang="ja-JP" sz="2399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ZEH</a:t>
              </a: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）</a:t>
              </a: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5169019" y="1320549"/>
              <a:ext cx="3788479" cy="2299828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  <a:ln w="25400" cap="flat" cmpd="sng" algn="ctr">
              <a:solidFill>
                <a:srgbClr val="9BBB59">
                  <a:lumMod val="75000"/>
                </a:srgbClr>
              </a:solidFill>
              <a:prstDash val="solid"/>
            </a:ln>
            <a:effectLst/>
          </p:spPr>
          <p:txBody>
            <a:bodyPr tIns="132880" rtlCol="0" anchor="ctr"/>
            <a:lstStyle/>
            <a:p>
              <a:pPr algn="ctr" defTabSz="843809">
                <a:defRPr/>
              </a:pPr>
              <a:endParaRPr kumimoji="0" lang="en-US" altLang="ja-JP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 defTabSz="843809">
                <a:defRPr/>
              </a:pPr>
              <a:endParaRPr kumimoji="0" lang="en-US" altLang="ja-JP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 defTabSz="843809">
                <a:defRPr/>
              </a:pP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低層</a:t>
              </a:r>
              <a:endParaRPr kumimoji="0" lang="en-US" altLang="ja-JP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 defTabSz="843809">
                <a:defRPr/>
              </a:pP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（</a:t>
              </a:r>
              <a:r>
                <a:rPr kumimoji="0" lang="en-US" altLang="ja-JP" sz="2399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Nearly ZEH-M</a:t>
              </a: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）</a:t>
              </a:r>
              <a:endParaRPr kumimoji="0" lang="en-US" altLang="ja-JP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 defTabSz="843809">
                <a:spcBef>
                  <a:spcPts val="555"/>
                </a:spcBef>
                <a:defRPr/>
              </a:pP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中層</a:t>
              </a:r>
              <a:endParaRPr kumimoji="0" lang="en-US" altLang="ja-JP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 defTabSz="843809">
                <a:defRPr/>
              </a:pP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（</a:t>
              </a:r>
              <a:r>
                <a:rPr kumimoji="0" lang="en-US" altLang="ja-JP" sz="2399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ZEH-M</a:t>
              </a: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kumimoji="0" lang="en-US" altLang="ja-JP" sz="2399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Ready</a:t>
              </a: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）</a:t>
              </a:r>
              <a:endParaRPr kumimoji="0" lang="en-US" altLang="ja-JP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 defTabSz="843809">
                <a:defRPr/>
              </a:pPr>
              <a:endParaRPr kumimoji="0" lang="en-US" altLang="ja-JP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 defTabSz="843809">
                <a:defRPr/>
              </a:pPr>
              <a:endParaRPr kumimoji="0" lang="ja-JP" altLang="en-US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5169229" y="3620377"/>
              <a:ext cx="3788058" cy="2885477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43809">
                <a:defRPr/>
              </a:pP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高層</a:t>
              </a:r>
              <a:endParaRPr kumimoji="0" lang="en-US" altLang="ja-JP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 defTabSz="843809">
                <a:defRPr/>
              </a:pP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（</a:t>
              </a:r>
              <a:r>
                <a:rPr kumimoji="0" lang="en-US" altLang="ja-JP" sz="2399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ZEH-M Oriented</a:t>
              </a: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）</a:t>
              </a: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1077462" y="1320549"/>
              <a:ext cx="3788479" cy="2299829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  <a:ln w="25400" cap="flat" cmpd="sng" algn="ctr">
              <a:solidFill>
                <a:srgbClr val="9BBB59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43809">
                <a:defRPr/>
              </a:pP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注文住宅（</a:t>
              </a:r>
              <a:r>
                <a:rPr kumimoji="0" lang="en-US" altLang="ja-JP" sz="2399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ZEH</a:t>
              </a: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）</a:t>
              </a: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1077462" y="3620378"/>
              <a:ext cx="3759859" cy="1554861"/>
            </a:xfrm>
            <a:prstGeom prst="rect">
              <a:avLst/>
            </a:prstGeom>
            <a:solidFill>
              <a:srgbClr val="1F497D">
                <a:lumMod val="60000"/>
                <a:lumOff val="4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43809">
                <a:defRPr/>
              </a:pPr>
              <a:r>
                <a:rPr kumimoji="0" lang="ja-JP" altLang="en-US" sz="2399" kern="0" dirty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注文住宅（</a:t>
              </a:r>
              <a:r>
                <a:rPr kumimoji="0" lang="en-US" altLang="ja-JP" sz="2399" kern="0" dirty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ZEH+</a:t>
              </a:r>
              <a:r>
                <a:rPr kumimoji="0" lang="ja-JP" altLang="en-US" sz="2399" kern="0" dirty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）</a:t>
              </a:r>
              <a:endParaRPr kumimoji="0" lang="en-US" altLang="ja-JP" sz="2399" kern="0" dirty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925925" y="729630"/>
              <a:ext cx="4086854" cy="52837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843809">
                <a:defRPr/>
              </a:pP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戸建住宅</a:t>
              </a: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5011454" y="729630"/>
              <a:ext cx="4086854" cy="52837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843809">
                <a:defRPr/>
              </a:pPr>
              <a:r>
                <a:rPr kumimoji="0" lang="ja-JP" altLang="en-US" sz="2399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集合住宅</a:t>
              </a: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1077462" y="6125054"/>
              <a:ext cx="1515391" cy="380799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43809">
                <a:defRPr/>
              </a:pPr>
              <a:r>
                <a:rPr kumimoji="0" lang="en-US" altLang="ja-JP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12</a:t>
              </a:r>
              <a:r>
                <a:rPr kumimoji="0" lang="ja-JP" altLang="en-US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万戸</a:t>
              </a: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7300998" y="1320547"/>
              <a:ext cx="1654342" cy="380799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43809">
                <a:defRPr/>
              </a:pPr>
              <a:r>
                <a:rPr kumimoji="0" lang="en-US" altLang="ja-JP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39</a:t>
              </a:r>
              <a:r>
                <a:rPr kumimoji="0" lang="ja-JP" altLang="en-US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万戸</a:t>
              </a:r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7310103" y="6125054"/>
              <a:ext cx="1645239" cy="380799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43809">
                <a:defRPr/>
              </a:pPr>
              <a:r>
                <a:rPr kumimoji="0" lang="en-US" altLang="ja-JP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11</a:t>
              </a:r>
              <a:r>
                <a:rPr kumimoji="0" lang="ja-JP" altLang="en-US" kern="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万戸</a:t>
              </a:r>
            </a:p>
          </p:txBody>
        </p:sp>
      </p:grpSp>
      <p:sp>
        <p:nvSpPr>
          <p:cNvPr id="42" name="正方形/長方形 41"/>
          <p:cNvSpPr/>
          <p:nvPr/>
        </p:nvSpPr>
        <p:spPr>
          <a:xfrm>
            <a:off x="2576225" y="1353692"/>
            <a:ext cx="3055739" cy="3366945"/>
          </a:xfrm>
          <a:prstGeom prst="rect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algn="ctr" defTabSz="843809">
              <a:defRPr/>
            </a:pPr>
            <a:endParaRPr kumimoji="0" lang="ja-JP" altLang="en-US" sz="1663" kern="0" dirty="0">
              <a:solidFill>
                <a:prstClr val="white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6293" y="5983143"/>
            <a:ext cx="8522271" cy="338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3809"/>
            <a:r>
              <a:rPr lang="en-US" altLang="ja-JP" sz="16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6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戸数は平成２７年度の着工戸数（概算）</a:t>
            </a:r>
            <a:endParaRPr lang="en-US" altLang="ja-JP" sz="160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159187" y="2925416"/>
            <a:ext cx="473827" cy="86496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843809">
              <a:defRPr/>
            </a:pPr>
            <a:r>
              <a:rPr kumimoji="0" lang="en-US" altLang="ja-JP" sz="1663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28</a:t>
            </a:r>
          </a:p>
          <a:p>
            <a:pPr algn="ctr" defTabSz="843809">
              <a:defRPr/>
            </a:pPr>
            <a:r>
              <a:rPr kumimoji="0" lang="ja-JP" altLang="en-US" sz="1663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万</a:t>
            </a:r>
            <a:endParaRPr kumimoji="0" lang="en-US" altLang="ja-JP" sz="1663" kern="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843809">
              <a:defRPr/>
            </a:pPr>
            <a:r>
              <a:rPr kumimoji="0" lang="ja-JP" altLang="en-US" sz="1663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戸</a:t>
            </a:r>
          </a:p>
        </p:txBody>
      </p:sp>
    </p:spTree>
    <p:extLst>
      <p:ext uri="{BB962C8B-B14F-4D97-AF65-F5344CB8AC3E}">
        <p14:creationId xmlns:p14="http://schemas.microsoft.com/office/powerpoint/2010/main" val="2498760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スライド番号プレースホルダー"/>
          <p:cNvSpPr>
            <a:spLocks noGrp="1"/>
          </p:cNvSpPr>
          <p:nvPr>
            <p:ph type="sldNum" sz="quarter" idx="12"/>
          </p:nvPr>
        </p:nvSpPr>
        <p:spPr>
          <a:xfrm>
            <a:off x="9218232" y="6522208"/>
            <a:ext cx="629798" cy="370681"/>
          </a:xfrm>
        </p:spPr>
        <p:txBody>
          <a:bodyPr/>
          <a:lstStyle/>
          <a:p>
            <a:pPr algn="ctr">
              <a:defRPr/>
            </a:pPr>
            <a:fld id="{AE35086E-B9CF-44F9-8B72-E4A3B439ECA4}" type="slidenum">
              <a:rPr lang="ja-JP" altLang="en-US" sz="1799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 algn="ctr">
                <a:defRPr/>
              </a:pPr>
              <a:t>8</a:t>
            </a:fld>
            <a:endParaRPr lang="ja-JP" altLang="en-US" sz="1799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0" y="42863"/>
            <a:ext cx="9902825" cy="519112"/>
          </a:xfrm>
        </p:spPr>
        <p:txBody>
          <a:bodyPr>
            <a:noAutofit/>
          </a:bodyPr>
          <a:lstStyle/>
          <a:p>
            <a:pPr algn="ctr"/>
            <a:r>
              <a:rPr lang="en-US" altLang="ja-JP" sz="2999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999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集合</a:t>
            </a:r>
            <a:r>
              <a:rPr lang="en-US" altLang="ja-JP" sz="2999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2999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999" b="1" u="sng" dirty="0">
                <a:solidFill>
                  <a:srgbClr val="FF5A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集合住宅</a:t>
            </a:r>
            <a:r>
              <a:rPr lang="ja-JP" altLang="en-US" sz="2999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における</a:t>
            </a:r>
            <a:r>
              <a:rPr lang="en-US" altLang="ja-JP" sz="2999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ZEH</a:t>
            </a:r>
            <a:r>
              <a:rPr lang="ja-JP" altLang="en-US" sz="2999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支援事業の主なポイント</a:t>
            </a:r>
            <a:endParaRPr lang="ja-JP" altLang="en-US" sz="2999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 bwMode="auto">
          <a:xfrm>
            <a:off x="107154" y="854949"/>
            <a:ext cx="4711363" cy="3297267"/>
          </a:xfrm>
          <a:prstGeom prst="roundRect">
            <a:avLst>
              <a:gd name="adj" fmla="val 6792"/>
            </a:avLst>
          </a:prstGeom>
          <a:solidFill>
            <a:srgbClr val="99D6EC">
              <a:alpha val="25098"/>
            </a:srgbClr>
          </a:solidFill>
          <a:ln w="28575">
            <a:solidFill>
              <a:srgbClr val="0098D0"/>
            </a:solidFill>
            <a:miter lim="800000"/>
            <a:headEnd/>
            <a:tailEnd/>
          </a:ln>
          <a:effectLst/>
          <a:extLst/>
        </p:spPr>
        <p:txBody>
          <a:bodyPr wrap="square" tIns="232540" rtlCol="0" anchor="t"/>
          <a:lstStyle/>
          <a:p>
            <a:pPr marL="165539" indent="-165539" defTabSz="843327">
              <a:defRPr/>
            </a:pPr>
            <a:r>
              <a:rPr kumimoji="0" lang="en-US" altLang="ja-JP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0" lang="ja-JP" altLang="en-US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補助対象</a:t>
            </a:r>
            <a:r>
              <a:rPr kumimoji="0" lang="en-US" altLang="ja-JP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br>
              <a:rPr kumimoji="0" lang="en-US" altLang="ja-JP" sz="1477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en-US" altLang="ja-JP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『ZEH-M』</a:t>
            </a:r>
            <a:r>
              <a:rPr kumimoji="0" lang="ja-JP" altLang="en-US" sz="1292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kumimoji="0" lang="en-US" altLang="ja-JP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ZEH-M Oriented</a:t>
            </a:r>
            <a:endParaRPr kumimoji="0" lang="en-US" altLang="ja-JP" sz="1108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65539" indent="-165539" defTabSz="843327">
              <a:spcBef>
                <a:spcPts val="555"/>
              </a:spcBef>
              <a:defRPr/>
            </a:pPr>
            <a:r>
              <a:rPr kumimoji="0" lang="en-US" altLang="ja-JP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0" lang="ja-JP" altLang="en-US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補助額</a:t>
            </a:r>
            <a:r>
              <a:rPr kumimoji="0" lang="en-US" altLang="ja-JP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br>
              <a:rPr kumimoji="0" lang="en-US" altLang="ja-JP" sz="1292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ja-JP" altLang="en-US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補助対象経費の２</a:t>
            </a:r>
            <a:r>
              <a:rPr kumimoji="0" lang="en-US" altLang="ja-JP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0" lang="ja-JP" altLang="en-US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（上限５億円</a:t>
            </a:r>
            <a:r>
              <a:rPr kumimoji="0" lang="en-US" altLang="ja-JP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年、</a:t>
            </a:r>
            <a:r>
              <a:rPr kumimoji="0" lang="en-US" altLang="ja-JP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億円</a:t>
            </a:r>
            <a:r>
              <a:rPr kumimoji="0" lang="en-US" altLang="ja-JP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事業）</a:t>
            </a:r>
            <a:endParaRPr kumimoji="0" lang="en-US" altLang="ja-JP" sz="1292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65539" indent="-165539" defTabSz="843327">
              <a:spcBef>
                <a:spcPts val="555"/>
              </a:spcBef>
              <a:defRPr/>
            </a:pPr>
            <a:r>
              <a:rPr kumimoji="0" lang="en-US" altLang="ja-JP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0" lang="ja-JP" altLang="en-US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補助対象経費</a:t>
            </a:r>
            <a:r>
              <a:rPr kumimoji="0" lang="en-US" altLang="ja-JP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br>
              <a:rPr kumimoji="0" lang="en-US" altLang="ja-JP" sz="1292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ja-JP" altLang="en-US" sz="1292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設計費：</a:t>
            </a: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実施設計費用、省エネ性能の表示に係る費用</a:t>
            </a:r>
            <a:endParaRPr kumimoji="0" lang="en-US" altLang="ja-JP" sz="1108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65539" indent="2930" defTabSz="843327">
              <a:spcBef>
                <a:spcPts val="555"/>
              </a:spcBef>
              <a:defRPr/>
            </a:pPr>
            <a:r>
              <a:rPr kumimoji="0" lang="ja-JP" altLang="en-US" sz="1292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設備費：</a:t>
            </a: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高性能断熱材、窓・ガラス等の開口部材、暖冷房設備、</a:t>
            </a:r>
            <a:endParaRPr kumimoji="0" lang="en-US" altLang="ja-JP" sz="1108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65539" indent="-165539" defTabSz="843327">
              <a:defRPr/>
            </a:pP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給湯設備、換気設備、照明設備（ダウンライト等）、</a:t>
            </a:r>
            <a:endParaRPr kumimoji="0" lang="en-US" altLang="ja-JP" sz="1108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65539" indent="-165539" defTabSz="843327">
              <a:defRPr/>
            </a:pP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</a:t>
            </a:r>
            <a:r>
              <a:rPr kumimoji="0" lang="en-US" altLang="ja-JP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HEMS</a:t>
            </a: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kumimoji="0" lang="en-US" altLang="ja-JP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MEMS</a:t>
            </a:r>
            <a:r>
              <a:rPr kumimoji="0" lang="ja-JP" altLang="en-US" sz="1108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蓄電池</a:t>
            </a:r>
            <a:endParaRPr kumimoji="0" lang="en-US" altLang="ja-JP" sz="1108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65539" indent="2930" defTabSz="843327">
              <a:defRPr/>
            </a:pPr>
            <a:r>
              <a:rPr kumimoji="0" lang="ja-JP" altLang="en-US" sz="1292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工事費：</a:t>
            </a: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補助事業の実施に不可欠で、補助事業設備の設置と</a:t>
            </a:r>
            <a:endParaRPr kumimoji="0" lang="en-US" altLang="ja-JP" sz="1108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26230" indent="-826230" defTabSz="843327">
              <a:defRPr/>
            </a:pP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一体不可分な工事に限る。</a:t>
            </a:r>
            <a:endParaRPr kumimoji="0" lang="en-US" altLang="ja-JP" sz="1108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65539" indent="-165539" defTabSz="843327">
              <a:spcBef>
                <a:spcPts val="555"/>
              </a:spcBef>
              <a:defRPr/>
            </a:pPr>
            <a:r>
              <a:rPr kumimoji="0" lang="en-US" altLang="ja-JP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0" lang="ja-JP" altLang="en-US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採択方式</a:t>
            </a:r>
            <a:r>
              <a:rPr kumimoji="0" lang="en-US" altLang="ja-JP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br>
              <a:rPr kumimoji="0" lang="en-US" altLang="ja-JP" sz="1292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ja-JP" altLang="en-US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審査方式</a:t>
            </a:r>
            <a:r>
              <a:rPr kumimoji="0" lang="ja-JP" altLang="en-US" sz="1292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（公募は棟単位での申請とし、１回を想定。）</a:t>
            </a:r>
            <a:endParaRPr kumimoji="0" lang="en-US" altLang="ja-JP" sz="1477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9" name="Picture 2" descr="R:\【省内共有】職員共有ファイル限定（担当者・所属を記載のこと）\経済産業省ロゴマーク（安齋＠広報室）20150831削除\jpgファイル\2和文wabun_logo_jpg\(1)本省honsyo_logo_jpg\wabun_a_logo_color_small.jpg"/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122044" y="854950"/>
            <a:ext cx="598028" cy="73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角丸四角形 9"/>
          <p:cNvSpPr/>
          <p:nvPr/>
        </p:nvSpPr>
        <p:spPr bwMode="auto">
          <a:xfrm>
            <a:off x="5075606" y="898759"/>
            <a:ext cx="4710890" cy="3296543"/>
          </a:xfrm>
          <a:prstGeom prst="roundRect">
            <a:avLst>
              <a:gd name="adj" fmla="val 5086"/>
            </a:avLst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  <a:miter lim="800000"/>
            <a:headEnd/>
            <a:tailEnd/>
          </a:ln>
          <a:effectLst/>
          <a:extLst/>
        </p:spPr>
        <p:txBody>
          <a:bodyPr wrap="square" tIns="265762" rtlCol="0" anchor="t"/>
          <a:lstStyle/>
          <a:p>
            <a:pPr marL="165539" indent="-165539" defTabSz="843327">
              <a:defRPr/>
            </a:pPr>
            <a:r>
              <a:rPr kumimoji="0" lang="en-US" altLang="ja-JP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0" lang="ja-JP" altLang="en-US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補助対象</a:t>
            </a:r>
            <a:r>
              <a:rPr kumimoji="0" lang="en-US" altLang="ja-JP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br>
              <a:rPr kumimoji="0" lang="en-US" altLang="ja-JP" sz="1477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en-US" altLang="ja-JP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『ZEH-M』</a:t>
            </a:r>
            <a:r>
              <a:rPr kumimoji="0" lang="ja-JP" altLang="en-US" sz="1292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及び</a:t>
            </a:r>
            <a:r>
              <a:rPr kumimoji="0" lang="en-US" altLang="ja-JP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Nearly ZEH-M</a:t>
            </a: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（低層）</a:t>
            </a:r>
            <a:br>
              <a:rPr kumimoji="0" lang="en-US" altLang="ja-JP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en-US" altLang="ja-JP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『ZEH-M』</a:t>
            </a:r>
            <a:r>
              <a:rPr kumimoji="0" lang="ja-JP" altLang="en-US" sz="1292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kumimoji="0" lang="en-US" altLang="ja-JP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ZEH-M Ready</a:t>
            </a: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（中層）</a:t>
            </a:r>
            <a:endParaRPr kumimoji="0" lang="en-US" altLang="ja-JP" sz="1108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67004" defTabSz="843327">
              <a:defRPr/>
            </a:pPr>
            <a:r>
              <a:rPr kumimoji="0" lang="ja-JP" altLang="en-US" sz="1015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中層においては、商業地域に立地し、敷地面積が</a:t>
            </a:r>
            <a:r>
              <a:rPr kumimoji="0" lang="en-US" altLang="ja-JP" sz="1015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200m</a:t>
            </a:r>
            <a:r>
              <a:rPr kumimoji="0" lang="en-US" altLang="ja-JP" sz="1015" baseline="30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0" lang="ja-JP" altLang="en-US" sz="1015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未満かつ許容</a:t>
            </a:r>
            <a:br>
              <a:rPr kumimoji="0" lang="en-US" altLang="ja-JP" sz="1015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ja-JP" altLang="en-US" sz="1015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容積率が</a:t>
            </a:r>
            <a:r>
              <a:rPr kumimoji="0" lang="en-US" altLang="ja-JP" sz="1015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500</a:t>
            </a:r>
            <a:r>
              <a:rPr kumimoji="0" lang="ja-JP" altLang="en-US" sz="1015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％以上（４階建の場合）</a:t>
            </a:r>
            <a:r>
              <a:rPr kumimoji="0" lang="en-US" altLang="ja-JP" sz="1015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600</a:t>
            </a:r>
            <a:r>
              <a:rPr kumimoji="0" lang="ja-JP" altLang="en-US" sz="1015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％以上（５階建の場合）の場合に限り、</a:t>
            </a:r>
            <a:r>
              <a:rPr kumimoji="0" lang="en-US" altLang="ja-JP" sz="1015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ZEH-M Oriented</a:t>
            </a:r>
            <a:r>
              <a:rPr kumimoji="0" lang="ja-JP" altLang="en-US" sz="1015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も補助対象とする。</a:t>
            </a:r>
            <a:endParaRPr kumimoji="0" lang="en-US" altLang="ja-JP" sz="1015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68469" indent="-168469" defTabSz="843327">
              <a:spcBef>
                <a:spcPts val="555"/>
              </a:spcBef>
              <a:defRPr/>
            </a:pPr>
            <a:r>
              <a:rPr kumimoji="0" lang="en-US" altLang="ja-JP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0" lang="ja-JP" altLang="en-US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補助額</a:t>
            </a:r>
            <a:r>
              <a:rPr kumimoji="0" lang="en-US" altLang="ja-JP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br>
              <a:rPr kumimoji="0" lang="en-US" altLang="ja-JP" sz="1292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en-US" altLang="ja-JP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70</a:t>
            </a:r>
            <a:r>
              <a:rPr kumimoji="0" lang="ja-JP" altLang="en-US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</a:t>
            </a:r>
            <a:r>
              <a:rPr kumimoji="0" lang="en-US" altLang="ja-JP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0" lang="ja-JP" altLang="en-US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戸</a:t>
            </a:r>
            <a:r>
              <a:rPr kumimoji="0" lang="en-US" altLang="ja-JP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×</a:t>
            </a:r>
            <a:r>
              <a:rPr kumimoji="0" lang="ja-JP" altLang="en-US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全戸数</a:t>
            </a: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（上限３億円</a:t>
            </a:r>
            <a:r>
              <a:rPr kumimoji="0" lang="en-US" altLang="ja-JP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年、６億円</a:t>
            </a:r>
            <a:r>
              <a:rPr kumimoji="0" lang="en-US" altLang="ja-JP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事業）</a:t>
            </a:r>
            <a:endParaRPr kumimoji="0" lang="en-US" altLang="ja-JP" sz="1108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65539" indent="-165539" defTabSz="843327">
              <a:defRPr/>
            </a:pP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蓄電システムを設置する場合：</a:t>
            </a:r>
            <a:r>
              <a:rPr kumimoji="0" lang="ja-JP" altLang="en-US" sz="1108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３万円</a:t>
            </a:r>
            <a:r>
              <a:rPr kumimoji="0" lang="en-US" altLang="ja-JP" sz="1108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/kWh</a:t>
            </a: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加算</a:t>
            </a:r>
            <a:br>
              <a:rPr kumimoji="0" lang="en-US" altLang="ja-JP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（上限</a:t>
            </a:r>
            <a:r>
              <a:rPr kumimoji="0" lang="en-US" altLang="ja-JP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</a:t>
            </a:r>
            <a:r>
              <a:rPr kumimoji="0" lang="en-US" altLang="ja-JP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戸又は補助対象経費の</a:t>
            </a:r>
            <a:r>
              <a:rPr kumimoji="0" lang="en-US" altLang="ja-JP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1/3</a:t>
            </a: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0" lang="en-US" altLang="ja-JP" sz="1108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65539" indent="-165539" defTabSz="843327">
              <a:spcBef>
                <a:spcPts val="555"/>
              </a:spcBef>
              <a:defRPr/>
            </a:pPr>
            <a:r>
              <a:rPr kumimoji="0" lang="en-US" altLang="ja-JP" sz="1108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0" lang="ja-JP" altLang="en-US" sz="1108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再エネの形態</a:t>
            </a:r>
            <a:r>
              <a:rPr kumimoji="0" lang="en-US" altLang="ja-JP" sz="1108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marL="165539" indent="-165539" defTabSz="843327">
              <a:defRPr/>
            </a:pP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共用部のみに供給する場合は補助対象外。</a:t>
            </a:r>
            <a:endParaRPr kumimoji="0" lang="en-US" altLang="ja-JP" sz="1108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65539" indent="-165539" defTabSz="843327">
              <a:spcBef>
                <a:spcPts val="555"/>
              </a:spcBef>
              <a:defRPr/>
            </a:pPr>
            <a:r>
              <a:rPr kumimoji="0" lang="en-US" altLang="ja-JP" sz="1108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0" lang="ja-JP" altLang="en-US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採択方式</a:t>
            </a:r>
            <a:r>
              <a:rPr kumimoji="0" lang="en-US" altLang="ja-JP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br>
              <a:rPr kumimoji="0" lang="en-US" altLang="ja-JP" sz="1292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ja-JP" altLang="en-US" sz="1292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審査方式</a:t>
            </a:r>
            <a:r>
              <a:rPr kumimoji="0" lang="ja-JP" altLang="en-US" sz="1292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（公募は棟単位での申請とし、１回を想定。）</a:t>
            </a:r>
            <a:endParaRPr kumimoji="0" lang="en-US" altLang="ja-JP" sz="1292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5075607" y="890057"/>
            <a:ext cx="3571547" cy="265762"/>
          </a:xfrm>
          <a:prstGeom prst="round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 defTabSz="843327">
              <a:defRPr/>
            </a:pPr>
            <a:r>
              <a:rPr kumimoji="0" lang="ja-JP" altLang="en-US" sz="1663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低層</a:t>
            </a:r>
            <a:r>
              <a:rPr kumimoji="0" lang="ja-JP" altLang="en-US" sz="1292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（１～３階建</a:t>
            </a:r>
            <a:r>
              <a:rPr kumimoji="0" lang="en-US" altLang="ja-JP" sz="1292" b="1" baseline="300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0" lang="ja-JP" altLang="en-US" sz="1292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kumimoji="0" lang="ja-JP" altLang="en-US" sz="1663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・中層</a:t>
            </a:r>
            <a:r>
              <a:rPr kumimoji="0" lang="ja-JP" altLang="en-US" sz="1292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（４・５階建</a:t>
            </a:r>
            <a:r>
              <a:rPr kumimoji="0" lang="en-US" altLang="ja-JP" sz="1292" b="1" baseline="300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0" lang="ja-JP" altLang="en-US" sz="1292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42494" y="963299"/>
            <a:ext cx="646306" cy="427298"/>
          </a:xfrm>
          <a:prstGeom prst="rect">
            <a:avLst/>
          </a:prstGeom>
        </p:spPr>
      </p:pic>
      <p:sp>
        <p:nvSpPr>
          <p:cNvPr id="18" name="角丸四角形 17"/>
          <p:cNvSpPr/>
          <p:nvPr/>
        </p:nvSpPr>
        <p:spPr bwMode="auto">
          <a:xfrm>
            <a:off x="107155" y="4691514"/>
            <a:ext cx="9638632" cy="1333565"/>
          </a:xfrm>
          <a:prstGeom prst="roundRect">
            <a:avLst>
              <a:gd name="adj" fmla="val 9520"/>
            </a:avLst>
          </a:prstGeom>
          <a:solidFill>
            <a:schemeClr val="bg1">
              <a:lumMod val="9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 tIns="132880" rtlCol="0" anchor="t"/>
          <a:lstStyle/>
          <a:p>
            <a:pPr marL="263690" indent="-263690" defTabSz="843327">
              <a:spcBef>
                <a:spcPts val="555"/>
              </a:spcBef>
              <a:buFont typeface="Wingdings" panose="05000000000000000000" pitchFamily="2" charset="2"/>
              <a:buChar char="n"/>
              <a:defRPr/>
            </a:pP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補助金交付先は</a:t>
            </a:r>
            <a:r>
              <a:rPr kumimoji="0" lang="ja-JP" altLang="en-US" sz="1108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建築主（デベロッパー又は個人事業主）</a:t>
            </a: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とし、</a:t>
            </a:r>
            <a:r>
              <a:rPr kumimoji="0" lang="ja-JP" altLang="en-US" sz="1108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複数年度事業を可</a:t>
            </a: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とする（低層・中層は２年まで）。</a:t>
            </a:r>
            <a:endParaRPr kumimoji="0" lang="en-US" altLang="ja-JP" sz="1108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3690" indent="-263690" defTabSz="843327">
              <a:spcBef>
                <a:spcPts val="555"/>
              </a:spcBef>
              <a:buFont typeface="Wingdings" panose="05000000000000000000" pitchFamily="2" charset="2"/>
              <a:buChar char="n"/>
              <a:defRPr/>
            </a:pP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補助金の交付申請までに</a:t>
            </a:r>
            <a:r>
              <a:rPr lang="ja-JP" altLang="en-US" sz="1108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en-US" altLang="ja-JP" sz="1108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ZEH</a:t>
            </a:r>
            <a:r>
              <a:rPr lang="ja-JP" altLang="en-US" sz="1108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デベロッパー制度」</a:t>
            </a:r>
            <a:r>
              <a:rPr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への登録申請が必要。</a:t>
            </a:r>
            <a:endParaRPr lang="en-US" altLang="ja-JP" sz="1108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3690" indent="-263690" defTabSz="843327">
              <a:spcBef>
                <a:spcPts val="555"/>
              </a:spcBef>
              <a:buFont typeface="Wingdings" panose="05000000000000000000" pitchFamily="2" charset="2"/>
              <a:buChar char="n"/>
              <a:defRPr/>
            </a:pP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建築物省エネ法第７条に基づく省エネ性能表示（</a:t>
            </a:r>
            <a:r>
              <a:rPr kumimoji="0" lang="en-US" altLang="ja-JP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BELS</a:t>
            </a: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）の取得・提出を必須とし、</a:t>
            </a:r>
            <a:r>
              <a:rPr kumimoji="0" lang="en-US" altLang="ja-JP" sz="1108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BELS</a:t>
            </a:r>
            <a:r>
              <a:rPr kumimoji="0" lang="ja-JP" altLang="en-US" sz="1108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及び</a:t>
            </a:r>
            <a:r>
              <a:rPr kumimoji="0" lang="en-US" altLang="ja-JP" sz="1108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ZEH</a:t>
            </a:r>
            <a:r>
              <a:rPr kumimoji="0" lang="ja-JP" altLang="en-US" sz="1108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マークを活用した広報</a:t>
            </a: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を行うことが要件。</a:t>
            </a:r>
            <a:endParaRPr kumimoji="0" lang="en-US" altLang="ja-JP" sz="1108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3690" indent="-263690" defTabSz="843327">
              <a:spcBef>
                <a:spcPts val="555"/>
              </a:spcBef>
              <a:buFont typeface="Wingdings" panose="05000000000000000000" pitchFamily="2" charset="2"/>
              <a:buChar char="n"/>
              <a:defRPr/>
            </a:pP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デベロッパーの場合は</a:t>
            </a:r>
            <a:r>
              <a:rPr kumimoji="0" lang="ja-JP" altLang="en-US" sz="1108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入居時等に管理組合、個人へそれぞれ事業承継</a:t>
            </a: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を行うこと。入居後２年間、居住者に対して、エネルギー使用量（電力、ガス、灯油等）等のアンケートを実施する</a:t>
            </a:r>
            <a:r>
              <a:rPr kumimoji="0" lang="ja-JP" altLang="en-US" sz="1108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（販売時の契約書の注意事項等で明示）</a:t>
            </a:r>
            <a:r>
              <a:rPr kumimoji="0" lang="ja-JP" altLang="en-US" sz="110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</a:p>
        </p:txBody>
      </p:sp>
      <p:sp>
        <p:nvSpPr>
          <p:cNvPr id="19" name="角丸四角形 18"/>
          <p:cNvSpPr/>
          <p:nvPr/>
        </p:nvSpPr>
        <p:spPr bwMode="auto">
          <a:xfrm>
            <a:off x="3881083" y="4569458"/>
            <a:ext cx="2126325" cy="219537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 defTabSz="843327">
              <a:defRPr/>
            </a:pPr>
            <a:r>
              <a:rPr kumimoji="0" lang="ja-JP" altLang="en-US" sz="1477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共　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9075" y="4226371"/>
            <a:ext cx="9506712" cy="390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3809">
              <a:defRPr/>
            </a:pPr>
            <a:r>
              <a:rPr kumimoji="0" lang="en-US" altLang="ja-JP" sz="96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0" lang="ja-JP" altLang="en-US" sz="96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複合建築物の場合、住宅用途部分の階数とする。同一階に住宅用途と非住宅用途が混在する場合、住宅用途が延床面積の過半を占める場合には階数に算入する。</a:t>
            </a:r>
            <a:endParaRPr kumimoji="0" lang="en-US" altLang="ja-JP" sz="96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3809">
              <a:defRPr/>
            </a:pPr>
            <a:endParaRPr lang="ja-JP" altLang="en-US" sz="96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66526" y="6217457"/>
            <a:ext cx="8903982" cy="6036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843327">
              <a:defRPr/>
            </a:pPr>
            <a:r>
              <a:rPr lang="en-US" altLang="ja-JP" sz="1108" dirty="0">
                <a:solidFill>
                  <a:prstClr val="black">
                    <a:lumMod val="50000"/>
                    <a:lumOff val="50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8" dirty="0">
                <a:solidFill>
                  <a:prstClr val="black">
                    <a:lumMod val="50000"/>
                    <a:lumOff val="50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低層・中層</a:t>
            </a:r>
            <a:r>
              <a:rPr lang="en-US" altLang="ja-JP" sz="1108" dirty="0">
                <a:solidFill>
                  <a:prstClr val="black">
                    <a:lumMod val="50000"/>
                    <a:lumOff val="50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ZEH</a:t>
            </a:r>
            <a:r>
              <a:rPr lang="ja-JP" altLang="en-US" sz="1108" dirty="0">
                <a:solidFill>
                  <a:prstClr val="black">
                    <a:lumMod val="50000"/>
                    <a:lumOff val="50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事業の詳細は、執行団体である低炭素社会創出促進協会の</a:t>
            </a:r>
            <a:r>
              <a:rPr lang="en-US" altLang="ja-JP" sz="1108" dirty="0">
                <a:solidFill>
                  <a:prstClr val="black">
                    <a:lumMod val="50000"/>
                    <a:lumOff val="50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HP</a:t>
            </a:r>
            <a:r>
              <a:rPr lang="ja-JP" altLang="en-US" sz="1108" dirty="0">
                <a:solidFill>
                  <a:prstClr val="black">
                    <a:lumMod val="50000"/>
                    <a:lumOff val="50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で公開予定。</a:t>
            </a:r>
            <a:endParaRPr lang="en-US" altLang="ja-JP" sz="1108" dirty="0">
              <a:solidFill>
                <a:prstClr val="black">
                  <a:lumMod val="50000"/>
                  <a:lumOff val="50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3327">
              <a:defRPr/>
            </a:pPr>
            <a:r>
              <a:rPr lang="ja-JP" altLang="en-US" sz="1108" dirty="0">
                <a:solidFill>
                  <a:prstClr val="black">
                    <a:lumMod val="50000"/>
                    <a:lumOff val="50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（</a:t>
            </a:r>
            <a:r>
              <a:rPr lang="en-US" altLang="ja-JP" sz="1108" dirty="0">
                <a:solidFill>
                  <a:prstClr val="black">
                    <a:lumMod val="50000"/>
                    <a:lumOff val="50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http://lcspa.jp/</a:t>
            </a:r>
            <a:r>
              <a:rPr lang="ja-JP" altLang="en-US" sz="1108" dirty="0">
                <a:solidFill>
                  <a:prstClr val="black">
                    <a:lumMod val="50000"/>
                    <a:lumOff val="50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108" dirty="0">
              <a:solidFill>
                <a:prstClr val="black">
                  <a:lumMod val="50000"/>
                  <a:lumOff val="50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3327">
              <a:defRPr/>
            </a:pPr>
            <a:endParaRPr lang="ja-JP" altLang="en-US" sz="1108" dirty="0">
              <a:solidFill>
                <a:prstClr val="black">
                  <a:lumMod val="50000"/>
                  <a:lumOff val="50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 bwMode="auto">
          <a:xfrm>
            <a:off x="99322" y="849697"/>
            <a:ext cx="2420326" cy="266315"/>
          </a:xfrm>
          <a:prstGeom prst="roundRect">
            <a:avLst/>
          </a:prstGeom>
          <a:solidFill>
            <a:srgbClr val="0098D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defTabSz="843327">
              <a:defRPr/>
            </a:pPr>
            <a:r>
              <a:rPr kumimoji="0" lang="ja-JP" altLang="en-US" sz="1663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高層</a:t>
            </a:r>
            <a:r>
              <a:rPr kumimoji="0" lang="en-US" altLang="ja-JP" sz="1477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0" lang="ja-JP" altLang="en-US" sz="1292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６階建以上</a:t>
            </a:r>
            <a:r>
              <a:rPr kumimoji="0" lang="en-US" altLang="ja-JP" sz="1292" b="1" baseline="300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0" lang="ja-JP" altLang="en-US" sz="1292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936298294"/>
      </p:ext>
    </p:extLst>
  </p:cSld>
  <p:clrMapOvr>
    <a:masterClrMapping/>
  </p:clrMapOvr>
</p:sld>
</file>

<file path=ppt/theme/theme1.xml><?xml version="1.0" encoding="utf-8"?>
<a:theme xmlns:a="http://schemas.openxmlformats.org/drawingml/2006/main" name="1_資料フォーマット_20170620_175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A9C7A634-6870-454B-9516-F23F891BD79C}" vid="{5212E471-95DA-447F-A514-5C79A498336F}"/>
    </a:ext>
  </a:extLst>
</a:theme>
</file>

<file path=ppt/theme/theme10.xml><?xml version="1.0" encoding="utf-8"?>
<a:theme xmlns:a="http://schemas.openxmlformats.org/drawingml/2006/main" name="資料フォーマット_201705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4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B-01_A4横J">
  <a:themeElements>
    <a:clrScheme name="newMRI">
      <a:dk1>
        <a:srgbClr val="000000"/>
      </a:dk1>
      <a:lt1>
        <a:srgbClr val="FFFFFF"/>
      </a:lt1>
      <a:dk2>
        <a:srgbClr val="3E5E84"/>
      </a:dk2>
      <a:lt2>
        <a:srgbClr val="E9EDF3"/>
      </a:lt2>
      <a:accent1>
        <a:srgbClr val="96A8C0"/>
      </a:accent1>
      <a:accent2>
        <a:srgbClr val="8AB6C1"/>
      </a:accent2>
      <a:accent3>
        <a:srgbClr val="89B8AA"/>
      </a:accent3>
      <a:accent4>
        <a:srgbClr val="A89FBC"/>
      </a:accent4>
      <a:accent5>
        <a:srgbClr val="C89E28"/>
      </a:accent5>
      <a:accent6>
        <a:srgbClr val="A92C1D"/>
      </a:accent6>
      <a:hlink>
        <a:srgbClr val="3E5E84"/>
      </a:hlink>
      <a:folHlink>
        <a:srgbClr val="D2E8BD"/>
      </a:folHlink>
    </a:clrScheme>
    <a:fontScheme name="MRI_Fo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40000"/>
            <a:lumOff val="60000"/>
          </a:schemeClr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sz="14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>
          <a:noFill/>
        </a:ln>
      </a:spPr>
      <a:bodyPr wrap="square" lIns="0" tIns="0" rIns="0" bIns="0" rtlCol="0">
        <a:spAutoFit/>
      </a:bodyPr>
      <a:lstStyle>
        <a:defPPr>
          <a:defRPr kumimoji="1" sz="1400" smtClean="0"/>
        </a:defPPr>
      </a:lstStyle>
    </a:txDef>
  </a:objectDefaults>
  <a:extraClrSchemeLst/>
</a:theme>
</file>

<file path=ppt/theme/theme1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20150414_提案書テンプレート_Ver.1.8">
  <a:themeElements>
    <a:clrScheme name="20120112_提案書テンプレート_Ver.1.2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DDDDD"/>
      </a:accent1>
      <a:accent2>
        <a:srgbClr val="FFFF99"/>
      </a:accent2>
      <a:accent3>
        <a:srgbClr val="FFFFFF"/>
      </a:accent3>
      <a:accent4>
        <a:srgbClr val="000000"/>
      </a:accent4>
      <a:accent5>
        <a:srgbClr val="EBEBEB"/>
      </a:accent5>
      <a:accent6>
        <a:srgbClr val="E7E78A"/>
      </a:accent6>
      <a:hlink>
        <a:srgbClr val="00CC66"/>
      </a:hlink>
      <a:folHlink>
        <a:srgbClr val="FFCC0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rtlCol="0" anchor="ctr" anchorCtr="0" compatLnSpc="1">
        <a:prstTxWarp prst="textNoShape">
          <a:avLst/>
        </a:prstTxWarp>
      </a:bodyPr>
      <a:lstStyle>
        <a:defPPr>
          <a:defRPr sz="1200" dirty="0">
            <a:latin typeface="+mn-ea"/>
            <a:ea typeface="+mn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資料フォーマット_20170620_175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A9C7A634-6870-454B-9516-F23F891BD79C}" vid="{5212E471-95DA-447F-A514-5C79A498336F}"/>
    </a:ext>
  </a:extLst>
</a:theme>
</file>

<file path=ppt/theme/theme5.xml><?xml version="1.0" encoding="utf-8"?>
<a:theme xmlns:a="http://schemas.openxmlformats.org/drawingml/2006/main" name="3_20120918_提案書テンプレート_Ver.1.2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2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20120918_提案書テンプレート_Ver.1.28">
  <a:themeElements>
    <a:clrScheme name="20120112_提案書テンプレート_Ver.1.2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DDDDD"/>
      </a:accent1>
      <a:accent2>
        <a:srgbClr val="FFFF99"/>
      </a:accent2>
      <a:accent3>
        <a:srgbClr val="FFFFFF"/>
      </a:accent3>
      <a:accent4>
        <a:srgbClr val="000000"/>
      </a:accent4>
      <a:accent5>
        <a:srgbClr val="EBEBEB"/>
      </a:accent5>
      <a:accent6>
        <a:srgbClr val="E7E78A"/>
      </a:accent6>
      <a:hlink>
        <a:srgbClr val="00CC66"/>
      </a:hlink>
      <a:folHlink>
        <a:srgbClr val="FFCC00"/>
      </a:folHlink>
    </a:clrScheme>
    <a:fontScheme name="ユーザー定義 2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20150414_提案書テンプレート_Ver.1.8">
  <a:themeElements>
    <a:clrScheme name="20120112_提案書テンプレート_Ver.1.2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DDDDD"/>
      </a:accent1>
      <a:accent2>
        <a:srgbClr val="FFFF99"/>
      </a:accent2>
      <a:accent3>
        <a:srgbClr val="FFFFFF"/>
      </a:accent3>
      <a:accent4>
        <a:srgbClr val="000000"/>
      </a:accent4>
      <a:accent5>
        <a:srgbClr val="EBEBEB"/>
      </a:accent5>
      <a:accent6>
        <a:srgbClr val="E7E78A"/>
      </a:accent6>
      <a:hlink>
        <a:srgbClr val="00CC66"/>
      </a:hlink>
      <a:folHlink>
        <a:srgbClr val="FFCC0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rtlCol="0" anchor="ctr" anchorCtr="0" compatLnSpc="1">
        <a:prstTxWarp prst="textNoShape">
          <a:avLst/>
        </a:prstTxWarp>
      </a:bodyPr>
      <a:lstStyle>
        <a:defPPr>
          <a:defRPr sz="1200" dirty="0">
            <a:latin typeface="+mn-ea"/>
            <a:ea typeface="+mn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資料フォーマット_201705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 algn="l" fontAlgn="ctr">
          <a:defRPr dirty="0">
            <a:solidFill>
              <a:srgbClr val="000000"/>
            </a:solidFill>
            <a:latin typeface="+mn-lt"/>
            <a:ea typeface="+mn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038801E624B4042B5B6959C40B81B61" ma:contentTypeVersion="0" ma:contentTypeDescription="新しいドキュメントを作成します。" ma:contentTypeScope="" ma:versionID="5e3934034feff03d41a04a12ddb2c9b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fe454bc459c29a846882a3716d411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3016C3-762D-4C2B-B01F-C588F121C331}">
  <ds:schemaRefs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61943E3-D275-44DB-8304-363EB03940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0469B7-ABE0-4D7E-B4B1-ACD7853CBA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17131</TotalTime>
  <Words>1180</Words>
  <Application>Microsoft Office PowerPoint</Application>
  <PresentationFormat>ユーザー設定</PresentationFormat>
  <Paragraphs>197</Paragraphs>
  <Slides>8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16</vt:i4>
      </vt:variant>
      <vt:variant>
        <vt:lpstr>テーマ</vt:lpstr>
      </vt:variant>
      <vt:variant>
        <vt:i4>13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38" baseType="lpstr">
      <vt:lpstr>HGPｺﾞｼｯｸE</vt:lpstr>
      <vt:lpstr>HGPｺﾞｼｯｸM</vt:lpstr>
      <vt:lpstr>HGP創英角ｺﾞｼｯｸUB</vt:lpstr>
      <vt:lpstr>HG丸ｺﾞｼｯｸM-PRO</vt:lpstr>
      <vt:lpstr>Meiryo UI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Cambria</vt:lpstr>
      <vt:lpstr>MS Reference Sans Serif</vt:lpstr>
      <vt:lpstr>Segoe UI</vt:lpstr>
      <vt:lpstr>Times New Roman</vt:lpstr>
      <vt:lpstr>Wingdings</vt:lpstr>
      <vt:lpstr>1_資料フォーマット_20170620_1750</vt:lpstr>
      <vt:lpstr>6_デザインの設定</vt:lpstr>
      <vt:lpstr>2_20150414_提案書テンプレート_Ver.1.8</vt:lpstr>
      <vt:lpstr>5_資料フォーマット_20170620_1750</vt:lpstr>
      <vt:lpstr>3_20120918_提案書テンプレート_Ver.1.28</vt:lpstr>
      <vt:lpstr>7_20120918_提案書テンプレート_Ver.1.28</vt:lpstr>
      <vt:lpstr>3_20150414_提案書テンプレート_Ver.1.8</vt:lpstr>
      <vt:lpstr>1_資料フォーマット_20170519</vt:lpstr>
      <vt:lpstr>9_デザインの設定</vt:lpstr>
      <vt:lpstr>資料フォーマット_20170519</vt:lpstr>
      <vt:lpstr>4_標準デザイン</vt:lpstr>
      <vt:lpstr>B-01_A4横J</vt:lpstr>
      <vt:lpstr>Office テーマ</vt:lpstr>
      <vt:lpstr>ワークシート</vt:lpstr>
      <vt:lpstr>PowerPoint プレゼンテーション</vt:lpstr>
      <vt:lpstr>PowerPoint プレゼンテーション</vt:lpstr>
      <vt:lpstr>PowerPoint プレゼンテーション</vt:lpstr>
      <vt:lpstr>設備等の要件及び補助対象設備一覧　　</vt:lpstr>
      <vt:lpstr>PowerPoint プレゼンテーション</vt:lpstr>
      <vt:lpstr>PowerPoint プレゼンテーション</vt:lpstr>
      <vt:lpstr>経済産業省及び環境省の役割分担</vt:lpstr>
      <vt:lpstr>【集合】 集合住宅におけるZEH支援事業の主なポイント</vt:lpstr>
    </vt:vector>
  </TitlesOfParts>
  <Company>環境省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平成26年版環境白書のテーマ</dc:title>
  <dc:creator>高橋 久美子</dc:creator>
  <cp:lastModifiedBy>稲 佳奈／リサーチ・コンサル／JRI (ina kana)</cp:lastModifiedBy>
  <cp:revision>1932</cp:revision>
  <cp:lastPrinted>2018-01-12T08:13:42Z</cp:lastPrinted>
  <dcterms:created xsi:type="dcterms:W3CDTF">2013-11-01T02:12:51Z</dcterms:created>
  <dcterms:modified xsi:type="dcterms:W3CDTF">2018-05-15T05:46:42Z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0x0101007038801E624B4042B5B6959C40B81B61</vt:lpwstr>
  </property>
</Properties>
</file>