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99"/>
  </p:notesMasterIdLst>
  <p:sldIdLst>
    <p:sldId id="256" r:id="rId2"/>
    <p:sldId id="258" r:id="rId3"/>
    <p:sldId id="265" r:id="rId4"/>
    <p:sldId id="489" r:id="rId5"/>
    <p:sldId id="490" r:id="rId6"/>
    <p:sldId id="435" r:id="rId7"/>
    <p:sldId id="436" r:id="rId8"/>
    <p:sldId id="491" r:id="rId9"/>
    <p:sldId id="492" r:id="rId10"/>
    <p:sldId id="560" r:id="rId11"/>
    <p:sldId id="494" r:id="rId12"/>
    <p:sldId id="498" r:id="rId13"/>
    <p:sldId id="437" r:id="rId14"/>
    <p:sldId id="438" r:id="rId15"/>
    <p:sldId id="380" r:id="rId16"/>
    <p:sldId id="495" r:id="rId17"/>
    <p:sldId id="496" r:id="rId18"/>
    <p:sldId id="497" r:id="rId19"/>
    <p:sldId id="499" r:id="rId20"/>
    <p:sldId id="561" r:id="rId21"/>
    <p:sldId id="501" r:id="rId22"/>
    <p:sldId id="504" r:id="rId23"/>
    <p:sldId id="505" r:id="rId24"/>
    <p:sldId id="502" r:id="rId25"/>
    <p:sldId id="510" r:id="rId26"/>
    <p:sldId id="511" r:id="rId27"/>
    <p:sldId id="512" r:id="rId28"/>
    <p:sldId id="506" r:id="rId29"/>
    <p:sldId id="513" r:id="rId30"/>
    <p:sldId id="514" r:id="rId31"/>
    <p:sldId id="515" r:id="rId32"/>
    <p:sldId id="516" r:id="rId33"/>
    <p:sldId id="562" r:id="rId34"/>
    <p:sldId id="518" r:id="rId35"/>
    <p:sldId id="519" r:id="rId36"/>
    <p:sldId id="520" r:id="rId37"/>
    <p:sldId id="521" r:id="rId38"/>
    <p:sldId id="522" r:id="rId39"/>
    <p:sldId id="523" r:id="rId40"/>
    <p:sldId id="570" r:id="rId41"/>
    <p:sldId id="563" r:id="rId42"/>
    <p:sldId id="526" r:id="rId43"/>
    <p:sldId id="525" r:id="rId44"/>
    <p:sldId id="527" r:id="rId45"/>
    <p:sldId id="528" r:id="rId46"/>
    <p:sldId id="453" r:id="rId47"/>
    <p:sldId id="529" r:id="rId48"/>
    <p:sldId id="530" r:id="rId49"/>
    <p:sldId id="531" r:id="rId50"/>
    <p:sldId id="532" r:id="rId51"/>
    <p:sldId id="454" r:id="rId52"/>
    <p:sldId id="455" r:id="rId53"/>
    <p:sldId id="456" r:id="rId54"/>
    <p:sldId id="457" r:id="rId55"/>
    <p:sldId id="458" r:id="rId56"/>
    <p:sldId id="459" r:id="rId57"/>
    <p:sldId id="460" r:id="rId58"/>
    <p:sldId id="467" r:id="rId59"/>
    <p:sldId id="468" r:id="rId60"/>
    <p:sldId id="469" r:id="rId61"/>
    <p:sldId id="470" r:id="rId62"/>
    <p:sldId id="564" r:id="rId63"/>
    <p:sldId id="565" r:id="rId64"/>
    <p:sldId id="472" r:id="rId65"/>
    <p:sldId id="473" r:id="rId66"/>
    <p:sldId id="534" r:id="rId67"/>
    <p:sldId id="535" r:id="rId68"/>
    <p:sldId id="474" r:id="rId69"/>
    <p:sldId id="475" r:id="rId70"/>
    <p:sldId id="566" r:id="rId71"/>
    <p:sldId id="567" r:id="rId72"/>
    <p:sldId id="538" r:id="rId73"/>
    <p:sldId id="476" r:id="rId74"/>
    <p:sldId id="478" r:id="rId75"/>
    <p:sldId id="539" r:id="rId76"/>
    <p:sldId id="483" r:id="rId77"/>
    <p:sldId id="540" r:id="rId78"/>
    <p:sldId id="541" r:id="rId79"/>
    <p:sldId id="542" r:id="rId80"/>
    <p:sldId id="543" r:id="rId81"/>
    <p:sldId id="544" r:id="rId82"/>
    <p:sldId id="568" r:id="rId83"/>
    <p:sldId id="569" r:id="rId84"/>
    <p:sldId id="547" r:id="rId85"/>
    <p:sldId id="548" r:id="rId86"/>
    <p:sldId id="549" r:id="rId87"/>
    <p:sldId id="550" r:id="rId88"/>
    <p:sldId id="551" r:id="rId89"/>
    <p:sldId id="552" r:id="rId90"/>
    <p:sldId id="553" r:id="rId91"/>
    <p:sldId id="554" r:id="rId92"/>
    <p:sldId id="555" r:id="rId93"/>
    <p:sldId id="556" r:id="rId94"/>
    <p:sldId id="557" r:id="rId95"/>
    <p:sldId id="558" r:id="rId96"/>
    <p:sldId id="559" r:id="rId97"/>
    <p:sldId id="488" r:id="rId98"/>
  </p:sldIdLst>
  <p:sldSz cx="10691813" cy="7559675"/>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BD1D0"/>
    <a:srgbClr val="E7EAE9"/>
    <a:srgbClr val="FFF5DD"/>
    <a:srgbClr val="83A4D1"/>
    <a:srgbClr val="FFFF97"/>
    <a:srgbClr val="B0C7E2"/>
    <a:srgbClr val="DCE6F2"/>
    <a:srgbClr val="97B5D9"/>
    <a:srgbClr val="C9F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45" autoAdjust="0"/>
    <p:restoredTop sz="96238" autoAdjust="0"/>
  </p:normalViewPr>
  <p:slideViewPr>
    <p:cSldViewPr snapToGrid="0" showGuides="1">
      <p:cViewPr varScale="1">
        <p:scale>
          <a:sx n="62" d="100"/>
          <a:sy n="62" d="100"/>
        </p:scale>
        <p:origin x="1232" y="5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01D7D-4EA2-5440-BB55-9401E7767974}" type="doc">
      <dgm:prSet loTypeId="urn:microsoft.com/office/officeart/2005/8/layout/chevron1" loCatId="" qsTypeId="urn:microsoft.com/office/officeart/2005/8/quickstyle/simple1" qsCatId="simple" csTypeId="urn:microsoft.com/office/officeart/2005/8/colors/accent0_2" csCatId="mainScheme" phldr="1"/>
      <dgm:spPr/>
    </dgm:pt>
    <dgm:pt modelId="{9230C890-EE0F-D048-B70F-1EF49A9DE865}">
      <dgm:prSet phldrT="[テキスト]" custT="1"/>
      <dgm:spPr>
        <a:xfrm>
          <a:off x="4111" y="340473"/>
          <a:ext cx="1529432" cy="611772"/>
        </a:xfrm>
        <a:solidFill>
          <a:srgbClr val="4E67C8">
            <a:lumMod val="75000"/>
          </a:srgbClr>
        </a:solidFill>
        <a:ln w="25400" cap="flat" cmpd="sng" algn="ctr">
          <a:solidFill>
            <a:srgbClr val="212745">
              <a:shade val="80000"/>
              <a:hueOff val="0"/>
              <a:satOff val="0"/>
              <a:lumOff val="0"/>
              <a:alphaOff val="0"/>
            </a:srgbClr>
          </a:solidFill>
          <a:prstDash val="solid"/>
        </a:ln>
        <a:effectLst/>
      </dgm:spPr>
      <dgm:t>
        <a:bodyPr/>
        <a:lstStyle/>
        <a:p>
          <a:pPr>
            <a:lnSpc>
              <a:spcPct val="100000"/>
            </a:lnSpc>
            <a:spcAft>
              <a:spcPts val="0"/>
            </a:spcAft>
          </a:pPr>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素材</a:t>
          </a:r>
          <a:endParaRPr kumimoji="1" lang="en-US" altLang="ja-JP" sz="2000" b="1" dirty="0" smtClean="0">
            <a:solidFill>
              <a:sysClr val="window" lastClr="FFFFFF"/>
            </a:solidFill>
            <a:latin typeface="ＭＳ Ｐゴシック" panose="020B0600070205080204" pitchFamily="50" charset="-128"/>
            <a:ea typeface="ＭＳ Ｐゴシック" panose="020B0600070205080204" pitchFamily="50" charset="-128"/>
            <a:cs typeface="+mn-cs"/>
          </a:endParaRPr>
        </a:p>
        <a:p>
          <a:pPr>
            <a:lnSpc>
              <a:spcPct val="100000"/>
            </a:lnSpc>
            <a:spcAft>
              <a:spcPts val="0"/>
            </a:spcAft>
          </a:pPr>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製造</a:t>
          </a:r>
          <a:endParaRPr kumimoji="1" lang="ja-JP" altLang="en-US" sz="2000" b="1" dirty="0">
            <a:solidFill>
              <a:sysClr val="window" lastClr="FFFFFF"/>
            </a:solidFill>
            <a:latin typeface="ＭＳ Ｐゴシック" panose="020B0600070205080204" pitchFamily="50" charset="-128"/>
            <a:ea typeface="ＭＳ Ｐゴシック" panose="020B0600070205080204" pitchFamily="50" charset="-128"/>
            <a:cs typeface="+mn-cs"/>
          </a:endParaRPr>
        </a:p>
      </dgm:t>
    </dgm:pt>
    <dgm:pt modelId="{847AEDB3-F4F3-C748-A012-51DB5DE406D6}" type="parTrans" cxnId="{465C1EEC-14EB-6A46-8D24-1B19966F10C4}">
      <dgm:prSet/>
      <dgm:spPr/>
      <dgm:t>
        <a:bodyPr/>
        <a:lstStyle/>
        <a:p>
          <a:endParaRPr kumimoji="1" lang="ja-JP" altLang="en-US" sz="2000" b="1"/>
        </a:p>
      </dgm:t>
    </dgm:pt>
    <dgm:pt modelId="{18DFBFE3-D1B8-BC49-9D47-061915853571}" type="sibTrans" cxnId="{465C1EEC-14EB-6A46-8D24-1B19966F10C4}">
      <dgm:prSet/>
      <dgm:spPr/>
      <dgm:t>
        <a:bodyPr/>
        <a:lstStyle/>
        <a:p>
          <a:endParaRPr kumimoji="1" lang="ja-JP" altLang="en-US" sz="2000" b="1"/>
        </a:p>
      </dgm:t>
    </dgm:pt>
    <dgm:pt modelId="{773D5464-4D29-CA4E-B0EE-7C9897B68419}">
      <dgm:prSet phldrT="[テキスト]" custT="1"/>
      <dgm:spPr>
        <a:xfrm>
          <a:off x="1380600" y="340473"/>
          <a:ext cx="1529432" cy="611772"/>
        </a:xfrm>
        <a:solidFill>
          <a:srgbClr val="4E67C8">
            <a:lumMod val="75000"/>
          </a:srgbClr>
        </a:solidFill>
        <a:ln w="25400" cap="flat" cmpd="sng" algn="ctr">
          <a:solidFill>
            <a:srgbClr val="212745">
              <a:shade val="80000"/>
              <a:hueOff val="0"/>
              <a:satOff val="0"/>
              <a:lumOff val="0"/>
              <a:alphaOff val="0"/>
            </a:srgbClr>
          </a:solidFill>
          <a:prstDash val="solid"/>
        </a:ln>
        <a:effectLst/>
      </dgm:spPr>
      <dgm:t>
        <a:bodyPr/>
        <a:lstStyle/>
        <a:p>
          <a:pPr>
            <a:lnSpc>
              <a:spcPct val="100000"/>
            </a:lnSpc>
            <a:spcAft>
              <a:spcPts val="0"/>
            </a:spcAft>
          </a:pPr>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部品</a:t>
          </a:r>
          <a:endParaRPr kumimoji="1" lang="en-US" altLang="ja-JP" sz="2000" b="1" dirty="0" smtClean="0">
            <a:solidFill>
              <a:sysClr val="window" lastClr="FFFFFF"/>
            </a:solidFill>
            <a:latin typeface="ＭＳ Ｐゴシック" panose="020B0600070205080204" pitchFamily="50" charset="-128"/>
            <a:ea typeface="ＭＳ Ｐゴシック" panose="020B0600070205080204" pitchFamily="50" charset="-128"/>
            <a:cs typeface="+mn-cs"/>
          </a:endParaRPr>
        </a:p>
        <a:p>
          <a:pPr>
            <a:lnSpc>
              <a:spcPct val="100000"/>
            </a:lnSpc>
            <a:spcAft>
              <a:spcPts val="0"/>
            </a:spcAft>
          </a:pPr>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製造</a:t>
          </a:r>
          <a:endParaRPr kumimoji="1" lang="ja-JP" altLang="en-US" sz="2000" b="1" dirty="0">
            <a:solidFill>
              <a:sysClr val="window" lastClr="FFFFFF"/>
            </a:solidFill>
            <a:latin typeface="ＭＳ Ｐゴシック" panose="020B0600070205080204" pitchFamily="50" charset="-128"/>
            <a:ea typeface="ＭＳ Ｐゴシック" panose="020B0600070205080204" pitchFamily="50" charset="-128"/>
            <a:cs typeface="+mn-cs"/>
          </a:endParaRPr>
        </a:p>
      </dgm:t>
    </dgm:pt>
    <dgm:pt modelId="{9185F282-8D84-6D42-AC03-29EABB7F407A}" type="parTrans" cxnId="{9BF3890D-E29C-6445-8059-7EA690202454}">
      <dgm:prSet/>
      <dgm:spPr/>
      <dgm:t>
        <a:bodyPr/>
        <a:lstStyle/>
        <a:p>
          <a:endParaRPr kumimoji="1" lang="ja-JP" altLang="en-US" sz="2000" b="1"/>
        </a:p>
      </dgm:t>
    </dgm:pt>
    <dgm:pt modelId="{A702675C-E6C4-1C4C-94FE-FF2497C319CA}" type="sibTrans" cxnId="{9BF3890D-E29C-6445-8059-7EA690202454}">
      <dgm:prSet/>
      <dgm:spPr/>
      <dgm:t>
        <a:bodyPr/>
        <a:lstStyle/>
        <a:p>
          <a:endParaRPr kumimoji="1" lang="ja-JP" altLang="en-US" sz="2000" b="1"/>
        </a:p>
      </dgm:t>
    </dgm:pt>
    <dgm:pt modelId="{19C2EC43-CEC8-1B47-AE02-613E52A5BBA7}">
      <dgm:prSet phldrT="[テキスト]" custT="1"/>
      <dgm:spPr>
        <a:xfrm>
          <a:off x="2757089" y="340473"/>
          <a:ext cx="1529432" cy="611772"/>
        </a:xfrm>
        <a:solidFill>
          <a:srgbClr val="FFFF99"/>
        </a:solidFill>
        <a:ln w="25400" cap="flat" cmpd="sng" algn="ctr">
          <a:solidFill>
            <a:srgbClr val="212745">
              <a:shade val="80000"/>
              <a:hueOff val="0"/>
              <a:satOff val="0"/>
              <a:lumOff val="0"/>
              <a:alphaOff val="0"/>
            </a:srgbClr>
          </a:solidFill>
          <a:prstDash val="solid"/>
        </a:ln>
        <a:effectLst/>
      </dgm:spPr>
      <dgm:t>
        <a:bodyPr/>
        <a:lstStyle/>
        <a:p>
          <a:pPr>
            <a:lnSpc>
              <a:spcPct val="100000"/>
            </a:lnSpc>
            <a:spcAft>
              <a:spcPts val="0"/>
            </a:spcAft>
          </a:pPr>
          <a:r>
            <a:rPr kumimoji="1" lang="ja-JP" altLang="en-US" sz="2000" b="1" dirty="0" smtClean="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rPr>
            <a:t>製品</a:t>
          </a:r>
          <a:endParaRPr kumimoji="1" lang="en-US" altLang="ja-JP" sz="2000" b="1" dirty="0" smtClean="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endParaRPr>
        </a:p>
        <a:p>
          <a:pPr>
            <a:lnSpc>
              <a:spcPct val="100000"/>
            </a:lnSpc>
            <a:spcAft>
              <a:spcPts val="0"/>
            </a:spcAft>
          </a:pPr>
          <a:r>
            <a:rPr kumimoji="1" lang="ja-JP" altLang="en-US" sz="2000" b="1" dirty="0" smtClean="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rPr>
            <a:t>製造</a:t>
          </a:r>
          <a:endParaRPr kumimoji="1" lang="ja-JP" altLang="en-US" sz="2000" b="1" dirty="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endParaRPr>
        </a:p>
      </dgm:t>
    </dgm:pt>
    <dgm:pt modelId="{D2056EC5-7D1D-5340-9BEE-78150DE34454}" type="parTrans" cxnId="{12E979F6-DE00-4A48-9423-88908BC1C875}">
      <dgm:prSet/>
      <dgm:spPr/>
      <dgm:t>
        <a:bodyPr/>
        <a:lstStyle/>
        <a:p>
          <a:endParaRPr kumimoji="1" lang="ja-JP" altLang="en-US" sz="2000" b="1"/>
        </a:p>
      </dgm:t>
    </dgm:pt>
    <dgm:pt modelId="{CB92DEB3-3417-6F43-8796-B7CA2F99DA07}" type="sibTrans" cxnId="{12E979F6-DE00-4A48-9423-88908BC1C875}">
      <dgm:prSet/>
      <dgm:spPr/>
      <dgm:t>
        <a:bodyPr/>
        <a:lstStyle/>
        <a:p>
          <a:endParaRPr kumimoji="1" lang="ja-JP" altLang="en-US" sz="2000" b="1"/>
        </a:p>
      </dgm:t>
    </dgm:pt>
    <dgm:pt modelId="{34E3A83A-0086-6044-B85E-D2707EC115D7}">
      <dgm:prSet phldrT="[テキスト]" custT="1"/>
      <dgm:spPr>
        <a:xfrm>
          <a:off x="5510067" y="340473"/>
          <a:ext cx="1529432" cy="611772"/>
        </a:xfrm>
        <a:solidFill>
          <a:srgbClr val="4E67C8">
            <a:lumMod val="75000"/>
          </a:srgbClr>
        </a:solidFill>
        <a:ln w="25400" cap="flat" cmpd="sng" algn="ctr">
          <a:solidFill>
            <a:srgbClr val="212745">
              <a:shade val="80000"/>
              <a:hueOff val="0"/>
              <a:satOff val="0"/>
              <a:lumOff val="0"/>
              <a:alphaOff val="0"/>
            </a:srgbClr>
          </a:solidFill>
          <a:prstDash val="solid"/>
        </a:ln>
        <a:effectLst/>
      </dgm:spPr>
      <dgm:t>
        <a:bodyPr/>
        <a:lstStyle/>
        <a:p>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使用</a:t>
          </a:r>
          <a:endParaRPr kumimoji="1" lang="ja-JP" altLang="en-US" sz="2000" b="1" dirty="0">
            <a:solidFill>
              <a:sysClr val="window" lastClr="FFFFFF"/>
            </a:solidFill>
            <a:latin typeface="ＭＳ Ｐゴシック" panose="020B0600070205080204" pitchFamily="50" charset="-128"/>
            <a:ea typeface="ＭＳ Ｐゴシック" panose="020B0600070205080204" pitchFamily="50" charset="-128"/>
            <a:cs typeface="+mn-cs"/>
          </a:endParaRPr>
        </a:p>
      </dgm:t>
    </dgm:pt>
    <dgm:pt modelId="{58CB3B24-D0B0-F341-B851-A66A067DE4C2}" type="parTrans" cxnId="{489E5589-F8DA-AC4E-BD1A-9FEEBB8AFE7D}">
      <dgm:prSet/>
      <dgm:spPr/>
      <dgm:t>
        <a:bodyPr/>
        <a:lstStyle/>
        <a:p>
          <a:endParaRPr kumimoji="1" lang="ja-JP" altLang="en-US" sz="2000" b="1"/>
        </a:p>
      </dgm:t>
    </dgm:pt>
    <dgm:pt modelId="{4DAF981D-33DF-8A4B-9D91-F7B61FE368A1}" type="sibTrans" cxnId="{489E5589-F8DA-AC4E-BD1A-9FEEBB8AFE7D}">
      <dgm:prSet/>
      <dgm:spPr/>
      <dgm:t>
        <a:bodyPr/>
        <a:lstStyle/>
        <a:p>
          <a:endParaRPr kumimoji="1" lang="ja-JP" altLang="en-US" sz="2000" b="1"/>
        </a:p>
      </dgm:t>
    </dgm:pt>
    <dgm:pt modelId="{4D965CD0-2FFB-CA40-9BC5-536BA389CC64}">
      <dgm:prSet phldrT="[テキスト]" custT="1"/>
      <dgm:spPr>
        <a:xfrm>
          <a:off x="6886556" y="340473"/>
          <a:ext cx="1529432" cy="611772"/>
        </a:xfrm>
        <a:solidFill>
          <a:srgbClr val="4E67C8">
            <a:lumMod val="75000"/>
          </a:srgbClr>
        </a:solidFill>
        <a:ln w="25400" cap="flat" cmpd="sng" algn="ctr">
          <a:solidFill>
            <a:srgbClr val="212745">
              <a:shade val="80000"/>
              <a:hueOff val="0"/>
              <a:satOff val="0"/>
              <a:lumOff val="0"/>
              <a:alphaOff val="0"/>
            </a:srgbClr>
          </a:solidFill>
          <a:prstDash val="solid"/>
        </a:ln>
        <a:effectLst/>
      </dgm:spPr>
      <dgm:t>
        <a:bodyPr/>
        <a:lstStyle/>
        <a:p>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廃棄</a:t>
          </a:r>
          <a:endParaRPr kumimoji="1" lang="ja-JP" altLang="en-US" sz="2000" b="1" dirty="0">
            <a:solidFill>
              <a:sysClr val="window" lastClr="FFFFFF"/>
            </a:solidFill>
            <a:latin typeface="ＭＳ Ｐゴシック" panose="020B0600070205080204" pitchFamily="50" charset="-128"/>
            <a:ea typeface="ＭＳ Ｐゴシック" panose="020B0600070205080204" pitchFamily="50" charset="-128"/>
            <a:cs typeface="+mn-cs"/>
          </a:endParaRPr>
        </a:p>
      </dgm:t>
    </dgm:pt>
    <dgm:pt modelId="{A4E83604-6929-CD4C-83EF-6108FF2843A7}" type="parTrans" cxnId="{7D9DE519-0713-6140-810A-1BAD382C6076}">
      <dgm:prSet/>
      <dgm:spPr/>
      <dgm:t>
        <a:bodyPr/>
        <a:lstStyle/>
        <a:p>
          <a:endParaRPr kumimoji="1" lang="ja-JP" altLang="en-US" sz="2000" b="1"/>
        </a:p>
      </dgm:t>
    </dgm:pt>
    <dgm:pt modelId="{3231C028-6C69-4C40-9C98-1877CDA93834}" type="sibTrans" cxnId="{7D9DE519-0713-6140-810A-1BAD382C6076}">
      <dgm:prSet/>
      <dgm:spPr/>
      <dgm:t>
        <a:bodyPr/>
        <a:lstStyle/>
        <a:p>
          <a:endParaRPr kumimoji="1" lang="ja-JP" altLang="en-US" sz="2000" b="1"/>
        </a:p>
      </dgm:t>
    </dgm:pt>
    <dgm:pt modelId="{2C78FE98-620F-3F46-8212-8B286DC8A150}">
      <dgm:prSet phldrT="[テキスト]" custT="1"/>
      <dgm:spPr>
        <a:xfrm>
          <a:off x="4133578" y="340473"/>
          <a:ext cx="1529432" cy="611772"/>
        </a:xfrm>
        <a:solidFill>
          <a:srgbClr val="4E67C8">
            <a:lumMod val="75000"/>
          </a:srgbClr>
        </a:solidFill>
        <a:ln w="25400" cap="flat" cmpd="sng" algn="ctr">
          <a:solidFill>
            <a:srgbClr val="212745">
              <a:shade val="80000"/>
              <a:hueOff val="0"/>
              <a:satOff val="0"/>
              <a:lumOff val="0"/>
              <a:alphaOff val="0"/>
            </a:srgbClr>
          </a:solidFill>
          <a:prstDash val="solid"/>
        </a:ln>
        <a:effectLst/>
      </dgm:spPr>
      <dgm:t>
        <a:bodyPr/>
        <a:lstStyle/>
        <a:p>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輸送</a:t>
          </a:r>
          <a:endParaRPr kumimoji="1" lang="ja-JP" altLang="en-US" sz="2000" b="1" dirty="0">
            <a:solidFill>
              <a:sysClr val="window" lastClr="FFFFFF"/>
            </a:solidFill>
            <a:latin typeface="ＭＳ Ｐゴシック" panose="020B0600070205080204" pitchFamily="50" charset="-128"/>
            <a:ea typeface="ＭＳ Ｐゴシック" panose="020B0600070205080204" pitchFamily="50" charset="-128"/>
            <a:cs typeface="+mn-cs"/>
          </a:endParaRPr>
        </a:p>
      </dgm:t>
    </dgm:pt>
    <dgm:pt modelId="{DAAB3AB8-DA1F-7943-BBE3-AED623DF8891}" type="sibTrans" cxnId="{7506D846-6C7C-EE45-9E44-79FE5450098D}">
      <dgm:prSet/>
      <dgm:spPr/>
      <dgm:t>
        <a:bodyPr/>
        <a:lstStyle/>
        <a:p>
          <a:endParaRPr kumimoji="1" lang="ja-JP" altLang="en-US" sz="2000" b="1"/>
        </a:p>
      </dgm:t>
    </dgm:pt>
    <dgm:pt modelId="{FDE94681-039F-D249-88A6-C4E30101D508}" type="parTrans" cxnId="{7506D846-6C7C-EE45-9E44-79FE5450098D}">
      <dgm:prSet/>
      <dgm:spPr/>
      <dgm:t>
        <a:bodyPr/>
        <a:lstStyle/>
        <a:p>
          <a:endParaRPr kumimoji="1" lang="ja-JP" altLang="en-US" sz="2000" b="1"/>
        </a:p>
      </dgm:t>
    </dgm:pt>
    <dgm:pt modelId="{3F66BB36-AEF5-B546-B44F-CB6592966983}" type="pres">
      <dgm:prSet presAssocID="{6C301D7D-4EA2-5440-BB55-9401E7767974}" presName="Name0" presStyleCnt="0">
        <dgm:presLayoutVars>
          <dgm:dir/>
          <dgm:animLvl val="lvl"/>
          <dgm:resizeHandles val="exact"/>
        </dgm:presLayoutVars>
      </dgm:prSet>
      <dgm:spPr/>
    </dgm:pt>
    <dgm:pt modelId="{A968C5DF-5A79-0F48-9273-3212002A910D}" type="pres">
      <dgm:prSet presAssocID="{9230C890-EE0F-D048-B70F-1EF49A9DE865}" presName="parTxOnly" presStyleLbl="node1" presStyleIdx="0" presStyleCnt="6">
        <dgm:presLayoutVars>
          <dgm:chMax val="0"/>
          <dgm:chPref val="0"/>
          <dgm:bulletEnabled val="1"/>
        </dgm:presLayoutVars>
      </dgm:prSet>
      <dgm:spPr>
        <a:prstGeom prst="chevron">
          <a:avLst/>
        </a:prstGeom>
      </dgm:spPr>
      <dgm:t>
        <a:bodyPr/>
        <a:lstStyle/>
        <a:p>
          <a:endParaRPr kumimoji="1" lang="ja-JP" altLang="en-US"/>
        </a:p>
      </dgm:t>
    </dgm:pt>
    <dgm:pt modelId="{99FACC8B-1EC7-3D44-AAF2-AB873619074E}" type="pres">
      <dgm:prSet presAssocID="{18DFBFE3-D1B8-BC49-9D47-061915853571}" presName="parTxOnlySpace" presStyleCnt="0"/>
      <dgm:spPr/>
    </dgm:pt>
    <dgm:pt modelId="{C5EA8B3D-F12C-D741-B78E-34DEF2997FFE}" type="pres">
      <dgm:prSet presAssocID="{773D5464-4D29-CA4E-B0EE-7C9897B68419}" presName="parTxOnly" presStyleLbl="node1" presStyleIdx="1" presStyleCnt="6">
        <dgm:presLayoutVars>
          <dgm:chMax val="0"/>
          <dgm:chPref val="0"/>
          <dgm:bulletEnabled val="1"/>
        </dgm:presLayoutVars>
      </dgm:prSet>
      <dgm:spPr>
        <a:prstGeom prst="chevron">
          <a:avLst/>
        </a:prstGeom>
      </dgm:spPr>
      <dgm:t>
        <a:bodyPr/>
        <a:lstStyle/>
        <a:p>
          <a:endParaRPr kumimoji="1" lang="ja-JP" altLang="en-US"/>
        </a:p>
      </dgm:t>
    </dgm:pt>
    <dgm:pt modelId="{C2E2E9CE-73C0-1443-BE4A-A29381397D42}" type="pres">
      <dgm:prSet presAssocID="{A702675C-E6C4-1C4C-94FE-FF2497C319CA}" presName="parTxOnlySpace" presStyleCnt="0"/>
      <dgm:spPr/>
    </dgm:pt>
    <dgm:pt modelId="{457C09D6-EFA8-5B45-82BC-64A10226DCDF}" type="pres">
      <dgm:prSet presAssocID="{19C2EC43-CEC8-1B47-AE02-613E52A5BBA7}" presName="parTxOnly" presStyleLbl="node1" presStyleIdx="2" presStyleCnt="6">
        <dgm:presLayoutVars>
          <dgm:chMax val="0"/>
          <dgm:chPref val="0"/>
          <dgm:bulletEnabled val="1"/>
        </dgm:presLayoutVars>
      </dgm:prSet>
      <dgm:spPr>
        <a:prstGeom prst="chevron">
          <a:avLst/>
        </a:prstGeom>
      </dgm:spPr>
      <dgm:t>
        <a:bodyPr/>
        <a:lstStyle/>
        <a:p>
          <a:endParaRPr kumimoji="1" lang="ja-JP" altLang="en-US"/>
        </a:p>
      </dgm:t>
    </dgm:pt>
    <dgm:pt modelId="{39BC1820-4508-CB4D-A805-E8A33B5A5BD0}" type="pres">
      <dgm:prSet presAssocID="{CB92DEB3-3417-6F43-8796-B7CA2F99DA07}" presName="parTxOnlySpace" presStyleCnt="0"/>
      <dgm:spPr/>
    </dgm:pt>
    <dgm:pt modelId="{4FD7399A-2973-6B4E-BDD0-38D1E264E019}" type="pres">
      <dgm:prSet presAssocID="{2C78FE98-620F-3F46-8212-8B286DC8A150}" presName="parTxOnly" presStyleLbl="node1" presStyleIdx="3" presStyleCnt="6">
        <dgm:presLayoutVars>
          <dgm:chMax val="0"/>
          <dgm:chPref val="0"/>
          <dgm:bulletEnabled val="1"/>
        </dgm:presLayoutVars>
      </dgm:prSet>
      <dgm:spPr>
        <a:prstGeom prst="chevron">
          <a:avLst/>
        </a:prstGeom>
      </dgm:spPr>
      <dgm:t>
        <a:bodyPr/>
        <a:lstStyle/>
        <a:p>
          <a:endParaRPr kumimoji="1" lang="ja-JP" altLang="en-US"/>
        </a:p>
      </dgm:t>
    </dgm:pt>
    <dgm:pt modelId="{3E90B4E3-388A-B441-802D-60AFC3775037}" type="pres">
      <dgm:prSet presAssocID="{DAAB3AB8-DA1F-7943-BBE3-AED623DF8891}" presName="parTxOnlySpace" presStyleCnt="0"/>
      <dgm:spPr/>
    </dgm:pt>
    <dgm:pt modelId="{4FF935BD-B193-F54D-989B-A2626F535623}" type="pres">
      <dgm:prSet presAssocID="{34E3A83A-0086-6044-B85E-D2707EC115D7}" presName="parTxOnly" presStyleLbl="node1" presStyleIdx="4" presStyleCnt="6">
        <dgm:presLayoutVars>
          <dgm:chMax val="0"/>
          <dgm:chPref val="0"/>
          <dgm:bulletEnabled val="1"/>
        </dgm:presLayoutVars>
      </dgm:prSet>
      <dgm:spPr>
        <a:prstGeom prst="chevron">
          <a:avLst/>
        </a:prstGeom>
      </dgm:spPr>
      <dgm:t>
        <a:bodyPr/>
        <a:lstStyle/>
        <a:p>
          <a:endParaRPr kumimoji="1" lang="ja-JP" altLang="en-US"/>
        </a:p>
      </dgm:t>
    </dgm:pt>
    <dgm:pt modelId="{901CC2AB-D40A-DA49-A67E-9117547E8C62}" type="pres">
      <dgm:prSet presAssocID="{4DAF981D-33DF-8A4B-9D91-F7B61FE368A1}" presName="parTxOnlySpace" presStyleCnt="0"/>
      <dgm:spPr/>
    </dgm:pt>
    <dgm:pt modelId="{E9CE8FBF-DDA9-7342-B6E8-256645614767}" type="pres">
      <dgm:prSet presAssocID="{4D965CD0-2FFB-CA40-9BC5-536BA389CC64}" presName="parTxOnly" presStyleLbl="node1" presStyleIdx="5" presStyleCnt="6">
        <dgm:presLayoutVars>
          <dgm:chMax val="0"/>
          <dgm:chPref val="0"/>
          <dgm:bulletEnabled val="1"/>
        </dgm:presLayoutVars>
      </dgm:prSet>
      <dgm:spPr>
        <a:prstGeom prst="chevron">
          <a:avLst/>
        </a:prstGeom>
      </dgm:spPr>
      <dgm:t>
        <a:bodyPr/>
        <a:lstStyle/>
        <a:p>
          <a:endParaRPr kumimoji="1" lang="ja-JP" altLang="en-US"/>
        </a:p>
      </dgm:t>
    </dgm:pt>
  </dgm:ptLst>
  <dgm:cxnLst>
    <dgm:cxn modelId="{35866B66-ACC2-4DFA-A324-7D86780747AF}" type="presOf" srcId="{773D5464-4D29-CA4E-B0EE-7C9897B68419}" destId="{C5EA8B3D-F12C-D741-B78E-34DEF2997FFE}" srcOrd="0" destOrd="0" presId="urn:microsoft.com/office/officeart/2005/8/layout/chevron1"/>
    <dgm:cxn modelId="{9141D559-6952-4434-B531-A294220AB7F9}" type="presOf" srcId="{9230C890-EE0F-D048-B70F-1EF49A9DE865}" destId="{A968C5DF-5A79-0F48-9273-3212002A910D}" srcOrd="0" destOrd="0" presId="urn:microsoft.com/office/officeart/2005/8/layout/chevron1"/>
    <dgm:cxn modelId="{7D9DE519-0713-6140-810A-1BAD382C6076}" srcId="{6C301D7D-4EA2-5440-BB55-9401E7767974}" destId="{4D965CD0-2FFB-CA40-9BC5-536BA389CC64}" srcOrd="5" destOrd="0" parTransId="{A4E83604-6929-CD4C-83EF-6108FF2843A7}" sibTransId="{3231C028-6C69-4C40-9C98-1877CDA93834}"/>
    <dgm:cxn modelId="{7506D846-6C7C-EE45-9E44-79FE5450098D}" srcId="{6C301D7D-4EA2-5440-BB55-9401E7767974}" destId="{2C78FE98-620F-3F46-8212-8B286DC8A150}" srcOrd="3" destOrd="0" parTransId="{FDE94681-039F-D249-88A6-C4E30101D508}" sibTransId="{DAAB3AB8-DA1F-7943-BBE3-AED623DF8891}"/>
    <dgm:cxn modelId="{12E979F6-DE00-4A48-9423-88908BC1C875}" srcId="{6C301D7D-4EA2-5440-BB55-9401E7767974}" destId="{19C2EC43-CEC8-1B47-AE02-613E52A5BBA7}" srcOrd="2" destOrd="0" parTransId="{D2056EC5-7D1D-5340-9BEE-78150DE34454}" sibTransId="{CB92DEB3-3417-6F43-8796-B7CA2F99DA07}"/>
    <dgm:cxn modelId="{A8BBC76F-40BA-4EC5-A563-A0F07EBAF1E6}" type="presOf" srcId="{6C301D7D-4EA2-5440-BB55-9401E7767974}" destId="{3F66BB36-AEF5-B546-B44F-CB6592966983}" srcOrd="0" destOrd="0" presId="urn:microsoft.com/office/officeart/2005/8/layout/chevron1"/>
    <dgm:cxn modelId="{489E5589-F8DA-AC4E-BD1A-9FEEBB8AFE7D}" srcId="{6C301D7D-4EA2-5440-BB55-9401E7767974}" destId="{34E3A83A-0086-6044-B85E-D2707EC115D7}" srcOrd="4" destOrd="0" parTransId="{58CB3B24-D0B0-F341-B851-A66A067DE4C2}" sibTransId="{4DAF981D-33DF-8A4B-9D91-F7B61FE368A1}"/>
    <dgm:cxn modelId="{465C1EEC-14EB-6A46-8D24-1B19966F10C4}" srcId="{6C301D7D-4EA2-5440-BB55-9401E7767974}" destId="{9230C890-EE0F-D048-B70F-1EF49A9DE865}" srcOrd="0" destOrd="0" parTransId="{847AEDB3-F4F3-C748-A012-51DB5DE406D6}" sibTransId="{18DFBFE3-D1B8-BC49-9D47-061915853571}"/>
    <dgm:cxn modelId="{9BF3890D-E29C-6445-8059-7EA690202454}" srcId="{6C301D7D-4EA2-5440-BB55-9401E7767974}" destId="{773D5464-4D29-CA4E-B0EE-7C9897B68419}" srcOrd="1" destOrd="0" parTransId="{9185F282-8D84-6D42-AC03-29EABB7F407A}" sibTransId="{A702675C-E6C4-1C4C-94FE-FF2497C319CA}"/>
    <dgm:cxn modelId="{CC512A30-F949-40A9-A162-448986CB1C17}" type="presOf" srcId="{2C78FE98-620F-3F46-8212-8B286DC8A150}" destId="{4FD7399A-2973-6B4E-BDD0-38D1E264E019}" srcOrd="0" destOrd="0" presId="urn:microsoft.com/office/officeart/2005/8/layout/chevron1"/>
    <dgm:cxn modelId="{2E0C423B-2D93-4947-88A9-7D4F545479F0}" type="presOf" srcId="{19C2EC43-CEC8-1B47-AE02-613E52A5BBA7}" destId="{457C09D6-EFA8-5B45-82BC-64A10226DCDF}" srcOrd="0" destOrd="0" presId="urn:microsoft.com/office/officeart/2005/8/layout/chevron1"/>
    <dgm:cxn modelId="{17C27544-BE68-477F-999A-7565DE6867AC}" type="presOf" srcId="{34E3A83A-0086-6044-B85E-D2707EC115D7}" destId="{4FF935BD-B193-F54D-989B-A2626F535623}" srcOrd="0" destOrd="0" presId="urn:microsoft.com/office/officeart/2005/8/layout/chevron1"/>
    <dgm:cxn modelId="{E3BC4220-528B-4503-B3FA-6E39768D9CE8}" type="presOf" srcId="{4D965CD0-2FFB-CA40-9BC5-536BA389CC64}" destId="{E9CE8FBF-DDA9-7342-B6E8-256645614767}" srcOrd="0" destOrd="0" presId="urn:microsoft.com/office/officeart/2005/8/layout/chevron1"/>
    <dgm:cxn modelId="{C4140280-0076-4E97-8BAB-0F0FD53461C1}" type="presParOf" srcId="{3F66BB36-AEF5-B546-B44F-CB6592966983}" destId="{A968C5DF-5A79-0F48-9273-3212002A910D}" srcOrd="0" destOrd="0" presId="urn:microsoft.com/office/officeart/2005/8/layout/chevron1"/>
    <dgm:cxn modelId="{42BF8104-E094-4EC9-A075-7959733153C4}" type="presParOf" srcId="{3F66BB36-AEF5-B546-B44F-CB6592966983}" destId="{99FACC8B-1EC7-3D44-AAF2-AB873619074E}" srcOrd="1" destOrd="0" presId="urn:microsoft.com/office/officeart/2005/8/layout/chevron1"/>
    <dgm:cxn modelId="{C96E590C-55DD-4458-8565-5C15A7D0561E}" type="presParOf" srcId="{3F66BB36-AEF5-B546-B44F-CB6592966983}" destId="{C5EA8B3D-F12C-D741-B78E-34DEF2997FFE}" srcOrd="2" destOrd="0" presId="urn:microsoft.com/office/officeart/2005/8/layout/chevron1"/>
    <dgm:cxn modelId="{D89DAE2E-B2AD-47B2-BB8E-3D0E73B23EC2}" type="presParOf" srcId="{3F66BB36-AEF5-B546-B44F-CB6592966983}" destId="{C2E2E9CE-73C0-1443-BE4A-A29381397D42}" srcOrd="3" destOrd="0" presId="urn:microsoft.com/office/officeart/2005/8/layout/chevron1"/>
    <dgm:cxn modelId="{C0B24198-827D-4E0B-A116-5DB0F67CCAA2}" type="presParOf" srcId="{3F66BB36-AEF5-B546-B44F-CB6592966983}" destId="{457C09D6-EFA8-5B45-82BC-64A10226DCDF}" srcOrd="4" destOrd="0" presId="urn:microsoft.com/office/officeart/2005/8/layout/chevron1"/>
    <dgm:cxn modelId="{13C7BABA-ADAB-48D5-B2C1-DD93623C76B4}" type="presParOf" srcId="{3F66BB36-AEF5-B546-B44F-CB6592966983}" destId="{39BC1820-4508-CB4D-A805-E8A33B5A5BD0}" srcOrd="5" destOrd="0" presId="urn:microsoft.com/office/officeart/2005/8/layout/chevron1"/>
    <dgm:cxn modelId="{D1751268-E5C8-4ACC-A339-6D1871A9748C}" type="presParOf" srcId="{3F66BB36-AEF5-B546-B44F-CB6592966983}" destId="{4FD7399A-2973-6B4E-BDD0-38D1E264E019}" srcOrd="6" destOrd="0" presId="urn:microsoft.com/office/officeart/2005/8/layout/chevron1"/>
    <dgm:cxn modelId="{9CD66C8C-5BAE-4992-8367-5533FE1620C9}" type="presParOf" srcId="{3F66BB36-AEF5-B546-B44F-CB6592966983}" destId="{3E90B4E3-388A-B441-802D-60AFC3775037}" srcOrd="7" destOrd="0" presId="urn:microsoft.com/office/officeart/2005/8/layout/chevron1"/>
    <dgm:cxn modelId="{58428CF8-7209-40E7-A08C-1F8B865EED5F}" type="presParOf" srcId="{3F66BB36-AEF5-B546-B44F-CB6592966983}" destId="{4FF935BD-B193-F54D-989B-A2626F535623}" srcOrd="8" destOrd="0" presId="urn:microsoft.com/office/officeart/2005/8/layout/chevron1"/>
    <dgm:cxn modelId="{1A3148B5-EAA3-42D2-8B9C-CE5859A52583}" type="presParOf" srcId="{3F66BB36-AEF5-B546-B44F-CB6592966983}" destId="{901CC2AB-D40A-DA49-A67E-9117547E8C62}" srcOrd="9" destOrd="0" presId="urn:microsoft.com/office/officeart/2005/8/layout/chevron1"/>
    <dgm:cxn modelId="{34090E34-E074-44BA-A4A1-C41230EC00D6}" type="presParOf" srcId="{3F66BB36-AEF5-B546-B44F-CB6592966983}" destId="{E9CE8FBF-DDA9-7342-B6E8-256645614767}"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301D7D-4EA2-5440-BB55-9401E7767974}" type="doc">
      <dgm:prSet loTypeId="urn:microsoft.com/office/officeart/2005/8/layout/chevron1" loCatId="" qsTypeId="urn:microsoft.com/office/officeart/2005/8/quickstyle/simple1" qsCatId="simple" csTypeId="urn:microsoft.com/office/officeart/2005/8/colors/accent0_2" csCatId="mainScheme" phldr="1"/>
      <dgm:spPr/>
    </dgm:pt>
    <dgm:pt modelId="{9230C890-EE0F-D048-B70F-1EF49A9DE865}">
      <dgm:prSet phldrT="[テキスト]" custT="1"/>
      <dgm:spPr>
        <a:xfrm>
          <a:off x="4111" y="340473"/>
          <a:ext cx="1529432" cy="611772"/>
        </a:xfrm>
        <a:solidFill>
          <a:srgbClr val="4E67C8">
            <a:lumMod val="75000"/>
          </a:srgbClr>
        </a:solidFill>
        <a:ln w="25400" cap="flat" cmpd="sng" algn="ctr">
          <a:solidFill>
            <a:srgbClr val="212745">
              <a:shade val="80000"/>
              <a:hueOff val="0"/>
              <a:satOff val="0"/>
              <a:lumOff val="0"/>
              <a:alphaOff val="0"/>
            </a:srgbClr>
          </a:solidFill>
          <a:prstDash val="solid"/>
        </a:ln>
        <a:effectLst/>
      </dgm:spPr>
      <dgm:t>
        <a:bodyPr/>
        <a:lstStyle/>
        <a:p>
          <a:pPr>
            <a:lnSpc>
              <a:spcPct val="100000"/>
            </a:lnSpc>
            <a:spcAft>
              <a:spcPts val="0"/>
            </a:spcAft>
          </a:pPr>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素材</a:t>
          </a:r>
          <a:endParaRPr kumimoji="1" lang="en-US" altLang="ja-JP" sz="2000" b="1" dirty="0" smtClean="0">
            <a:solidFill>
              <a:sysClr val="window" lastClr="FFFFFF"/>
            </a:solidFill>
            <a:latin typeface="ＭＳ Ｐゴシック" panose="020B0600070205080204" pitchFamily="50" charset="-128"/>
            <a:ea typeface="ＭＳ Ｐゴシック" panose="020B0600070205080204" pitchFamily="50" charset="-128"/>
            <a:cs typeface="+mn-cs"/>
          </a:endParaRPr>
        </a:p>
        <a:p>
          <a:pPr>
            <a:lnSpc>
              <a:spcPct val="100000"/>
            </a:lnSpc>
            <a:spcAft>
              <a:spcPts val="0"/>
            </a:spcAft>
          </a:pPr>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製造</a:t>
          </a:r>
          <a:endParaRPr kumimoji="1" lang="ja-JP" altLang="en-US" sz="2000" b="1" dirty="0">
            <a:solidFill>
              <a:sysClr val="window" lastClr="FFFFFF"/>
            </a:solidFill>
            <a:latin typeface="ＭＳ Ｐゴシック" panose="020B0600070205080204" pitchFamily="50" charset="-128"/>
            <a:ea typeface="ＭＳ Ｐゴシック" panose="020B0600070205080204" pitchFamily="50" charset="-128"/>
            <a:cs typeface="+mn-cs"/>
          </a:endParaRPr>
        </a:p>
      </dgm:t>
    </dgm:pt>
    <dgm:pt modelId="{847AEDB3-F4F3-C748-A012-51DB5DE406D6}" type="parTrans" cxnId="{465C1EEC-14EB-6A46-8D24-1B19966F10C4}">
      <dgm:prSet/>
      <dgm:spPr/>
      <dgm:t>
        <a:bodyPr/>
        <a:lstStyle/>
        <a:p>
          <a:endParaRPr kumimoji="1" lang="ja-JP" altLang="en-US" sz="2000" b="1"/>
        </a:p>
      </dgm:t>
    </dgm:pt>
    <dgm:pt modelId="{18DFBFE3-D1B8-BC49-9D47-061915853571}" type="sibTrans" cxnId="{465C1EEC-14EB-6A46-8D24-1B19966F10C4}">
      <dgm:prSet/>
      <dgm:spPr/>
      <dgm:t>
        <a:bodyPr/>
        <a:lstStyle/>
        <a:p>
          <a:endParaRPr kumimoji="1" lang="ja-JP" altLang="en-US" sz="2000" b="1"/>
        </a:p>
      </dgm:t>
    </dgm:pt>
    <dgm:pt modelId="{773D5464-4D29-CA4E-B0EE-7C9897B68419}">
      <dgm:prSet phldrT="[テキスト]" custT="1"/>
      <dgm:spPr>
        <a:xfrm>
          <a:off x="1380600" y="340473"/>
          <a:ext cx="1529432" cy="611772"/>
        </a:xfrm>
        <a:solidFill>
          <a:srgbClr val="4E67C8">
            <a:lumMod val="75000"/>
          </a:srgbClr>
        </a:solidFill>
        <a:ln w="25400" cap="flat" cmpd="sng" algn="ctr">
          <a:solidFill>
            <a:srgbClr val="212745">
              <a:shade val="80000"/>
              <a:hueOff val="0"/>
              <a:satOff val="0"/>
              <a:lumOff val="0"/>
              <a:alphaOff val="0"/>
            </a:srgbClr>
          </a:solidFill>
          <a:prstDash val="solid"/>
        </a:ln>
        <a:effectLst/>
      </dgm:spPr>
      <dgm:t>
        <a:bodyPr/>
        <a:lstStyle/>
        <a:p>
          <a:pPr>
            <a:lnSpc>
              <a:spcPct val="100000"/>
            </a:lnSpc>
            <a:spcAft>
              <a:spcPts val="0"/>
            </a:spcAft>
          </a:pPr>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部品</a:t>
          </a:r>
          <a:endParaRPr kumimoji="1" lang="en-US" altLang="ja-JP" sz="2000" b="1" dirty="0" smtClean="0">
            <a:solidFill>
              <a:sysClr val="window" lastClr="FFFFFF"/>
            </a:solidFill>
            <a:latin typeface="ＭＳ Ｐゴシック" panose="020B0600070205080204" pitchFamily="50" charset="-128"/>
            <a:ea typeface="ＭＳ Ｐゴシック" panose="020B0600070205080204" pitchFamily="50" charset="-128"/>
            <a:cs typeface="+mn-cs"/>
          </a:endParaRPr>
        </a:p>
        <a:p>
          <a:pPr>
            <a:lnSpc>
              <a:spcPct val="100000"/>
            </a:lnSpc>
            <a:spcAft>
              <a:spcPts val="0"/>
            </a:spcAft>
          </a:pPr>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製造</a:t>
          </a:r>
          <a:endParaRPr kumimoji="1" lang="ja-JP" altLang="en-US" sz="2000" b="1" dirty="0">
            <a:solidFill>
              <a:sysClr val="window" lastClr="FFFFFF"/>
            </a:solidFill>
            <a:latin typeface="ＭＳ Ｐゴシック" panose="020B0600070205080204" pitchFamily="50" charset="-128"/>
            <a:ea typeface="ＭＳ Ｐゴシック" panose="020B0600070205080204" pitchFamily="50" charset="-128"/>
            <a:cs typeface="+mn-cs"/>
          </a:endParaRPr>
        </a:p>
      </dgm:t>
    </dgm:pt>
    <dgm:pt modelId="{9185F282-8D84-6D42-AC03-29EABB7F407A}" type="parTrans" cxnId="{9BF3890D-E29C-6445-8059-7EA690202454}">
      <dgm:prSet/>
      <dgm:spPr/>
      <dgm:t>
        <a:bodyPr/>
        <a:lstStyle/>
        <a:p>
          <a:endParaRPr kumimoji="1" lang="ja-JP" altLang="en-US" sz="2000" b="1"/>
        </a:p>
      </dgm:t>
    </dgm:pt>
    <dgm:pt modelId="{A702675C-E6C4-1C4C-94FE-FF2497C319CA}" type="sibTrans" cxnId="{9BF3890D-E29C-6445-8059-7EA690202454}">
      <dgm:prSet/>
      <dgm:spPr/>
      <dgm:t>
        <a:bodyPr/>
        <a:lstStyle/>
        <a:p>
          <a:endParaRPr kumimoji="1" lang="ja-JP" altLang="en-US" sz="2000" b="1"/>
        </a:p>
      </dgm:t>
    </dgm:pt>
    <dgm:pt modelId="{19C2EC43-CEC8-1B47-AE02-613E52A5BBA7}">
      <dgm:prSet phldrT="[テキスト]" custT="1"/>
      <dgm:spPr>
        <a:xfrm>
          <a:off x="2757089" y="340473"/>
          <a:ext cx="1529432" cy="611772"/>
        </a:xfrm>
        <a:solidFill>
          <a:srgbClr val="FFFF99"/>
        </a:solidFill>
        <a:ln w="25400" cap="flat" cmpd="sng" algn="ctr">
          <a:solidFill>
            <a:srgbClr val="212745">
              <a:shade val="80000"/>
              <a:hueOff val="0"/>
              <a:satOff val="0"/>
              <a:lumOff val="0"/>
              <a:alphaOff val="0"/>
            </a:srgbClr>
          </a:solidFill>
          <a:prstDash val="solid"/>
        </a:ln>
        <a:effectLst/>
      </dgm:spPr>
      <dgm:t>
        <a:bodyPr/>
        <a:lstStyle/>
        <a:p>
          <a:pPr>
            <a:lnSpc>
              <a:spcPct val="100000"/>
            </a:lnSpc>
            <a:spcAft>
              <a:spcPts val="0"/>
            </a:spcAft>
          </a:pPr>
          <a:r>
            <a:rPr kumimoji="1" lang="ja-JP" altLang="en-US" sz="2000" b="1" dirty="0" smtClean="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rPr>
            <a:t>製品</a:t>
          </a:r>
          <a:endParaRPr kumimoji="1" lang="en-US" altLang="ja-JP" sz="2000" b="1" dirty="0" smtClean="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endParaRPr>
        </a:p>
        <a:p>
          <a:pPr>
            <a:lnSpc>
              <a:spcPct val="100000"/>
            </a:lnSpc>
            <a:spcAft>
              <a:spcPts val="0"/>
            </a:spcAft>
          </a:pPr>
          <a:r>
            <a:rPr kumimoji="1" lang="ja-JP" altLang="en-US" sz="2000" b="1" dirty="0" smtClean="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rPr>
            <a:t>製造</a:t>
          </a:r>
          <a:endParaRPr kumimoji="1" lang="ja-JP" altLang="en-US" sz="2000" b="1" dirty="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endParaRPr>
        </a:p>
      </dgm:t>
    </dgm:pt>
    <dgm:pt modelId="{D2056EC5-7D1D-5340-9BEE-78150DE34454}" type="parTrans" cxnId="{12E979F6-DE00-4A48-9423-88908BC1C875}">
      <dgm:prSet/>
      <dgm:spPr/>
      <dgm:t>
        <a:bodyPr/>
        <a:lstStyle/>
        <a:p>
          <a:endParaRPr kumimoji="1" lang="ja-JP" altLang="en-US" sz="2000" b="1"/>
        </a:p>
      </dgm:t>
    </dgm:pt>
    <dgm:pt modelId="{CB92DEB3-3417-6F43-8796-B7CA2F99DA07}" type="sibTrans" cxnId="{12E979F6-DE00-4A48-9423-88908BC1C875}">
      <dgm:prSet/>
      <dgm:spPr/>
      <dgm:t>
        <a:bodyPr/>
        <a:lstStyle/>
        <a:p>
          <a:endParaRPr kumimoji="1" lang="ja-JP" altLang="en-US" sz="2000" b="1"/>
        </a:p>
      </dgm:t>
    </dgm:pt>
    <dgm:pt modelId="{34E3A83A-0086-6044-B85E-D2707EC115D7}">
      <dgm:prSet phldrT="[テキスト]" custT="1"/>
      <dgm:spPr>
        <a:xfrm>
          <a:off x="5510067" y="340473"/>
          <a:ext cx="1529432" cy="611772"/>
        </a:xfrm>
        <a:solidFill>
          <a:srgbClr val="4E67C8">
            <a:lumMod val="75000"/>
          </a:srgbClr>
        </a:solidFill>
        <a:ln w="25400" cap="flat" cmpd="sng" algn="ctr">
          <a:solidFill>
            <a:srgbClr val="212745">
              <a:shade val="80000"/>
              <a:hueOff val="0"/>
              <a:satOff val="0"/>
              <a:lumOff val="0"/>
              <a:alphaOff val="0"/>
            </a:srgbClr>
          </a:solidFill>
          <a:prstDash val="solid"/>
        </a:ln>
        <a:effectLst/>
      </dgm:spPr>
      <dgm:t>
        <a:bodyPr/>
        <a:lstStyle/>
        <a:p>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使用</a:t>
          </a:r>
          <a:endParaRPr kumimoji="1" lang="ja-JP" altLang="en-US" sz="2000" b="1" dirty="0">
            <a:solidFill>
              <a:sysClr val="window" lastClr="FFFFFF"/>
            </a:solidFill>
            <a:latin typeface="ＭＳ Ｐゴシック" panose="020B0600070205080204" pitchFamily="50" charset="-128"/>
            <a:ea typeface="ＭＳ Ｐゴシック" panose="020B0600070205080204" pitchFamily="50" charset="-128"/>
            <a:cs typeface="+mn-cs"/>
          </a:endParaRPr>
        </a:p>
      </dgm:t>
    </dgm:pt>
    <dgm:pt modelId="{58CB3B24-D0B0-F341-B851-A66A067DE4C2}" type="parTrans" cxnId="{489E5589-F8DA-AC4E-BD1A-9FEEBB8AFE7D}">
      <dgm:prSet/>
      <dgm:spPr/>
      <dgm:t>
        <a:bodyPr/>
        <a:lstStyle/>
        <a:p>
          <a:endParaRPr kumimoji="1" lang="ja-JP" altLang="en-US" sz="2000" b="1"/>
        </a:p>
      </dgm:t>
    </dgm:pt>
    <dgm:pt modelId="{4DAF981D-33DF-8A4B-9D91-F7B61FE368A1}" type="sibTrans" cxnId="{489E5589-F8DA-AC4E-BD1A-9FEEBB8AFE7D}">
      <dgm:prSet/>
      <dgm:spPr/>
      <dgm:t>
        <a:bodyPr/>
        <a:lstStyle/>
        <a:p>
          <a:endParaRPr kumimoji="1" lang="ja-JP" altLang="en-US" sz="2000" b="1"/>
        </a:p>
      </dgm:t>
    </dgm:pt>
    <dgm:pt modelId="{4D965CD0-2FFB-CA40-9BC5-536BA389CC64}">
      <dgm:prSet phldrT="[テキスト]" custT="1"/>
      <dgm:spPr>
        <a:xfrm>
          <a:off x="6886556" y="340473"/>
          <a:ext cx="1529432" cy="611772"/>
        </a:xfrm>
        <a:solidFill>
          <a:srgbClr val="4E67C8">
            <a:lumMod val="75000"/>
          </a:srgbClr>
        </a:solidFill>
        <a:ln w="25400" cap="flat" cmpd="sng" algn="ctr">
          <a:solidFill>
            <a:srgbClr val="212745">
              <a:shade val="80000"/>
              <a:hueOff val="0"/>
              <a:satOff val="0"/>
              <a:lumOff val="0"/>
              <a:alphaOff val="0"/>
            </a:srgbClr>
          </a:solidFill>
          <a:prstDash val="solid"/>
        </a:ln>
        <a:effectLst/>
      </dgm:spPr>
      <dgm:t>
        <a:bodyPr/>
        <a:lstStyle/>
        <a:p>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廃棄</a:t>
          </a:r>
          <a:endParaRPr kumimoji="1" lang="ja-JP" altLang="en-US" sz="2000" b="1" dirty="0">
            <a:solidFill>
              <a:sysClr val="window" lastClr="FFFFFF"/>
            </a:solidFill>
            <a:latin typeface="ＭＳ Ｐゴシック" panose="020B0600070205080204" pitchFamily="50" charset="-128"/>
            <a:ea typeface="ＭＳ Ｐゴシック" panose="020B0600070205080204" pitchFamily="50" charset="-128"/>
            <a:cs typeface="+mn-cs"/>
          </a:endParaRPr>
        </a:p>
      </dgm:t>
    </dgm:pt>
    <dgm:pt modelId="{A4E83604-6929-CD4C-83EF-6108FF2843A7}" type="parTrans" cxnId="{7D9DE519-0713-6140-810A-1BAD382C6076}">
      <dgm:prSet/>
      <dgm:spPr/>
      <dgm:t>
        <a:bodyPr/>
        <a:lstStyle/>
        <a:p>
          <a:endParaRPr kumimoji="1" lang="ja-JP" altLang="en-US" sz="2000" b="1"/>
        </a:p>
      </dgm:t>
    </dgm:pt>
    <dgm:pt modelId="{3231C028-6C69-4C40-9C98-1877CDA93834}" type="sibTrans" cxnId="{7D9DE519-0713-6140-810A-1BAD382C6076}">
      <dgm:prSet/>
      <dgm:spPr/>
      <dgm:t>
        <a:bodyPr/>
        <a:lstStyle/>
        <a:p>
          <a:endParaRPr kumimoji="1" lang="ja-JP" altLang="en-US" sz="2000" b="1"/>
        </a:p>
      </dgm:t>
    </dgm:pt>
    <dgm:pt modelId="{2C78FE98-620F-3F46-8212-8B286DC8A150}">
      <dgm:prSet phldrT="[テキスト]" custT="1"/>
      <dgm:spPr>
        <a:xfrm>
          <a:off x="4133578" y="340473"/>
          <a:ext cx="1529432" cy="611772"/>
        </a:xfrm>
        <a:solidFill>
          <a:srgbClr val="4E67C8">
            <a:lumMod val="75000"/>
          </a:srgbClr>
        </a:solidFill>
        <a:ln w="25400" cap="flat" cmpd="sng" algn="ctr">
          <a:solidFill>
            <a:srgbClr val="212745">
              <a:shade val="80000"/>
              <a:hueOff val="0"/>
              <a:satOff val="0"/>
              <a:lumOff val="0"/>
              <a:alphaOff val="0"/>
            </a:srgbClr>
          </a:solidFill>
          <a:prstDash val="solid"/>
        </a:ln>
        <a:effectLst/>
      </dgm:spPr>
      <dgm:t>
        <a:bodyPr/>
        <a:lstStyle/>
        <a:p>
          <a:r>
            <a:rPr kumimoji="1" lang="ja-JP" altLang="en-US" sz="2000" b="1" dirty="0" smtClean="0">
              <a:solidFill>
                <a:sysClr val="window" lastClr="FFFFFF"/>
              </a:solidFill>
              <a:latin typeface="ＭＳ Ｐゴシック" panose="020B0600070205080204" pitchFamily="50" charset="-128"/>
              <a:ea typeface="ＭＳ Ｐゴシック" panose="020B0600070205080204" pitchFamily="50" charset="-128"/>
              <a:cs typeface="+mn-cs"/>
            </a:rPr>
            <a:t>輸送</a:t>
          </a:r>
          <a:endParaRPr kumimoji="1" lang="ja-JP" altLang="en-US" sz="2000" b="1" dirty="0">
            <a:solidFill>
              <a:sysClr val="window" lastClr="FFFFFF"/>
            </a:solidFill>
            <a:latin typeface="ＭＳ Ｐゴシック" panose="020B0600070205080204" pitchFamily="50" charset="-128"/>
            <a:ea typeface="ＭＳ Ｐゴシック" panose="020B0600070205080204" pitchFamily="50" charset="-128"/>
            <a:cs typeface="+mn-cs"/>
          </a:endParaRPr>
        </a:p>
      </dgm:t>
    </dgm:pt>
    <dgm:pt modelId="{DAAB3AB8-DA1F-7943-BBE3-AED623DF8891}" type="sibTrans" cxnId="{7506D846-6C7C-EE45-9E44-79FE5450098D}">
      <dgm:prSet/>
      <dgm:spPr/>
      <dgm:t>
        <a:bodyPr/>
        <a:lstStyle/>
        <a:p>
          <a:endParaRPr kumimoji="1" lang="ja-JP" altLang="en-US" sz="2000" b="1"/>
        </a:p>
      </dgm:t>
    </dgm:pt>
    <dgm:pt modelId="{FDE94681-039F-D249-88A6-C4E30101D508}" type="parTrans" cxnId="{7506D846-6C7C-EE45-9E44-79FE5450098D}">
      <dgm:prSet/>
      <dgm:spPr/>
      <dgm:t>
        <a:bodyPr/>
        <a:lstStyle/>
        <a:p>
          <a:endParaRPr kumimoji="1" lang="ja-JP" altLang="en-US" sz="2000" b="1"/>
        </a:p>
      </dgm:t>
    </dgm:pt>
    <dgm:pt modelId="{3F66BB36-AEF5-B546-B44F-CB6592966983}" type="pres">
      <dgm:prSet presAssocID="{6C301D7D-4EA2-5440-BB55-9401E7767974}" presName="Name0" presStyleCnt="0">
        <dgm:presLayoutVars>
          <dgm:dir/>
          <dgm:animLvl val="lvl"/>
          <dgm:resizeHandles val="exact"/>
        </dgm:presLayoutVars>
      </dgm:prSet>
      <dgm:spPr/>
    </dgm:pt>
    <dgm:pt modelId="{A968C5DF-5A79-0F48-9273-3212002A910D}" type="pres">
      <dgm:prSet presAssocID="{9230C890-EE0F-D048-B70F-1EF49A9DE865}" presName="parTxOnly" presStyleLbl="node1" presStyleIdx="0" presStyleCnt="6">
        <dgm:presLayoutVars>
          <dgm:chMax val="0"/>
          <dgm:chPref val="0"/>
          <dgm:bulletEnabled val="1"/>
        </dgm:presLayoutVars>
      </dgm:prSet>
      <dgm:spPr>
        <a:prstGeom prst="chevron">
          <a:avLst/>
        </a:prstGeom>
      </dgm:spPr>
      <dgm:t>
        <a:bodyPr/>
        <a:lstStyle/>
        <a:p>
          <a:endParaRPr kumimoji="1" lang="ja-JP" altLang="en-US"/>
        </a:p>
      </dgm:t>
    </dgm:pt>
    <dgm:pt modelId="{99FACC8B-1EC7-3D44-AAF2-AB873619074E}" type="pres">
      <dgm:prSet presAssocID="{18DFBFE3-D1B8-BC49-9D47-061915853571}" presName="parTxOnlySpace" presStyleCnt="0"/>
      <dgm:spPr/>
    </dgm:pt>
    <dgm:pt modelId="{C5EA8B3D-F12C-D741-B78E-34DEF2997FFE}" type="pres">
      <dgm:prSet presAssocID="{773D5464-4D29-CA4E-B0EE-7C9897B68419}" presName="parTxOnly" presStyleLbl="node1" presStyleIdx="1" presStyleCnt="6">
        <dgm:presLayoutVars>
          <dgm:chMax val="0"/>
          <dgm:chPref val="0"/>
          <dgm:bulletEnabled val="1"/>
        </dgm:presLayoutVars>
      </dgm:prSet>
      <dgm:spPr>
        <a:prstGeom prst="chevron">
          <a:avLst/>
        </a:prstGeom>
      </dgm:spPr>
      <dgm:t>
        <a:bodyPr/>
        <a:lstStyle/>
        <a:p>
          <a:endParaRPr kumimoji="1" lang="ja-JP" altLang="en-US"/>
        </a:p>
      </dgm:t>
    </dgm:pt>
    <dgm:pt modelId="{C2E2E9CE-73C0-1443-BE4A-A29381397D42}" type="pres">
      <dgm:prSet presAssocID="{A702675C-E6C4-1C4C-94FE-FF2497C319CA}" presName="parTxOnlySpace" presStyleCnt="0"/>
      <dgm:spPr/>
    </dgm:pt>
    <dgm:pt modelId="{457C09D6-EFA8-5B45-82BC-64A10226DCDF}" type="pres">
      <dgm:prSet presAssocID="{19C2EC43-CEC8-1B47-AE02-613E52A5BBA7}" presName="parTxOnly" presStyleLbl="node1" presStyleIdx="2" presStyleCnt="6">
        <dgm:presLayoutVars>
          <dgm:chMax val="0"/>
          <dgm:chPref val="0"/>
          <dgm:bulletEnabled val="1"/>
        </dgm:presLayoutVars>
      </dgm:prSet>
      <dgm:spPr>
        <a:prstGeom prst="chevron">
          <a:avLst/>
        </a:prstGeom>
      </dgm:spPr>
      <dgm:t>
        <a:bodyPr/>
        <a:lstStyle/>
        <a:p>
          <a:endParaRPr kumimoji="1" lang="ja-JP" altLang="en-US"/>
        </a:p>
      </dgm:t>
    </dgm:pt>
    <dgm:pt modelId="{39BC1820-4508-CB4D-A805-E8A33B5A5BD0}" type="pres">
      <dgm:prSet presAssocID="{CB92DEB3-3417-6F43-8796-B7CA2F99DA07}" presName="parTxOnlySpace" presStyleCnt="0"/>
      <dgm:spPr/>
    </dgm:pt>
    <dgm:pt modelId="{4FD7399A-2973-6B4E-BDD0-38D1E264E019}" type="pres">
      <dgm:prSet presAssocID="{2C78FE98-620F-3F46-8212-8B286DC8A150}" presName="parTxOnly" presStyleLbl="node1" presStyleIdx="3" presStyleCnt="6">
        <dgm:presLayoutVars>
          <dgm:chMax val="0"/>
          <dgm:chPref val="0"/>
          <dgm:bulletEnabled val="1"/>
        </dgm:presLayoutVars>
      </dgm:prSet>
      <dgm:spPr>
        <a:prstGeom prst="chevron">
          <a:avLst/>
        </a:prstGeom>
      </dgm:spPr>
      <dgm:t>
        <a:bodyPr/>
        <a:lstStyle/>
        <a:p>
          <a:endParaRPr kumimoji="1" lang="ja-JP" altLang="en-US"/>
        </a:p>
      </dgm:t>
    </dgm:pt>
    <dgm:pt modelId="{3E90B4E3-388A-B441-802D-60AFC3775037}" type="pres">
      <dgm:prSet presAssocID="{DAAB3AB8-DA1F-7943-BBE3-AED623DF8891}" presName="parTxOnlySpace" presStyleCnt="0"/>
      <dgm:spPr/>
    </dgm:pt>
    <dgm:pt modelId="{4FF935BD-B193-F54D-989B-A2626F535623}" type="pres">
      <dgm:prSet presAssocID="{34E3A83A-0086-6044-B85E-D2707EC115D7}" presName="parTxOnly" presStyleLbl="node1" presStyleIdx="4" presStyleCnt="6">
        <dgm:presLayoutVars>
          <dgm:chMax val="0"/>
          <dgm:chPref val="0"/>
          <dgm:bulletEnabled val="1"/>
        </dgm:presLayoutVars>
      </dgm:prSet>
      <dgm:spPr>
        <a:prstGeom prst="chevron">
          <a:avLst/>
        </a:prstGeom>
      </dgm:spPr>
      <dgm:t>
        <a:bodyPr/>
        <a:lstStyle/>
        <a:p>
          <a:endParaRPr kumimoji="1" lang="ja-JP" altLang="en-US"/>
        </a:p>
      </dgm:t>
    </dgm:pt>
    <dgm:pt modelId="{901CC2AB-D40A-DA49-A67E-9117547E8C62}" type="pres">
      <dgm:prSet presAssocID="{4DAF981D-33DF-8A4B-9D91-F7B61FE368A1}" presName="parTxOnlySpace" presStyleCnt="0"/>
      <dgm:spPr/>
    </dgm:pt>
    <dgm:pt modelId="{E9CE8FBF-DDA9-7342-B6E8-256645614767}" type="pres">
      <dgm:prSet presAssocID="{4D965CD0-2FFB-CA40-9BC5-536BA389CC64}" presName="parTxOnly" presStyleLbl="node1" presStyleIdx="5" presStyleCnt="6">
        <dgm:presLayoutVars>
          <dgm:chMax val="0"/>
          <dgm:chPref val="0"/>
          <dgm:bulletEnabled val="1"/>
        </dgm:presLayoutVars>
      </dgm:prSet>
      <dgm:spPr>
        <a:prstGeom prst="chevron">
          <a:avLst/>
        </a:prstGeom>
      </dgm:spPr>
      <dgm:t>
        <a:bodyPr/>
        <a:lstStyle/>
        <a:p>
          <a:endParaRPr kumimoji="1" lang="ja-JP" altLang="en-US"/>
        </a:p>
      </dgm:t>
    </dgm:pt>
  </dgm:ptLst>
  <dgm:cxnLst>
    <dgm:cxn modelId="{CFE0DCE1-6E9E-4B89-BB1A-7B14FD8AD402}" type="presOf" srcId="{2C78FE98-620F-3F46-8212-8B286DC8A150}" destId="{4FD7399A-2973-6B4E-BDD0-38D1E264E019}" srcOrd="0" destOrd="0" presId="urn:microsoft.com/office/officeart/2005/8/layout/chevron1"/>
    <dgm:cxn modelId="{0A487BB6-B501-48C7-91E1-B923CC9A4DB8}" type="presOf" srcId="{9230C890-EE0F-D048-B70F-1EF49A9DE865}" destId="{A968C5DF-5A79-0F48-9273-3212002A910D}" srcOrd="0" destOrd="0" presId="urn:microsoft.com/office/officeart/2005/8/layout/chevron1"/>
    <dgm:cxn modelId="{8F3F57EF-2467-49CA-A38B-7EFF53A8CD9A}" type="presOf" srcId="{4D965CD0-2FFB-CA40-9BC5-536BA389CC64}" destId="{E9CE8FBF-DDA9-7342-B6E8-256645614767}" srcOrd="0" destOrd="0" presId="urn:microsoft.com/office/officeart/2005/8/layout/chevron1"/>
    <dgm:cxn modelId="{465C1EEC-14EB-6A46-8D24-1B19966F10C4}" srcId="{6C301D7D-4EA2-5440-BB55-9401E7767974}" destId="{9230C890-EE0F-D048-B70F-1EF49A9DE865}" srcOrd="0" destOrd="0" parTransId="{847AEDB3-F4F3-C748-A012-51DB5DE406D6}" sibTransId="{18DFBFE3-D1B8-BC49-9D47-061915853571}"/>
    <dgm:cxn modelId="{7D9DE519-0713-6140-810A-1BAD382C6076}" srcId="{6C301D7D-4EA2-5440-BB55-9401E7767974}" destId="{4D965CD0-2FFB-CA40-9BC5-536BA389CC64}" srcOrd="5" destOrd="0" parTransId="{A4E83604-6929-CD4C-83EF-6108FF2843A7}" sibTransId="{3231C028-6C69-4C40-9C98-1877CDA93834}"/>
    <dgm:cxn modelId="{4B2A3698-B1F9-4067-A6CA-03E9BF609A8B}" type="presOf" srcId="{34E3A83A-0086-6044-B85E-D2707EC115D7}" destId="{4FF935BD-B193-F54D-989B-A2626F535623}" srcOrd="0" destOrd="0" presId="urn:microsoft.com/office/officeart/2005/8/layout/chevron1"/>
    <dgm:cxn modelId="{489E5589-F8DA-AC4E-BD1A-9FEEBB8AFE7D}" srcId="{6C301D7D-4EA2-5440-BB55-9401E7767974}" destId="{34E3A83A-0086-6044-B85E-D2707EC115D7}" srcOrd="4" destOrd="0" parTransId="{58CB3B24-D0B0-F341-B851-A66A067DE4C2}" sibTransId="{4DAF981D-33DF-8A4B-9D91-F7B61FE368A1}"/>
    <dgm:cxn modelId="{9BF3890D-E29C-6445-8059-7EA690202454}" srcId="{6C301D7D-4EA2-5440-BB55-9401E7767974}" destId="{773D5464-4D29-CA4E-B0EE-7C9897B68419}" srcOrd="1" destOrd="0" parTransId="{9185F282-8D84-6D42-AC03-29EABB7F407A}" sibTransId="{A702675C-E6C4-1C4C-94FE-FF2497C319CA}"/>
    <dgm:cxn modelId="{44A7D877-2710-4FB0-ABD8-80CA452093B8}" type="presOf" srcId="{773D5464-4D29-CA4E-B0EE-7C9897B68419}" destId="{C5EA8B3D-F12C-D741-B78E-34DEF2997FFE}" srcOrd="0" destOrd="0" presId="urn:microsoft.com/office/officeart/2005/8/layout/chevron1"/>
    <dgm:cxn modelId="{7506D846-6C7C-EE45-9E44-79FE5450098D}" srcId="{6C301D7D-4EA2-5440-BB55-9401E7767974}" destId="{2C78FE98-620F-3F46-8212-8B286DC8A150}" srcOrd="3" destOrd="0" parTransId="{FDE94681-039F-D249-88A6-C4E30101D508}" sibTransId="{DAAB3AB8-DA1F-7943-BBE3-AED623DF8891}"/>
    <dgm:cxn modelId="{1530CD2F-8F6E-419A-A9DA-549CFD9E51D1}" type="presOf" srcId="{19C2EC43-CEC8-1B47-AE02-613E52A5BBA7}" destId="{457C09D6-EFA8-5B45-82BC-64A10226DCDF}" srcOrd="0" destOrd="0" presId="urn:microsoft.com/office/officeart/2005/8/layout/chevron1"/>
    <dgm:cxn modelId="{12E979F6-DE00-4A48-9423-88908BC1C875}" srcId="{6C301D7D-4EA2-5440-BB55-9401E7767974}" destId="{19C2EC43-CEC8-1B47-AE02-613E52A5BBA7}" srcOrd="2" destOrd="0" parTransId="{D2056EC5-7D1D-5340-9BEE-78150DE34454}" sibTransId="{CB92DEB3-3417-6F43-8796-B7CA2F99DA07}"/>
    <dgm:cxn modelId="{4F71A0FA-BE4C-443F-8CF0-775FE8655898}" type="presOf" srcId="{6C301D7D-4EA2-5440-BB55-9401E7767974}" destId="{3F66BB36-AEF5-B546-B44F-CB6592966983}" srcOrd="0" destOrd="0" presId="urn:microsoft.com/office/officeart/2005/8/layout/chevron1"/>
    <dgm:cxn modelId="{48C55FB4-1E14-4BC4-8E5F-7D48E4CEDFE5}" type="presParOf" srcId="{3F66BB36-AEF5-B546-B44F-CB6592966983}" destId="{A968C5DF-5A79-0F48-9273-3212002A910D}" srcOrd="0" destOrd="0" presId="urn:microsoft.com/office/officeart/2005/8/layout/chevron1"/>
    <dgm:cxn modelId="{73343B85-A064-4AE0-972B-B8C54D773956}" type="presParOf" srcId="{3F66BB36-AEF5-B546-B44F-CB6592966983}" destId="{99FACC8B-1EC7-3D44-AAF2-AB873619074E}" srcOrd="1" destOrd="0" presId="urn:microsoft.com/office/officeart/2005/8/layout/chevron1"/>
    <dgm:cxn modelId="{A27C9CDC-B689-4084-A55F-86AF9282826F}" type="presParOf" srcId="{3F66BB36-AEF5-B546-B44F-CB6592966983}" destId="{C5EA8B3D-F12C-D741-B78E-34DEF2997FFE}" srcOrd="2" destOrd="0" presId="urn:microsoft.com/office/officeart/2005/8/layout/chevron1"/>
    <dgm:cxn modelId="{FAC58457-B6F7-4BDC-8F68-D6DF7894A499}" type="presParOf" srcId="{3F66BB36-AEF5-B546-B44F-CB6592966983}" destId="{C2E2E9CE-73C0-1443-BE4A-A29381397D42}" srcOrd="3" destOrd="0" presId="urn:microsoft.com/office/officeart/2005/8/layout/chevron1"/>
    <dgm:cxn modelId="{88569F34-EDD3-49B4-960F-51500BD8C748}" type="presParOf" srcId="{3F66BB36-AEF5-B546-B44F-CB6592966983}" destId="{457C09D6-EFA8-5B45-82BC-64A10226DCDF}" srcOrd="4" destOrd="0" presId="urn:microsoft.com/office/officeart/2005/8/layout/chevron1"/>
    <dgm:cxn modelId="{5DA1C7B4-A748-4C53-A648-652EFF2AC12F}" type="presParOf" srcId="{3F66BB36-AEF5-B546-B44F-CB6592966983}" destId="{39BC1820-4508-CB4D-A805-E8A33B5A5BD0}" srcOrd="5" destOrd="0" presId="urn:microsoft.com/office/officeart/2005/8/layout/chevron1"/>
    <dgm:cxn modelId="{96A3BA73-B9FC-4A44-8A62-4F5E7FF54696}" type="presParOf" srcId="{3F66BB36-AEF5-B546-B44F-CB6592966983}" destId="{4FD7399A-2973-6B4E-BDD0-38D1E264E019}" srcOrd="6" destOrd="0" presId="urn:microsoft.com/office/officeart/2005/8/layout/chevron1"/>
    <dgm:cxn modelId="{B8111368-64DB-42C5-B685-8DABBC258A40}" type="presParOf" srcId="{3F66BB36-AEF5-B546-B44F-CB6592966983}" destId="{3E90B4E3-388A-B441-802D-60AFC3775037}" srcOrd="7" destOrd="0" presId="urn:microsoft.com/office/officeart/2005/8/layout/chevron1"/>
    <dgm:cxn modelId="{99A7690B-81DE-490D-961E-710944C440AE}" type="presParOf" srcId="{3F66BB36-AEF5-B546-B44F-CB6592966983}" destId="{4FF935BD-B193-F54D-989B-A2626F535623}" srcOrd="8" destOrd="0" presId="urn:microsoft.com/office/officeart/2005/8/layout/chevron1"/>
    <dgm:cxn modelId="{10A9507F-2ABF-429A-ABDB-9F5BD5DBE7BF}" type="presParOf" srcId="{3F66BB36-AEF5-B546-B44F-CB6592966983}" destId="{901CC2AB-D40A-DA49-A67E-9117547E8C62}" srcOrd="9" destOrd="0" presId="urn:microsoft.com/office/officeart/2005/8/layout/chevron1"/>
    <dgm:cxn modelId="{C6D5D09F-1BDF-49E2-9F16-C064C52179DC}" type="presParOf" srcId="{3F66BB36-AEF5-B546-B44F-CB6592966983}" destId="{E9CE8FBF-DDA9-7342-B6E8-256645614767}"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B9F1C8-E5DD-4D40-918F-A0170D39BA2E}"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kumimoji="1" lang="ja-JP" altLang="en-US"/>
        </a:p>
      </dgm:t>
    </dgm:pt>
    <dgm:pt modelId="{4D182628-1D7F-4A02-97E5-7C836970335A}">
      <dgm:prSet phldrT="[テキスト]" custT="1"/>
      <dgm:spPr>
        <a:xfrm>
          <a:off x="2315963" y="2246279"/>
          <a:ext cx="1793852" cy="1693226"/>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pPr>
            <a:spcAft>
              <a:spcPts val="0"/>
            </a:spcAft>
          </a:pPr>
          <a:endParaRPr kumimoji="1" lang="ja-JP" altLang="en-US" sz="20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gm:t>
    </dgm:pt>
    <dgm:pt modelId="{73C31EAD-38BD-4348-9256-6268C5B01D14}" type="parTrans" cxnId="{69B44430-5863-4989-B8F6-EB586A920DDD}">
      <dgm:prSet/>
      <dgm:spPr/>
      <dgm:t>
        <a:bodyPr/>
        <a:lstStyle/>
        <a:p>
          <a:endParaRPr kumimoji="1" lang="ja-JP" altLang="en-US"/>
        </a:p>
      </dgm:t>
    </dgm:pt>
    <dgm:pt modelId="{B72FBB34-F61D-4211-B459-729F7A0F7FE7}" type="sibTrans" cxnId="{69B44430-5863-4989-B8F6-EB586A920DDD}">
      <dgm:prSet/>
      <dgm:spPr>
        <a:xfrm rot="10800000">
          <a:off x="1873162" y="2823015"/>
          <a:ext cx="312912" cy="539753"/>
        </a:xfrm>
        <a:solidFill>
          <a:sysClr val="windowText" lastClr="000000"/>
        </a:solidFill>
        <a:ln>
          <a:noFill/>
        </a:ln>
        <a:effectLst/>
      </dgm:spPr>
      <dgm:t>
        <a:bodyPr/>
        <a:lstStyle/>
        <a:p>
          <a:endParaRPr kumimoji="1" lang="ja-JP" altLang="en-US" dirty="0">
            <a:solidFill>
              <a:sysClr val="windowText" lastClr="000000">
                <a:hueOff val="0"/>
                <a:satOff val="0"/>
                <a:lumOff val="0"/>
                <a:alphaOff val="0"/>
              </a:sysClr>
            </a:solidFill>
            <a:latin typeface="Arial"/>
            <a:ea typeface="HGSｺﾞｼｯｸM"/>
            <a:cs typeface="+mn-cs"/>
          </a:endParaRPr>
        </a:p>
      </dgm:t>
    </dgm:pt>
    <dgm:pt modelId="{0CB24C91-25D1-469C-BE74-34559F6F785A}">
      <dgm:prSet phldrT="[テキスト]" custT="1"/>
      <dgm:spPr>
        <a:xfrm>
          <a:off x="-105777" y="2232805"/>
          <a:ext cx="1831339" cy="1720174"/>
        </a:xfrm>
        <a:solidFill>
          <a:srgbClr val="FFFF00"/>
        </a:solidFill>
        <a:ln w="25400" cap="flat" cmpd="sng" algn="ctr">
          <a:solidFill>
            <a:sysClr val="windowText" lastClr="000000">
              <a:shade val="80000"/>
              <a:hueOff val="0"/>
              <a:satOff val="0"/>
              <a:lumOff val="0"/>
              <a:alphaOff val="0"/>
            </a:sysClr>
          </a:solidFill>
          <a:prstDash val="solid"/>
        </a:ln>
        <a:effectLst/>
      </dgm:spPr>
      <dgm:t>
        <a:bodyPr/>
        <a:lstStyle/>
        <a:p>
          <a:pPr>
            <a:spcAft>
              <a:spcPts val="0"/>
            </a:spcAft>
          </a:pPr>
          <a:r>
            <a:rPr kumimoji="1" lang="ja-JP" altLang="en-US" sz="2000" b="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削減効果が排出量に</a:t>
          </a:r>
          <a:endParaRPr kumimoji="1" lang="en-US" altLang="ja-JP" sz="2000" b="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a:spcAft>
              <a:spcPts val="0"/>
            </a:spcAft>
          </a:pPr>
          <a:r>
            <a:rPr kumimoji="1" lang="ja-JP" altLang="en-US" sz="2000" b="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反映される</a:t>
          </a:r>
          <a:endParaRPr kumimoji="1" lang="ja-JP" altLang="en-US" sz="20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gm:t>
    </dgm:pt>
    <dgm:pt modelId="{46B361E2-56FA-484E-A829-F45214B73FEE}" type="parTrans" cxnId="{5CD7021C-544B-4564-8F33-2F61291110D3}">
      <dgm:prSet/>
      <dgm:spPr/>
      <dgm:t>
        <a:bodyPr/>
        <a:lstStyle/>
        <a:p>
          <a:endParaRPr kumimoji="1" lang="ja-JP" altLang="en-US"/>
        </a:p>
      </dgm:t>
    </dgm:pt>
    <dgm:pt modelId="{408B5376-10EF-41B2-8B44-EB24213DA5A2}" type="sibTrans" cxnId="{5CD7021C-544B-4564-8F33-2F61291110D3}">
      <dgm:prSet/>
      <dgm:spPr>
        <a:xfrm rot="18000000">
          <a:off x="1233861" y="1832747"/>
          <a:ext cx="295525" cy="539753"/>
        </a:xfrm>
        <a:solidFill>
          <a:srgbClr val="FF0000"/>
        </a:solidFill>
        <a:ln>
          <a:noFill/>
        </a:ln>
        <a:effectLst/>
      </dgm:spPr>
      <dgm:t>
        <a:bodyPr/>
        <a:lstStyle/>
        <a:p>
          <a:endParaRPr kumimoji="1" lang="ja-JP" altLang="en-US" dirty="0">
            <a:solidFill>
              <a:sysClr val="windowText" lastClr="000000">
                <a:hueOff val="0"/>
                <a:satOff val="0"/>
                <a:lumOff val="0"/>
                <a:alphaOff val="0"/>
              </a:sysClr>
            </a:solidFill>
            <a:latin typeface="Arial"/>
            <a:ea typeface="HGSｺﾞｼｯｸM"/>
            <a:cs typeface="+mn-cs"/>
          </a:endParaRPr>
        </a:p>
      </dgm:t>
    </dgm:pt>
    <dgm:pt modelId="{7C82FA8C-02EE-4441-ACEF-EDCC10F61B67}">
      <dgm:prSet phldrT="[テキスト]" custT="1"/>
      <dgm:spPr>
        <a:xfrm>
          <a:off x="737045" y="100827"/>
          <a:ext cx="2548691" cy="1822015"/>
        </a:xfrm>
        <a:solidFill>
          <a:sysClr val="window" lastClr="FFFFFF">
            <a:hueOff val="0"/>
            <a:satOff val="0"/>
            <a:lumOff val="0"/>
            <a:alphaOff val="0"/>
          </a:sysClr>
        </a:solidFill>
        <a:ln w="25400" cap="flat" cmpd="sng" algn="ctr">
          <a:solidFill>
            <a:scrgbClr r="0" g="0" b="0"/>
          </a:solidFill>
          <a:prstDash val="sysDash"/>
        </a:ln>
        <a:effectLst/>
      </dgm:spPr>
      <dgm:t>
        <a:bodyPr/>
        <a:lstStyle/>
        <a:p>
          <a:pPr>
            <a:lnSpc>
              <a:spcPct val="100000"/>
            </a:lnSpc>
            <a:spcAft>
              <a:spcPts val="0"/>
            </a:spcAft>
          </a:pPr>
          <a:r>
            <a:rPr kumimoji="1" lang="ja-JP" altLang="en-US" sz="26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一次</a:t>
          </a:r>
          <a:r>
            <a:rPr kumimoji="1" lang="ja-JP" altLang="en-US" sz="2600" b="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データ</a:t>
          </a:r>
          <a:endParaRPr kumimoji="1" lang="en-US" altLang="ja-JP" sz="2600" b="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a:lnSpc>
              <a:spcPct val="100000"/>
            </a:lnSpc>
            <a:spcAft>
              <a:spcPts val="0"/>
            </a:spcAft>
          </a:pPr>
          <a:r>
            <a:rPr kumimoji="1" lang="ja-JP" altLang="en-US" sz="2600" b="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から排出量を算定</a:t>
          </a:r>
          <a:endParaRPr kumimoji="1" lang="ja-JP" altLang="en-US" sz="26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gm:t>
    </dgm:pt>
    <dgm:pt modelId="{D7E92D34-213B-4F6D-BE54-4F48798D3254}" type="sibTrans" cxnId="{863F5747-DCAA-4D4B-AC6C-618B4CDD44CC}">
      <dgm:prSet/>
      <dgm:spPr>
        <a:xfrm rot="3600000">
          <a:off x="2484702" y="1824408"/>
          <a:ext cx="303281" cy="539753"/>
        </a:xfrm>
        <a:solidFill>
          <a:sysClr val="windowText" lastClr="000000"/>
        </a:solidFill>
        <a:ln>
          <a:noFill/>
        </a:ln>
        <a:effectLst/>
      </dgm:spPr>
      <dgm:t>
        <a:bodyPr/>
        <a:lstStyle/>
        <a:p>
          <a:endParaRPr kumimoji="1" lang="ja-JP" altLang="en-US" dirty="0">
            <a:solidFill>
              <a:sysClr val="windowText" lastClr="000000">
                <a:hueOff val="0"/>
                <a:satOff val="0"/>
                <a:lumOff val="0"/>
                <a:alphaOff val="0"/>
              </a:sysClr>
            </a:solidFill>
            <a:latin typeface="Arial"/>
            <a:ea typeface="HGSｺﾞｼｯｸM"/>
            <a:cs typeface="+mn-cs"/>
          </a:endParaRPr>
        </a:p>
      </dgm:t>
    </dgm:pt>
    <dgm:pt modelId="{5D58DD54-D71A-487E-81F1-D7EA1FF4D96E}" type="parTrans" cxnId="{863F5747-DCAA-4D4B-AC6C-618B4CDD44CC}">
      <dgm:prSet/>
      <dgm:spPr/>
      <dgm:t>
        <a:bodyPr/>
        <a:lstStyle/>
        <a:p>
          <a:endParaRPr kumimoji="1" lang="ja-JP" altLang="en-US"/>
        </a:p>
      </dgm:t>
    </dgm:pt>
    <dgm:pt modelId="{7BDE43C3-86AF-4CB6-9428-0E0DAC5DEE0C}" type="pres">
      <dgm:prSet presAssocID="{F9B9F1C8-E5DD-4D40-918F-A0170D39BA2E}" presName="cycle" presStyleCnt="0">
        <dgm:presLayoutVars>
          <dgm:dir/>
          <dgm:resizeHandles val="exact"/>
        </dgm:presLayoutVars>
      </dgm:prSet>
      <dgm:spPr/>
      <dgm:t>
        <a:bodyPr/>
        <a:lstStyle/>
        <a:p>
          <a:endParaRPr kumimoji="1" lang="ja-JP" altLang="en-US"/>
        </a:p>
      </dgm:t>
    </dgm:pt>
    <dgm:pt modelId="{B295E90A-733E-4D2B-979F-FC8F417EE630}" type="pres">
      <dgm:prSet presAssocID="{7C82FA8C-02EE-4441-ACEF-EDCC10F61B67}" presName="node" presStyleLbl="node1" presStyleIdx="0" presStyleCnt="3" custScaleX="159366" custScaleY="113928">
        <dgm:presLayoutVars>
          <dgm:bulletEnabled val="1"/>
        </dgm:presLayoutVars>
      </dgm:prSet>
      <dgm:spPr>
        <a:prstGeom prst="ellipse">
          <a:avLst/>
        </a:prstGeom>
      </dgm:spPr>
      <dgm:t>
        <a:bodyPr/>
        <a:lstStyle/>
        <a:p>
          <a:endParaRPr kumimoji="1" lang="ja-JP" altLang="en-US"/>
        </a:p>
      </dgm:t>
    </dgm:pt>
    <dgm:pt modelId="{981C139A-7245-486E-A45D-3CE55E4F90A7}" type="pres">
      <dgm:prSet presAssocID="{D7E92D34-213B-4F6D-BE54-4F48798D3254}" presName="sibTrans" presStyleLbl="sibTrans2D1" presStyleIdx="0" presStyleCnt="3"/>
      <dgm:spPr>
        <a:prstGeom prst="rightArrow">
          <a:avLst>
            <a:gd name="adj1" fmla="val 60000"/>
            <a:gd name="adj2" fmla="val 50000"/>
          </a:avLst>
        </a:prstGeom>
      </dgm:spPr>
      <dgm:t>
        <a:bodyPr/>
        <a:lstStyle/>
        <a:p>
          <a:endParaRPr kumimoji="1" lang="ja-JP" altLang="en-US"/>
        </a:p>
      </dgm:t>
    </dgm:pt>
    <dgm:pt modelId="{79FE44FF-31F8-43A1-8445-55574BD303DF}" type="pres">
      <dgm:prSet presAssocID="{D7E92D34-213B-4F6D-BE54-4F48798D3254}" presName="connectorText" presStyleLbl="sibTrans2D1" presStyleIdx="0" presStyleCnt="3"/>
      <dgm:spPr/>
      <dgm:t>
        <a:bodyPr/>
        <a:lstStyle/>
        <a:p>
          <a:endParaRPr kumimoji="1" lang="ja-JP" altLang="en-US"/>
        </a:p>
      </dgm:t>
    </dgm:pt>
    <dgm:pt modelId="{DACF75FB-ABBC-447D-AD44-EF27FCF67AE4}" type="pres">
      <dgm:prSet presAssocID="{4D182628-1D7F-4A02-97E5-7C836970335A}" presName="node" presStyleLbl="node1" presStyleIdx="1" presStyleCnt="3" custScaleX="112167" custScaleY="105875">
        <dgm:presLayoutVars>
          <dgm:bulletEnabled val="1"/>
        </dgm:presLayoutVars>
      </dgm:prSet>
      <dgm:spPr>
        <a:prstGeom prst="ellipse">
          <a:avLst/>
        </a:prstGeom>
      </dgm:spPr>
      <dgm:t>
        <a:bodyPr/>
        <a:lstStyle/>
        <a:p>
          <a:endParaRPr kumimoji="1" lang="ja-JP" altLang="en-US"/>
        </a:p>
      </dgm:t>
    </dgm:pt>
    <dgm:pt modelId="{542DFA13-53B7-492F-A33D-BEB4E2995907}" type="pres">
      <dgm:prSet presAssocID="{B72FBB34-F61D-4211-B459-729F7A0F7FE7}" presName="sibTrans" presStyleLbl="sibTrans2D1" presStyleIdx="1" presStyleCnt="3"/>
      <dgm:spPr>
        <a:prstGeom prst="rightArrow">
          <a:avLst>
            <a:gd name="adj1" fmla="val 60000"/>
            <a:gd name="adj2" fmla="val 50000"/>
          </a:avLst>
        </a:prstGeom>
      </dgm:spPr>
      <dgm:t>
        <a:bodyPr/>
        <a:lstStyle/>
        <a:p>
          <a:endParaRPr kumimoji="1" lang="ja-JP" altLang="en-US"/>
        </a:p>
      </dgm:t>
    </dgm:pt>
    <dgm:pt modelId="{7B43B202-7A84-4113-9691-7516AF31DE35}" type="pres">
      <dgm:prSet presAssocID="{B72FBB34-F61D-4211-B459-729F7A0F7FE7}" presName="connectorText" presStyleLbl="sibTrans2D1" presStyleIdx="1" presStyleCnt="3"/>
      <dgm:spPr/>
      <dgm:t>
        <a:bodyPr/>
        <a:lstStyle/>
        <a:p>
          <a:endParaRPr kumimoji="1" lang="ja-JP" altLang="en-US"/>
        </a:p>
      </dgm:t>
    </dgm:pt>
    <dgm:pt modelId="{BF031E8F-DCE4-4673-BB7D-C505C7BC8753}" type="pres">
      <dgm:prSet presAssocID="{0CB24C91-25D1-469C-BE74-34559F6F785A}" presName="node" presStyleLbl="node1" presStyleIdx="2" presStyleCnt="3" custScaleX="114511" custScaleY="107560">
        <dgm:presLayoutVars>
          <dgm:bulletEnabled val="1"/>
        </dgm:presLayoutVars>
      </dgm:prSet>
      <dgm:spPr>
        <a:prstGeom prst="ellipse">
          <a:avLst/>
        </a:prstGeom>
      </dgm:spPr>
      <dgm:t>
        <a:bodyPr/>
        <a:lstStyle/>
        <a:p>
          <a:endParaRPr kumimoji="1" lang="ja-JP" altLang="en-US"/>
        </a:p>
      </dgm:t>
    </dgm:pt>
    <dgm:pt modelId="{6472F972-615B-447C-B1EA-40940A6EFB60}" type="pres">
      <dgm:prSet presAssocID="{408B5376-10EF-41B2-8B44-EB24213DA5A2}" presName="sibTrans" presStyleLbl="sibTrans2D1" presStyleIdx="2" presStyleCnt="3"/>
      <dgm:spPr>
        <a:prstGeom prst="rightArrow">
          <a:avLst>
            <a:gd name="adj1" fmla="val 60000"/>
            <a:gd name="adj2" fmla="val 50000"/>
          </a:avLst>
        </a:prstGeom>
      </dgm:spPr>
      <dgm:t>
        <a:bodyPr/>
        <a:lstStyle/>
        <a:p>
          <a:endParaRPr kumimoji="1" lang="ja-JP" altLang="en-US"/>
        </a:p>
      </dgm:t>
    </dgm:pt>
    <dgm:pt modelId="{6B0C28ED-D051-4C5F-B130-AC3124984BF1}" type="pres">
      <dgm:prSet presAssocID="{408B5376-10EF-41B2-8B44-EB24213DA5A2}" presName="connectorText" presStyleLbl="sibTrans2D1" presStyleIdx="2" presStyleCnt="3"/>
      <dgm:spPr/>
      <dgm:t>
        <a:bodyPr/>
        <a:lstStyle/>
        <a:p>
          <a:endParaRPr kumimoji="1" lang="ja-JP" altLang="en-US"/>
        </a:p>
      </dgm:t>
    </dgm:pt>
  </dgm:ptLst>
  <dgm:cxnLst>
    <dgm:cxn modelId="{69B44430-5863-4989-B8F6-EB586A920DDD}" srcId="{F9B9F1C8-E5DD-4D40-918F-A0170D39BA2E}" destId="{4D182628-1D7F-4A02-97E5-7C836970335A}" srcOrd="1" destOrd="0" parTransId="{73C31EAD-38BD-4348-9256-6268C5B01D14}" sibTransId="{B72FBB34-F61D-4211-B459-729F7A0F7FE7}"/>
    <dgm:cxn modelId="{4547A966-1041-4323-AA46-2F162EA01286}" type="presOf" srcId="{0CB24C91-25D1-469C-BE74-34559F6F785A}" destId="{BF031E8F-DCE4-4673-BB7D-C505C7BC8753}" srcOrd="0" destOrd="0" presId="urn:microsoft.com/office/officeart/2005/8/layout/cycle2"/>
    <dgm:cxn modelId="{5B3DD33B-9BAF-4AC0-BCFD-51E788CE59AD}" type="presOf" srcId="{408B5376-10EF-41B2-8B44-EB24213DA5A2}" destId="{6B0C28ED-D051-4C5F-B130-AC3124984BF1}" srcOrd="1" destOrd="0" presId="urn:microsoft.com/office/officeart/2005/8/layout/cycle2"/>
    <dgm:cxn modelId="{958361E7-E511-4D2D-B235-F848F1D9E75B}" type="presOf" srcId="{F9B9F1C8-E5DD-4D40-918F-A0170D39BA2E}" destId="{7BDE43C3-86AF-4CB6-9428-0E0DAC5DEE0C}" srcOrd="0" destOrd="0" presId="urn:microsoft.com/office/officeart/2005/8/layout/cycle2"/>
    <dgm:cxn modelId="{FF6A6C29-8D2F-4138-AF62-0805E8506B88}" type="presOf" srcId="{B72FBB34-F61D-4211-B459-729F7A0F7FE7}" destId="{542DFA13-53B7-492F-A33D-BEB4E2995907}" srcOrd="0" destOrd="0" presId="urn:microsoft.com/office/officeart/2005/8/layout/cycle2"/>
    <dgm:cxn modelId="{500C4EA4-411E-4F3D-849F-193A1143EA1D}" type="presOf" srcId="{D7E92D34-213B-4F6D-BE54-4F48798D3254}" destId="{981C139A-7245-486E-A45D-3CE55E4F90A7}" srcOrd="0" destOrd="0" presId="urn:microsoft.com/office/officeart/2005/8/layout/cycle2"/>
    <dgm:cxn modelId="{5CD7021C-544B-4564-8F33-2F61291110D3}" srcId="{F9B9F1C8-E5DD-4D40-918F-A0170D39BA2E}" destId="{0CB24C91-25D1-469C-BE74-34559F6F785A}" srcOrd="2" destOrd="0" parTransId="{46B361E2-56FA-484E-A829-F45214B73FEE}" sibTransId="{408B5376-10EF-41B2-8B44-EB24213DA5A2}"/>
    <dgm:cxn modelId="{863F5747-DCAA-4D4B-AC6C-618B4CDD44CC}" srcId="{F9B9F1C8-E5DD-4D40-918F-A0170D39BA2E}" destId="{7C82FA8C-02EE-4441-ACEF-EDCC10F61B67}" srcOrd="0" destOrd="0" parTransId="{5D58DD54-D71A-487E-81F1-D7EA1FF4D96E}" sibTransId="{D7E92D34-213B-4F6D-BE54-4F48798D3254}"/>
    <dgm:cxn modelId="{B4C98E80-DBAE-4BF6-8A6C-E7AB577B6BB1}" type="presOf" srcId="{B72FBB34-F61D-4211-B459-729F7A0F7FE7}" destId="{7B43B202-7A84-4113-9691-7516AF31DE35}" srcOrd="1" destOrd="0" presId="urn:microsoft.com/office/officeart/2005/8/layout/cycle2"/>
    <dgm:cxn modelId="{C3774D1A-6290-4A52-A8B4-4583B8542B93}" type="presOf" srcId="{7C82FA8C-02EE-4441-ACEF-EDCC10F61B67}" destId="{B295E90A-733E-4D2B-979F-FC8F417EE630}" srcOrd="0" destOrd="0" presId="urn:microsoft.com/office/officeart/2005/8/layout/cycle2"/>
    <dgm:cxn modelId="{820E4D64-233E-4C71-8102-EBF242A4DEB0}" type="presOf" srcId="{408B5376-10EF-41B2-8B44-EB24213DA5A2}" destId="{6472F972-615B-447C-B1EA-40940A6EFB60}" srcOrd="0" destOrd="0" presId="urn:microsoft.com/office/officeart/2005/8/layout/cycle2"/>
    <dgm:cxn modelId="{54CB3936-ED60-47D2-A15F-ADBEF76042D7}" type="presOf" srcId="{D7E92D34-213B-4F6D-BE54-4F48798D3254}" destId="{79FE44FF-31F8-43A1-8445-55574BD303DF}" srcOrd="1" destOrd="0" presId="urn:microsoft.com/office/officeart/2005/8/layout/cycle2"/>
    <dgm:cxn modelId="{71B447C1-0B7E-47BF-9E19-660B294D9FEA}" type="presOf" srcId="{4D182628-1D7F-4A02-97E5-7C836970335A}" destId="{DACF75FB-ABBC-447D-AD44-EF27FCF67AE4}" srcOrd="0" destOrd="0" presId="urn:microsoft.com/office/officeart/2005/8/layout/cycle2"/>
    <dgm:cxn modelId="{24F27E16-065C-4E46-8174-7A9EF0AE76BC}" type="presParOf" srcId="{7BDE43C3-86AF-4CB6-9428-0E0DAC5DEE0C}" destId="{B295E90A-733E-4D2B-979F-FC8F417EE630}" srcOrd="0" destOrd="0" presId="urn:microsoft.com/office/officeart/2005/8/layout/cycle2"/>
    <dgm:cxn modelId="{12C77522-5010-44C9-B2F3-1AB6115355E7}" type="presParOf" srcId="{7BDE43C3-86AF-4CB6-9428-0E0DAC5DEE0C}" destId="{981C139A-7245-486E-A45D-3CE55E4F90A7}" srcOrd="1" destOrd="0" presId="urn:microsoft.com/office/officeart/2005/8/layout/cycle2"/>
    <dgm:cxn modelId="{B7AE2C5F-D8A8-4707-B633-924D1E4F276A}" type="presParOf" srcId="{981C139A-7245-486E-A45D-3CE55E4F90A7}" destId="{79FE44FF-31F8-43A1-8445-55574BD303DF}" srcOrd="0" destOrd="0" presId="urn:microsoft.com/office/officeart/2005/8/layout/cycle2"/>
    <dgm:cxn modelId="{1AEE88BD-B2D7-4B4C-8DCC-B9D96CFBD23E}" type="presParOf" srcId="{7BDE43C3-86AF-4CB6-9428-0E0DAC5DEE0C}" destId="{DACF75FB-ABBC-447D-AD44-EF27FCF67AE4}" srcOrd="2" destOrd="0" presId="urn:microsoft.com/office/officeart/2005/8/layout/cycle2"/>
    <dgm:cxn modelId="{FB73B3AA-8AC7-41B7-BF4C-6A5245727ADB}" type="presParOf" srcId="{7BDE43C3-86AF-4CB6-9428-0E0DAC5DEE0C}" destId="{542DFA13-53B7-492F-A33D-BEB4E2995907}" srcOrd="3" destOrd="0" presId="urn:microsoft.com/office/officeart/2005/8/layout/cycle2"/>
    <dgm:cxn modelId="{EE14AF55-9F9B-4D19-9C3F-F4F7680412AE}" type="presParOf" srcId="{542DFA13-53B7-492F-A33D-BEB4E2995907}" destId="{7B43B202-7A84-4113-9691-7516AF31DE35}" srcOrd="0" destOrd="0" presId="urn:microsoft.com/office/officeart/2005/8/layout/cycle2"/>
    <dgm:cxn modelId="{56F8FD76-AB06-4300-AD14-B0330F266E56}" type="presParOf" srcId="{7BDE43C3-86AF-4CB6-9428-0E0DAC5DEE0C}" destId="{BF031E8F-DCE4-4673-BB7D-C505C7BC8753}" srcOrd="4" destOrd="0" presId="urn:microsoft.com/office/officeart/2005/8/layout/cycle2"/>
    <dgm:cxn modelId="{596A96A6-79C6-4D35-A00D-DB22494FAF02}" type="presParOf" srcId="{7BDE43C3-86AF-4CB6-9428-0E0DAC5DEE0C}" destId="{6472F972-615B-447C-B1EA-40940A6EFB60}" srcOrd="5" destOrd="0" presId="urn:microsoft.com/office/officeart/2005/8/layout/cycle2"/>
    <dgm:cxn modelId="{14C864EF-0059-4B03-A785-9FD2C8F60896}" type="presParOf" srcId="{6472F972-615B-447C-B1EA-40940A6EFB60}" destId="{6B0C28ED-D051-4C5F-B130-AC3124984BF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B9F1C8-E5DD-4D40-918F-A0170D39BA2E}"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kumimoji="1" lang="ja-JP" altLang="en-US"/>
        </a:p>
      </dgm:t>
    </dgm:pt>
    <dgm:pt modelId="{7C82FA8C-02EE-4441-ACEF-EDCC10F61B67}">
      <dgm:prSet phldrT="[テキスト]" custT="1"/>
      <dgm:spPr>
        <a:xfrm>
          <a:off x="880381" y="10170"/>
          <a:ext cx="2559944" cy="1725751"/>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pPr>
            <a:lnSpc>
              <a:spcPct val="100000"/>
            </a:lnSpc>
            <a:spcAft>
              <a:spcPts val="0"/>
            </a:spcAft>
          </a:pPr>
          <a:r>
            <a:rPr kumimoji="1" lang="ja-JP" altLang="en-US" sz="2800" b="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原単位</a:t>
          </a:r>
          <a:endParaRPr kumimoji="1" lang="en-US" altLang="ja-JP" sz="2800" b="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a:lnSpc>
              <a:spcPct val="100000"/>
            </a:lnSpc>
            <a:spcAft>
              <a:spcPts val="0"/>
            </a:spcAft>
          </a:pPr>
          <a:r>
            <a:rPr kumimoji="1" lang="ja-JP" altLang="en-US" sz="2800" b="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から排出量を推計</a:t>
          </a:r>
          <a:endParaRPr kumimoji="1" lang="ja-JP" altLang="en-US" sz="28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gm:t>
    </dgm:pt>
    <dgm:pt modelId="{5D58DD54-D71A-487E-81F1-D7EA1FF4D96E}" type="parTrans" cxnId="{863F5747-DCAA-4D4B-AC6C-618B4CDD44CC}">
      <dgm:prSet/>
      <dgm:spPr/>
      <dgm:t>
        <a:bodyPr/>
        <a:lstStyle/>
        <a:p>
          <a:endParaRPr kumimoji="1" lang="ja-JP" altLang="en-US"/>
        </a:p>
      </dgm:t>
    </dgm:pt>
    <dgm:pt modelId="{D7E92D34-213B-4F6D-BE54-4F48798D3254}" type="sibTrans" cxnId="{863F5747-DCAA-4D4B-AC6C-618B4CDD44CC}">
      <dgm:prSet/>
      <dgm:spPr>
        <a:xfrm rot="3600000">
          <a:off x="2606575" y="1722607"/>
          <a:ext cx="424817" cy="582441"/>
        </a:xfrm>
        <a:solidFill>
          <a:sysClr val="windowText" lastClr="000000"/>
        </a:solidFill>
        <a:ln>
          <a:noFill/>
        </a:ln>
        <a:effectLst/>
      </dgm:spPr>
      <dgm:t>
        <a:bodyPr/>
        <a:lstStyle/>
        <a:p>
          <a:endParaRPr kumimoji="1" lang="ja-JP" altLang="en-US" dirty="0">
            <a:solidFill>
              <a:sysClr val="windowText" lastClr="000000">
                <a:hueOff val="0"/>
                <a:satOff val="0"/>
                <a:lumOff val="0"/>
                <a:alphaOff val="0"/>
              </a:sysClr>
            </a:solidFill>
            <a:latin typeface="Arial"/>
            <a:ea typeface="HGSｺﾞｼｯｸM"/>
            <a:cs typeface="+mn-cs"/>
          </a:endParaRPr>
        </a:p>
      </dgm:t>
    </dgm:pt>
    <dgm:pt modelId="{4D182628-1D7F-4A02-97E5-7C836970335A}">
      <dgm:prSet phldrT="[テキスト]" custT="1"/>
      <dgm:spPr>
        <a:xfrm>
          <a:off x="2593943" y="2255714"/>
          <a:ext cx="1725751" cy="1725751"/>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endParaRPr kumimoji="1" lang="ja-JP" altLang="en-US" sz="3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gm:t>
    </dgm:pt>
    <dgm:pt modelId="{73C31EAD-38BD-4348-9256-6268C5B01D14}" type="parTrans" cxnId="{69B44430-5863-4989-B8F6-EB586A920DDD}">
      <dgm:prSet/>
      <dgm:spPr/>
      <dgm:t>
        <a:bodyPr/>
        <a:lstStyle/>
        <a:p>
          <a:endParaRPr kumimoji="1" lang="ja-JP" altLang="en-US"/>
        </a:p>
      </dgm:t>
    </dgm:pt>
    <dgm:pt modelId="{B72FBB34-F61D-4211-B459-729F7A0F7FE7}" type="sibTrans" cxnId="{69B44430-5863-4989-B8F6-EB586A920DDD}">
      <dgm:prSet/>
      <dgm:spPr>
        <a:xfrm rot="10821861">
          <a:off x="2027182" y="3050943"/>
          <a:ext cx="203461" cy="45721"/>
        </a:xfrm>
        <a:solidFill>
          <a:sysClr val="windowText" lastClr="000000">
            <a:tint val="60000"/>
            <a:hueOff val="0"/>
            <a:satOff val="0"/>
            <a:lumOff val="0"/>
            <a:alphaOff val="0"/>
          </a:sysClr>
        </a:solidFill>
        <a:ln>
          <a:noFill/>
        </a:ln>
        <a:effectLst/>
      </dgm:spPr>
      <dgm:t>
        <a:bodyPr/>
        <a:lstStyle/>
        <a:p>
          <a:endParaRPr kumimoji="1" lang="ja-JP" altLang="en-US" dirty="0">
            <a:solidFill>
              <a:sysClr val="windowText" lastClr="000000">
                <a:hueOff val="0"/>
                <a:satOff val="0"/>
                <a:lumOff val="0"/>
                <a:alphaOff val="0"/>
              </a:sysClr>
            </a:solidFill>
            <a:latin typeface="Arial"/>
            <a:ea typeface="HGSｺﾞｼｯｸM"/>
            <a:cs typeface="+mn-cs"/>
          </a:endParaRPr>
        </a:p>
      </dgm:t>
    </dgm:pt>
    <dgm:pt modelId="{0CB24C91-25D1-469C-BE74-34559F6F785A}">
      <dgm:prSet phldrT="[テキスト]" custT="1"/>
      <dgm:spPr>
        <a:xfrm>
          <a:off x="1009" y="2239225"/>
          <a:ext cx="1725751" cy="1725751"/>
        </a:xfrm>
        <a:noFill/>
        <a:ln w="25400" cap="flat" cmpd="sng" algn="ctr">
          <a:solidFill>
            <a:sysClr val="windowText" lastClr="000000">
              <a:shade val="80000"/>
              <a:hueOff val="0"/>
              <a:satOff val="0"/>
              <a:lumOff val="0"/>
              <a:alphaOff val="0"/>
            </a:sysClr>
          </a:solidFill>
          <a:prstDash val="solid"/>
        </a:ln>
        <a:effectLst/>
      </dgm:spPr>
      <dgm:t>
        <a:bodyPr/>
        <a:lstStyle/>
        <a:p>
          <a:pPr>
            <a:spcAft>
              <a:spcPts val="0"/>
            </a:spcAft>
          </a:pPr>
          <a:r>
            <a:rPr kumimoji="1" lang="ja-JP" altLang="en-US" sz="2000" b="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削減効果が排出量に反映され</a:t>
          </a:r>
          <a:endParaRPr kumimoji="1" lang="en-US" altLang="ja-JP" sz="2000" b="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a:spcAft>
              <a:spcPts val="0"/>
            </a:spcAft>
          </a:pPr>
          <a:r>
            <a:rPr kumimoji="1" lang="ja-JP" altLang="en-US" sz="2000" b="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にくい</a:t>
          </a:r>
          <a:endParaRPr kumimoji="1" lang="ja-JP" altLang="en-US" sz="20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gm:t>
    </dgm:pt>
    <dgm:pt modelId="{46B361E2-56FA-484E-A829-F45214B73FEE}" type="parTrans" cxnId="{5CD7021C-544B-4564-8F33-2F61291110D3}">
      <dgm:prSet/>
      <dgm:spPr/>
      <dgm:t>
        <a:bodyPr/>
        <a:lstStyle/>
        <a:p>
          <a:endParaRPr kumimoji="1" lang="ja-JP" altLang="en-US"/>
        </a:p>
      </dgm:t>
    </dgm:pt>
    <dgm:pt modelId="{408B5376-10EF-41B2-8B44-EB24213DA5A2}" type="sibTrans" cxnId="{5CD7021C-544B-4564-8F33-2F61291110D3}">
      <dgm:prSet/>
      <dgm:spPr>
        <a:xfrm rot="10810994">
          <a:off x="1884078" y="2828199"/>
          <a:ext cx="416824" cy="582441"/>
        </a:xfrm>
        <a:solidFill>
          <a:sysClr val="windowText" lastClr="000000"/>
        </a:solidFill>
        <a:ln>
          <a:noFill/>
        </a:ln>
        <a:effectLst/>
      </dgm:spPr>
      <dgm:t>
        <a:bodyPr/>
        <a:lstStyle/>
        <a:p>
          <a:endParaRPr kumimoji="1" lang="ja-JP" altLang="en-US" dirty="0">
            <a:solidFill>
              <a:sysClr val="windowText" lastClr="000000">
                <a:hueOff val="0"/>
                <a:satOff val="0"/>
                <a:lumOff val="0"/>
                <a:alphaOff val="0"/>
              </a:sysClr>
            </a:solidFill>
            <a:effectLst/>
            <a:latin typeface="Arial"/>
            <a:ea typeface="HGSｺﾞｼｯｸM"/>
            <a:cs typeface="+mn-cs"/>
          </a:endParaRPr>
        </a:p>
      </dgm:t>
    </dgm:pt>
    <dgm:pt modelId="{7BDE43C3-86AF-4CB6-9428-0E0DAC5DEE0C}" type="pres">
      <dgm:prSet presAssocID="{F9B9F1C8-E5DD-4D40-918F-A0170D39BA2E}" presName="cycle" presStyleCnt="0">
        <dgm:presLayoutVars>
          <dgm:dir/>
          <dgm:resizeHandles val="exact"/>
        </dgm:presLayoutVars>
      </dgm:prSet>
      <dgm:spPr/>
      <dgm:t>
        <a:bodyPr/>
        <a:lstStyle/>
        <a:p>
          <a:endParaRPr kumimoji="1" lang="ja-JP" altLang="en-US"/>
        </a:p>
      </dgm:t>
    </dgm:pt>
    <dgm:pt modelId="{B295E90A-733E-4D2B-979F-FC8F417EE630}" type="pres">
      <dgm:prSet presAssocID="{7C82FA8C-02EE-4441-ACEF-EDCC10F61B67}" presName="node" presStyleLbl="node1" presStyleIdx="0" presStyleCnt="3" custScaleX="148338">
        <dgm:presLayoutVars>
          <dgm:bulletEnabled val="1"/>
        </dgm:presLayoutVars>
      </dgm:prSet>
      <dgm:spPr>
        <a:prstGeom prst="ellipse">
          <a:avLst/>
        </a:prstGeom>
      </dgm:spPr>
      <dgm:t>
        <a:bodyPr/>
        <a:lstStyle/>
        <a:p>
          <a:endParaRPr kumimoji="1" lang="ja-JP" altLang="en-US"/>
        </a:p>
      </dgm:t>
    </dgm:pt>
    <dgm:pt modelId="{981C139A-7245-486E-A45D-3CE55E4F90A7}" type="pres">
      <dgm:prSet presAssocID="{D7E92D34-213B-4F6D-BE54-4F48798D3254}" presName="sibTrans" presStyleLbl="sibTrans2D1" presStyleIdx="0" presStyleCnt="3"/>
      <dgm:spPr>
        <a:prstGeom prst="rightArrow">
          <a:avLst>
            <a:gd name="adj1" fmla="val 60000"/>
            <a:gd name="adj2" fmla="val 50000"/>
          </a:avLst>
        </a:prstGeom>
      </dgm:spPr>
      <dgm:t>
        <a:bodyPr/>
        <a:lstStyle/>
        <a:p>
          <a:endParaRPr kumimoji="1" lang="ja-JP" altLang="en-US"/>
        </a:p>
      </dgm:t>
    </dgm:pt>
    <dgm:pt modelId="{79FE44FF-31F8-43A1-8445-55574BD303DF}" type="pres">
      <dgm:prSet presAssocID="{D7E92D34-213B-4F6D-BE54-4F48798D3254}" presName="connectorText" presStyleLbl="sibTrans2D1" presStyleIdx="0" presStyleCnt="3"/>
      <dgm:spPr/>
      <dgm:t>
        <a:bodyPr/>
        <a:lstStyle/>
        <a:p>
          <a:endParaRPr kumimoji="1" lang="ja-JP" altLang="en-US"/>
        </a:p>
      </dgm:t>
    </dgm:pt>
    <dgm:pt modelId="{DACF75FB-ABBC-447D-AD44-EF27FCF67AE4}" type="pres">
      <dgm:prSet presAssocID="{4D182628-1D7F-4A02-97E5-7C836970335A}" presName="node" presStyleLbl="node1" presStyleIdx="1" presStyleCnt="3">
        <dgm:presLayoutVars>
          <dgm:bulletEnabled val="1"/>
        </dgm:presLayoutVars>
      </dgm:prSet>
      <dgm:spPr>
        <a:prstGeom prst="ellipse">
          <a:avLst/>
        </a:prstGeom>
      </dgm:spPr>
      <dgm:t>
        <a:bodyPr/>
        <a:lstStyle/>
        <a:p>
          <a:endParaRPr kumimoji="1" lang="ja-JP" altLang="en-US"/>
        </a:p>
      </dgm:t>
    </dgm:pt>
    <dgm:pt modelId="{542DFA13-53B7-492F-A33D-BEB4E2995907}" type="pres">
      <dgm:prSet presAssocID="{B72FBB34-F61D-4211-B459-729F7A0F7FE7}" presName="sibTrans" presStyleLbl="sibTrans2D1" presStyleIdx="1" presStyleCnt="3" custScaleX="44266" custScaleY="7850" custLinFactNeighborX="-9670" custLinFactNeighborY="-6288"/>
      <dgm:spPr>
        <a:prstGeom prst="rightArrow">
          <a:avLst>
            <a:gd name="adj1" fmla="val 60000"/>
            <a:gd name="adj2" fmla="val 50000"/>
          </a:avLst>
        </a:prstGeom>
      </dgm:spPr>
      <dgm:t>
        <a:bodyPr/>
        <a:lstStyle/>
        <a:p>
          <a:endParaRPr kumimoji="1" lang="ja-JP" altLang="en-US"/>
        </a:p>
      </dgm:t>
    </dgm:pt>
    <dgm:pt modelId="{7B43B202-7A84-4113-9691-7516AF31DE35}" type="pres">
      <dgm:prSet presAssocID="{B72FBB34-F61D-4211-B459-729F7A0F7FE7}" presName="connectorText" presStyleLbl="sibTrans2D1" presStyleIdx="1" presStyleCnt="3"/>
      <dgm:spPr/>
      <dgm:t>
        <a:bodyPr/>
        <a:lstStyle/>
        <a:p>
          <a:endParaRPr kumimoji="1" lang="ja-JP" altLang="en-US"/>
        </a:p>
      </dgm:t>
    </dgm:pt>
    <dgm:pt modelId="{BF031E8F-DCE4-4673-BB7D-C505C7BC8753}" type="pres">
      <dgm:prSet presAssocID="{0CB24C91-25D1-469C-BE74-34559F6F785A}" presName="node" presStyleLbl="node1" presStyleIdx="2" presStyleCnt="3" custRadScaleRad="99454" custRadScaleInc="916">
        <dgm:presLayoutVars>
          <dgm:bulletEnabled val="1"/>
        </dgm:presLayoutVars>
      </dgm:prSet>
      <dgm:spPr>
        <a:prstGeom prst="ellipse">
          <a:avLst/>
        </a:prstGeom>
      </dgm:spPr>
      <dgm:t>
        <a:bodyPr/>
        <a:lstStyle/>
        <a:p>
          <a:endParaRPr kumimoji="1" lang="ja-JP" altLang="en-US"/>
        </a:p>
      </dgm:t>
    </dgm:pt>
    <dgm:pt modelId="{6472F972-615B-447C-B1EA-40940A6EFB60}" type="pres">
      <dgm:prSet presAssocID="{408B5376-10EF-41B2-8B44-EB24213DA5A2}" presName="sibTrans" presStyleLbl="sibTrans2D1" presStyleIdx="2" presStyleCnt="3" custAng="14400000" custLinFactX="44667" custLinFactY="87646" custLinFactNeighborX="100000" custLinFactNeighborY="100000"/>
      <dgm:spPr>
        <a:prstGeom prst="rightArrow">
          <a:avLst>
            <a:gd name="adj1" fmla="val 60000"/>
            <a:gd name="adj2" fmla="val 50000"/>
          </a:avLst>
        </a:prstGeom>
      </dgm:spPr>
      <dgm:t>
        <a:bodyPr/>
        <a:lstStyle/>
        <a:p>
          <a:endParaRPr kumimoji="1" lang="ja-JP" altLang="en-US"/>
        </a:p>
      </dgm:t>
    </dgm:pt>
    <dgm:pt modelId="{6B0C28ED-D051-4C5F-B130-AC3124984BF1}" type="pres">
      <dgm:prSet presAssocID="{408B5376-10EF-41B2-8B44-EB24213DA5A2}" presName="connectorText" presStyleLbl="sibTrans2D1" presStyleIdx="2" presStyleCnt="3"/>
      <dgm:spPr/>
      <dgm:t>
        <a:bodyPr/>
        <a:lstStyle/>
        <a:p>
          <a:endParaRPr kumimoji="1" lang="ja-JP" altLang="en-US"/>
        </a:p>
      </dgm:t>
    </dgm:pt>
  </dgm:ptLst>
  <dgm:cxnLst>
    <dgm:cxn modelId="{69B44430-5863-4989-B8F6-EB586A920DDD}" srcId="{F9B9F1C8-E5DD-4D40-918F-A0170D39BA2E}" destId="{4D182628-1D7F-4A02-97E5-7C836970335A}" srcOrd="1" destOrd="0" parTransId="{73C31EAD-38BD-4348-9256-6268C5B01D14}" sibTransId="{B72FBB34-F61D-4211-B459-729F7A0F7FE7}"/>
    <dgm:cxn modelId="{BA78D6C8-9B22-4D81-A346-E6C94FB0CFE7}" type="presOf" srcId="{0CB24C91-25D1-469C-BE74-34559F6F785A}" destId="{BF031E8F-DCE4-4673-BB7D-C505C7BC8753}" srcOrd="0" destOrd="0" presId="urn:microsoft.com/office/officeart/2005/8/layout/cycle2"/>
    <dgm:cxn modelId="{AAB0A001-4A13-4A59-B7C6-0EF2F64D06BA}" type="presOf" srcId="{408B5376-10EF-41B2-8B44-EB24213DA5A2}" destId="{6B0C28ED-D051-4C5F-B130-AC3124984BF1}" srcOrd="1" destOrd="0" presId="urn:microsoft.com/office/officeart/2005/8/layout/cycle2"/>
    <dgm:cxn modelId="{1AE58C14-6009-4BA6-91DC-94B2118BD653}" type="presOf" srcId="{D7E92D34-213B-4F6D-BE54-4F48798D3254}" destId="{79FE44FF-31F8-43A1-8445-55574BD303DF}" srcOrd="1" destOrd="0" presId="urn:microsoft.com/office/officeart/2005/8/layout/cycle2"/>
    <dgm:cxn modelId="{5CD7021C-544B-4564-8F33-2F61291110D3}" srcId="{F9B9F1C8-E5DD-4D40-918F-A0170D39BA2E}" destId="{0CB24C91-25D1-469C-BE74-34559F6F785A}" srcOrd="2" destOrd="0" parTransId="{46B361E2-56FA-484E-A829-F45214B73FEE}" sibTransId="{408B5376-10EF-41B2-8B44-EB24213DA5A2}"/>
    <dgm:cxn modelId="{DB1F75A4-51C6-42A0-889F-140FE9F9353E}" type="presOf" srcId="{D7E92D34-213B-4F6D-BE54-4F48798D3254}" destId="{981C139A-7245-486E-A45D-3CE55E4F90A7}" srcOrd="0" destOrd="0" presId="urn:microsoft.com/office/officeart/2005/8/layout/cycle2"/>
    <dgm:cxn modelId="{863F5747-DCAA-4D4B-AC6C-618B4CDD44CC}" srcId="{F9B9F1C8-E5DD-4D40-918F-A0170D39BA2E}" destId="{7C82FA8C-02EE-4441-ACEF-EDCC10F61B67}" srcOrd="0" destOrd="0" parTransId="{5D58DD54-D71A-487E-81F1-D7EA1FF4D96E}" sibTransId="{D7E92D34-213B-4F6D-BE54-4F48798D3254}"/>
    <dgm:cxn modelId="{6059C107-BADD-4DAC-B778-16A639B739AF}" type="presOf" srcId="{B72FBB34-F61D-4211-B459-729F7A0F7FE7}" destId="{7B43B202-7A84-4113-9691-7516AF31DE35}" srcOrd="1" destOrd="0" presId="urn:microsoft.com/office/officeart/2005/8/layout/cycle2"/>
    <dgm:cxn modelId="{30FF89B5-7D0A-4FA5-A5B3-9A50BF751251}" type="presOf" srcId="{4D182628-1D7F-4A02-97E5-7C836970335A}" destId="{DACF75FB-ABBC-447D-AD44-EF27FCF67AE4}" srcOrd="0" destOrd="0" presId="urn:microsoft.com/office/officeart/2005/8/layout/cycle2"/>
    <dgm:cxn modelId="{7DB1803B-DD56-459D-85DA-BAED787B5967}" type="presOf" srcId="{408B5376-10EF-41B2-8B44-EB24213DA5A2}" destId="{6472F972-615B-447C-B1EA-40940A6EFB60}" srcOrd="0" destOrd="0" presId="urn:microsoft.com/office/officeart/2005/8/layout/cycle2"/>
    <dgm:cxn modelId="{F101B3A5-0E3C-464F-9BC9-DD66EC9E10FD}" type="presOf" srcId="{B72FBB34-F61D-4211-B459-729F7A0F7FE7}" destId="{542DFA13-53B7-492F-A33D-BEB4E2995907}" srcOrd="0" destOrd="0" presId="urn:microsoft.com/office/officeart/2005/8/layout/cycle2"/>
    <dgm:cxn modelId="{46849598-9949-472D-8BBD-79091BFE6C89}" type="presOf" srcId="{F9B9F1C8-E5DD-4D40-918F-A0170D39BA2E}" destId="{7BDE43C3-86AF-4CB6-9428-0E0DAC5DEE0C}" srcOrd="0" destOrd="0" presId="urn:microsoft.com/office/officeart/2005/8/layout/cycle2"/>
    <dgm:cxn modelId="{7B211344-B62E-43E7-82A1-BE62990866C1}" type="presOf" srcId="{7C82FA8C-02EE-4441-ACEF-EDCC10F61B67}" destId="{B295E90A-733E-4D2B-979F-FC8F417EE630}" srcOrd="0" destOrd="0" presId="urn:microsoft.com/office/officeart/2005/8/layout/cycle2"/>
    <dgm:cxn modelId="{61450B5C-C8F9-448E-9164-966EEFC2A39C}" type="presParOf" srcId="{7BDE43C3-86AF-4CB6-9428-0E0DAC5DEE0C}" destId="{B295E90A-733E-4D2B-979F-FC8F417EE630}" srcOrd="0" destOrd="0" presId="urn:microsoft.com/office/officeart/2005/8/layout/cycle2"/>
    <dgm:cxn modelId="{45214C85-ADA7-4B85-887B-3D4AB9A64F81}" type="presParOf" srcId="{7BDE43C3-86AF-4CB6-9428-0E0DAC5DEE0C}" destId="{981C139A-7245-486E-A45D-3CE55E4F90A7}" srcOrd="1" destOrd="0" presId="urn:microsoft.com/office/officeart/2005/8/layout/cycle2"/>
    <dgm:cxn modelId="{CED201A0-2AD9-4AB0-AD57-AA14E09DA1E6}" type="presParOf" srcId="{981C139A-7245-486E-A45D-3CE55E4F90A7}" destId="{79FE44FF-31F8-43A1-8445-55574BD303DF}" srcOrd="0" destOrd="0" presId="urn:microsoft.com/office/officeart/2005/8/layout/cycle2"/>
    <dgm:cxn modelId="{E892722A-B393-4BCC-BC02-2AB81B21276B}" type="presParOf" srcId="{7BDE43C3-86AF-4CB6-9428-0E0DAC5DEE0C}" destId="{DACF75FB-ABBC-447D-AD44-EF27FCF67AE4}" srcOrd="2" destOrd="0" presId="urn:microsoft.com/office/officeart/2005/8/layout/cycle2"/>
    <dgm:cxn modelId="{673DC1AC-44B6-473D-B81D-97D6A2A97806}" type="presParOf" srcId="{7BDE43C3-86AF-4CB6-9428-0E0DAC5DEE0C}" destId="{542DFA13-53B7-492F-A33D-BEB4E2995907}" srcOrd="3" destOrd="0" presId="urn:microsoft.com/office/officeart/2005/8/layout/cycle2"/>
    <dgm:cxn modelId="{20D3BF4B-3B07-4B51-8326-293EBE8B6123}" type="presParOf" srcId="{542DFA13-53B7-492F-A33D-BEB4E2995907}" destId="{7B43B202-7A84-4113-9691-7516AF31DE35}" srcOrd="0" destOrd="0" presId="urn:microsoft.com/office/officeart/2005/8/layout/cycle2"/>
    <dgm:cxn modelId="{0C16F799-166B-4FC6-BE3E-EA769B73966F}" type="presParOf" srcId="{7BDE43C3-86AF-4CB6-9428-0E0DAC5DEE0C}" destId="{BF031E8F-DCE4-4673-BB7D-C505C7BC8753}" srcOrd="4" destOrd="0" presId="urn:microsoft.com/office/officeart/2005/8/layout/cycle2"/>
    <dgm:cxn modelId="{D0347BCD-4F13-4984-881F-410B0A16E0E5}" type="presParOf" srcId="{7BDE43C3-86AF-4CB6-9428-0E0DAC5DEE0C}" destId="{6472F972-615B-447C-B1EA-40940A6EFB60}" srcOrd="5" destOrd="0" presId="urn:microsoft.com/office/officeart/2005/8/layout/cycle2"/>
    <dgm:cxn modelId="{AD42CBAD-17DE-4DA9-BA27-FFC7289FF3BB}" type="presParOf" srcId="{6472F972-615B-447C-B1EA-40940A6EFB60}" destId="{6B0C28ED-D051-4C5F-B130-AC3124984BF1}"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8C5DF-5A79-0F48-9273-3212002A910D}">
      <dsp:nvSpPr>
        <dsp:cNvPr id="0" name=""/>
        <dsp:cNvSpPr/>
      </dsp:nvSpPr>
      <dsp:spPr>
        <a:xfrm>
          <a:off x="4111" y="340473"/>
          <a:ext cx="1529432" cy="611772"/>
        </a:xfrm>
        <a:prstGeom prst="chevron">
          <a:avLst/>
        </a:prstGeom>
        <a:solidFill>
          <a:srgbClr val="4E67C8">
            <a:lumMod val="75000"/>
          </a:srgbClr>
        </a:solidFill>
        <a:ln w="25400" cap="flat" cmpd="sng" algn="ctr">
          <a:solidFill>
            <a:srgbClr val="21274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ts val="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素材</a:t>
          </a:r>
          <a:endParaRPr kumimoji="1" lang="en-US" altLang="ja-JP"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endParaRPr>
        </a:p>
        <a:p>
          <a:pPr lvl="0" algn="ctr" defTabSz="889000">
            <a:lnSpc>
              <a:spcPct val="100000"/>
            </a:lnSpc>
            <a:spcBef>
              <a:spcPct val="0"/>
            </a:spcBef>
            <a:spcAft>
              <a:spcPts val="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製造</a:t>
          </a:r>
          <a:endParaRPr kumimoji="1" lang="ja-JP" altLang="en-US" sz="2000" b="1" kern="1200" dirty="0">
            <a:solidFill>
              <a:sysClr val="window" lastClr="FFFFFF"/>
            </a:solidFill>
            <a:latin typeface="ＭＳ Ｐゴシック" panose="020B0600070205080204" pitchFamily="50" charset="-128"/>
            <a:ea typeface="ＭＳ Ｐゴシック" panose="020B0600070205080204" pitchFamily="50" charset="-128"/>
            <a:cs typeface="+mn-cs"/>
          </a:endParaRPr>
        </a:p>
      </dsp:txBody>
      <dsp:txXfrm>
        <a:off x="309997" y="340473"/>
        <a:ext cx="917660" cy="611772"/>
      </dsp:txXfrm>
    </dsp:sp>
    <dsp:sp modelId="{C5EA8B3D-F12C-D741-B78E-34DEF2997FFE}">
      <dsp:nvSpPr>
        <dsp:cNvPr id="0" name=""/>
        <dsp:cNvSpPr/>
      </dsp:nvSpPr>
      <dsp:spPr>
        <a:xfrm>
          <a:off x="1380600" y="340473"/>
          <a:ext cx="1529432" cy="611772"/>
        </a:xfrm>
        <a:prstGeom prst="chevron">
          <a:avLst/>
        </a:prstGeom>
        <a:solidFill>
          <a:srgbClr val="4E67C8">
            <a:lumMod val="75000"/>
          </a:srgbClr>
        </a:solidFill>
        <a:ln w="25400" cap="flat" cmpd="sng" algn="ctr">
          <a:solidFill>
            <a:srgbClr val="21274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ts val="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部品</a:t>
          </a:r>
          <a:endParaRPr kumimoji="1" lang="en-US" altLang="ja-JP"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endParaRPr>
        </a:p>
        <a:p>
          <a:pPr lvl="0" algn="ctr" defTabSz="889000">
            <a:lnSpc>
              <a:spcPct val="100000"/>
            </a:lnSpc>
            <a:spcBef>
              <a:spcPct val="0"/>
            </a:spcBef>
            <a:spcAft>
              <a:spcPts val="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製造</a:t>
          </a:r>
          <a:endParaRPr kumimoji="1" lang="ja-JP" altLang="en-US" sz="2000" b="1" kern="1200" dirty="0">
            <a:solidFill>
              <a:sysClr val="window" lastClr="FFFFFF"/>
            </a:solidFill>
            <a:latin typeface="ＭＳ Ｐゴシック" panose="020B0600070205080204" pitchFamily="50" charset="-128"/>
            <a:ea typeface="ＭＳ Ｐゴシック" panose="020B0600070205080204" pitchFamily="50" charset="-128"/>
            <a:cs typeface="+mn-cs"/>
          </a:endParaRPr>
        </a:p>
      </dsp:txBody>
      <dsp:txXfrm>
        <a:off x="1686486" y="340473"/>
        <a:ext cx="917660" cy="611772"/>
      </dsp:txXfrm>
    </dsp:sp>
    <dsp:sp modelId="{457C09D6-EFA8-5B45-82BC-64A10226DCDF}">
      <dsp:nvSpPr>
        <dsp:cNvPr id="0" name=""/>
        <dsp:cNvSpPr/>
      </dsp:nvSpPr>
      <dsp:spPr>
        <a:xfrm>
          <a:off x="2757089" y="340473"/>
          <a:ext cx="1529432" cy="611772"/>
        </a:xfrm>
        <a:prstGeom prst="chevron">
          <a:avLst/>
        </a:prstGeom>
        <a:solidFill>
          <a:srgbClr val="FFFF99"/>
        </a:solidFill>
        <a:ln w="25400" cap="flat" cmpd="sng" algn="ctr">
          <a:solidFill>
            <a:srgbClr val="21274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ts val="0"/>
            </a:spcAft>
          </a:pPr>
          <a:r>
            <a:rPr kumimoji="1" lang="ja-JP" altLang="en-US" sz="2000" b="1" kern="1200" dirty="0" smtClean="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rPr>
            <a:t>製品</a:t>
          </a:r>
          <a:endParaRPr kumimoji="1" lang="en-US" altLang="ja-JP" sz="2000" b="1" kern="1200" dirty="0" smtClean="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endParaRPr>
        </a:p>
        <a:p>
          <a:pPr lvl="0" algn="ctr" defTabSz="889000">
            <a:lnSpc>
              <a:spcPct val="100000"/>
            </a:lnSpc>
            <a:spcBef>
              <a:spcPct val="0"/>
            </a:spcBef>
            <a:spcAft>
              <a:spcPts val="0"/>
            </a:spcAft>
          </a:pPr>
          <a:r>
            <a:rPr kumimoji="1" lang="ja-JP" altLang="en-US" sz="2000" b="1" kern="1200" dirty="0" smtClean="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rPr>
            <a:t>製造</a:t>
          </a:r>
          <a:endParaRPr kumimoji="1" lang="ja-JP" altLang="en-US" sz="2000" b="1" kern="1200" dirty="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endParaRPr>
        </a:p>
      </dsp:txBody>
      <dsp:txXfrm>
        <a:off x="3062975" y="340473"/>
        <a:ext cx="917660" cy="611772"/>
      </dsp:txXfrm>
    </dsp:sp>
    <dsp:sp modelId="{4FD7399A-2973-6B4E-BDD0-38D1E264E019}">
      <dsp:nvSpPr>
        <dsp:cNvPr id="0" name=""/>
        <dsp:cNvSpPr/>
      </dsp:nvSpPr>
      <dsp:spPr>
        <a:xfrm>
          <a:off x="4133578" y="340473"/>
          <a:ext cx="1529432" cy="611772"/>
        </a:xfrm>
        <a:prstGeom prst="chevron">
          <a:avLst/>
        </a:prstGeom>
        <a:solidFill>
          <a:srgbClr val="4E67C8">
            <a:lumMod val="75000"/>
          </a:srgbClr>
        </a:solidFill>
        <a:ln w="25400" cap="flat" cmpd="sng" algn="ctr">
          <a:solidFill>
            <a:srgbClr val="21274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輸送</a:t>
          </a:r>
          <a:endParaRPr kumimoji="1" lang="ja-JP" altLang="en-US" sz="2000" b="1" kern="1200" dirty="0">
            <a:solidFill>
              <a:sysClr val="window" lastClr="FFFFFF"/>
            </a:solidFill>
            <a:latin typeface="ＭＳ Ｐゴシック" panose="020B0600070205080204" pitchFamily="50" charset="-128"/>
            <a:ea typeface="ＭＳ Ｐゴシック" panose="020B0600070205080204" pitchFamily="50" charset="-128"/>
            <a:cs typeface="+mn-cs"/>
          </a:endParaRPr>
        </a:p>
      </dsp:txBody>
      <dsp:txXfrm>
        <a:off x="4439464" y="340473"/>
        <a:ext cx="917660" cy="611772"/>
      </dsp:txXfrm>
    </dsp:sp>
    <dsp:sp modelId="{4FF935BD-B193-F54D-989B-A2626F535623}">
      <dsp:nvSpPr>
        <dsp:cNvPr id="0" name=""/>
        <dsp:cNvSpPr/>
      </dsp:nvSpPr>
      <dsp:spPr>
        <a:xfrm>
          <a:off x="5510067" y="340473"/>
          <a:ext cx="1529432" cy="611772"/>
        </a:xfrm>
        <a:prstGeom prst="chevron">
          <a:avLst/>
        </a:prstGeom>
        <a:solidFill>
          <a:srgbClr val="4E67C8">
            <a:lumMod val="75000"/>
          </a:srgbClr>
        </a:solidFill>
        <a:ln w="25400" cap="flat" cmpd="sng" algn="ctr">
          <a:solidFill>
            <a:srgbClr val="21274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使用</a:t>
          </a:r>
          <a:endParaRPr kumimoji="1" lang="ja-JP" altLang="en-US" sz="2000" b="1" kern="1200" dirty="0">
            <a:solidFill>
              <a:sysClr val="window" lastClr="FFFFFF"/>
            </a:solidFill>
            <a:latin typeface="ＭＳ Ｐゴシック" panose="020B0600070205080204" pitchFamily="50" charset="-128"/>
            <a:ea typeface="ＭＳ Ｐゴシック" panose="020B0600070205080204" pitchFamily="50" charset="-128"/>
            <a:cs typeface="+mn-cs"/>
          </a:endParaRPr>
        </a:p>
      </dsp:txBody>
      <dsp:txXfrm>
        <a:off x="5815953" y="340473"/>
        <a:ext cx="917660" cy="611772"/>
      </dsp:txXfrm>
    </dsp:sp>
    <dsp:sp modelId="{E9CE8FBF-DDA9-7342-B6E8-256645614767}">
      <dsp:nvSpPr>
        <dsp:cNvPr id="0" name=""/>
        <dsp:cNvSpPr/>
      </dsp:nvSpPr>
      <dsp:spPr>
        <a:xfrm>
          <a:off x="6886556" y="340473"/>
          <a:ext cx="1529432" cy="611772"/>
        </a:xfrm>
        <a:prstGeom prst="chevron">
          <a:avLst/>
        </a:prstGeom>
        <a:solidFill>
          <a:srgbClr val="4E67C8">
            <a:lumMod val="75000"/>
          </a:srgbClr>
        </a:solidFill>
        <a:ln w="25400" cap="flat" cmpd="sng" algn="ctr">
          <a:solidFill>
            <a:srgbClr val="21274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廃棄</a:t>
          </a:r>
          <a:endParaRPr kumimoji="1" lang="ja-JP" altLang="en-US" sz="2000" b="1" kern="1200" dirty="0">
            <a:solidFill>
              <a:sysClr val="window" lastClr="FFFFFF"/>
            </a:solidFill>
            <a:latin typeface="ＭＳ Ｐゴシック" panose="020B0600070205080204" pitchFamily="50" charset="-128"/>
            <a:ea typeface="ＭＳ Ｐゴシック" panose="020B0600070205080204" pitchFamily="50" charset="-128"/>
            <a:cs typeface="+mn-cs"/>
          </a:endParaRPr>
        </a:p>
      </dsp:txBody>
      <dsp:txXfrm>
        <a:off x="7192442" y="340473"/>
        <a:ext cx="917660" cy="611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8C5DF-5A79-0F48-9273-3212002A910D}">
      <dsp:nvSpPr>
        <dsp:cNvPr id="0" name=""/>
        <dsp:cNvSpPr/>
      </dsp:nvSpPr>
      <dsp:spPr>
        <a:xfrm>
          <a:off x="4111" y="340473"/>
          <a:ext cx="1529432" cy="611772"/>
        </a:xfrm>
        <a:prstGeom prst="chevron">
          <a:avLst/>
        </a:prstGeom>
        <a:solidFill>
          <a:srgbClr val="4E67C8">
            <a:lumMod val="75000"/>
          </a:srgbClr>
        </a:solidFill>
        <a:ln w="25400" cap="flat" cmpd="sng" algn="ctr">
          <a:solidFill>
            <a:srgbClr val="21274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ts val="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素材</a:t>
          </a:r>
          <a:endParaRPr kumimoji="1" lang="en-US" altLang="ja-JP"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endParaRPr>
        </a:p>
        <a:p>
          <a:pPr lvl="0" algn="ctr" defTabSz="889000">
            <a:lnSpc>
              <a:spcPct val="100000"/>
            </a:lnSpc>
            <a:spcBef>
              <a:spcPct val="0"/>
            </a:spcBef>
            <a:spcAft>
              <a:spcPts val="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製造</a:t>
          </a:r>
          <a:endParaRPr kumimoji="1" lang="ja-JP" altLang="en-US" sz="2000" b="1" kern="1200" dirty="0">
            <a:solidFill>
              <a:sysClr val="window" lastClr="FFFFFF"/>
            </a:solidFill>
            <a:latin typeface="ＭＳ Ｐゴシック" panose="020B0600070205080204" pitchFamily="50" charset="-128"/>
            <a:ea typeface="ＭＳ Ｐゴシック" panose="020B0600070205080204" pitchFamily="50" charset="-128"/>
            <a:cs typeface="+mn-cs"/>
          </a:endParaRPr>
        </a:p>
      </dsp:txBody>
      <dsp:txXfrm>
        <a:off x="309997" y="340473"/>
        <a:ext cx="917660" cy="611772"/>
      </dsp:txXfrm>
    </dsp:sp>
    <dsp:sp modelId="{C5EA8B3D-F12C-D741-B78E-34DEF2997FFE}">
      <dsp:nvSpPr>
        <dsp:cNvPr id="0" name=""/>
        <dsp:cNvSpPr/>
      </dsp:nvSpPr>
      <dsp:spPr>
        <a:xfrm>
          <a:off x="1380600" y="340473"/>
          <a:ext cx="1529432" cy="611772"/>
        </a:xfrm>
        <a:prstGeom prst="chevron">
          <a:avLst/>
        </a:prstGeom>
        <a:solidFill>
          <a:srgbClr val="4E67C8">
            <a:lumMod val="75000"/>
          </a:srgbClr>
        </a:solidFill>
        <a:ln w="25400" cap="flat" cmpd="sng" algn="ctr">
          <a:solidFill>
            <a:srgbClr val="21274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ts val="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部品</a:t>
          </a:r>
          <a:endParaRPr kumimoji="1" lang="en-US" altLang="ja-JP"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endParaRPr>
        </a:p>
        <a:p>
          <a:pPr lvl="0" algn="ctr" defTabSz="889000">
            <a:lnSpc>
              <a:spcPct val="100000"/>
            </a:lnSpc>
            <a:spcBef>
              <a:spcPct val="0"/>
            </a:spcBef>
            <a:spcAft>
              <a:spcPts val="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製造</a:t>
          </a:r>
          <a:endParaRPr kumimoji="1" lang="ja-JP" altLang="en-US" sz="2000" b="1" kern="1200" dirty="0">
            <a:solidFill>
              <a:sysClr val="window" lastClr="FFFFFF"/>
            </a:solidFill>
            <a:latin typeface="ＭＳ Ｐゴシック" panose="020B0600070205080204" pitchFamily="50" charset="-128"/>
            <a:ea typeface="ＭＳ Ｐゴシック" panose="020B0600070205080204" pitchFamily="50" charset="-128"/>
            <a:cs typeface="+mn-cs"/>
          </a:endParaRPr>
        </a:p>
      </dsp:txBody>
      <dsp:txXfrm>
        <a:off x="1686486" y="340473"/>
        <a:ext cx="917660" cy="611772"/>
      </dsp:txXfrm>
    </dsp:sp>
    <dsp:sp modelId="{457C09D6-EFA8-5B45-82BC-64A10226DCDF}">
      <dsp:nvSpPr>
        <dsp:cNvPr id="0" name=""/>
        <dsp:cNvSpPr/>
      </dsp:nvSpPr>
      <dsp:spPr>
        <a:xfrm>
          <a:off x="2757089" y="340473"/>
          <a:ext cx="1529432" cy="611772"/>
        </a:xfrm>
        <a:prstGeom prst="chevron">
          <a:avLst/>
        </a:prstGeom>
        <a:solidFill>
          <a:srgbClr val="FFFF99"/>
        </a:solidFill>
        <a:ln w="25400" cap="flat" cmpd="sng" algn="ctr">
          <a:solidFill>
            <a:srgbClr val="21274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ts val="0"/>
            </a:spcAft>
          </a:pPr>
          <a:r>
            <a:rPr kumimoji="1" lang="ja-JP" altLang="en-US" sz="2000" b="1" kern="1200" dirty="0" smtClean="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rPr>
            <a:t>製品</a:t>
          </a:r>
          <a:endParaRPr kumimoji="1" lang="en-US" altLang="ja-JP" sz="2000" b="1" kern="1200" dirty="0" smtClean="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endParaRPr>
        </a:p>
        <a:p>
          <a:pPr lvl="0" algn="ctr" defTabSz="889000">
            <a:lnSpc>
              <a:spcPct val="100000"/>
            </a:lnSpc>
            <a:spcBef>
              <a:spcPct val="0"/>
            </a:spcBef>
            <a:spcAft>
              <a:spcPts val="0"/>
            </a:spcAft>
          </a:pPr>
          <a:r>
            <a:rPr kumimoji="1" lang="ja-JP" altLang="en-US" sz="2000" b="1" kern="1200" dirty="0" smtClean="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rPr>
            <a:t>製造</a:t>
          </a:r>
          <a:endParaRPr kumimoji="1" lang="ja-JP" altLang="en-US" sz="2000" b="1" kern="1200" dirty="0">
            <a:solidFill>
              <a:srgbClr val="212745">
                <a:hueOff val="0"/>
                <a:satOff val="0"/>
                <a:lumOff val="0"/>
                <a:alphaOff val="0"/>
              </a:srgbClr>
            </a:solidFill>
            <a:latin typeface="ＭＳ Ｐゴシック" panose="020B0600070205080204" pitchFamily="50" charset="-128"/>
            <a:ea typeface="ＭＳ Ｐゴシック" panose="020B0600070205080204" pitchFamily="50" charset="-128"/>
            <a:cs typeface="+mn-cs"/>
          </a:endParaRPr>
        </a:p>
      </dsp:txBody>
      <dsp:txXfrm>
        <a:off x="3062975" y="340473"/>
        <a:ext cx="917660" cy="611772"/>
      </dsp:txXfrm>
    </dsp:sp>
    <dsp:sp modelId="{4FD7399A-2973-6B4E-BDD0-38D1E264E019}">
      <dsp:nvSpPr>
        <dsp:cNvPr id="0" name=""/>
        <dsp:cNvSpPr/>
      </dsp:nvSpPr>
      <dsp:spPr>
        <a:xfrm>
          <a:off x="4133578" y="340473"/>
          <a:ext cx="1529432" cy="611772"/>
        </a:xfrm>
        <a:prstGeom prst="chevron">
          <a:avLst/>
        </a:prstGeom>
        <a:solidFill>
          <a:srgbClr val="4E67C8">
            <a:lumMod val="75000"/>
          </a:srgbClr>
        </a:solidFill>
        <a:ln w="25400" cap="flat" cmpd="sng" algn="ctr">
          <a:solidFill>
            <a:srgbClr val="21274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輸送</a:t>
          </a:r>
          <a:endParaRPr kumimoji="1" lang="ja-JP" altLang="en-US" sz="2000" b="1" kern="1200" dirty="0">
            <a:solidFill>
              <a:sysClr val="window" lastClr="FFFFFF"/>
            </a:solidFill>
            <a:latin typeface="ＭＳ Ｐゴシック" panose="020B0600070205080204" pitchFamily="50" charset="-128"/>
            <a:ea typeface="ＭＳ Ｐゴシック" panose="020B0600070205080204" pitchFamily="50" charset="-128"/>
            <a:cs typeface="+mn-cs"/>
          </a:endParaRPr>
        </a:p>
      </dsp:txBody>
      <dsp:txXfrm>
        <a:off x="4439464" y="340473"/>
        <a:ext cx="917660" cy="611772"/>
      </dsp:txXfrm>
    </dsp:sp>
    <dsp:sp modelId="{4FF935BD-B193-F54D-989B-A2626F535623}">
      <dsp:nvSpPr>
        <dsp:cNvPr id="0" name=""/>
        <dsp:cNvSpPr/>
      </dsp:nvSpPr>
      <dsp:spPr>
        <a:xfrm>
          <a:off x="5510067" y="340473"/>
          <a:ext cx="1529432" cy="611772"/>
        </a:xfrm>
        <a:prstGeom prst="chevron">
          <a:avLst/>
        </a:prstGeom>
        <a:solidFill>
          <a:srgbClr val="4E67C8">
            <a:lumMod val="75000"/>
          </a:srgbClr>
        </a:solidFill>
        <a:ln w="25400" cap="flat" cmpd="sng" algn="ctr">
          <a:solidFill>
            <a:srgbClr val="21274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使用</a:t>
          </a:r>
          <a:endParaRPr kumimoji="1" lang="ja-JP" altLang="en-US" sz="2000" b="1" kern="1200" dirty="0">
            <a:solidFill>
              <a:sysClr val="window" lastClr="FFFFFF"/>
            </a:solidFill>
            <a:latin typeface="ＭＳ Ｐゴシック" panose="020B0600070205080204" pitchFamily="50" charset="-128"/>
            <a:ea typeface="ＭＳ Ｐゴシック" panose="020B0600070205080204" pitchFamily="50" charset="-128"/>
            <a:cs typeface="+mn-cs"/>
          </a:endParaRPr>
        </a:p>
      </dsp:txBody>
      <dsp:txXfrm>
        <a:off x="5815953" y="340473"/>
        <a:ext cx="917660" cy="611772"/>
      </dsp:txXfrm>
    </dsp:sp>
    <dsp:sp modelId="{E9CE8FBF-DDA9-7342-B6E8-256645614767}">
      <dsp:nvSpPr>
        <dsp:cNvPr id="0" name=""/>
        <dsp:cNvSpPr/>
      </dsp:nvSpPr>
      <dsp:spPr>
        <a:xfrm>
          <a:off x="6886556" y="340473"/>
          <a:ext cx="1529432" cy="611772"/>
        </a:xfrm>
        <a:prstGeom prst="chevron">
          <a:avLst/>
        </a:prstGeom>
        <a:solidFill>
          <a:srgbClr val="4E67C8">
            <a:lumMod val="75000"/>
          </a:srgbClr>
        </a:solidFill>
        <a:ln w="25400" cap="flat" cmpd="sng" algn="ctr">
          <a:solidFill>
            <a:srgbClr val="21274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ysClr val="window" lastClr="FFFFFF"/>
              </a:solidFill>
              <a:latin typeface="ＭＳ Ｐゴシック" panose="020B0600070205080204" pitchFamily="50" charset="-128"/>
              <a:ea typeface="ＭＳ Ｐゴシック" panose="020B0600070205080204" pitchFamily="50" charset="-128"/>
              <a:cs typeface="+mn-cs"/>
            </a:rPr>
            <a:t>廃棄</a:t>
          </a:r>
          <a:endParaRPr kumimoji="1" lang="ja-JP" altLang="en-US" sz="2000" b="1" kern="1200" dirty="0">
            <a:solidFill>
              <a:sysClr val="window" lastClr="FFFFFF"/>
            </a:solidFill>
            <a:latin typeface="ＭＳ Ｐゴシック" panose="020B0600070205080204" pitchFamily="50" charset="-128"/>
            <a:ea typeface="ＭＳ Ｐゴシック" panose="020B0600070205080204" pitchFamily="50" charset="-128"/>
            <a:cs typeface="+mn-cs"/>
          </a:endParaRPr>
        </a:p>
      </dsp:txBody>
      <dsp:txXfrm>
        <a:off x="7192442" y="340473"/>
        <a:ext cx="917660" cy="611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5E90A-733E-4D2B-979F-FC8F417EE630}">
      <dsp:nvSpPr>
        <dsp:cNvPr id="0" name=""/>
        <dsp:cNvSpPr/>
      </dsp:nvSpPr>
      <dsp:spPr>
        <a:xfrm>
          <a:off x="737045" y="100827"/>
          <a:ext cx="2548691" cy="1822015"/>
        </a:xfrm>
        <a:prstGeom prst="ellipse">
          <a:avLst/>
        </a:prstGeom>
        <a:solidFill>
          <a:sysClr val="window" lastClr="FFFFFF">
            <a:hueOff val="0"/>
            <a:satOff val="0"/>
            <a:lumOff val="0"/>
            <a:alphaOff val="0"/>
          </a:sysClr>
        </a:solidFill>
        <a:ln w="25400" cap="flat" cmpd="sng" algn="ctr">
          <a:solidFill>
            <a:scrgbClr r="0" g="0" b="0"/>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100000"/>
            </a:lnSpc>
            <a:spcBef>
              <a:spcPct val="0"/>
            </a:spcBef>
            <a:spcAft>
              <a:spcPts val="0"/>
            </a:spcAft>
          </a:pPr>
          <a:r>
            <a:rPr kumimoji="1" lang="ja-JP" altLang="en-US" sz="26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一次</a:t>
          </a:r>
          <a:r>
            <a:rPr kumimoji="1" lang="ja-JP" altLang="en-US" sz="2600" b="0" kern="120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データ</a:t>
          </a:r>
          <a:endParaRPr kumimoji="1" lang="en-US" altLang="ja-JP" sz="2600" b="0" kern="120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lvl="0" algn="ctr" defTabSz="1155700">
            <a:lnSpc>
              <a:spcPct val="100000"/>
            </a:lnSpc>
            <a:spcBef>
              <a:spcPct val="0"/>
            </a:spcBef>
            <a:spcAft>
              <a:spcPts val="0"/>
            </a:spcAft>
          </a:pPr>
          <a:r>
            <a:rPr kumimoji="1" lang="ja-JP" altLang="en-US" sz="2600" b="0" kern="120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から排出量を算定</a:t>
          </a:r>
          <a:endParaRPr kumimoji="1" lang="ja-JP" altLang="en-US" sz="26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sp:txBody>
      <dsp:txXfrm>
        <a:off x="1110292" y="367655"/>
        <a:ext cx="1802197" cy="1288359"/>
      </dsp:txXfrm>
    </dsp:sp>
    <dsp:sp modelId="{981C139A-7245-486E-A45D-3CE55E4F90A7}">
      <dsp:nvSpPr>
        <dsp:cNvPr id="0" name=""/>
        <dsp:cNvSpPr/>
      </dsp:nvSpPr>
      <dsp:spPr>
        <a:xfrm rot="3600000">
          <a:off x="2484702" y="1824408"/>
          <a:ext cx="303281" cy="539753"/>
        </a:xfrm>
        <a:prstGeom prst="rightArrow">
          <a:avLst>
            <a:gd name="adj1" fmla="val 60000"/>
            <a:gd name="adj2" fmla="val 50000"/>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kumimoji="1" lang="ja-JP" altLang="en-US" sz="2400" kern="1200" dirty="0">
            <a:solidFill>
              <a:sysClr val="windowText" lastClr="000000">
                <a:hueOff val="0"/>
                <a:satOff val="0"/>
                <a:lumOff val="0"/>
                <a:alphaOff val="0"/>
              </a:sysClr>
            </a:solidFill>
            <a:latin typeface="Arial"/>
            <a:ea typeface="HGSｺﾞｼｯｸM"/>
            <a:cs typeface="+mn-cs"/>
          </a:endParaRPr>
        </a:p>
      </dsp:txBody>
      <dsp:txXfrm>
        <a:off x="2507448" y="1892962"/>
        <a:ext cx="212297" cy="323851"/>
      </dsp:txXfrm>
    </dsp:sp>
    <dsp:sp modelId="{DACF75FB-ABBC-447D-AD44-EF27FCF67AE4}">
      <dsp:nvSpPr>
        <dsp:cNvPr id="0" name=""/>
        <dsp:cNvSpPr/>
      </dsp:nvSpPr>
      <dsp:spPr>
        <a:xfrm>
          <a:off x="2315963" y="2246279"/>
          <a:ext cx="1793852" cy="1693226"/>
        </a:xfrm>
        <a:prstGeom prst="ellipse">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endParaRPr kumimoji="1" lang="ja-JP" altLang="en-US" sz="200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sp:txBody>
      <dsp:txXfrm>
        <a:off x="2578667" y="2494246"/>
        <a:ext cx="1268444" cy="1197292"/>
      </dsp:txXfrm>
    </dsp:sp>
    <dsp:sp modelId="{542DFA13-53B7-492F-A33D-BEB4E2995907}">
      <dsp:nvSpPr>
        <dsp:cNvPr id="0" name=""/>
        <dsp:cNvSpPr/>
      </dsp:nvSpPr>
      <dsp:spPr>
        <a:xfrm rot="10800000">
          <a:off x="1873162" y="2823015"/>
          <a:ext cx="312912" cy="539753"/>
        </a:xfrm>
        <a:prstGeom prst="rightArrow">
          <a:avLst>
            <a:gd name="adj1" fmla="val 60000"/>
            <a:gd name="adj2" fmla="val 50000"/>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kumimoji="1" lang="ja-JP" altLang="en-US" sz="2400" kern="1200" dirty="0">
            <a:solidFill>
              <a:sysClr val="windowText" lastClr="000000">
                <a:hueOff val="0"/>
                <a:satOff val="0"/>
                <a:lumOff val="0"/>
                <a:alphaOff val="0"/>
              </a:sysClr>
            </a:solidFill>
            <a:latin typeface="Arial"/>
            <a:ea typeface="HGSｺﾞｼｯｸM"/>
            <a:cs typeface="+mn-cs"/>
          </a:endParaRPr>
        </a:p>
      </dsp:txBody>
      <dsp:txXfrm rot="10800000">
        <a:off x="1967036" y="2930966"/>
        <a:ext cx="219038" cy="323851"/>
      </dsp:txXfrm>
    </dsp:sp>
    <dsp:sp modelId="{BF031E8F-DCE4-4673-BB7D-C505C7BC8753}">
      <dsp:nvSpPr>
        <dsp:cNvPr id="0" name=""/>
        <dsp:cNvSpPr/>
      </dsp:nvSpPr>
      <dsp:spPr>
        <a:xfrm>
          <a:off x="-105777" y="2232805"/>
          <a:ext cx="1831339" cy="1720174"/>
        </a:xfrm>
        <a:prstGeom prst="ellipse">
          <a:avLst/>
        </a:prstGeom>
        <a:solidFill>
          <a:srgbClr val="FFFF00"/>
        </a:solid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kumimoji="1" lang="ja-JP" altLang="en-US" sz="2000" b="0" kern="120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削減効果が排出量に</a:t>
          </a:r>
          <a:endParaRPr kumimoji="1" lang="en-US" altLang="ja-JP" sz="2000" b="0" kern="120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lvl="0" algn="ctr" defTabSz="889000">
            <a:lnSpc>
              <a:spcPct val="90000"/>
            </a:lnSpc>
            <a:spcBef>
              <a:spcPct val="0"/>
            </a:spcBef>
            <a:spcAft>
              <a:spcPts val="0"/>
            </a:spcAft>
          </a:pPr>
          <a:r>
            <a:rPr kumimoji="1" lang="ja-JP" altLang="en-US" sz="2000" b="0" kern="120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反映される</a:t>
          </a:r>
          <a:endParaRPr kumimoji="1" lang="ja-JP" altLang="en-US" sz="20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sp:txBody>
      <dsp:txXfrm>
        <a:off x="162416" y="2484719"/>
        <a:ext cx="1294953" cy="1216346"/>
      </dsp:txXfrm>
    </dsp:sp>
    <dsp:sp modelId="{6472F972-615B-447C-B1EA-40940A6EFB60}">
      <dsp:nvSpPr>
        <dsp:cNvPr id="0" name=""/>
        <dsp:cNvSpPr/>
      </dsp:nvSpPr>
      <dsp:spPr>
        <a:xfrm rot="18000000">
          <a:off x="1233861" y="1832747"/>
          <a:ext cx="295525" cy="53975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kumimoji="1" lang="ja-JP" altLang="en-US" sz="2400" kern="1200" dirty="0">
            <a:solidFill>
              <a:sysClr val="windowText" lastClr="000000">
                <a:hueOff val="0"/>
                <a:satOff val="0"/>
                <a:lumOff val="0"/>
                <a:alphaOff val="0"/>
              </a:sysClr>
            </a:solidFill>
            <a:latin typeface="Arial"/>
            <a:ea typeface="HGSｺﾞｼｯｸM"/>
            <a:cs typeface="+mn-cs"/>
          </a:endParaRPr>
        </a:p>
      </dsp:txBody>
      <dsp:txXfrm>
        <a:off x="1256025" y="1979088"/>
        <a:ext cx="206868" cy="3238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5E90A-733E-4D2B-979F-FC8F417EE630}">
      <dsp:nvSpPr>
        <dsp:cNvPr id="0" name=""/>
        <dsp:cNvSpPr/>
      </dsp:nvSpPr>
      <dsp:spPr>
        <a:xfrm>
          <a:off x="880381" y="10170"/>
          <a:ext cx="2559944" cy="1725751"/>
        </a:xfrm>
        <a:prstGeom prst="ellipse">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ts val="0"/>
            </a:spcAft>
          </a:pPr>
          <a:r>
            <a:rPr kumimoji="1" lang="ja-JP" altLang="en-US" sz="2800" b="0" kern="120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原単位</a:t>
          </a:r>
          <a:endParaRPr kumimoji="1" lang="en-US" altLang="ja-JP" sz="2800" b="0" kern="120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lvl="0" algn="ctr" defTabSz="1244600">
            <a:lnSpc>
              <a:spcPct val="100000"/>
            </a:lnSpc>
            <a:spcBef>
              <a:spcPct val="0"/>
            </a:spcBef>
            <a:spcAft>
              <a:spcPts val="0"/>
            </a:spcAft>
          </a:pPr>
          <a:r>
            <a:rPr kumimoji="1" lang="ja-JP" altLang="en-US" sz="2800" b="0" kern="120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から排出量を推計</a:t>
          </a:r>
          <a:endParaRPr kumimoji="1" lang="ja-JP" altLang="en-US" sz="28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sp:txBody>
      <dsp:txXfrm>
        <a:off x="1255276" y="262900"/>
        <a:ext cx="1810154" cy="1220291"/>
      </dsp:txXfrm>
    </dsp:sp>
    <dsp:sp modelId="{981C139A-7245-486E-A45D-3CE55E4F90A7}">
      <dsp:nvSpPr>
        <dsp:cNvPr id="0" name=""/>
        <dsp:cNvSpPr/>
      </dsp:nvSpPr>
      <dsp:spPr>
        <a:xfrm rot="3600000">
          <a:off x="2606575" y="1722607"/>
          <a:ext cx="424817" cy="582441"/>
        </a:xfrm>
        <a:prstGeom prst="rightArrow">
          <a:avLst>
            <a:gd name="adj1" fmla="val 60000"/>
            <a:gd name="adj2" fmla="val 50000"/>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kumimoji="1" lang="ja-JP" altLang="en-US" sz="2600" kern="1200" dirty="0">
            <a:solidFill>
              <a:sysClr val="windowText" lastClr="000000">
                <a:hueOff val="0"/>
                <a:satOff val="0"/>
                <a:lumOff val="0"/>
                <a:alphaOff val="0"/>
              </a:sysClr>
            </a:solidFill>
            <a:latin typeface="Arial"/>
            <a:ea typeface="HGSｺﾞｼｯｸM"/>
            <a:cs typeface="+mn-cs"/>
          </a:endParaRPr>
        </a:p>
      </dsp:txBody>
      <dsp:txXfrm>
        <a:off x="2638436" y="1783910"/>
        <a:ext cx="297372" cy="349465"/>
      </dsp:txXfrm>
    </dsp:sp>
    <dsp:sp modelId="{DACF75FB-ABBC-447D-AD44-EF27FCF67AE4}">
      <dsp:nvSpPr>
        <dsp:cNvPr id="0" name=""/>
        <dsp:cNvSpPr/>
      </dsp:nvSpPr>
      <dsp:spPr>
        <a:xfrm>
          <a:off x="2593943" y="2255714"/>
          <a:ext cx="1725751" cy="1725751"/>
        </a:xfrm>
        <a:prstGeom prst="ellipse">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kumimoji="1" lang="ja-JP" altLang="en-US" sz="320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sp:txBody>
      <dsp:txXfrm>
        <a:off x="2846673" y="2508444"/>
        <a:ext cx="1220291" cy="1220291"/>
      </dsp:txXfrm>
    </dsp:sp>
    <dsp:sp modelId="{542DFA13-53B7-492F-A33D-BEB4E2995907}">
      <dsp:nvSpPr>
        <dsp:cNvPr id="0" name=""/>
        <dsp:cNvSpPr/>
      </dsp:nvSpPr>
      <dsp:spPr>
        <a:xfrm rot="10821861">
          <a:off x="2027182" y="3050943"/>
          <a:ext cx="203461" cy="45721"/>
        </a:xfrm>
        <a:prstGeom prst="rightArrow">
          <a:avLst>
            <a:gd name="adj1" fmla="val 60000"/>
            <a:gd name="adj2" fmla="val 50000"/>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kumimoji="1" lang="ja-JP" altLang="en-US" sz="500" kern="1200" dirty="0">
            <a:solidFill>
              <a:sysClr val="windowText" lastClr="000000">
                <a:hueOff val="0"/>
                <a:satOff val="0"/>
                <a:lumOff val="0"/>
                <a:alphaOff val="0"/>
              </a:sysClr>
            </a:solidFill>
            <a:latin typeface="Arial"/>
            <a:ea typeface="HGSｺﾞｼｯｸM"/>
            <a:cs typeface="+mn-cs"/>
          </a:endParaRPr>
        </a:p>
      </dsp:txBody>
      <dsp:txXfrm rot="10800000">
        <a:off x="2040898" y="3060131"/>
        <a:ext cx="189745" cy="27433"/>
      </dsp:txXfrm>
    </dsp:sp>
    <dsp:sp modelId="{BF031E8F-DCE4-4673-BB7D-C505C7BC8753}">
      <dsp:nvSpPr>
        <dsp:cNvPr id="0" name=""/>
        <dsp:cNvSpPr/>
      </dsp:nvSpPr>
      <dsp:spPr>
        <a:xfrm>
          <a:off x="1009" y="2239225"/>
          <a:ext cx="1725751" cy="1725751"/>
        </a:xfrm>
        <a:prstGeom prst="ellipse">
          <a:avLst/>
        </a:prstGeom>
        <a:no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kumimoji="1" lang="ja-JP" altLang="en-US" sz="2000" b="0" kern="120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削減効果が排出量に反映され</a:t>
          </a:r>
          <a:endParaRPr kumimoji="1" lang="en-US" altLang="ja-JP" sz="2000" b="0" kern="120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lvl="0" algn="ctr" defTabSz="889000">
            <a:lnSpc>
              <a:spcPct val="90000"/>
            </a:lnSpc>
            <a:spcBef>
              <a:spcPct val="0"/>
            </a:spcBef>
            <a:spcAft>
              <a:spcPts val="0"/>
            </a:spcAft>
          </a:pPr>
          <a:r>
            <a:rPr kumimoji="1" lang="ja-JP" altLang="en-US" sz="2000" b="0" kern="120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にくい</a:t>
          </a:r>
          <a:endParaRPr kumimoji="1" lang="ja-JP" altLang="en-US" sz="20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sp:txBody>
      <dsp:txXfrm>
        <a:off x="253739" y="2491955"/>
        <a:ext cx="1220291" cy="1220291"/>
      </dsp:txXfrm>
    </dsp:sp>
    <dsp:sp modelId="{6472F972-615B-447C-B1EA-40940A6EFB60}">
      <dsp:nvSpPr>
        <dsp:cNvPr id="0" name=""/>
        <dsp:cNvSpPr/>
      </dsp:nvSpPr>
      <dsp:spPr>
        <a:xfrm rot="10810994">
          <a:off x="1884078" y="2828199"/>
          <a:ext cx="416824" cy="582441"/>
        </a:xfrm>
        <a:prstGeom prst="rightArrow">
          <a:avLst>
            <a:gd name="adj1" fmla="val 60000"/>
            <a:gd name="adj2" fmla="val 50000"/>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kumimoji="1" lang="ja-JP" altLang="en-US" sz="2600" kern="1200" dirty="0">
            <a:solidFill>
              <a:sysClr val="windowText" lastClr="000000">
                <a:hueOff val="0"/>
                <a:satOff val="0"/>
                <a:lumOff val="0"/>
                <a:alphaOff val="0"/>
              </a:sysClr>
            </a:solidFill>
            <a:effectLst/>
            <a:latin typeface="Arial"/>
            <a:ea typeface="HGSｺﾞｼｯｸM"/>
            <a:cs typeface="+mn-cs"/>
          </a:endParaRPr>
        </a:p>
      </dsp:txBody>
      <dsp:txXfrm>
        <a:off x="2009125" y="2944887"/>
        <a:ext cx="291777" cy="3494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C2708-E4C6-4EAD-AD43-2A2D061B842A}" type="datetimeFigureOut">
              <a:rPr kumimoji="1" lang="ja-JP" altLang="en-US" smtClean="0"/>
              <a:t>2023/3/9</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1E4CD-DD2C-499E-9070-694C4B983D1A}" type="slidenum">
              <a:rPr kumimoji="1" lang="ja-JP" altLang="en-US" smtClean="0"/>
              <a:t>‹#›</a:t>
            </a:fld>
            <a:endParaRPr kumimoji="1" lang="ja-JP" altLang="en-US"/>
          </a:p>
        </p:txBody>
      </p:sp>
    </p:spTree>
    <p:extLst>
      <p:ext uri="{BB962C8B-B14F-4D97-AF65-F5344CB8AC3E}">
        <p14:creationId xmlns:p14="http://schemas.microsoft.com/office/powerpoint/2010/main" val="128187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63" y="2519679"/>
            <a:ext cx="45719" cy="3352801"/>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2. </a:t>
            </a:r>
            <a:r>
              <a:rPr lang="ja-JP" altLang="en-US" sz="151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chemeClr val="bg2"/>
                </a:solidFill>
                <a:latin typeface="Meiryo UI" panose="020B0604030504040204" pitchFamily="50" charset="-128"/>
                <a:ea typeface="Meiryo UI" panose="020B0604030504040204" pitchFamily="50" charset="-128"/>
              </a:rPr>
              <a:t>1. </a:t>
            </a:r>
            <a:r>
              <a:rPr lang="ja-JP" altLang="en-US" sz="151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3. </a:t>
            </a:r>
            <a:r>
              <a:rPr lang="ja-JP" altLang="en-US" sz="151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WM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5.xml"/><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CDC26-993F-4A78-8D31-18BE42F37D6C}"/>
              </a:ext>
            </a:extLst>
          </p:cNvPr>
          <p:cNvSpPr>
            <a:spLocks noGrp="1"/>
          </p:cNvSpPr>
          <p:nvPr>
            <p:ph type="title"/>
          </p:nvPr>
        </p:nvSpPr>
        <p:spPr/>
        <p:txBody>
          <a:bodyPr>
            <a:normAutofit/>
          </a:bodyPr>
          <a:lstStyle/>
          <a:p>
            <a:r>
              <a:rPr lang="ja-JP" altLang="en-US" dirty="0" smtClean="0"/>
              <a:t>サプライチェーン排出量の算定と削減に向けて</a:t>
            </a:r>
            <a:endParaRPr kumimoji="1" lang="ja-JP" altLang="en-US" sz="2000" dirty="0"/>
          </a:p>
        </p:txBody>
      </p:sp>
      <p:sp>
        <p:nvSpPr>
          <p:cNvPr id="5" name="コンテンツ プレースホルダー 4">
            <a:extLst>
              <a:ext uri="{FF2B5EF4-FFF2-40B4-BE49-F238E27FC236}">
                <a16:creationId xmlns:a16="http://schemas.microsoft.com/office/drawing/2014/main" id="{C7D0EF22-0736-453B-81AA-BA6690C35C21}"/>
              </a:ext>
            </a:extLst>
          </p:cNvPr>
          <p:cNvSpPr>
            <a:spLocks noGrp="1"/>
          </p:cNvSpPr>
          <p:nvPr>
            <p:ph sz="quarter" idx="16"/>
          </p:nvPr>
        </p:nvSpPr>
        <p:spPr>
          <a:xfrm>
            <a:off x="3545906" y="5724053"/>
            <a:ext cx="3600000" cy="288000"/>
          </a:xfrm>
        </p:spPr>
        <p:txBody>
          <a:bodyPr/>
          <a:lstStyle/>
          <a:p>
            <a:r>
              <a:rPr lang="ja-JP" altLang="en-US" dirty="0"/>
              <a:t>環境省・</a:t>
            </a:r>
            <a:r>
              <a:rPr lang="ja-JP" altLang="en-US" dirty="0" smtClean="0"/>
              <a:t>みずほリサーチ＆テクノロジーズ</a:t>
            </a:r>
            <a:endParaRPr lang="ja-JP" altLang="en-US" dirty="0"/>
          </a:p>
        </p:txBody>
      </p:sp>
    </p:spTree>
    <p:extLst>
      <p:ext uri="{BB962C8B-B14F-4D97-AF65-F5344CB8AC3E}">
        <p14:creationId xmlns:p14="http://schemas.microsoft.com/office/powerpoint/2010/main" val="1618676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環境省 基本ガイドライン</a:t>
            </a:r>
            <a:endParaRPr kumimoji="1" lang="ja-JP" altLang="en-US" dirty="0"/>
          </a:p>
        </p:txBody>
      </p:sp>
      <p:sp>
        <p:nvSpPr>
          <p:cNvPr id="6" name="コンテンツ プレースホルダー 2"/>
          <p:cNvSpPr>
            <a:spLocks noGrp="1"/>
          </p:cNvSpPr>
          <p:nvPr>
            <p:ph sz="quarter" idx="12"/>
          </p:nvPr>
        </p:nvSpPr>
        <p:spPr>
          <a:xfrm>
            <a:off x="161925" y="1110920"/>
            <a:ext cx="10367963" cy="942717"/>
          </a:xfrm>
        </p:spPr>
        <p:txBody>
          <a:bodyPr/>
          <a:lstStyle/>
          <a:p>
            <a:pPr marL="273050" indent="-273050"/>
            <a:r>
              <a:rPr lang="ja-JP" altLang="en-US" dirty="0"/>
              <a:t>グローバルスタンダードである</a:t>
            </a:r>
            <a:r>
              <a:rPr lang="en-US" altLang="ja-JP" dirty="0"/>
              <a:t>GHG</a:t>
            </a:r>
            <a:r>
              <a:rPr lang="ja-JP" altLang="en-US" dirty="0"/>
              <a:t>プロトコル「</a:t>
            </a:r>
            <a:r>
              <a:rPr lang="en-US" altLang="ja-JP" dirty="0"/>
              <a:t>Scope3</a:t>
            </a:r>
            <a:r>
              <a:rPr lang="ja-JP" altLang="en-US" dirty="0"/>
              <a:t>基準」に整合したガイドラインとして、環境省は「</a:t>
            </a:r>
            <a:r>
              <a:rPr lang="ja-JP" altLang="en-US" b="1" dirty="0">
                <a:solidFill>
                  <a:srgbClr val="FF0000"/>
                </a:solidFill>
              </a:rPr>
              <a:t>サプライチェーンを通じた温室効果ガス排出量算定に関する基本ガイドライン</a:t>
            </a:r>
            <a:r>
              <a:rPr lang="ja-JP" altLang="en-US" dirty="0"/>
              <a:t>」を作成</a:t>
            </a:r>
          </a:p>
        </p:txBody>
      </p:sp>
      <p:sp>
        <p:nvSpPr>
          <p:cNvPr id="5" name="正方形/長方形 4"/>
          <p:cNvSpPr/>
          <p:nvPr/>
        </p:nvSpPr>
        <p:spPr>
          <a:xfrm>
            <a:off x="718230" y="6276623"/>
            <a:ext cx="3672408" cy="646331"/>
          </a:xfrm>
          <a:prstGeom prst="rect">
            <a:avLst/>
          </a:prstGeom>
        </p:spPr>
        <p:txBody>
          <a:bodyPr wrap="square">
            <a:spAutoFit/>
          </a:bodyPr>
          <a:lstStyle/>
          <a:p>
            <a:pPr>
              <a:spcAft>
                <a:spcPts val="0"/>
              </a:spcAft>
            </a:pPr>
            <a:r>
              <a:rPr lang="en-US" altLang="ja-JP" sz="1200" dirty="0" smtClean="0">
                <a:solidFill>
                  <a:prstClr val="black"/>
                </a:solidFill>
                <a:latin typeface="+mn-ea"/>
                <a:ea typeface="+mn-ea"/>
              </a:rPr>
              <a:t>[</a:t>
            </a:r>
            <a:r>
              <a:rPr lang="ja-JP" altLang="en-US" sz="1200" dirty="0" smtClean="0">
                <a:solidFill>
                  <a:prstClr val="black"/>
                </a:solidFill>
                <a:latin typeface="+mn-ea"/>
                <a:ea typeface="+mn-ea"/>
              </a:rPr>
              <a:t>出所</a:t>
            </a:r>
            <a:r>
              <a:rPr lang="en-US" altLang="ja-JP" sz="1200" dirty="0" smtClean="0">
                <a:solidFill>
                  <a:prstClr val="black"/>
                </a:solidFill>
                <a:latin typeface="+mn-ea"/>
                <a:ea typeface="+mn-ea"/>
              </a:rPr>
              <a:t>]</a:t>
            </a:r>
            <a:r>
              <a:rPr lang="ja-JP" altLang="en-US" sz="1200" dirty="0" smtClean="0">
                <a:solidFill>
                  <a:prstClr val="black"/>
                </a:solidFill>
                <a:latin typeface="+mn-ea"/>
                <a:ea typeface="+mn-ea"/>
              </a:rPr>
              <a:t>環境省「グリーン・バリューチェーンプラットフォーム」</a:t>
            </a:r>
            <a:endParaRPr lang="en-US" altLang="ja-JP" sz="1200" dirty="0" smtClean="0">
              <a:solidFill>
                <a:prstClr val="black"/>
              </a:solidFill>
              <a:latin typeface="+mn-ea"/>
              <a:ea typeface="+mn-ea"/>
            </a:endParaRPr>
          </a:p>
          <a:p>
            <a:pPr marL="441325">
              <a:spcAft>
                <a:spcPts val="0"/>
              </a:spcAft>
            </a:pPr>
            <a:r>
              <a:rPr lang="en-US" altLang="ja-JP" sz="1200" dirty="0">
                <a:solidFill>
                  <a:prstClr val="black"/>
                </a:solidFill>
                <a:latin typeface="+mn-ea"/>
              </a:rPr>
              <a:t>https://www.env.go.jp/earth/ondanka/supply_chain/gvc/estimate.html</a:t>
            </a:r>
            <a:endParaRPr lang="ja-JP" altLang="en-US" sz="1200" dirty="0">
              <a:solidFill>
                <a:prstClr val="black"/>
              </a:solidFill>
              <a:latin typeface="+mn-ea"/>
              <a:ea typeface="+mn-ea"/>
            </a:endParaRPr>
          </a:p>
        </p:txBody>
      </p:sp>
      <p:sp>
        <p:nvSpPr>
          <p:cNvPr id="8" name="1 つの角を丸めた四角形 7"/>
          <p:cNvSpPr/>
          <p:nvPr/>
        </p:nvSpPr>
        <p:spPr bwMode="auto">
          <a:xfrm>
            <a:off x="4492361" y="5385085"/>
            <a:ext cx="5256584" cy="1353629"/>
          </a:xfrm>
          <a:prstGeom prst="round1Rect">
            <a:avLst>
              <a:gd name="adj" fmla="val 0"/>
            </a:avLst>
          </a:prstGeom>
          <a:noFill/>
          <a:ln w="57150" cap="flat" cmpd="sng" algn="ctr">
            <a:solidFill>
              <a:srgbClr val="FFC0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marL="0" marR="0" indent="0" algn="ctr" defTabSz="862013" rtl="0" eaLnBrk="1" fontAlgn="base" latinLnBrk="0" hangingPunct="1">
              <a:lnSpc>
                <a:spcPct val="100000"/>
              </a:lnSpc>
              <a:spcBef>
                <a:spcPct val="0"/>
              </a:spcBef>
              <a:spcAft>
                <a:spcPct val="0"/>
              </a:spcAft>
              <a:buClrTx/>
              <a:buSzTx/>
              <a:buFontTx/>
              <a:buNone/>
              <a:tabLst/>
            </a:pPr>
            <a:endParaRPr kumimoji="1" lang="ja-JP" altLang="en-US" sz="1900" b="0" i="0" u="none" strike="noStrike" cap="none" normalizeH="0" baseline="0" smtClean="0">
              <a:ln>
                <a:noFill/>
              </a:ln>
              <a:solidFill>
                <a:schemeClr val="tx1"/>
              </a:solidFill>
              <a:effectLst/>
              <a:latin typeface="HGP創英角ｺﾞｼｯｸUB" pitchFamily="50" charset="-128"/>
              <a:ea typeface="HGP創英角ｺﾞｼｯｸUB" pitchFamily="50" charset="-128"/>
            </a:endParaRPr>
          </a:p>
        </p:txBody>
      </p:sp>
      <p:sp>
        <p:nvSpPr>
          <p:cNvPr id="9" name="1 つの角を丸めた四角形 8"/>
          <p:cNvSpPr/>
          <p:nvPr/>
        </p:nvSpPr>
        <p:spPr bwMode="auto">
          <a:xfrm>
            <a:off x="4492361" y="2452141"/>
            <a:ext cx="5256584" cy="2639952"/>
          </a:xfrm>
          <a:prstGeom prst="round1Rect">
            <a:avLst>
              <a:gd name="adj" fmla="val 0"/>
            </a:avLst>
          </a:prstGeom>
          <a:noFill/>
          <a:ln w="57150" cap="flat" cmpd="sng" algn="ctr">
            <a:solidFill>
              <a:schemeClr val="bg2">
                <a:lumMod val="90000"/>
              </a:schemeClr>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marL="0" marR="0" indent="0" algn="ctr" defTabSz="862013" rtl="0" eaLnBrk="1" fontAlgn="base" latinLnBrk="0" hangingPunct="1">
              <a:lnSpc>
                <a:spcPct val="100000"/>
              </a:lnSpc>
              <a:spcBef>
                <a:spcPct val="0"/>
              </a:spcBef>
              <a:spcAft>
                <a:spcPct val="0"/>
              </a:spcAft>
              <a:buClrTx/>
              <a:buSzTx/>
              <a:buFontTx/>
              <a:buNone/>
              <a:tabLst/>
            </a:pPr>
            <a:endParaRPr kumimoji="1" lang="ja-JP" altLang="en-US" sz="1900" b="0" i="0" u="none" strike="noStrike" cap="none" normalizeH="0" baseline="0" smtClean="0">
              <a:ln>
                <a:noFill/>
              </a:ln>
              <a:solidFill>
                <a:schemeClr val="tx1"/>
              </a:solidFill>
              <a:effectLst/>
              <a:latin typeface="HGP創英角ｺﾞｼｯｸUB" pitchFamily="50" charset="-128"/>
              <a:ea typeface="HGP創英角ｺﾞｼｯｸUB" pitchFamily="50" charset="-128"/>
            </a:endParaRPr>
          </a:p>
        </p:txBody>
      </p:sp>
      <p:sp>
        <p:nvSpPr>
          <p:cNvPr id="11" name="Rectangle 39"/>
          <p:cNvSpPr>
            <a:spLocks noChangeArrowheads="1"/>
          </p:cNvSpPr>
          <p:nvPr/>
        </p:nvSpPr>
        <p:spPr bwMode="auto">
          <a:xfrm>
            <a:off x="4564369" y="2535049"/>
            <a:ext cx="5256584" cy="26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04" tIns="43102" rIns="86204" bIns="43102"/>
          <a:lstStyle>
            <a:lvl1pPr marL="342900" indent="-342900" defTabSz="862013">
              <a:lnSpc>
                <a:spcPct val="110000"/>
              </a:lnSpc>
              <a:spcBef>
                <a:spcPct val="20000"/>
              </a:spcBef>
              <a:buClr>
                <a:srgbClr val="140078"/>
              </a:buClr>
              <a:buFont typeface="Wingdings" panose="05000000000000000000" pitchFamily="2" charset="2"/>
              <a:buChar char="l"/>
              <a:tabLst>
                <a:tab pos="1524000" algn="l"/>
              </a:tabLst>
              <a:defRPr kumimoji="1">
                <a:solidFill>
                  <a:srgbClr val="140078"/>
                </a:solidFill>
                <a:latin typeface="Arial" panose="020B0604020202020204" pitchFamily="34" charset="0"/>
                <a:ea typeface="HGSｺﾞｼｯｸM" panose="020B0600000000000000" pitchFamily="50" charset="-128"/>
              </a:defRPr>
            </a:lvl1pPr>
            <a:lvl2pPr marL="736600" indent="-304800" defTabSz="862013">
              <a:lnSpc>
                <a:spcPct val="110000"/>
              </a:lnSpc>
              <a:spcBef>
                <a:spcPct val="20000"/>
              </a:spcBef>
              <a:buClr>
                <a:schemeClr val="tx1"/>
              </a:buClr>
              <a:buFont typeface="Wingdings" panose="05000000000000000000" pitchFamily="2" charset="2"/>
              <a:buChar char="£"/>
              <a:tabLst>
                <a:tab pos="1524000" algn="l"/>
              </a:tabLst>
              <a:defRPr sz="1600">
                <a:solidFill>
                  <a:schemeClr val="tx1"/>
                </a:solidFill>
                <a:latin typeface="Arial" panose="020B0604020202020204" pitchFamily="34" charset="0"/>
                <a:ea typeface="HGSｺﾞｼｯｸM" panose="020B0600000000000000" pitchFamily="50" charset="-128"/>
              </a:defRPr>
            </a:lvl2pPr>
            <a:lvl3pPr marL="1524000" indent="-355600" defTabSz="862013">
              <a:lnSpc>
                <a:spcPct val="110000"/>
              </a:lnSpc>
              <a:spcBef>
                <a:spcPct val="20000"/>
              </a:spcBef>
              <a:buClr>
                <a:schemeClr val="tx1"/>
              </a:buClr>
              <a:buChar char="•"/>
              <a:tabLst>
                <a:tab pos="1524000" algn="l"/>
              </a:tabLst>
              <a:defRPr kumimoji="1" sz="1400">
                <a:solidFill>
                  <a:schemeClr val="tx1"/>
                </a:solidFill>
                <a:latin typeface="Arial" panose="020B0604020202020204" pitchFamily="34" charset="0"/>
                <a:ea typeface="HGSｺﾞｼｯｸM" panose="020B0600000000000000" pitchFamily="50" charset="-128"/>
              </a:defRPr>
            </a:lvl3pPr>
            <a:lvl4pPr marL="1931988" indent="-228600" defTabSz="862013">
              <a:lnSpc>
                <a:spcPct val="110000"/>
              </a:lnSpc>
              <a:spcBef>
                <a:spcPct val="20000"/>
              </a:spcBef>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4pPr>
            <a:lvl5pPr marL="2339975" indent="-228600" defTabSz="862013">
              <a:lnSpc>
                <a:spcPct val="110000"/>
              </a:lnSpc>
              <a:spcBef>
                <a:spcPct val="20000"/>
              </a:spcBef>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5pPr>
            <a:lvl6pPr marL="27971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6pPr>
            <a:lvl7pPr marL="32543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7pPr>
            <a:lvl8pPr marL="37115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8pPr>
            <a:lvl9pPr marL="41687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9pPr>
          </a:lstStyle>
          <a:p>
            <a:pPr eaLnBrk="1" hangingPunct="1">
              <a:spcBef>
                <a:spcPct val="10000"/>
              </a:spcBef>
              <a:spcAft>
                <a:spcPct val="10000"/>
              </a:spcAft>
              <a:buClr>
                <a:srgbClr val="0000CC"/>
              </a:buCl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部　算定の基本的考え方</a:t>
            </a:r>
          </a:p>
          <a:p>
            <a:pPr lvl="1" eaLnBrk="1" hangingPunct="1">
              <a:spcBef>
                <a:spcPts val="0"/>
              </a:spcBef>
              <a:spcAft>
                <a:spcPts val="0"/>
              </a:spcAft>
              <a:buClr>
                <a:srgbClr val="0000CC"/>
              </a:buClr>
              <a:buFont typeface="Wingdings" panose="05000000000000000000" pitchFamily="2" charset="2"/>
              <a:buAutoNum type="arabicPeriod"/>
            </a:pP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はじめに</a:t>
            </a:r>
          </a:p>
          <a:p>
            <a:pPr lvl="1" eaLnBrk="1" hangingPunct="1">
              <a:spcBef>
                <a:spcPts val="0"/>
              </a:spcBef>
              <a:spcAft>
                <a:spcPts val="0"/>
              </a:spcAft>
              <a:buClr>
                <a:srgbClr val="0000CC"/>
              </a:buClr>
              <a:buFont typeface="Wingdings" panose="05000000000000000000" pitchFamily="2" charset="2"/>
              <a:buAutoNum type="arabicPeriod"/>
            </a:pP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本文書の位置づけと使い方</a:t>
            </a:r>
          </a:p>
          <a:p>
            <a:pPr lvl="1" eaLnBrk="1" hangingPunct="1">
              <a:spcBef>
                <a:spcPts val="0"/>
              </a:spcBef>
              <a:spcAft>
                <a:spcPts val="0"/>
              </a:spcAft>
              <a:buClr>
                <a:srgbClr val="0000CC"/>
              </a:buClr>
              <a:buFont typeface="Wingdings" panose="05000000000000000000" pitchFamily="2" charset="2"/>
              <a:buAutoNum type="arabicPeriod"/>
            </a:pP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用語の</a:t>
            </a:r>
            <a:r>
              <a:rPr kumimoji="0"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定義</a:t>
            </a:r>
            <a:endParaRPr kumimoji="0"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1" eaLnBrk="1" hangingPunct="1">
              <a:spcBef>
                <a:spcPts val="0"/>
              </a:spcBef>
              <a:spcAft>
                <a:spcPts val="0"/>
              </a:spcAft>
              <a:buClr>
                <a:srgbClr val="0000CC"/>
              </a:buClr>
              <a:buFont typeface="Wingdings" panose="05000000000000000000" pitchFamily="2" charset="2"/>
              <a:buAutoNum type="arabicPeriod"/>
            </a:pPr>
            <a:r>
              <a:rPr kumimoji="0"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サプライチェーン</a:t>
            </a: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排出量算定の概要</a:t>
            </a:r>
          </a:p>
          <a:p>
            <a:pPr lvl="1" eaLnBrk="1" hangingPunct="1">
              <a:spcBef>
                <a:spcPts val="0"/>
              </a:spcBef>
              <a:spcAft>
                <a:spcPts val="0"/>
              </a:spcAft>
              <a:buClr>
                <a:srgbClr val="0000CC"/>
              </a:buClr>
              <a:buFont typeface="Wingdings" panose="05000000000000000000" pitchFamily="2" charset="2"/>
              <a:buAutoNum type="arabicPeriod"/>
            </a:pP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算定の基本的考え方</a:t>
            </a:r>
          </a:p>
          <a:p>
            <a:pPr lvl="1" eaLnBrk="1" hangingPunct="1">
              <a:spcBef>
                <a:spcPts val="0"/>
              </a:spcBef>
              <a:spcAft>
                <a:spcPts val="0"/>
              </a:spcAft>
              <a:buClr>
                <a:srgbClr val="0000CC"/>
              </a:buClr>
              <a:buFont typeface="Wingdings" panose="05000000000000000000" pitchFamily="2" charset="2"/>
              <a:buAutoNum type="arabicPeriod"/>
            </a:pP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算定結果の活用</a:t>
            </a:r>
            <a:r>
              <a:rPr kumimoji="0"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方法</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539244" y="5491000"/>
            <a:ext cx="4258858" cy="1175706"/>
          </a:xfrm>
          <a:prstGeom prst="rect">
            <a:avLst/>
          </a:prstGeom>
          <a:noFill/>
        </p:spPr>
        <p:txBody>
          <a:bodyPr wrap="none" rtlCol="0">
            <a:spAutoFit/>
          </a:bodyPr>
          <a:lstStyle/>
          <a:p>
            <a:pPr marL="457200" lvl="0" indent="-457200">
              <a:spcBef>
                <a:spcPct val="10000"/>
              </a:spcBef>
              <a:spcAft>
                <a:spcPct val="10000"/>
              </a:spcAft>
              <a:buClr>
                <a:srgbClr val="0000CC"/>
              </a:buClr>
              <a:buFont typeface="Wingdings" panose="05000000000000000000" pitchFamily="2" charset="2"/>
              <a:buChar char="l"/>
            </a:pPr>
            <a:r>
              <a:rPr lang="ja-JP" altLang="en-US" sz="2400" dirty="0" smtClean="0">
                <a:solidFill>
                  <a:srgbClr val="140078"/>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2400" dirty="0" smtClean="0">
                <a:solidFill>
                  <a:srgbClr val="140078"/>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smtClean="0">
                <a:solidFill>
                  <a:srgbClr val="140078"/>
                </a:solidFill>
                <a:latin typeface="Meiryo UI" panose="020B0604030504040204" pitchFamily="50" charset="-128"/>
                <a:ea typeface="Meiryo UI" panose="020B0604030504040204" pitchFamily="50" charset="-128"/>
                <a:cs typeface="Meiryo UI" panose="020B0604030504040204" pitchFamily="50" charset="-128"/>
              </a:rPr>
              <a:t>部</a:t>
            </a:r>
            <a:r>
              <a:rPr lang="ja-JP" altLang="en-US" sz="2400" dirty="0">
                <a:solidFill>
                  <a:srgbClr val="140078"/>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solidFill>
                  <a:srgbClr val="140078"/>
                </a:solidFill>
                <a:latin typeface="Meiryo UI" panose="020B0604030504040204" pitchFamily="50" charset="-128"/>
                <a:ea typeface="Meiryo UI" panose="020B0604030504040204" pitchFamily="50" charset="-128"/>
                <a:cs typeface="Meiryo UI" panose="020B0604030504040204" pitchFamily="50" charset="-128"/>
              </a:rPr>
              <a:t>算定方法の解説</a:t>
            </a:r>
            <a:endParaRPr lang="ja-JP" altLang="en-US" sz="2400" dirty="0">
              <a:solidFill>
                <a:srgbClr val="140078"/>
              </a:solidFill>
              <a:latin typeface="Meiryo UI" panose="020B0604030504040204" pitchFamily="50" charset="-128"/>
              <a:ea typeface="Meiryo UI" panose="020B0604030504040204" pitchFamily="50" charset="-128"/>
              <a:cs typeface="Meiryo UI" panose="020B0604030504040204" pitchFamily="50" charset="-128"/>
            </a:endParaRPr>
          </a:p>
          <a:p>
            <a:pPr lvl="1" eaLnBrk="1" hangingPunct="1">
              <a:spcBef>
                <a:spcPts val="0"/>
              </a:spcBef>
              <a:spcAft>
                <a:spcPts val="0"/>
              </a:spcAft>
              <a:buClr>
                <a:srgbClr val="0000CC"/>
              </a:buClr>
              <a:buFont typeface="Wingdings" panose="05000000000000000000" pitchFamily="2" charset="2"/>
              <a:buAutoNum type="arabicPeriod"/>
            </a:pPr>
            <a:r>
              <a:rPr kumimoji="0" lang="ja-JP" altLang="en-US" sz="2000" dirty="0" smtClean="0">
                <a:latin typeface="Meiryo UI" panose="020B0604030504040204" pitchFamily="50" charset="-128"/>
                <a:ea typeface="Meiryo UI" panose="020B0604030504040204" pitchFamily="50" charset="-128"/>
                <a:cs typeface="Meiryo UI" panose="020B0604030504040204" pitchFamily="50" charset="-128"/>
              </a:rPr>
              <a:t>自社</a:t>
            </a: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の排出（</a:t>
            </a:r>
            <a:r>
              <a:rPr kumimoji="0" lang="en-US" altLang="ja-JP" sz="2000" dirty="0">
                <a:latin typeface="Meiryo UI" panose="020B0604030504040204" pitchFamily="50" charset="-128"/>
                <a:ea typeface="Meiryo UI" panose="020B0604030504040204" pitchFamily="50" charset="-128"/>
                <a:cs typeface="Meiryo UI" panose="020B0604030504040204" pitchFamily="50" charset="-128"/>
              </a:rPr>
              <a:t>Scope1,2</a:t>
            </a: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a:t>
            </a:r>
          </a:p>
          <a:p>
            <a:pPr lvl="1" eaLnBrk="1" hangingPunct="1">
              <a:spcBef>
                <a:spcPts val="0"/>
              </a:spcBef>
              <a:spcAft>
                <a:spcPts val="0"/>
              </a:spcAft>
              <a:buClr>
                <a:srgbClr val="0000CC"/>
              </a:buClr>
              <a:buFont typeface="Wingdings" panose="05000000000000000000" pitchFamily="2" charset="2"/>
              <a:buAutoNum type="arabicPeriod"/>
            </a:pP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その他の間接排出（</a:t>
            </a:r>
            <a:r>
              <a:rPr kumimoji="0" lang="en-US" altLang="ja-JP" sz="2000" dirty="0">
                <a:latin typeface="Meiryo UI" panose="020B0604030504040204" pitchFamily="50" charset="-128"/>
                <a:ea typeface="Meiryo UI" panose="020B0604030504040204" pitchFamily="50" charset="-128"/>
                <a:cs typeface="Meiryo UI" panose="020B0604030504040204" pitchFamily="50" charset="-128"/>
              </a:rPr>
              <a:t>Scope3</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smtClean="0">
              <a:latin typeface="+mn-lt"/>
              <a:ea typeface="+mn-ea"/>
            </a:endParaRPr>
          </a:p>
        </p:txBody>
      </p:sp>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217544" y="2454658"/>
            <a:ext cx="2673780" cy="3780000"/>
          </a:xfrm>
          <a:prstGeom prst="rect">
            <a:avLst/>
          </a:prstGeom>
          <a:ln>
            <a:solidFill>
              <a:schemeClr val="tx1"/>
            </a:solidFill>
          </a:ln>
        </p:spPr>
      </p:pic>
    </p:spTree>
    <p:extLst>
      <p:ext uri="{BB962C8B-B14F-4D97-AF65-F5344CB8AC3E}">
        <p14:creationId xmlns:p14="http://schemas.microsoft.com/office/powerpoint/2010/main" val="309137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サプライチェーン排出量の概念図 </a:t>
            </a:r>
            <a:r>
              <a:rPr lang="en-US" altLang="ja-JP" dirty="0" smtClean="0"/>
              <a:t>1</a:t>
            </a:r>
            <a:r>
              <a:rPr kumimoji="1" lang="en-US" altLang="ja-JP" dirty="0" smtClean="0"/>
              <a:t>/2</a:t>
            </a:r>
            <a:endParaRPr kumimoji="1" lang="ja-JP" altLang="en-US" dirty="0"/>
          </a:p>
        </p:txBody>
      </p:sp>
      <p:sp>
        <p:nvSpPr>
          <p:cNvPr id="6"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a:t>製品のライフサイクルの段階ごとに見た、サプライチェーン排出量</a:t>
            </a:r>
          </a:p>
        </p:txBody>
      </p:sp>
      <p:graphicFrame>
        <p:nvGraphicFramePr>
          <p:cNvPr id="55" name="コンテンツ プレースホルダー 4"/>
          <p:cNvGraphicFramePr>
            <a:graphicFrameLocks/>
          </p:cNvGraphicFramePr>
          <p:nvPr>
            <p:extLst>
              <p:ext uri="{D42A27DB-BD31-4B8C-83A1-F6EECF244321}">
                <p14:modId xmlns:p14="http://schemas.microsoft.com/office/powerpoint/2010/main" val="4212427213"/>
              </p:ext>
            </p:extLst>
          </p:nvPr>
        </p:nvGraphicFramePr>
        <p:xfrm>
          <a:off x="1175670" y="2265233"/>
          <a:ext cx="8420100" cy="1292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 name="角丸四角形 55"/>
          <p:cNvSpPr/>
          <p:nvPr/>
        </p:nvSpPr>
        <p:spPr bwMode="auto">
          <a:xfrm>
            <a:off x="593724" y="2159899"/>
            <a:ext cx="3396468" cy="2517724"/>
          </a:xfrm>
          <a:prstGeom prst="roundRect">
            <a:avLst/>
          </a:prstGeom>
          <a:noFill/>
          <a:ln w="38100" cap="sq" cmpd="sng" algn="ctr">
            <a:solidFill>
              <a:srgbClr val="008000"/>
            </a:solidFill>
            <a:prstDash val="solid"/>
            <a:round/>
            <a:headEnd type="none" w="sm" len="sm"/>
            <a:tailEnd type="none" w="sm" len="sm"/>
          </a:ln>
          <a:effectLst/>
        </p:spPr>
        <p:txBody>
          <a:bodyPr vert="horz" wrap="square" lIns="99060" tIns="49530" rIns="99060" bIns="49530" numCol="1" rtlCol="0" anchor="t" anchorCtr="0" compatLnSpc="1">
            <a:prstTxWarp prst="textNoShape">
              <a:avLst/>
            </a:prstTxWarp>
          </a:bodyPr>
          <a:lstStyle/>
          <a:p>
            <a:pPr eaLnBrk="0" hangingPunct="0">
              <a:defRPr/>
            </a:pPr>
            <a:endParaRPr lang="ja-JP" altLang="en-US" sz="2600" b="1" dirty="0">
              <a:solidFill>
                <a:prstClr val="black"/>
              </a:solidFill>
              <a:effectLst>
                <a:outerShdw blurRad="38100" dist="38100" dir="2700000" algn="tl">
                  <a:srgbClr val="000000">
                    <a:alpha val="43137"/>
                  </a:srgbClr>
                </a:outerShdw>
              </a:effectLst>
              <a:latin typeface="+mn-ea"/>
              <a:ea typeface="+mn-ea"/>
              <a:cs typeface="Meiryo UI" panose="020B0604030504040204" pitchFamily="50" charset="-128"/>
            </a:endParaRPr>
          </a:p>
        </p:txBody>
      </p:sp>
      <p:sp>
        <p:nvSpPr>
          <p:cNvPr id="57" name="テキスト ボックス 56"/>
          <p:cNvSpPr txBox="1"/>
          <p:nvPr/>
        </p:nvSpPr>
        <p:spPr>
          <a:xfrm>
            <a:off x="1101298" y="3820848"/>
            <a:ext cx="2608406" cy="825739"/>
          </a:xfrm>
          <a:prstGeom prst="rect">
            <a:avLst/>
          </a:prstGeom>
          <a:noFill/>
        </p:spPr>
        <p:txBody>
          <a:bodyPr wrap="none" rtlCol="0">
            <a:spAutoFit/>
          </a:bodyPr>
          <a:lstStyle/>
          <a:p>
            <a:pPr fontAlgn="auto">
              <a:spcBef>
                <a:spcPts val="0"/>
              </a:spcBef>
              <a:spcAft>
                <a:spcPts val="0"/>
              </a:spcAft>
              <a:defRPr/>
            </a:pPr>
            <a:r>
              <a:rPr lang="ja-JP" altLang="en-US" sz="2383" dirty="0">
                <a:solidFill>
                  <a:srgbClr val="008000"/>
                </a:solidFill>
                <a:latin typeface="+mn-ea"/>
                <a:ea typeface="+mn-ea"/>
                <a:cs typeface="Meiryo UI" panose="020B0604030504040204" pitchFamily="50" charset="-128"/>
              </a:rPr>
              <a:t>上流の間接排出</a:t>
            </a:r>
            <a:r>
              <a:rPr lang="ja-JP" altLang="en-US" sz="2383" dirty="0" smtClean="0">
                <a:solidFill>
                  <a:srgbClr val="008000"/>
                </a:solidFill>
                <a:latin typeface="+mn-ea"/>
                <a:ea typeface="+mn-ea"/>
                <a:cs typeface="Meiryo UI" panose="020B0604030504040204" pitchFamily="50" charset="-128"/>
              </a:rPr>
              <a:t>：</a:t>
            </a:r>
            <a:endParaRPr lang="en-US" altLang="ja-JP" sz="2383" dirty="0" smtClean="0">
              <a:solidFill>
                <a:srgbClr val="008000"/>
              </a:solidFill>
              <a:latin typeface="+mn-ea"/>
              <a:ea typeface="+mn-ea"/>
              <a:cs typeface="Meiryo UI" panose="020B0604030504040204" pitchFamily="50" charset="-128"/>
            </a:endParaRPr>
          </a:p>
          <a:p>
            <a:pPr fontAlgn="auto">
              <a:spcBef>
                <a:spcPts val="0"/>
              </a:spcBef>
              <a:spcAft>
                <a:spcPts val="0"/>
              </a:spcAft>
              <a:defRPr/>
            </a:pPr>
            <a:r>
              <a:rPr lang="en-US" altLang="ja-JP" sz="2383" dirty="0" smtClean="0">
                <a:solidFill>
                  <a:srgbClr val="008000"/>
                </a:solidFill>
                <a:latin typeface="+mn-ea"/>
                <a:ea typeface="+mn-ea"/>
                <a:cs typeface="Meiryo UI" panose="020B0604030504040204" pitchFamily="50" charset="-128"/>
              </a:rPr>
              <a:t>Scope3</a:t>
            </a:r>
            <a:endParaRPr lang="ja-JP" altLang="en-US" sz="2383" dirty="0">
              <a:solidFill>
                <a:srgbClr val="008000"/>
              </a:solidFill>
              <a:latin typeface="+mn-ea"/>
              <a:ea typeface="+mn-ea"/>
              <a:cs typeface="Meiryo UI" panose="020B0604030504040204" pitchFamily="50" charset="-128"/>
            </a:endParaRPr>
          </a:p>
        </p:txBody>
      </p:sp>
      <p:sp>
        <p:nvSpPr>
          <p:cNvPr id="58" name="角丸四角形 57"/>
          <p:cNvSpPr/>
          <p:nvPr/>
        </p:nvSpPr>
        <p:spPr bwMode="auto">
          <a:xfrm>
            <a:off x="5448232" y="2185291"/>
            <a:ext cx="4662549" cy="2517725"/>
          </a:xfrm>
          <a:prstGeom prst="roundRect">
            <a:avLst/>
          </a:prstGeom>
          <a:noFill/>
          <a:ln w="38100" cap="sq" cmpd="sng" algn="ctr">
            <a:solidFill>
              <a:srgbClr val="008000"/>
            </a:solidFill>
            <a:prstDash val="solid"/>
            <a:round/>
            <a:headEnd type="none" w="sm" len="sm"/>
            <a:tailEnd type="none" w="sm" len="sm"/>
          </a:ln>
          <a:effectLst/>
        </p:spPr>
        <p:txBody>
          <a:bodyPr vert="horz" wrap="square" lIns="99060" tIns="49530" rIns="99060" bIns="49530" numCol="1" rtlCol="0" anchor="t" anchorCtr="0" compatLnSpc="1">
            <a:prstTxWarp prst="textNoShape">
              <a:avLst/>
            </a:prstTxWarp>
          </a:bodyPr>
          <a:lstStyle/>
          <a:p>
            <a:pPr eaLnBrk="0" hangingPunct="0">
              <a:defRPr/>
            </a:pPr>
            <a:endParaRPr lang="ja-JP" altLang="en-US" sz="2600" b="1" dirty="0">
              <a:solidFill>
                <a:prstClr val="black"/>
              </a:solidFill>
              <a:effectLst>
                <a:outerShdw blurRad="38100" dist="38100" dir="2700000" algn="tl">
                  <a:srgbClr val="000000">
                    <a:alpha val="43137"/>
                  </a:srgbClr>
                </a:outerShdw>
              </a:effectLst>
              <a:latin typeface="+mn-ea"/>
              <a:ea typeface="+mn-ea"/>
              <a:cs typeface="Meiryo UI" panose="020B0604030504040204" pitchFamily="50" charset="-128"/>
            </a:endParaRPr>
          </a:p>
        </p:txBody>
      </p:sp>
      <p:sp>
        <p:nvSpPr>
          <p:cNvPr id="59" name="角丸四角形 58"/>
          <p:cNvSpPr/>
          <p:nvPr/>
        </p:nvSpPr>
        <p:spPr bwMode="auto">
          <a:xfrm>
            <a:off x="3989500" y="2254744"/>
            <a:ext cx="1482854" cy="2500888"/>
          </a:xfrm>
          <a:prstGeom prst="roundRect">
            <a:avLst/>
          </a:prstGeom>
          <a:noFill/>
          <a:ln w="38100" cap="sq" cmpd="sng" algn="ctr">
            <a:solidFill>
              <a:srgbClr val="FF0000"/>
            </a:solidFill>
            <a:prstDash val="solid"/>
            <a:round/>
            <a:headEnd type="none" w="sm" len="sm"/>
            <a:tailEnd type="none" w="sm" len="sm"/>
          </a:ln>
          <a:effectLst/>
        </p:spPr>
        <p:txBody>
          <a:bodyPr vert="horz" wrap="square" lIns="99060" tIns="49530" rIns="99060" bIns="49530" numCol="1" rtlCol="0" anchor="t" anchorCtr="0" compatLnSpc="1">
            <a:prstTxWarp prst="textNoShape">
              <a:avLst/>
            </a:prstTxWarp>
          </a:bodyPr>
          <a:lstStyle/>
          <a:p>
            <a:pPr eaLnBrk="0" hangingPunct="0">
              <a:defRPr/>
            </a:pPr>
            <a:endParaRPr lang="ja-JP" altLang="en-US" sz="2600" b="1" dirty="0">
              <a:solidFill>
                <a:prstClr val="black"/>
              </a:solidFill>
              <a:effectLst>
                <a:outerShdw blurRad="38100" dist="38100" dir="2700000" algn="tl">
                  <a:srgbClr val="000000">
                    <a:alpha val="43137"/>
                  </a:srgbClr>
                </a:outerShdw>
              </a:effectLst>
              <a:latin typeface="+mn-ea"/>
              <a:ea typeface="+mn-ea"/>
              <a:cs typeface="Meiryo UI" panose="020B0604030504040204" pitchFamily="50" charset="-128"/>
            </a:endParaRPr>
          </a:p>
        </p:txBody>
      </p:sp>
      <p:sp>
        <p:nvSpPr>
          <p:cNvPr id="60" name="テキスト ボックス 59"/>
          <p:cNvSpPr txBox="1"/>
          <p:nvPr/>
        </p:nvSpPr>
        <p:spPr>
          <a:xfrm>
            <a:off x="3951669" y="3826260"/>
            <a:ext cx="1534394" cy="759310"/>
          </a:xfrm>
          <a:prstGeom prst="rect">
            <a:avLst/>
          </a:prstGeom>
          <a:noFill/>
        </p:spPr>
        <p:txBody>
          <a:bodyPr wrap="none" rtlCol="0">
            <a:spAutoFit/>
          </a:bodyPr>
          <a:lstStyle/>
          <a:p>
            <a:pPr algn="ctr" fontAlgn="auto">
              <a:spcBef>
                <a:spcPts val="0"/>
              </a:spcBef>
              <a:spcAft>
                <a:spcPts val="0"/>
              </a:spcAft>
              <a:defRPr/>
            </a:pPr>
            <a:r>
              <a:rPr lang="ja-JP" altLang="en-US" sz="2167" dirty="0">
                <a:solidFill>
                  <a:srgbClr val="FF0000"/>
                </a:solidFill>
                <a:latin typeface="+mn-ea"/>
                <a:ea typeface="+mn-ea"/>
                <a:cs typeface="Meiryo UI" panose="020B0604030504040204" pitchFamily="50" charset="-128"/>
              </a:rPr>
              <a:t>自社の排出</a:t>
            </a:r>
            <a:endParaRPr lang="en-US" altLang="ja-JP" sz="2167" dirty="0">
              <a:solidFill>
                <a:srgbClr val="FF0000"/>
              </a:solidFill>
              <a:latin typeface="+mn-ea"/>
              <a:ea typeface="+mn-ea"/>
              <a:cs typeface="Meiryo UI" panose="020B0604030504040204" pitchFamily="50" charset="-128"/>
            </a:endParaRPr>
          </a:p>
          <a:p>
            <a:pPr algn="ctr" fontAlgn="auto">
              <a:spcBef>
                <a:spcPts val="0"/>
              </a:spcBef>
              <a:spcAft>
                <a:spcPts val="0"/>
              </a:spcAft>
              <a:defRPr/>
            </a:pPr>
            <a:r>
              <a:rPr lang="en-US" altLang="ja-JP" sz="2167" dirty="0">
                <a:solidFill>
                  <a:srgbClr val="FF0000"/>
                </a:solidFill>
                <a:latin typeface="+mn-ea"/>
                <a:ea typeface="+mn-ea"/>
                <a:cs typeface="Meiryo UI" panose="020B0604030504040204" pitchFamily="50" charset="-128"/>
              </a:rPr>
              <a:t>Scope 1,2</a:t>
            </a:r>
            <a:endParaRPr lang="ja-JP" altLang="en-US" sz="2167" dirty="0">
              <a:solidFill>
                <a:srgbClr val="FF0000"/>
              </a:solidFill>
              <a:latin typeface="+mn-ea"/>
              <a:ea typeface="+mn-ea"/>
              <a:cs typeface="Meiryo UI" panose="020B0604030504040204" pitchFamily="50" charset="-128"/>
            </a:endParaRPr>
          </a:p>
        </p:txBody>
      </p:sp>
      <p:sp>
        <p:nvSpPr>
          <p:cNvPr id="61" name="テキスト ボックス 60"/>
          <p:cNvSpPr txBox="1"/>
          <p:nvPr/>
        </p:nvSpPr>
        <p:spPr>
          <a:xfrm>
            <a:off x="7188215" y="3819527"/>
            <a:ext cx="2608406" cy="825739"/>
          </a:xfrm>
          <a:prstGeom prst="rect">
            <a:avLst/>
          </a:prstGeom>
          <a:noFill/>
        </p:spPr>
        <p:txBody>
          <a:bodyPr wrap="none" rtlCol="0">
            <a:spAutoFit/>
          </a:bodyPr>
          <a:lstStyle/>
          <a:p>
            <a:pPr fontAlgn="auto">
              <a:spcBef>
                <a:spcPts val="0"/>
              </a:spcBef>
              <a:spcAft>
                <a:spcPts val="0"/>
              </a:spcAft>
              <a:defRPr/>
            </a:pPr>
            <a:r>
              <a:rPr lang="ja-JP" altLang="en-US" sz="2383" dirty="0">
                <a:solidFill>
                  <a:srgbClr val="008000"/>
                </a:solidFill>
                <a:latin typeface="+mn-ea"/>
                <a:ea typeface="+mn-ea"/>
                <a:cs typeface="Meiryo UI" panose="020B0604030504040204" pitchFamily="50" charset="-128"/>
              </a:rPr>
              <a:t>下流の間接排出</a:t>
            </a:r>
            <a:r>
              <a:rPr lang="ja-JP" altLang="en-US" sz="2383" dirty="0" smtClean="0">
                <a:solidFill>
                  <a:srgbClr val="008000"/>
                </a:solidFill>
                <a:latin typeface="+mn-ea"/>
                <a:ea typeface="+mn-ea"/>
                <a:cs typeface="Meiryo UI" panose="020B0604030504040204" pitchFamily="50" charset="-128"/>
              </a:rPr>
              <a:t>：</a:t>
            </a:r>
            <a:endParaRPr lang="en-US" altLang="ja-JP" sz="2383" dirty="0" smtClean="0">
              <a:solidFill>
                <a:srgbClr val="008000"/>
              </a:solidFill>
              <a:latin typeface="+mn-ea"/>
              <a:ea typeface="+mn-ea"/>
              <a:cs typeface="Meiryo UI" panose="020B0604030504040204" pitchFamily="50" charset="-128"/>
            </a:endParaRPr>
          </a:p>
          <a:p>
            <a:pPr fontAlgn="auto">
              <a:spcBef>
                <a:spcPts val="0"/>
              </a:spcBef>
              <a:spcAft>
                <a:spcPts val="0"/>
              </a:spcAft>
              <a:defRPr/>
            </a:pPr>
            <a:r>
              <a:rPr lang="en-US" altLang="ja-JP" sz="2383" dirty="0" smtClean="0">
                <a:solidFill>
                  <a:srgbClr val="008000"/>
                </a:solidFill>
                <a:latin typeface="+mn-ea"/>
                <a:ea typeface="+mn-ea"/>
                <a:cs typeface="Meiryo UI" panose="020B0604030504040204" pitchFamily="50" charset="-128"/>
              </a:rPr>
              <a:t>Scope3</a:t>
            </a:r>
            <a:endParaRPr lang="ja-JP" altLang="en-US" sz="2383" dirty="0">
              <a:solidFill>
                <a:srgbClr val="008000"/>
              </a:solidFill>
              <a:latin typeface="+mn-ea"/>
              <a:ea typeface="+mn-ea"/>
              <a:cs typeface="Meiryo UI" panose="020B0604030504040204" pitchFamily="50" charset="-128"/>
            </a:endParaRPr>
          </a:p>
        </p:txBody>
      </p:sp>
      <p:sp>
        <p:nvSpPr>
          <p:cNvPr id="62" name="角丸四角形吹き出し 61"/>
          <p:cNvSpPr/>
          <p:nvPr/>
        </p:nvSpPr>
        <p:spPr>
          <a:xfrm>
            <a:off x="437707" y="5117542"/>
            <a:ext cx="4640964" cy="2014354"/>
          </a:xfrm>
          <a:prstGeom prst="wedgeRoundRectCallout">
            <a:avLst>
              <a:gd name="adj1" fmla="val 3010"/>
              <a:gd name="adj2" fmla="val -69890"/>
              <a:gd name="adj3" fmla="val 16667"/>
            </a:avLst>
          </a:prstGeom>
          <a:solidFill>
            <a:sysClr val="window" lastClr="FFFFFF"/>
          </a:solidFill>
          <a:ln w="25400" cap="flat" cmpd="sng" algn="ctr">
            <a:solidFill>
              <a:srgbClr val="FF8021"/>
            </a:solidFill>
            <a:prstDash val="solid"/>
          </a:ln>
          <a:effectLst/>
        </p:spPr>
        <p:txBody>
          <a:bodyPr lIns="39000" rIns="39000"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カテゴリ</a:t>
            </a:r>
            <a:r>
              <a:rPr kumimoji="0" lang="en-US" altLang="ja-JP"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1</a:t>
            </a:r>
            <a:r>
              <a:rPr kumimoji="0" lang="ja-JP" altLang="en-US"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a:t>
            </a:r>
            <a:endParaRPr kumimoji="0" lang="en-US" altLang="ja-JP"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素材・部品製造の排出</a:t>
            </a:r>
            <a:endParaRPr kumimoji="0" lang="en-US" altLang="ja-JP"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カテゴリ</a:t>
            </a:r>
            <a:r>
              <a:rPr kumimoji="0" lang="en-US" altLang="ja-JP"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4</a:t>
            </a:r>
            <a:r>
              <a:rPr kumimoji="0" lang="ja-JP" altLang="en-US"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a:t>
            </a:r>
            <a:endParaRPr kumimoji="0" lang="en-US" altLang="ja-JP"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輸送・配送</a:t>
            </a:r>
            <a:r>
              <a:rPr kumimoji="0" lang="ja-JP" altLang="en-US"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（上流）に伴う</a:t>
            </a:r>
            <a:r>
              <a:rPr kumimoji="0" lang="ja-JP" altLang="en-US" sz="2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排出</a:t>
            </a:r>
            <a:endParaRPr kumimoji="0" lang="en-US" altLang="ja-JP" sz="2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167"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など</a:t>
            </a:r>
            <a:endParaRPr kumimoji="0" lang="ja-JP" altLang="en-US" sz="2167"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p:txBody>
      </p:sp>
      <p:sp>
        <p:nvSpPr>
          <p:cNvPr id="63" name="角丸四角形吹き出し 62"/>
          <p:cNvSpPr/>
          <p:nvPr/>
        </p:nvSpPr>
        <p:spPr>
          <a:xfrm>
            <a:off x="5118224" y="5103671"/>
            <a:ext cx="5070563" cy="2028225"/>
          </a:xfrm>
          <a:prstGeom prst="wedgeRoundRectCallout">
            <a:avLst>
              <a:gd name="adj1" fmla="val -5538"/>
              <a:gd name="adj2" fmla="val -65882"/>
              <a:gd name="adj3" fmla="val 16667"/>
            </a:avLst>
          </a:prstGeom>
          <a:solidFill>
            <a:sysClr val="window" lastClr="FFFFFF"/>
          </a:solidFill>
          <a:ln w="25400" cap="flat" cmpd="sng" algn="ctr">
            <a:solidFill>
              <a:srgbClr val="FF8021"/>
            </a:solid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カテゴリ</a:t>
            </a:r>
            <a:r>
              <a:rPr kumimoji="0" lang="en-US" altLang="ja-JP"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11</a:t>
            </a:r>
            <a:r>
              <a:rPr kumimoji="0" lang="ja-JP" altLang="en-US"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a:t>
            </a:r>
            <a:endParaRPr kumimoji="0" lang="en-US" altLang="ja-JP"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販売した製品の使用に伴う排出</a:t>
            </a:r>
            <a:endParaRPr kumimoji="0" lang="en-US" altLang="ja-JP"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カテゴリ</a:t>
            </a:r>
            <a:r>
              <a:rPr kumimoji="0" lang="en-US" altLang="ja-JP"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12</a:t>
            </a:r>
            <a:r>
              <a:rPr kumimoji="0" lang="ja-JP" altLang="en-US"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a:t>
            </a:r>
            <a:endParaRPr kumimoji="0" lang="en-US" altLang="ja-JP"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販売した製品の廃棄に伴う</a:t>
            </a:r>
            <a:r>
              <a:rPr kumimoji="0" lang="ja-JP" altLang="en-US" sz="2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排出</a:t>
            </a:r>
            <a:endParaRPr kumimoji="0" lang="en-US" altLang="ja-JP" sz="2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167"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など</a:t>
            </a:r>
            <a:endParaRPr kumimoji="0" lang="ja-JP" altLang="en-US" sz="2167"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p:txBody>
      </p:sp>
      <p:grpSp>
        <p:nvGrpSpPr>
          <p:cNvPr id="64" name="グループ化 63"/>
          <p:cNvGrpSpPr/>
          <p:nvPr/>
        </p:nvGrpSpPr>
        <p:grpSpPr>
          <a:xfrm>
            <a:off x="5291324" y="3183982"/>
            <a:ext cx="1434006" cy="1222457"/>
            <a:chOff x="4523569" y="1919098"/>
            <a:chExt cx="1344575" cy="1440160"/>
          </a:xfrm>
        </p:grpSpPr>
        <p:pic>
          <p:nvPicPr>
            <p:cNvPr id="65" name="図 64" descr="MC900428957.WM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23569" y="1919098"/>
              <a:ext cx="1063221" cy="1109786"/>
            </a:xfrm>
            <a:prstGeom prst="rect">
              <a:avLst/>
            </a:prstGeom>
          </p:spPr>
        </p:pic>
        <p:pic>
          <p:nvPicPr>
            <p:cNvPr id="66" name="図 65" descr="MC900428957.WM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4246" y="2105456"/>
              <a:ext cx="1063221" cy="1109786"/>
            </a:xfrm>
            <a:prstGeom prst="rect">
              <a:avLst/>
            </a:prstGeom>
          </p:spPr>
        </p:pic>
        <p:pic>
          <p:nvPicPr>
            <p:cNvPr id="67" name="図 66" descr="MC900428957.WM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4923" y="2249472"/>
              <a:ext cx="1063221" cy="1109786"/>
            </a:xfrm>
            <a:prstGeom prst="rect">
              <a:avLst/>
            </a:prstGeom>
          </p:spPr>
        </p:pic>
      </p:grpSp>
    </p:spTree>
    <p:extLst>
      <p:ext uri="{BB962C8B-B14F-4D97-AF65-F5344CB8AC3E}">
        <p14:creationId xmlns:p14="http://schemas.microsoft.com/office/powerpoint/2010/main" val="55263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サプライチェーン排出量の概念図 </a:t>
            </a:r>
            <a:r>
              <a:rPr lang="en-US" altLang="ja-JP" dirty="0"/>
              <a:t>2</a:t>
            </a:r>
            <a:r>
              <a:rPr kumimoji="1" lang="en-US" altLang="ja-JP" dirty="0" smtClean="0"/>
              <a:t>/2</a:t>
            </a:r>
            <a:endParaRPr kumimoji="1" lang="ja-JP" altLang="en-US" dirty="0"/>
          </a:p>
        </p:txBody>
      </p:sp>
      <p:sp>
        <p:nvSpPr>
          <p:cNvPr id="6"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smtClean="0"/>
              <a:t>その他事業を支える活動ごとに見た、サプライチェーン排出量</a:t>
            </a:r>
            <a:endParaRPr lang="ja-JP" altLang="en-US" dirty="0"/>
          </a:p>
        </p:txBody>
      </p:sp>
      <p:graphicFrame>
        <p:nvGraphicFramePr>
          <p:cNvPr id="25" name="コンテンツ プレースホルダー 4"/>
          <p:cNvGraphicFramePr>
            <a:graphicFrameLocks/>
          </p:cNvGraphicFramePr>
          <p:nvPr>
            <p:extLst/>
          </p:nvPr>
        </p:nvGraphicFramePr>
        <p:xfrm>
          <a:off x="1211591" y="2083190"/>
          <a:ext cx="8420100" cy="1292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角丸四角形 25"/>
          <p:cNvSpPr/>
          <p:nvPr/>
        </p:nvSpPr>
        <p:spPr bwMode="auto">
          <a:xfrm>
            <a:off x="629645" y="2047308"/>
            <a:ext cx="3396468" cy="1806202"/>
          </a:xfrm>
          <a:prstGeom prst="roundRect">
            <a:avLst/>
          </a:prstGeom>
          <a:noFill/>
          <a:ln w="38100" cap="sq" cmpd="sng" algn="ctr">
            <a:solidFill>
              <a:srgbClr val="008000"/>
            </a:solidFill>
            <a:prstDash val="solid"/>
            <a:round/>
            <a:headEnd type="none" w="sm" len="sm"/>
            <a:tailEnd type="none" w="sm" len="sm"/>
          </a:ln>
          <a:effectLst/>
        </p:spPr>
        <p:txBody>
          <a:bodyPr vert="horz" wrap="square" lIns="99060" tIns="49530" rIns="99060" bIns="49530" numCol="1" rtlCol="0" anchor="t" anchorCtr="0" compatLnSpc="1">
            <a:prstTxWarp prst="textNoShape">
              <a:avLst/>
            </a:prstTxWarp>
          </a:bodyPr>
          <a:lstStyle/>
          <a:p>
            <a:pPr defTabSz="914400" eaLnBrk="0" fontAlgn="base" hangingPunct="0">
              <a:spcBef>
                <a:spcPct val="0"/>
              </a:spcBef>
              <a:spcAft>
                <a:spcPct val="0"/>
              </a:spcAft>
              <a:defRPr/>
            </a:pPr>
            <a:endParaRPr lang="ja-JP" altLang="en-US" sz="2600" b="1" dirty="0">
              <a:solidFill>
                <a:prstClr val="black"/>
              </a:solidFill>
              <a:effectLst>
                <a:outerShdw blurRad="38100" dist="38100" dir="2700000" algn="tl">
                  <a:srgbClr val="000000">
                    <a:alpha val="43137"/>
                  </a:srgbClr>
                </a:outerShdw>
              </a:effectLst>
              <a:latin typeface="Meiryo UI"/>
              <a:cs typeface="Meiryo UI" panose="020B0604030504040204" pitchFamily="50" charset="-128"/>
            </a:endParaRPr>
          </a:p>
        </p:txBody>
      </p:sp>
      <p:sp>
        <p:nvSpPr>
          <p:cNvPr id="27" name="テキスト ボックス 26"/>
          <p:cNvSpPr txBox="1"/>
          <p:nvPr/>
        </p:nvSpPr>
        <p:spPr>
          <a:xfrm>
            <a:off x="1103728" y="3063036"/>
            <a:ext cx="2640557" cy="830997"/>
          </a:xfrm>
          <a:prstGeom prst="rect">
            <a:avLst/>
          </a:prstGeom>
          <a:noFill/>
        </p:spPr>
        <p:txBody>
          <a:bodyPr wrap="square" rtlCol="0">
            <a:spAutoFit/>
          </a:bodyPr>
          <a:lstStyle/>
          <a:p>
            <a:pPr defTabSz="914400">
              <a:defRPr/>
            </a:pPr>
            <a:r>
              <a:rPr lang="ja-JP" altLang="en-US" sz="2400" dirty="0">
                <a:solidFill>
                  <a:srgbClr val="008000"/>
                </a:solidFill>
                <a:latin typeface="Meiryo UI"/>
                <a:cs typeface="Meiryo UI" panose="020B0604030504040204" pitchFamily="50" charset="-128"/>
              </a:rPr>
              <a:t>上流の間接排出</a:t>
            </a:r>
            <a:r>
              <a:rPr lang="ja-JP" altLang="en-US" sz="2400" dirty="0" smtClean="0">
                <a:solidFill>
                  <a:srgbClr val="008000"/>
                </a:solidFill>
                <a:latin typeface="Meiryo UI"/>
                <a:cs typeface="Meiryo UI" panose="020B0604030504040204" pitchFamily="50" charset="-128"/>
              </a:rPr>
              <a:t>：</a:t>
            </a:r>
            <a:endParaRPr lang="en-US" altLang="ja-JP" sz="2400" dirty="0" smtClean="0">
              <a:solidFill>
                <a:srgbClr val="008000"/>
              </a:solidFill>
              <a:latin typeface="Meiryo UI"/>
              <a:cs typeface="Meiryo UI" panose="020B0604030504040204" pitchFamily="50" charset="-128"/>
            </a:endParaRPr>
          </a:p>
          <a:p>
            <a:pPr defTabSz="914400">
              <a:defRPr/>
            </a:pPr>
            <a:r>
              <a:rPr lang="en-US" altLang="ja-JP" sz="2400" dirty="0" smtClean="0">
                <a:solidFill>
                  <a:srgbClr val="008000"/>
                </a:solidFill>
                <a:latin typeface="Meiryo UI"/>
                <a:cs typeface="Meiryo UI" panose="020B0604030504040204" pitchFamily="50" charset="-128"/>
              </a:rPr>
              <a:t>Scope3</a:t>
            </a:r>
            <a:endParaRPr lang="ja-JP" altLang="en-US" sz="2400" dirty="0">
              <a:solidFill>
                <a:srgbClr val="008000"/>
              </a:solidFill>
              <a:latin typeface="Meiryo UI"/>
              <a:cs typeface="Meiryo UI" panose="020B0604030504040204" pitchFamily="50" charset="-128"/>
            </a:endParaRPr>
          </a:p>
        </p:txBody>
      </p:sp>
      <p:sp>
        <p:nvSpPr>
          <p:cNvPr id="28" name="角丸四角形 27"/>
          <p:cNvSpPr/>
          <p:nvPr/>
        </p:nvSpPr>
        <p:spPr bwMode="auto">
          <a:xfrm>
            <a:off x="5534045" y="2072700"/>
            <a:ext cx="4612657" cy="1805784"/>
          </a:xfrm>
          <a:prstGeom prst="roundRect">
            <a:avLst/>
          </a:prstGeom>
          <a:noFill/>
          <a:ln w="38100" cap="sq" cmpd="sng" algn="ctr">
            <a:solidFill>
              <a:srgbClr val="008000"/>
            </a:solidFill>
            <a:prstDash val="solid"/>
            <a:round/>
            <a:headEnd type="none" w="sm" len="sm"/>
            <a:tailEnd type="none" w="sm" len="sm"/>
          </a:ln>
          <a:effectLst/>
        </p:spPr>
        <p:txBody>
          <a:bodyPr vert="horz" wrap="square" lIns="99060" tIns="49530" rIns="99060" bIns="49530" numCol="1" rtlCol="0" anchor="t" anchorCtr="0" compatLnSpc="1">
            <a:prstTxWarp prst="textNoShape">
              <a:avLst/>
            </a:prstTxWarp>
          </a:bodyPr>
          <a:lstStyle/>
          <a:p>
            <a:pPr defTabSz="914400" eaLnBrk="0" fontAlgn="base" hangingPunct="0">
              <a:spcBef>
                <a:spcPct val="0"/>
              </a:spcBef>
              <a:spcAft>
                <a:spcPct val="0"/>
              </a:spcAft>
              <a:defRPr/>
            </a:pPr>
            <a:endParaRPr lang="ja-JP" altLang="en-US" sz="2600" b="1" dirty="0">
              <a:solidFill>
                <a:prstClr val="black"/>
              </a:solidFill>
              <a:effectLst>
                <a:outerShdw blurRad="38100" dist="38100" dir="2700000" algn="tl">
                  <a:srgbClr val="000000">
                    <a:alpha val="43137"/>
                  </a:srgbClr>
                </a:outerShdw>
              </a:effectLst>
              <a:latin typeface="Meiryo UI"/>
              <a:cs typeface="Meiryo UI" panose="020B0604030504040204" pitchFamily="50" charset="-128"/>
            </a:endParaRPr>
          </a:p>
        </p:txBody>
      </p:sp>
      <p:sp>
        <p:nvSpPr>
          <p:cNvPr id="29" name="角丸四角形 28"/>
          <p:cNvSpPr/>
          <p:nvPr/>
        </p:nvSpPr>
        <p:spPr bwMode="auto">
          <a:xfrm>
            <a:off x="4025421" y="2072701"/>
            <a:ext cx="1482854" cy="1780808"/>
          </a:xfrm>
          <a:prstGeom prst="roundRect">
            <a:avLst/>
          </a:prstGeom>
          <a:noFill/>
          <a:ln w="38100" cap="sq" cmpd="sng" algn="ctr">
            <a:solidFill>
              <a:srgbClr val="FF0000"/>
            </a:solidFill>
            <a:prstDash val="solid"/>
            <a:round/>
            <a:headEnd type="none" w="sm" len="sm"/>
            <a:tailEnd type="none" w="sm" len="sm"/>
          </a:ln>
          <a:effectLst/>
        </p:spPr>
        <p:txBody>
          <a:bodyPr vert="horz" wrap="square" lIns="99060" tIns="49530" rIns="99060" bIns="49530" numCol="1" rtlCol="0" anchor="t" anchorCtr="0" compatLnSpc="1">
            <a:prstTxWarp prst="textNoShape">
              <a:avLst/>
            </a:prstTxWarp>
          </a:bodyPr>
          <a:lstStyle/>
          <a:p>
            <a:pPr defTabSz="914400" eaLnBrk="0" fontAlgn="base" hangingPunct="0">
              <a:spcBef>
                <a:spcPct val="0"/>
              </a:spcBef>
              <a:spcAft>
                <a:spcPct val="0"/>
              </a:spcAft>
              <a:defRPr/>
            </a:pPr>
            <a:endParaRPr lang="ja-JP" altLang="en-US" sz="2600" b="1" dirty="0">
              <a:solidFill>
                <a:prstClr val="black"/>
              </a:solidFill>
              <a:effectLst>
                <a:outerShdw blurRad="38100" dist="38100" dir="2700000" algn="tl">
                  <a:srgbClr val="000000">
                    <a:alpha val="43137"/>
                  </a:srgbClr>
                </a:outerShdw>
              </a:effectLst>
              <a:latin typeface="Meiryo UI"/>
              <a:cs typeface="Meiryo UI" panose="020B0604030504040204" pitchFamily="50" charset="-128"/>
            </a:endParaRPr>
          </a:p>
        </p:txBody>
      </p:sp>
      <p:sp>
        <p:nvSpPr>
          <p:cNvPr id="30" name="テキスト ボックス 29"/>
          <p:cNvSpPr txBox="1"/>
          <p:nvPr/>
        </p:nvSpPr>
        <p:spPr>
          <a:xfrm>
            <a:off x="3999651" y="3021648"/>
            <a:ext cx="1534394" cy="759310"/>
          </a:xfrm>
          <a:prstGeom prst="rect">
            <a:avLst/>
          </a:prstGeom>
          <a:noFill/>
        </p:spPr>
        <p:txBody>
          <a:bodyPr wrap="none" rtlCol="0">
            <a:spAutoFit/>
          </a:bodyPr>
          <a:lstStyle/>
          <a:p>
            <a:pPr algn="ctr" defTabSz="914400">
              <a:defRPr/>
            </a:pPr>
            <a:r>
              <a:rPr lang="ja-JP" altLang="en-US" sz="2167" dirty="0">
                <a:solidFill>
                  <a:srgbClr val="FF0000"/>
                </a:solidFill>
                <a:latin typeface="Meiryo UI"/>
                <a:cs typeface="Meiryo UI" panose="020B0604030504040204" pitchFamily="50" charset="-128"/>
              </a:rPr>
              <a:t>自社の排出</a:t>
            </a:r>
            <a:endParaRPr lang="en-US" altLang="ja-JP" sz="2167" dirty="0">
              <a:solidFill>
                <a:srgbClr val="FF0000"/>
              </a:solidFill>
              <a:latin typeface="Meiryo UI"/>
              <a:cs typeface="Meiryo UI" panose="020B0604030504040204" pitchFamily="50" charset="-128"/>
            </a:endParaRPr>
          </a:p>
          <a:p>
            <a:pPr algn="ctr" defTabSz="914400">
              <a:defRPr/>
            </a:pPr>
            <a:r>
              <a:rPr lang="en-US" altLang="ja-JP" sz="2167" dirty="0">
                <a:solidFill>
                  <a:srgbClr val="FF0000"/>
                </a:solidFill>
                <a:latin typeface="Meiryo UI"/>
                <a:cs typeface="Meiryo UI" panose="020B0604030504040204" pitchFamily="50" charset="-128"/>
              </a:rPr>
              <a:t>Scope 1,2</a:t>
            </a:r>
            <a:endParaRPr lang="ja-JP" altLang="en-US" sz="2167" dirty="0">
              <a:solidFill>
                <a:srgbClr val="FF0000"/>
              </a:solidFill>
              <a:latin typeface="Meiryo UI"/>
              <a:cs typeface="Meiryo UI" panose="020B0604030504040204" pitchFamily="50" charset="-128"/>
            </a:endParaRPr>
          </a:p>
        </p:txBody>
      </p:sp>
      <p:sp>
        <p:nvSpPr>
          <p:cNvPr id="31" name="テキスト ボックス 30"/>
          <p:cNvSpPr txBox="1"/>
          <p:nvPr/>
        </p:nvSpPr>
        <p:spPr>
          <a:xfrm>
            <a:off x="6539301" y="3093301"/>
            <a:ext cx="2590774" cy="830997"/>
          </a:xfrm>
          <a:prstGeom prst="rect">
            <a:avLst/>
          </a:prstGeom>
          <a:noFill/>
        </p:spPr>
        <p:txBody>
          <a:bodyPr wrap="none" rtlCol="0">
            <a:spAutoFit/>
          </a:bodyPr>
          <a:lstStyle/>
          <a:p>
            <a:pPr defTabSz="914400">
              <a:defRPr/>
            </a:pPr>
            <a:r>
              <a:rPr lang="ja-JP" altLang="en-US" sz="2400" dirty="0" smtClean="0">
                <a:solidFill>
                  <a:srgbClr val="008000"/>
                </a:solidFill>
                <a:latin typeface="Meiryo UI"/>
                <a:cs typeface="Meiryo UI" panose="020B0604030504040204" pitchFamily="50" charset="-128"/>
              </a:rPr>
              <a:t>下流の間接排出：</a:t>
            </a:r>
            <a:endParaRPr lang="en-US" altLang="ja-JP" sz="2400" dirty="0" smtClean="0">
              <a:solidFill>
                <a:srgbClr val="008000"/>
              </a:solidFill>
              <a:latin typeface="Meiryo UI"/>
              <a:cs typeface="Meiryo UI" panose="020B0604030504040204" pitchFamily="50" charset="-128"/>
            </a:endParaRPr>
          </a:p>
          <a:p>
            <a:pPr defTabSz="914400">
              <a:defRPr/>
            </a:pPr>
            <a:r>
              <a:rPr lang="en-US" altLang="ja-JP" sz="2400" dirty="0" smtClean="0">
                <a:solidFill>
                  <a:srgbClr val="008000"/>
                </a:solidFill>
                <a:latin typeface="Meiryo UI"/>
                <a:cs typeface="Meiryo UI" panose="020B0604030504040204" pitchFamily="50" charset="-128"/>
              </a:rPr>
              <a:t>Scope3</a:t>
            </a:r>
            <a:endParaRPr lang="ja-JP" altLang="en-US" sz="2400" dirty="0">
              <a:solidFill>
                <a:srgbClr val="008000"/>
              </a:solidFill>
              <a:latin typeface="Meiryo UI"/>
              <a:cs typeface="Meiryo UI" panose="020B0604030504040204" pitchFamily="50" charset="-128"/>
            </a:endParaRPr>
          </a:p>
        </p:txBody>
      </p:sp>
      <p:sp>
        <p:nvSpPr>
          <p:cNvPr id="32" name="正方形/長方形 31"/>
          <p:cNvSpPr/>
          <p:nvPr/>
        </p:nvSpPr>
        <p:spPr>
          <a:xfrm>
            <a:off x="1112436" y="5960557"/>
            <a:ext cx="1115193" cy="672805"/>
          </a:xfrm>
          <a:prstGeom prst="rect">
            <a:avLst/>
          </a:prstGeom>
          <a:solidFill>
            <a:srgbClr val="A7EA52">
              <a:lumMod val="20000"/>
              <a:lumOff val="80000"/>
            </a:srgbClr>
          </a:solidFill>
          <a:ln w="25400" cap="flat" cmpd="sng" algn="ctr">
            <a:solidFill>
              <a:srgbClr val="4E67C8">
                <a:shade val="50000"/>
              </a:srgbClr>
            </a:solidFill>
            <a:prstDash val="solid"/>
          </a:ln>
          <a:effectLst/>
        </p:spPr>
        <p:txBody>
          <a:bodyPr lIns="36000" tIns="36000" rIns="36000" bIns="36000" anchor="ctr"/>
          <a:lstStyle/>
          <a:p>
            <a:pPr algn="ctr" defTabSz="914400">
              <a:lnSpc>
                <a:spcPct val="120000"/>
              </a:lnSpc>
              <a:defRPr/>
            </a:pPr>
            <a:r>
              <a:rPr kumimoji="0" lang="ja-JP" altLang="en-US" sz="2000" kern="0" dirty="0">
                <a:solidFill>
                  <a:prstClr val="black"/>
                </a:solidFill>
                <a:latin typeface="Meiryo UI"/>
                <a:cs typeface="Meiryo UI" panose="020B0604030504040204" pitchFamily="50" charset="-128"/>
              </a:rPr>
              <a:t>資本</a:t>
            </a:r>
            <a:r>
              <a:rPr kumimoji="0" lang="ja-JP" altLang="en-US" sz="2000" kern="0" dirty="0" smtClean="0">
                <a:solidFill>
                  <a:prstClr val="black"/>
                </a:solidFill>
                <a:latin typeface="Meiryo UI"/>
                <a:cs typeface="Meiryo UI" panose="020B0604030504040204" pitchFamily="50" charset="-128"/>
              </a:rPr>
              <a:t>財</a:t>
            </a:r>
            <a:endParaRPr kumimoji="0" lang="ja-JP" altLang="en-US" sz="2000" kern="0" dirty="0">
              <a:solidFill>
                <a:prstClr val="black"/>
              </a:solidFill>
              <a:latin typeface="Meiryo UI"/>
              <a:cs typeface="Meiryo UI" panose="020B0604030504040204" pitchFamily="50" charset="-128"/>
            </a:endParaRPr>
          </a:p>
        </p:txBody>
      </p:sp>
      <p:sp>
        <p:nvSpPr>
          <p:cNvPr id="33" name="テキスト ボックス 26"/>
          <p:cNvSpPr txBox="1">
            <a:spLocks noChangeArrowheads="1"/>
          </p:cNvSpPr>
          <p:nvPr/>
        </p:nvSpPr>
        <p:spPr bwMode="auto">
          <a:xfrm>
            <a:off x="1364790" y="5534789"/>
            <a:ext cx="66877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914400" fontAlgn="base">
              <a:lnSpc>
                <a:spcPct val="120000"/>
              </a:lnSpc>
              <a:spcBef>
                <a:spcPct val="0"/>
              </a:spcBef>
              <a:spcAft>
                <a:spcPct val="70000"/>
              </a:spcAft>
            </a:pPr>
            <a:r>
              <a:rPr lang="ja-JP" altLang="en-US" sz="1800" dirty="0">
                <a:solidFill>
                  <a:prstClr val="black"/>
                </a:solidFill>
                <a:latin typeface="Meiryo UI"/>
                <a:ea typeface="Meiryo UI"/>
                <a:cs typeface="Meiryo UI" panose="020B0604030504040204" pitchFamily="50" charset="-128"/>
              </a:rPr>
              <a:t>カテ</a:t>
            </a:r>
            <a:r>
              <a:rPr lang="en-US" altLang="ja-JP" sz="1800" dirty="0">
                <a:solidFill>
                  <a:prstClr val="black"/>
                </a:solidFill>
                <a:latin typeface="Meiryo UI"/>
                <a:ea typeface="Meiryo UI"/>
                <a:cs typeface="Meiryo UI" panose="020B0604030504040204" pitchFamily="50" charset="-128"/>
              </a:rPr>
              <a:t>2</a:t>
            </a:r>
            <a:endParaRPr lang="ja-JP" altLang="en-US" sz="1800" dirty="0">
              <a:solidFill>
                <a:prstClr val="black"/>
              </a:solidFill>
              <a:latin typeface="Meiryo UI"/>
              <a:ea typeface="Meiryo UI"/>
              <a:cs typeface="Meiryo UI" panose="020B0604030504040204" pitchFamily="50" charset="-128"/>
            </a:endParaRPr>
          </a:p>
        </p:txBody>
      </p:sp>
      <p:sp>
        <p:nvSpPr>
          <p:cNvPr id="34" name="正方形/長方形 33"/>
          <p:cNvSpPr/>
          <p:nvPr/>
        </p:nvSpPr>
        <p:spPr>
          <a:xfrm>
            <a:off x="2579859" y="5960557"/>
            <a:ext cx="719138" cy="672805"/>
          </a:xfrm>
          <a:prstGeom prst="rect">
            <a:avLst/>
          </a:prstGeom>
          <a:solidFill>
            <a:srgbClr val="A7EA52">
              <a:lumMod val="20000"/>
              <a:lumOff val="80000"/>
            </a:srgbClr>
          </a:solidFill>
          <a:ln w="25400" cap="flat" cmpd="sng" algn="ctr">
            <a:solidFill>
              <a:srgbClr val="4E67C8">
                <a:shade val="50000"/>
              </a:srgbClr>
            </a:solidFill>
            <a:prstDash val="solid"/>
          </a:ln>
          <a:effectLst/>
        </p:spPr>
        <p:txBody>
          <a:bodyPr lIns="36000" tIns="36000" rIns="36000" bIns="36000" anchor="ctr"/>
          <a:lstStyle/>
          <a:p>
            <a:pPr algn="ctr" defTabSz="914400">
              <a:lnSpc>
                <a:spcPct val="120000"/>
              </a:lnSpc>
              <a:defRPr/>
            </a:pPr>
            <a:r>
              <a:rPr kumimoji="0" lang="ja-JP" altLang="en-US" sz="2000" kern="0" dirty="0">
                <a:solidFill>
                  <a:prstClr val="black"/>
                </a:solidFill>
                <a:latin typeface="Meiryo UI"/>
                <a:cs typeface="Meiryo UI" panose="020B0604030504040204" pitchFamily="50" charset="-128"/>
              </a:rPr>
              <a:t>出張</a:t>
            </a:r>
          </a:p>
        </p:txBody>
      </p:sp>
      <p:sp>
        <p:nvSpPr>
          <p:cNvPr id="35" name="テキスト ボックス 28"/>
          <p:cNvSpPr txBox="1">
            <a:spLocks noChangeArrowheads="1"/>
          </p:cNvSpPr>
          <p:nvPr/>
        </p:nvSpPr>
        <p:spPr bwMode="auto">
          <a:xfrm>
            <a:off x="2588926" y="5534789"/>
            <a:ext cx="66877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914400" fontAlgn="base">
              <a:lnSpc>
                <a:spcPct val="120000"/>
              </a:lnSpc>
              <a:spcBef>
                <a:spcPct val="0"/>
              </a:spcBef>
              <a:spcAft>
                <a:spcPct val="70000"/>
              </a:spcAft>
            </a:pPr>
            <a:r>
              <a:rPr lang="ja-JP" altLang="en-US" sz="1800" dirty="0">
                <a:solidFill>
                  <a:prstClr val="black"/>
                </a:solidFill>
                <a:latin typeface="Meiryo UI"/>
                <a:ea typeface="Meiryo UI"/>
                <a:cs typeface="Meiryo UI" panose="020B0604030504040204" pitchFamily="50" charset="-128"/>
              </a:rPr>
              <a:t>カテ</a:t>
            </a:r>
            <a:r>
              <a:rPr lang="en-US" altLang="ja-JP" sz="1800" dirty="0">
                <a:solidFill>
                  <a:prstClr val="black"/>
                </a:solidFill>
                <a:latin typeface="Meiryo UI"/>
                <a:ea typeface="Meiryo UI"/>
                <a:cs typeface="Meiryo UI" panose="020B0604030504040204" pitchFamily="50" charset="-128"/>
              </a:rPr>
              <a:t>6</a:t>
            </a:r>
            <a:endParaRPr lang="ja-JP" altLang="en-US" sz="1800" dirty="0">
              <a:solidFill>
                <a:prstClr val="black"/>
              </a:solidFill>
              <a:latin typeface="Meiryo UI"/>
              <a:ea typeface="Meiryo UI"/>
              <a:cs typeface="Meiryo UI" panose="020B0604030504040204" pitchFamily="50" charset="-128"/>
            </a:endParaRPr>
          </a:p>
        </p:txBody>
      </p:sp>
      <p:sp>
        <p:nvSpPr>
          <p:cNvPr id="36" name="正方形/長方形 35"/>
          <p:cNvSpPr/>
          <p:nvPr/>
        </p:nvSpPr>
        <p:spPr>
          <a:xfrm>
            <a:off x="3481324" y="5960556"/>
            <a:ext cx="719138" cy="672805"/>
          </a:xfrm>
          <a:prstGeom prst="rect">
            <a:avLst/>
          </a:prstGeom>
          <a:solidFill>
            <a:srgbClr val="A7EA52">
              <a:lumMod val="20000"/>
              <a:lumOff val="80000"/>
            </a:srgbClr>
          </a:solidFill>
          <a:ln w="25400" cap="flat" cmpd="sng" algn="ctr">
            <a:solidFill>
              <a:srgbClr val="4E67C8">
                <a:shade val="50000"/>
              </a:srgbClr>
            </a:solidFill>
            <a:prstDash val="solid"/>
          </a:ln>
          <a:effectLst/>
        </p:spPr>
        <p:txBody>
          <a:bodyPr lIns="36000" tIns="36000" rIns="36000" bIns="36000" anchor="ctr"/>
          <a:lstStyle/>
          <a:p>
            <a:pPr algn="ctr" defTabSz="914400">
              <a:lnSpc>
                <a:spcPct val="120000"/>
              </a:lnSpc>
              <a:defRPr/>
            </a:pPr>
            <a:r>
              <a:rPr kumimoji="0" lang="ja-JP" altLang="en-US" sz="2000" kern="0" dirty="0">
                <a:solidFill>
                  <a:prstClr val="black"/>
                </a:solidFill>
                <a:latin typeface="Meiryo UI"/>
                <a:cs typeface="Meiryo UI" panose="020B0604030504040204" pitchFamily="50" charset="-128"/>
              </a:rPr>
              <a:t>通勤</a:t>
            </a:r>
          </a:p>
        </p:txBody>
      </p:sp>
      <p:sp>
        <p:nvSpPr>
          <p:cNvPr id="37" name="テキスト ボックス 30"/>
          <p:cNvSpPr txBox="1">
            <a:spLocks noChangeArrowheads="1"/>
          </p:cNvSpPr>
          <p:nvPr/>
        </p:nvSpPr>
        <p:spPr bwMode="auto">
          <a:xfrm>
            <a:off x="3452526" y="5534789"/>
            <a:ext cx="66877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914400" fontAlgn="base">
              <a:lnSpc>
                <a:spcPct val="120000"/>
              </a:lnSpc>
              <a:spcBef>
                <a:spcPct val="0"/>
              </a:spcBef>
              <a:spcAft>
                <a:spcPct val="70000"/>
              </a:spcAft>
            </a:pPr>
            <a:r>
              <a:rPr lang="ja-JP" altLang="en-US" sz="1800" dirty="0">
                <a:solidFill>
                  <a:prstClr val="black"/>
                </a:solidFill>
                <a:latin typeface="Meiryo UI"/>
                <a:ea typeface="Meiryo UI"/>
                <a:cs typeface="Meiryo UI" panose="020B0604030504040204" pitchFamily="50" charset="-128"/>
              </a:rPr>
              <a:t>カテ</a:t>
            </a:r>
            <a:r>
              <a:rPr lang="en-US" altLang="ja-JP" sz="1800" dirty="0">
                <a:solidFill>
                  <a:prstClr val="black"/>
                </a:solidFill>
                <a:latin typeface="Meiryo UI"/>
                <a:ea typeface="Meiryo UI"/>
                <a:cs typeface="Meiryo UI" panose="020B0604030504040204" pitchFamily="50" charset="-128"/>
              </a:rPr>
              <a:t>7</a:t>
            </a:r>
            <a:endParaRPr lang="ja-JP" altLang="en-US" sz="1800" dirty="0">
              <a:solidFill>
                <a:prstClr val="black"/>
              </a:solidFill>
              <a:latin typeface="Meiryo UI"/>
              <a:ea typeface="Meiryo UI"/>
              <a:cs typeface="Meiryo UI" panose="020B0604030504040204" pitchFamily="50" charset="-128"/>
            </a:endParaRPr>
          </a:p>
        </p:txBody>
      </p:sp>
      <p:sp>
        <p:nvSpPr>
          <p:cNvPr id="38" name="テキスト ボックス 37"/>
          <p:cNvSpPr txBox="1"/>
          <p:nvPr/>
        </p:nvSpPr>
        <p:spPr>
          <a:xfrm>
            <a:off x="1103728" y="5004418"/>
            <a:ext cx="1169718" cy="442035"/>
          </a:xfrm>
          <a:prstGeom prst="rect">
            <a:avLst/>
          </a:prstGeom>
          <a:solidFill>
            <a:srgbClr val="F14124">
              <a:lumMod val="75000"/>
            </a:srgbClr>
          </a:solidFill>
        </p:spPr>
        <p:txBody>
          <a:bodyPr wrap="square" lIns="36000" tIns="36000" rIns="36000" bIns="36000">
            <a:spAutoFit/>
          </a:bodyPr>
          <a:lstStyle/>
          <a:p>
            <a:pPr algn="ctr" defTabSz="914400">
              <a:lnSpc>
                <a:spcPct val="120000"/>
              </a:lnSpc>
              <a:defRPr/>
            </a:pPr>
            <a:r>
              <a:rPr kumimoji="0" lang="ja-JP" altLang="en-US" sz="2000" kern="0" dirty="0">
                <a:solidFill>
                  <a:prstClr val="black"/>
                </a:solidFill>
                <a:latin typeface="Meiryo UI"/>
                <a:cs typeface="Meiryo UI" panose="020B0604030504040204" pitchFamily="50" charset="-128"/>
              </a:rPr>
              <a:t>ストック</a:t>
            </a:r>
          </a:p>
        </p:txBody>
      </p:sp>
      <p:sp>
        <p:nvSpPr>
          <p:cNvPr id="39" name="テキスト ボックス 38"/>
          <p:cNvSpPr txBox="1"/>
          <p:nvPr/>
        </p:nvSpPr>
        <p:spPr>
          <a:xfrm>
            <a:off x="2579859" y="5007528"/>
            <a:ext cx="1619250" cy="461665"/>
          </a:xfrm>
          <a:prstGeom prst="rect">
            <a:avLst/>
          </a:prstGeom>
          <a:solidFill>
            <a:srgbClr val="212745">
              <a:lumMod val="60000"/>
              <a:lumOff val="40000"/>
            </a:srgbClr>
          </a:solidFill>
        </p:spPr>
        <p:txBody>
          <a:bodyPr>
            <a:spAutoFit/>
          </a:bodyPr>
          <a:lstStyle/>
          <a:p>
            <a:pPr algn="ctr" defTabSz="914400">
              <a:lnSpc>
                <a:spcPct val="120000"/>
              </a:lnSpc>
              <a:defRPr/>
            </a:pPr>
            <a:r>
              <a:rPr kumimoji="0" lang="ja-JP" altLang="en-US" sz="2000" kern="0" dirty="0">
                <a:solidFill>
                  <a:prstClr val="black"/>
                </a:solidFill>
                <a:latin typeface="Meiryo UI"/>
                <a:cs typeface="Meiryo UI" panose="020B0604030504040204" pitchFamily="50" charset="-128"/>
              </a:rPr>
              <a:t>ヒトの流れ</a:t>
            </a:r>
          </a:p>
        </p:txBody>
      </p:sp>
      <p:sp>
        <p:nvSpPr>
          <p:cNvPr id="40" name="正方形/長方形 39"/>
          <p:cNvSpPr/>
          <p:nvPr/>
        </p:nvSpPr>
        <p:spPr>
          <a:xfrm>
            <a:off x="7994120" y="5960553"/>
            <a:ext cx="825657" cy="672805"/>
          </a:xfrm>
          <a:prstGeom prst="rect">
            <a:avLst/>
          </a:prstGeom>
          <a:solidFill>
            <a:srgbClr val="A7EA52">
              <a:lumMod val="20000"/>
              <a:lumOff val="80000"/>
            </a:srgbClr>
          </a:solidFill>
          <a:ln w="25400" cap="flat" cmpd="sng" algn="ctr">
            <a:solidFill>
              <a:srgbClr val="4E67C8">
                <a:shade val="50000"/>
              </a:srgbClr>
            </a:solidFill>
            <a:prstDash val="solid"/>
          </a:ln>
          <a:effectLst/>
        </p:spPr>
        <p:txBody>
          <a:bodyPr lIns="36000" tIns="36000" rIns="36000" bIns="36000" anchor="ctr"/>
          <a:lstStyle/>
          <a:p>
            <a:pPr algn="ctr" defTabSz="914400">
              <a:lnSpc>
                <a:spcPct val="120000"/>
              </a:lnSpc>
              <a:defRPr/>
            </a:pPr>
            <a:r>
              <a:rPr kumimoji="0" lang="ja-JP" altLang="en-US" sz="2000" kern="0" dirty="0">
                <a:solidFill>
                  <a:prstClr val="black"/>
                </a:solidFill>
                <a:latin typeface="Meiryo UI"/>
                <a:cs typeface="Meiryo UI" panose="020B0604030504040204" pitchFamily="50" charset="-128"/>
              </a:rPr>
              <a:t>投資</a:t>
            </a:r>
            <a:endParaRPr kumimoji="0" lang="en-US" altLang="ja-JP" sz="2000" kern="0" dirty="0">
              <a:solidFill>
                <a:prstClr val="black"/>
              </a:solidFill>
              <a:latin typeface="Meiryo UI"/>
              <a:cs typeface="Meiryo UI" panose="020B0604030504040204" pitchFamily="50" charset="-128"/>
            </a:endParaRPr>
          </a:p>
        </p:txBody>
      </p:sp>
      <p:sp>
        <p:nvSpPr>
          <p:cNvPr id="41" name="テキスト ボックス 40"/>
          <p:cNvSpPr txBox="1">
            <a:spLocks noChangeArrowheads="1"/>
          </p:cNvSpPr>
          <p:nvPr/>
        </p:nvSpPr>
        <p:spPr bwMode="auto">
          <a:xfrm>
            <a:off x="7918312" y="5544314"/>
            <a:ext cx="8114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914400" fontAlgn="base">
              <a:lnSpc>
                <a:spcPct val="120000"/>
              </a:lnSpc>
              <a:spcBef>
                <a:spcPct val="0"/>
              </a:spcBef>
              <a:spcAft>
                <a:spcPct val="70000"/>
              </a:spcAft>
            </a:pPr>
            <a:r>
              <a:rPr lang="ja-JP" altLang="en-US" sz="1800" dirty="0">
                <a:solidFill>
                  <a:prstClr val="black"/>
                </a:solidFill>
                <a:latin typeface="Meiryo UI"/>
                <a:ea typeface="Meiryo UI"/>
                <a:cs typeface="Meiryo UI" panose="020B0604030504040204" pitchFamily="50" charset="-128"/>
              </a:rPr>
              <a:t>カテ</a:t>
            </a:r>
            <a:r>
              <a:rPr lang="en-US" altLang="ja-JP" sz="1800" dirty="0">
                <a:solidFill>
                  <a:prstClr val="black"/>
                </a:solidFill>
                <a:latin typeface="Meiryo UI"/>
                <a:ea typeface="Meiryo UI"/>
                <a:cs typeface="Meiryo UI" panose="020B0604030504040204" pitchFamily="50" charset="-128"/>
              </a:rPr>
              <a:t>15</a:t>
            </a:r>
            <a:endParaRPr lang="ja-JP" altLang="en-US" sz="1800" dirty="0">
              <a:solidFill>
                <a:prstClr val="black"/>
              </a:solidFill>
              <a:latin typeface="Meiryo UI"/>
              <a:ea typeface="Meiryo UI"/>
              <a:cs typeface="Meiryo UI" panose="020B0604030504040204" pitchFamily="50" charset="-128"/>
            </a:endParaRPr>
          </a:p>
        </p:txBody>
      </p:sp>
      <p:sp>
        <p:nvSpPr>
          <p:cNvPr id="42" name="テキスト ボックス 41"/>
          <p:cNvSpPr txBox="1">
            <a:spLocks noChangeArrowheads="1"/>
          </p:cNvSpPr>
          <p:nvPr/>
        </p:nvSpPr>
        <p:spPr bwMode="auto">
          <a:xfrm>
            <a:off x="7994120" y="5004419"/>
            <a:ext cx="825657" cy="46477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914400" fontAlgn="base">
              <a:lnSpc>
                <a:spcPct val="120000"/>
              </a:lnSpc>
              <a:spcBef>
                <a:spcPct val="0"/>
              </a:spcBef>
              <a:spcAft>
                <a:spcPct val="70000"/>
              </a:spcAft>
            </a:pPr>
            <a:r>
              <a:rPr lang="ja-JP" altLang="en-US" sz="1800" dirty="0">
                <a:solidFill>
                  <a:prstClr val="black"/>
                </a:solidFill>
                <a:latin typeface="Meiryo UI"/>
                <a:ea typeface="Meiryo UI"/>
                <a:cs typeface="Meiryo UI" panose="020B0604030504040204" pitchFamily="50" charset="-128"/>
              </a:rPr>
              <a:t>投資</a:t>
            </a:r>
          </a:p>
        </p:txBody>
      </p:sp>
      <p:sp>
        <p:nvSpPr>
          <p:cNvPr id="43" name="正方形/長方形 42"/>
          <p:cNvSpPr/>
          <p:nvPr/>
        </p:nvSpPr>
        <p:spPr>
          <a:xfrm>
            <a:off x="4454957" y="5960555"/>
            <a:ext cx="852488" cy="672805"/>
          </a:xfrm>
          <a:prstGeom prst="rect">
            <a:avLst/>
          </a:prstGeom>
          <a:solidFill>
            <a:srgbClr val="A7EA52">
              <a:lumMod val="20000"/>
              <a:lumOff val="80000"/>
            </a:srgbClr>
          </a:solidFill>
          <a:ln w="25400" cap="flat" cmpd="sng" algn="ctr">
            <a:solidFill>
              <a:srgbClr val="4E67C8">
                <a:shade val="50000"/>
              </a:srgbClr>
            </a:solidFill>
            <a:prstDash val="solid"/>
          </a:ln>
          <a:effectLst/>
        </p:spPr>
        <p:txBody>
          <a:bodyPr lIns="36000" tIns="36000" rIns="36000" bIns="36000" anchor="ctr"/>
          <a:lstStyle/>
          <a:p>
            <a:pPr algn="ctr" defTabSz="914400">
              <a:lnSpc>
                <a:spcPct val="120000"/>
              </a:lnSpc>
              <a:defRPr/>
            </a:pPr>
            <a:r>
              <a:rPr kumimoji="0" lang="ja-JP" altLang="en-US" sz="2000" kern="0" dirty="0">
                <a:solidFill>
                  <a:prstClr val="black"/>
                </a:solidFill>
                <a:latin typeface="Meiryo UI"/>
                <a:cs typeface="Meiryo UI" panose="020B0604030504040204" pitchFamily="50" charset="-128"/>
              </a:rPr>
              <a:t>リース</a:t>
            </a:r>
            <a:endParaRPr kumimoji="0" lang="en-US" altLang="ja-JP" sz="2000" kern="0" dirty="0">
              <a:solidFill>
                <a:prstClr val="black"/>
              </a:solidFill>
              <a:latin typeface="Meiryo UI"/>
              <a:cs typeface="Meiryo UI" panose="020B0604030504040204" pitchFamily="50" charset="-128"/>
            </a:endParaRPr>
          </a:p>
          <a:p>
            <a:pPr algn="ctr" defTabSz="914400">
              <a:lnSpc>
                <a:spcPct val="120000"/>
              </a:lnSpc>
              <a:defRPr/>
            </a:pPr>
            <a:r>
              <a:rPr kumimoji="0" lang="ja-JP" altLang="en-US" sz="2000" kern="0" dirty="0" smtClean="0">
                <a:solidFill>
                  <a:prstClr val="black"/>
                </a:solidFill>
                <a:latin typeface="Meiryo UI"/>
                <a:cs typeface="Meiryo UI" panose="020B0604030504040204" pitchFamily="50" charset="-128"/>
              </a:rPr>
              <a:t>（借）</a:t>
            </a:r>
            <a:endParaRPr kumimoji="0" lang="ja-JP" altLang="en-US" sz="2000" kern="0" dirty="0">
              <a:solidFill>
                <a:prstClr val="black"/>
              </a:solidFill>
              <a:latin typeface="Meiryo UI"/>
              <a:cs typeface="Meiryo UI" panose="020B0604030504040204" pitchFamily="50" charset="-128"/>
            </a:endParaRPr>
          </a:p>
        </p:txBody>
      </p:sp>
      <p:sp>
        <p:nvSpPr>
          <p:cNvPr id="44" name="テキスト ボックス 43"/>
          <p:cNvSpPr txBox="1">
            <a:spLocks noChangeArrowheads="1"/>
          </p:cNvSpPr>
          <p:nvPr/>
        </p:nvSpPr>
        <p:spPr bwMode="auto">
          <a:xfrm>
            <a:off x="4545663" y="5544314"/>
            <a:ext cx="66877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914400" fontAlgn="base">
              <a:lnSpc>
                <a:spcPct val="120000"/>
              </a:lnSpc>
              <a:spcBef>
                <a:spcPct val="0"/>
              </a:spcBef>
              <a:spcAft>
                <a:spcPct val="70000"/>
              </a:spcAft>
            </a:pPr>
            <a:r>
              <a:rPr lang="ja-JP" altLang="en-US" sz="1800" dirty="0">
                <a:solidFill>
                  <a:prstClr val="black"/>
                </a:solidFill>
                <a:latin typeface="Meiryo UI"/>
                <a:ea typeface="Meiryo UI"/>
                <a:cs typeface="Meiryo UI" panose="020B0604030504040204" pitchFamily="50" charset="-128"/>
              </a:rPr>
              <a:t>カテ</a:t>
            </a:r>
            <a:r>
              <a:rPr lang="en-US" altLang="ja-JP" sz="1800" dirty="0">
                <a:solidFill>
                  <a:prstClr val="black"/>
                </a:solidFill>
                <a:latin typeface="Meiryo UI"/>
                <a:ea typeface="Meiryo UI"/>
                <a:cs typeface="Meiryo UI" panose="020B0604030504040204" pitchFamily="50" charset="-128"/>
              </a:rPr>
              <a:t>8</a:t>
            </a:r>
            <a:endParaRPr lang="ja-JP" altLang="en-US" sz="1800" dirty="0">
              <a:solidFill>
                <a:prstClr val="black"/>
              </a:solidFill>
              <a:latin typeface="Meiryo UI"/>
              <a:ea typeface="Meiryo UI"/>
              <a:cs typeface="Meiryo UI" panose="020B0604030504040204" pitchFamily="50" charset="-128"/>
            </a:endParaRPr>
          </a:p>
        </p:txBody>
      </p:sp>
      <p:sp>
        <p:nvSpPr>
          <p:cNvPr id="45" name="正方形/長方形 44"/>
          <p:cNvSpPr/>
          <p:nvPr/>
        </p:nvSpPr>
        <p:spPr>
          <a:xfrm>
            <a:off x="5447058" y="5960554"/>
            <a:ext cx="852488" cy="672805"/>
          </a:xfrm>
          <a:prstGeom prst="rect">
            <a:avLst/>
          </a:prstGeom>
          <a:solidFill>
            <a:srgbClr val="A7EA52">
              <a:lumMod val="20000"/>
              <a:lumOff val="80000"/>
            </a:srgbClr>
          </a:solidFill>
          <a:ln w="25400" cap="flat" cmpd="sng" algn="ctr">
            <a:solidFill>
              <a:srgbClr val="4E67C8">
                <a:shade val="50000"/>
              </a:srgbClr>
            </a:solidFill>
            <a:prstDash val="solid"/>
          </a:ln>
          <a:effectLst/>
        </p:spPr>
        <p:txBody>
          <a:bodyPr lIns="36000" tIns="36000" rIns="36000" bIns="36000" anchor="ctr"/>
          <a:lstStyle/>
          <a:p>
            <a:pPr algn="ctr" defTabSz="914400">
              <a:lnSpc>
                <a:spcPct val="120000"/>
              </a:lnSpc>
              <a:defRPr/>
            </a:pPr>
            <a:r>
              <a:rPr kumimoji="0" lang="ja-JP" altLang="en-US" sz="2000" kern="0" dirty="0">
                <a:solidFill>
                  <a:prstClr val="black"/>
                </a:solidFill>
                <a:latin typeface="Meiryo UI"/>
                <a:cs typeface="Meiryo UI" panose="020B0604030504040204" pitchFamily="50" charset="-128"/>
              </a:rPr>
              <a:t>リース</a:t>
            </a:r>
            <a:endParaRPr kumimoji="0" lang="en-US" altLang="ja-JP" sz="2000" kern="0" dirty="0">
              <a:solidFill>
                <a:prstClr val="black"/>
              </a:solidFill>
              <a:latin typeface="Meiryo UI"/>
              <a:cs typeface="Meiryo UI" panose="020B0604030504040204" pitchFamily="50" charset="-128"/>
            </a:endParaRPr>
          </a:p>
          <a:p>
            <a:pPr algn="ctr" defTabSz="914400">
              <a:lnSpc>
                <a:spcPct val="120000"/>
              </a:lnSpc>
              <a:defRPr/>
            </a:pPr>
            <a:r>
              <a:rPr kumimoji="0" lang="ja-JP" altLang="en-US" sz="2000" kern="0" dirty="0" smtClean="0">
                <a:solidFill>
                  <a:prstClr val="black"/>
                </a:solidFill>
                <a:latin typeface="Meiryo UI"/>
                <a:cs typeface="Meiryo UI" panose="020B0604030504040204" pitchFamily="50" charset="-128"/>
              </a:rPr>
              <a:t>（貸）</a:t>
            </a:r>
            <a:endParaRPr kumimoji="0" lang="ja-JP" altLang="en-US" sz="2000" kern="0" dirty="0">
              <a:solidFill>
                <a:prstClr val="black"/>
              </a:solidFill>
              <a:latin typeface="Meiryo UI"/>
              <a:cs typeface="Meiryo UI" panose="020B0604030504040204" pitchFamily="50" charset="-128"/>
            </a:endParaRPr>
          </a:p>
        </p:txBody>
      </p:sp>
      <p:sp>
        <p:nvSpPr>
          <p:cNvPr id="46" name="テキスト ボックス 45"/>
          <p:cNvSpPr txBox="1">
            <a:spLocks noChangeArrowheads="1"/>
          </p:cNvSpPr>
          <p:nvPr/>
        </p:nvSpPr>
        <p:spPr bwMode="auto">
          <a:xfrm>
            <a:off x="5445359" y="5534789"/>
            <a:ext cx="8114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914400" fontAlgn="base">
              <a:lnSpc>
                <a:spcPct val="120000"/>
              </a:lnSpc>
              <a:spcBef>
                <a:spcPct val="0"/>
              </a:spcBef>
              <a:spcAft>
                <a:spcPct val="70000"/>
              </a:spcAft>
            </a:pPr>
            <a:r>
              <a:rPr lang="ja-JP" altLang="en-US" sz="1800" dirty="0">
                <a:solidFill>
                  <a:prstClr val="black"/>
                </a:solidFill>
                <a:latin typeface="Meiryo UI"/>
                <a:ea typeface="Meiryo UI"/>
                <a:cs typeface="Meiryo UI" panose="020B0604030504040204" pitchFamily="50" charset="-128"/>
              </a:rPr>
              <a:t>カテ</a:t>
            </a:r>
            <a:r>
              <a:rPr lang="en-US" altLang="ja-JP" sz="1800" dirty="0">
                <a:solidFill>
                  <a:prstClr val="black"/>
                </a:solidFill>
                <a:latin typeface="Meiryo UI"/>
                <a:ea typeface="Meiryo UI"/>
                <a:cs typeface="Meiryo UI" panose="020B0604030504040204" pitchFamily="50" charset="-128"/>
              </a:rPr>
              <a:t>13</a:t>
            </a:r>
            <a:endParaRPr lang="ja-JP" altLang="en-US" sz="1800" dirty="0">
              <a:solidFill>
                <a:prstClr val="black"/>
              </a:solidFill>
              <a:latin typeface="Meiryo UI"/>
              <a:ea typeface="Meiryo UI"/>
              <a:cs typeface="Meiryo UI" panose="020B0604030504040204" pitchFamily="50" charset="-128"/>
            </a:endParaRPr>
          </a:p>
        </p:txBody>
      </p:sp>
      <p:sp>
        <p:nvSpPr>
          <p:cNvPr id="47" name="テキスト ボックス 46"/>
          <p:cNvSpPr txBox="1"/>
          <p:nvPr/>
        </p:nvSpPr>
        <p:spPr>
          <a:xfrm>
            <a:off x="4489847" y="5020648"/>
            <a:ext cx="1809699" cy="461665"/>
          </a:xfrm>
          <a:prstGeom prst="rect">
            <a:avLst/>
          </a:prstGeom>
          <a:solidFill>
            <a:srgbClr val="5DCEAF">
              <a:lumMod val="40000"/>
              <a:lumOff val="60000"/>
            </a:srgbClr>
          </a:solidFill>
        </p:spPr>
        <p:txBody>
          <a:bodyPr wrap="square">
            <a:spAutoFit/>
          </a:bodyPr>
          <a:lstStyle/>
          <a:p>
            <a:pPr algn="ctr" defTabSz="914400">
              <a:lnSpc>
                <a:spcPct val="120000"/>
              </a:lnSpc>
              <a:defRPr/>
            </a:pPr>
            <a:r>
              <a:rPr kumimoji="0" lang="ja-JP" altLang="en-US" sz="2000" kern="0" dirty="0" smtClean="0">
                <a:solidFill>
                  <a:prstClr val="black"/>
                </a:solidFill>
                <a:latin typeface="Meiryo UI"/>
                <a:cs typeface="Meiryo UI" panose="020B0604030504040204" pitchFamily="50" charset="-128"/>
              </a:rPr>
              <a:t>不動産</a:t>
            </a:r>
            <a:endParaRPr kumimoji="0" lang="ja-JP" altLang="en-US" sz="2000" kern="0" dirty="0">
              <a:solidFill>
                <a:prstClr val="black"/>
              </a:solidFill>
              <a:latin typeface="Meiryo UI"/>
              <a:cs typeface="Meiryo UI" panose="020B0604030504040204" pitchFamily="50" charset="-128"/>
            </a:endParaRPr>
          </a:p>
        </p:txBody>
      </p:sp>
      <p:sp>
        <p:nvSpPr>
          <p:cNvPr id="48" name="正方形/長方形 47"/>
          <p:cNvSpPr/>
          <p:nvPr/>
        </p:nvSpPr>
        <p:spPr>
          <a:xfrm>
            <a:off x="6547356" y="5960554"/>
            <a:ext cx="1164654" cy="672805"/>
          </a:xfrm>
          <a:prstGeom prst="rect">
            <a:avLst/>
          </a:prstGeom>
          <a:solidFill>
            <a:srgbClr val="A7EA52">
              <a:lumMod val="20000"/>
              <a:lumOff val="80000"/>
            </a:srgbClr>
          </a:solidFill>
          <a:ln w="25400" cap="flat" cmpd="sng" algn="ctr">
            <a:solidFill>
              <a:srgbClr val="4E67C8">
                <a:shade val="50000"/>
              </a:srgbClr>
            </a:solidFill>
            <a:prstDash val="solid"/>
          </a:ln>
          <a:effectLst/>
        </p:spPr>
        <p:txBody>
          <a:bodyPr lIns="36000" tIns="36000" rIns="36000" bIns="36000" anchor="ctr"/>
          <a:lstStyle/>
          <a:p>
            <a:pPr algn="ctr" defTabSz="914400">
              <a:lnSpc>
                <a:spcPct val="120000"/>
              </a:lnSpc>
              <a:defRPr/>
            </a:pPr>
            <a:r>
              <a:rPr kumimoji="0" lang="ja-JP" altLang="en-US" sz="2000" kern="0" dirty="0" smtClean="0">
                <a:solidFill>
                  <a:prstClr val="black"/>
                </a:solidFill>
                <a:latin typeface="Meiryo UI"/>
                <a:cs typeface="Meiryo UI" panose="020B0604030504040204" pitchFamily="50" charset="-128"/>
              </a:rPr>
              <a:t>フラン</a:t>
            </a:r>
            <a:endParaRPr kumimoji="0" lang="en-US" altLang="ja-JP" sz="2000" kern="0" dirty="0" smtClean="0">
              <a:solidFill>
                <a:prstClr val="black"/>
              </a:solidFill>
              <a:latin typeface="Meiryo UI"/>
              <a:cs typeface="Meiryo UI" panose="020B0604030504040204" pitchFamily="50" charset="-128"/>
            </a:endParaRPr>
          </a:p>
          <a:p>
            <a:pPr algn="ctr" defTabSz="914400">
              <a:lnSpc>
                <a:spcPct val="120000"/>
              </a:lnSpc>
              <a:defRPr/>
            </a:pPr>
            <a:r>
              <a:rPr kumimoji="0" lang="ja-JP" altLang="en-US" sz="2000" kern="0" dirty="0" smtClean="0">
                <a:solidFill>
                  <a:prstClr val="black"/>
                </a:solidFill>
                <a:latin typeface="Meiryo UI"/>
                <a:cs typeface="Meiryo UI" panose="020B0604030504040204" pitchFamily="50" charset="-128"/>
              </a:rPr>
              <a:t>チャイズ</a:t>
            </a:r>
            <a:endParaRPr kumimoji="0" lang="ja-JP" altLang="en-US" sz="2000" kern="0" dirty="0">
              <a:solidFill>
                <a:prstClr val="black"/>
              </a:solidFill>
              <a:latin typeface="Meiryo UI"/>
              <a:cs typeface="Meiryo UI" panose="020B0604030504040204" pitchFamily="50" charset="-128"/>
            </a:endParaRPr>
          </a:p>
        </p:txBody>
      </p:sp>
      <p:sp>
        <p:nvSpPr>
          <p:cNvPr id="49" name="テキスト ボックス 48"/>
          <p:cNvSpPr txBox="1">
            <a:spLocks noChangeArrowheads="1"/>
          </p:cNvSpPr>
          <p:nvPr/>
        </p:nvSpPr>
        <p:spPr bwMode="auto">
          <a:xfrm>
            <a:off x="6769419" y="5534789"/>
            <a:ext cx="8114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914400" fontAlgn="base">
              <a:lnSpc>
                <a:spcPct val="120000"/>
              </a:lnSpc>
              <a:spcBef>
                <a:spcPct val="0"/>
              </a:spcBef>
              <a:spcAft>
                <a:spcPct val="70000"/>
              </a:spcAft>
            </a:pPr>
            <a:r>
              <a:rPr lang="ja-JP" altLang="en-US" sz="1800" dirty="0">
                <a:solidFill>
                  <a:prstClr val="black"/>
                </a:solidFill>
                <a:latin typeface="Meiryo UI"/>
                <a:ea typeface="Meiryo UI"/>
                <a:cs typeface="Meiryo UI" panose="020B0604030504040204" pitchFamily="50" charset="-128"/>
              </a:rPr>
              <a:t>カテ</a:t>
            </a:r>
            <a:r>
              <a:rPr lang="en-US" altLang="ja-JP" sz="1800" dirty="0">
                <a:solidFill>
                  <a:prstClr val="black"/>
                </a:solidFill>
                <a:latin typeface="Meiryo UI"/>
                <a:ea typeface="Meiryo UI"/>
                <a:cs typeface="Meiryo UI" panose="020B0604030504040204" pitchFamily="50" charset="-128"/>
              </a:rPr>
              <a:t>14</a:t>
            </a:r>
            <a:endParaRPr lang="ja-JP" altLang="en-US" sz="1800" dirty="0">
              <a:solidFill>
                <a:prstClr val="black"/>
              </a:solidFill>
              <a:latin typeface="Meiryo UI"/>
              <a:ea typeface="Meiryo UI"/>
              <a:cs typeface="Meiryo UI" panose="020B0604030504040204" pitchFamily="50" charset="-128"/>
            </a:endParaRPr>
          </a:p>
        </p:txBody>
      </p:sp>
      <p:sp>
        <p:nvSpPr>
          <p:cNvPr id="50" name="テキスト ボックス 49"/>
          <p:cNvSpPr txBox="1"/>
          <p:nvPr/>
        </p:nvSpPr>
        <p:spPr>
          <a:xfrm>
            <a:off x="6526074" y="5004418"/>
            <a:ext cx="1318660" cy="464774"/>
          </a:xfrm>
          <a:prstGeom prst="rect">
            <a:avLst/>
          </a:prstGeom>
          <a:solidFill>
            <a:srgbClr val="5ECCF3">
              <a:lumMod val="60000"/>
              <a:lumOff val="40000"/>
            </a:srgbClr>
          </a:solidFill>
        </p:spPr>
        <p:txBody>
          <a:bodyPr wrap="square" anchor="ctr">
            <a:noAutofit/>
          </a:bodyPr>
          <a:lstStyle/>
          <a:p>
            <a:pPr algn="ctr" defTabSz="914400">
              <a:lnSpc>
                <a:spcPct val="120000"/>
              </a:lnSpc>
              <a:defRPr/>
            </a:pPr>
            <a:r>
              <a:rPr kumimoji="0" lang="ja-JP" altLang="en-US" sz="1600" kern="0" dirty="0">
                <a:solidFill>
                  <a:prstClr val="black"/>
                </a:solidFill>
                <a:latin typeface="Meiryo UI"/>
                <a:cs typeface="Meiryo UI" panose="020B0604030504040204" pitchFamily="50" charset="-128"/>
              </a:rPr>
              <a:t>フランチャイズ</a:t>
            </a:r>
          </a:p>
        </p:txBody>
      </p:sp>
      <p:sp>
        <p:nvSpPr>
          <p:cNvPr id="51" name="上矢印吹き出し 50"/>
          <p:cNvSpPr/>
          <p:nvPr/>
        </p:nvSpPr>
        <p:spPr>
          <a:xfrm>
            <a:off x="851667" y="4433044"/>
            <a:ext cx="8145288" cy="2346055"/>
          </a:xfrm>
          <a:prstGeom prst="upArrowCallout">
            <a:avLst>
              <a:gd name="adj1" fmla="val 41165"/>
              <a:gd name="adj2" fmla="val 41905"/>
              <a:gd name="adj3" fmla="val 9693"/>
              <a:gd name="adj4" fmla="val 84570"/>
            </a:avLst>
          </a:prstGeom>
          <a:noFill/>
          <a:ln w="25400" cap="flat" cmpd="sng" algn="ctr">
            <a:solidFill>
              <a:sysClr val="window" lastClr="FFFFFF">
                <a:lumMod val="75000"/>
              </a:sysClr>
            </a:solidFill>
            <a:prstDash val="solid"/>
          </a:ln>
          <a:effectLst/>
        </p:spPr>
        <p:txBody>
          <a:bodyPr lIns="0" tIns="0" rIns="0" bIns="0" anchor="ctr"/>
          <a:lstStyle/>
          <a:p>
            <a:pPr algn="ctr" defTabSz="914400">
              <a:lnSpc>
                <a:spcPct val="120000"/>
              </a:lnSpc>
              <a:defRPr/>
            </a:pPr>
            <a:endParaRPr kumimoji="0" lang="ja-JP" altLang="en-US" sz="1400" kern="0" dirty="0">
              <a:solidFill>
                <a:prstClr val="black"/>
              </a:solidFill>
              <a:latin typeface="Meiryo UI"/>
              <a:cs typeface="Meiryo UI" panose="020B0604030504040204" pitchFamily="50" charset="-128"/>
            </a:endParaRPr>
          </a:p>
        </p:txBody>
      </p:sp>
      <p:sp>
        <p:nvSpPr>
          <p:cNvPr id="52" name="テキスト ボックス 51"/>
          <p:cNvSpPr txBox="1"/>
          <p:nvPr/>
        </p:nvSpPr>
        <p:spPr>
          <a:xfrm>
            <a:off x="3050051" y="3924298"/>
            <a:ext cx="3514104" cy="535531"/>
          </a:xfrm>
          <a:prstGeom prst="rect">
            <a:avLst/>
          </a:prstGeom>
          <a:noFill/>
        </p:spPr>
        <p:txBody>
          <a:bodyPr wrap="none" rtlCol="0">
            <a:spAutoFit/>
          </a:bodyPr>
          <a:lstStyle/>
          <a:p>
            <a:pPr defTabSz="914400" fontAlgn="base">
              <a:lnSpc>
                <a:spcPct val="120000"/>
              </a:lnSpc>
              <a:spcBef>
                <a:spcPct val="0"/>
              </a:spcBef>
              <a:spcAft>
                <a:spcPct val="70000"/>
              </a:spcAft>
            </a:pPr>
            <a:r>
              <a:rPr lang="ja-JP" altLang="en-US" sz="2400" b="1" dirty="0" smtClean="0">
                <a:solidFill>
                  <a:srgbClr val="140078"/>
                </a:solidFill>
                <a:latin typeface="Meiryo UI"/>
                <a:cs typeface="Meiryo UI" panose="020B0604030504040204" pitchFamily="50" charset="-128"/>
              </a:rPr>
              <a:t>その他、事業を支える活動</a:t>
            </a:r>
            <a:endParaRPr lang="ja-JP" altLang="en-US" sz="2400" b="1" dirty="0">
              <a:solidFill>
                <a:srgbClr val="140078"/>
              </a:solidFill>
              <a:latin typeface="Meiryo UI"/>
              <a:cs typeface="Meiryo UI" panose="020B0604030504040204" pitchFamily="50" charset="-128"/>
            </a:endParaRPr>
          </a:p>
        </p:txBody>
      </p:sp>
      <p:sp>
        <p:nvSpPr>
          <p:cNvPr id="53" name="テキスト ボックス 52"/>
          <p:cNvSpPr txBox="1"/>
          <p:nvPr/>
        </p:nvSpPr>
        <p:spPr>
          <a:xfrm>
            <a:off x="3084694" y="6802579"/>
            <a:ext cx="4259484" cy="523220"/>
          </a:xfrm>
          <a:prstGeom prst="rect">
            <a:avLst/>
          </a:prstGeom>
          <a:noFill/>
        </p:spPr>
        <p:txBody>
          <a:bodyPr wrap="square" rtlCol="0">
            <a:spAutoFit/>
          </a:bodyPr>
          <a:lstStyle/>
          <a:p>
            <a:pPr defTabSz="914400">
              <a:defRPr/>
            </a:pPr>
            <a:r>
              <a:rPr lang="ja-JP" altLang="en-US" sz="2800" dirty="0" smtClean="0">
                <a:solidFill>
                  <a:srgbClr val="008000"/>
                </a:solidFill>
                <a:latin typeface="Meiryo UI"/>
                <a:cs typeface="Meiryo UI" panose="020B0604030504040204" pitchFamily="50" charset="-128"/>
              </a:rPr>
              <a:t>自社の活動：</a:t>
            </a:r>
            <a:r>
              <a:rPr lang="en-US" altLang="ja-JP" sz="2800" dirty="0" smtClean="0">
                <a:solidFill>
                  <a:srgbClr val="008000"/>
                </a:solidFill>
                <a:latin typeface="Meiryo UI"/>
                <a:cs typeface="Meiryo UI" panose="020B0604030504040204" pitchFamily="50" charset="-128"/>
              </a:rPr>
              <a:t>Scope3</a:t>
            </a:r>
            <a:endParaRPr lang="ja-JP" altLang="en-US" sz="2800" dirty="0">
              <a:solidFill>
                <a:srgbClr val="008000"/>
              </a:solidFill>
              <a:latin typeface="Meiryo UI"/>
              <a:cs typeface="Meiryo UI" panose="020B0604030504040204" pitchFamily="50" charset="-128"/>
            </a:endParaRPr>
          </a:p>
        </p:txBody>
      </p:sp>
      <p:sp>
        <p:nvSpPr>
          <p:cNvPr id="54" name="角丸四角形吹き出し 53"/>
          <p:cNvSpPr/>
          <p:nvPr/>
        </p:nvSpPr>
        <p:spPr bwMode="auto">
          <a:xfrm>
            <a:off x="7008351" y="3996306"/>
            <a:ext cx="2345950" cy="536867"/>
          </a:xfrm>
          <a:prstGeom prst="wedgeRoundRectCallout">
            <a:avLst>
              <a:gd name="adj1" fmla="val -69603"/>
              <a:gd name="adj2" fmla="val -15611"/>
              <a:gd name="adj3" fmla="val 16667"/>
            </a:avLst>
          </a:prstGeom>
          <a:solidFill>
            <a:srgbClr val="FF8021">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a:cs typeface="Meiryo UI" panose="020B0604030504040204" pitchFamily="50" charset="-128"/>
              </a:rPr>
              <a:t>これも</a:t>
            </a:r>
            <a:r>
              <a:rPr kumimoji="0" lang="en-US" altLang="ja-JP" sz="2400" kern="0" dirty="0" smtClean="0">
                <a:solidFill>
                  <a:prstClr val="black"/>
                </a:solidFill>
                <a:latin typeface="Meiryo UI"/>
                <a:cs typeface="Meiryo UI" panose="020B0604030504040204" pitchFamily="50" charset="-128"/>
              </a:rPr>
              <a:t>Scope3</a:t>
            </a:r>
          </a:p>
        </p:txBody>
      </p:sp>
    </p:spTree>
    <p:extLst>
      <p:ext uri="{BB962C8B-B14F-4D97-AF65-F5344CB8AC3E}">
        <p14:creationId xmlns:p14="http://schemas.microsoft.com/office/powerpoint/2010/main" val="170085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2"/>
            </a:pPr>
            <a:r>
              <a:rPr lang="ja-JP" altLang="en-US" dirty="0" smtClean="0"/>
              <a:t>なぜサプライチェーン排出量を</a:t>
            </a:r>
            <a:r>
              <a:rPr lang="en-US" altLang="ja-JP" dirty="0" smtClean="0"/>
              <a:t/>
            </a:r>
            <a:br>
              <a:rPr lang="en-US" altLang="ja-JP" dirty="0" smtClean="0"/>
            </a:br>
            <a:r>
              <a:rPr lang="ja-JP" altLang="en-US" dirty="0"/>
              <a:t>算定</a:t>
            </a:r>
            <a:r>
              <a:rPr lang="ja-JP" altLang="en-US" dirty="0" smtClean="0"/>
              <a:t>するのか</a:t>
            </a:r>
            <a:r>
              <a:rPr lang="ja-JP" altLang="en-US" dirty="0"/>
              <a:t>？</a:t>
            </a:r>
          </a:p>
        </p:txBody>
      </p:sp>
    </p:spTree>
    <p:extLst>
      <p:ext uri="{BB962C8B-B14F-4D97-AF65-F5344CB8AC3E}">
        <p14:creationId xmlns:p14="http://schemas.microsoft.com/office/powerpoint/2010/main" val="3731383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なぜサプライチェーン排出量を算定するのか？①</a:t>
            </a:r>
            <a:endParaRPr kumimoji="1" lang="ja-JP" altLang="en-US" dirty="0"/>
          </a:p>
        </p:txBody>
      </p:sp>
      <p:sp>
        <p:nvSpPr>
          <p:cNvPr id="5" name="タイトル 1"/>
          <p:cNvSpPr txBox="1">
            <a:spLocks/>
          </p:cNvSpPr>
          <p:nvPr/>
        </p:nvSpPr>
        <p:spPr bwMode="auto">
          <a:xfrm>
            <a:off x="202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171450">
              <a:defRPr/>
            </a:pPr>
            <a:r>
              <a:rPr lang="ja-JP" altLang="en-US" sz="3600" b="0" kern="0" dirty="0"/>
              <a:t>企業（事業内容）ごとに排出状況は様々であり、必要な削減対策も異なる</a:t>
            </a:r>
            <a:endParaRPr lang="en-US" altLang="ja-JP" sz="3600" b="0" kern="0" dirty="0"/>
          </a:p>
          <a:p>
            <a:pPr marL="171450">
              <a:defRPr/>
            </a:pPr>
            <a:endParaRPr lang="en-US" altLang="ja-JP" sz="3600" b="0" kern="0" dirty="0">
              <a:solidFill>
                <a:srgbClr val="FF0000"/>
              </a:solidFill>
            </a:endParaRPr>
          </a:p>
          <a:p>
            <a:pPr marL="171450">
              <a:defRPr/>
            </a:pPr>
            <a:endParaRPr lang="en-US" altLang="ja-JP" sz="3600" b="0" kern="0" dirty="0">
              <a:solidFill>
                <a:srgbClr val="FF0000"/>
              </a:solidFill>
            </a:endParaRPr>
          </a:p>
          <a:p>
            <a:pPr marL="171450">
              <a:defRPr/>
            </a:pPr>
            <a:r>
              <a:rPr lang="ja-JP" altLang="en-US" sz="3600" kern="0" dirty="0">
                <a:solidFill>
                  <a:srgbClr val="FF0000"/>
                </a:solidFill>
              </a:rPr>
              <a:t>サプライチェーン排出量の算定によって</a:t>
            </a:r>
            <a:r>
              <a:rPr lang="ja-JP" altLang="en-US" sz="3600" kern="0" dirty="0" smtClean="0">
                <a:solidFill>
                  <a:srgbClr val="FF0000"/>
                </a:solidFill>
              </a:rPr>
              <a:t>ホット</a:t>
            </a:r>
            <a:r>
              <a:rPr lang="en-US" altLang="ja-JP" sz="3600" kern="0" dirty="0" smtClean="0">
                <a:solidFill>
                  <a:srgbClr val="FF0000"/>
                </a:solidFill>
              </a:rPr>
              <a:t/>
            </a:r>
            <a:br>
              <a:rPr lang="en-US" altLang="ja-JP" sz="3600" kern="0" dirty="0" smtClean="0">
                <a:solidFill>
                  <a:srgbClr val="FF0000"/>
                </a:solidFill>
              </a:rPr>
            </a:br>
            <a:r>
              <a:rPr lang="ja-JP" altLang="en-US" sz="3600" kern="0" dirty="0" smtClean="0">
                <a:solidFill>
                  <a:srgbClr val="FF0000"/>
                </a:solidFill>
              </a:rPr>
              <a:t>スポット</a:t>
            </a:r>
            <a:r>
              <a:rPr lang="ja-JP" altLang="en-US" sz="3600" kern="0" dirty="0">
                <a:solidFill>
                  <a:srgbClr val="FF0000"/>
                </a:solidFill>
              </a:rPr>
              <a:t>を特定。環境対策の方向性を定めることができ、効率的に削減できる！</a:t>
            </a:r>
          </a:p>
        </p:txBody>
      </p:sp>
      <p:sp>
        <p:nvSpPr>
          <p:cNvPr id="6" name="下矢印 5"/>
          <p:cNvSpPr/>
          <p:nvPr/>
        </p:nvSpPr>
        <p:spPr bwMode="auto">
          <a:xfrm>
            <a:off x="4540852" y="3420445"/>
            <a:ext cx="972108" cy="846094"/>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210908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自社のホットスポットはどのカテゴリかを知る</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なぜサプライチェーン排出量を算定するのか？①</a:t>
            </a:r>
            <a:endParaRPr kumimoji="1" lang="ja-JP" altLang="en-US" dirty="0"/>
          </a:p>
        </p:txBody>
      </p:sp>
      <p:sp>
        <p:nvSpPr>
          <p:cNvPr id="5" name="コンテンツ プレースホルダー 4"/>
          <p:cNvSpPr>
            <a:spLocks noGrp="1"/>
          </p:cNvSpPr>
          <p:nvPr>
            <p:ph sz="quarter" idx="12"/>
          </p:nvPr>
        </p:nvSpPr>
        <p:spPr>
          <a:xfrm>
            <a:off x="161925" y="1110920"/>
            <a:ext cx="10367963" cy="1019661"/>
          </a:xfrm>
        </p:spPr>
        <p:txBody>
          <a:bodyPr/>
          <a:lstStyle/>
          <a:p>
            <a:pPr marL="273050" indent="-273050"/>
            <a:r>
              <a:rPr lang="ja-JP" altLang="en-US" dirty="0"/>
              <a:t>企業（事業内容）ごとに排出量の大きいカテゴリは異なる</a:t>
            </a:r>
          </a:p>
          <a:p>
            <a:pPr marL="273050" indent="-273050"/>
            <a:r>
              <a:rPr lang="ja-JP" altLang="en-US" dirty="0"/>
              <a:t>自社のホットスポットを知ることは環境対策に取り組む第一歩となる</a:t>
            </a:r>
          </a:p>
        </p:txBody>
      </p:sp>
      <p:grpSp>
        <p:nvGrpSpPr>
          <p:cNvPr id="14" name="グループ化 13"/>
          <p:cNvGrpSpPr/>
          <p:nvPr/>
        </p:nvGrpSpPr>
        <p:grpSpPr>
          <a:xfrm>
            <a:off x="5922192" y="3443635"/>
            <a:ext cx="4104456" cy="3533098"/>
            <a:chOff x="5341494" y="1208854"/>
            <a:chExt cx="3652195" cy="3156625"/>
          </a:xfrm>
        </p:grpSpPr>
        <p:pic>
          <p:nvPicPr>
            <p:cNvPr id="15" name="図 14"/>
            <p:cNvPicPr>
              <a:picLocks noChangeAspect="1"/>
            </p:cNvPicPr>
            <p:nvPr/>
          </p:nvPicPr>
          <p:blipFill rotWithShape="1">
            <a:blip r:embed="rId2" cstate="print">
              <a:extLst>
                <a:ext uri="{28A0092B-C50C-407E-A947-70E740481C1C}">
                  <a14:useLocalDpi xmlns:a14="http://schemas.microsoft.com/office/drawing/2010/main" val="0"/>
                </a:ext>
              </a:extLst>
            </a:blip>
            <a:srcRect l="13326" r="27376"/>
            <a:stretch/>
          </p:blipFill>
          <p:spPr>
            <a:xfrm>
              <a:off x="5544761" y="1208854"/>
              <a:ext cx="3012707" cy="3026814"/>
            </a:xfrm>
            <a:prstGeom prst="rect">
              <a:avLst/>
            </a:prstGeom>
          </p:spPr>
        </p:pic>
        <p:sp>
          <p:nvSpPr>
            <p:cNvPr id="16" name="正方形/長方形 15"/>
            <p:cNvSpPr/>
            <p:nvPr/>
          </p:nvSpPr>
          <p:spPr bwMode="auto">
            <a:xfrm>
              <a:off x="5341494" y="2647838"/>
              <a:ext cx="1512514" cy="592628"/>
            </a:xfrm>
            <a:prstGeom prst="rect">
              <a:avLst/>
            </a:prstGeom>
            <a:solidFill>
              <a:sysClr val="window" lastClr="FFFFFF"/>
            </a:solidFill>
            <a:ln w="38100" cap="flat" cmpd="sng" algn="ctr">
              <a:solidFill>
                <a:srgbClr val="FF0000"/>
              </a:solidFill>
              <a:prstDash val="solid"/>
              <a:round/>
              <a:headEnd type="none" w="med" len="med"/>
              <a:tailEnd type="none" w="med" len="med"/>
            </a:ln>
            <a:effectLst/>
            <a:extLst/>
          </p:spPr>
          <p:txBody>
            <a:bodyPr vert="horz" wrap="none" lIns="86210" tIns="72000" rIns="86210" bIns="43105"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lnSpc>
                  <a:spcPct val="50000"/>
                </a:lnSpc>
                <a:spcAft>
                  <a:spcPct val="70000"/>
                </a:spcAft>
                <a:defRPr/>
              </a:pPr>
              <a:r>
                <a:rPr kumimoji="0" lang="ja-JP" altLang="en-US" sz="1400" b="1" kern="0" dirty="0">
                  <a:solidFill>
                    <a:prstClr val="black"/>
                  </a:solidFill>
                  <a:latin typeface="Meiryo UI"/>
                  <a:cs typeface="Meiryo UI" panose="020B0604030504040204" pitchFamily="50" charset="-128"/>
                </a:rPr>
                <a:t>カテゴリ</a:t>
              </a:r>
              <a:r>
                <a:rPr kumimoji="0" lang="en-US" altLang="ja-JP" sz="1400" b="1" kern="0" dirty="0">
                  <a:solidFill>
                    <a:prstClr val="black"/>
                  </a:solidFill>
                  <a:latin typeface="Meiryo UI"/>
                  <a:cs typeface="Meiryo UI" panose="020B0604030504040204" pitchFamily="50" charset="-128"/>
                </a:rPr>
                <a:t>1</a:t>
              </a:r>
              <a:r>
                <a:rPr kumimoji="0" lang="ja-JP" altLang="en-US" sz="1400" b="1" kern="0" dirty="0">
                  <a:solidFill>
                    <a:prstClr val="black"/>
                  </a:solidFill>
                  <a:latin typeface="Meiryo UI"/>
                  <a:cs typeface="Meiryo UI" panose="020B0604030504040204" pitchFamily="50" charset="-128"/>
                </a:rPr>
                <a:t>１</a:t>
              </a:r>
              <a:endParaRPr kumimoji="0" lang="en-US" altLang="ja-JP" sz="1400" b="1" kern="0" dirty="0">
                <a:solidFill>
                  <a:prstClr val="black"/>
                </a:solidFill>
                <a:latin typeface="Meiryo UI"/>
                <a:cs typeface="Meiryo UI" panose="020B0604030504040204" pitchFamily="50" charset="-128"/>
              </a:endParaRPr>
            </a:p>
            <a:p>
              <a:pPr algn="ctr" defTabSz="914400">
                <a:lnSpc>
                  <a:spcPct val="50000"/>
                </a:lnSpc>
                <a:spcAft>
                  <a:spcPct val="70000"/>
                </a:spcAft>
                <a:defRPr/>
              </a:pPr>
              <a:r>
                <a:rPr kumimoji="0" lang="ja-JP" altLang="en-US" sz="1400" b="1" kern="0" dirty="0">
                  <a:solidFill>
                    <a:prstClr val="black"/>
                  </a:solidFill>
                  <a:latin typeface="Meiryo UI"/>
                  <a:cs typeface="Meiryo UI" panose="020B0604030504040204" pitchFamily="50" charset="-128"/>
                </a:rPr>
                <a:t>販売した製品の使用</a:t>
              </a:r>
            </a:p>
          </p:txBody>
        </p:sp>
        <p:sp>
          <p:nvSpPr>
            <p:cNvPr id="17" name="正方形/長方形 16"/>
            <p:cNvSpPr/>
            <p:nvPr/>
          </p:nvSpPr>
          <p:spPr bwMode="auto">
            <a:xfrm>
              <a:off x="7297328" y="2045794"/>
              <a:ext cx="877500" cy="288036"/>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lnSpc>
                  <a:spcPct val="120000"/>
                </a:lnSpc>
                <a:spcAft>
                  <a:spcPct val="70000"/>
                </a:spcAft>
                <a:defRPr/>
              </a:pPr>
              <a:r>
                <a:rPr kumimoji="0" lang="en-US" altLang="ja-JP" sz="1600" b="1" kern="0" dirty="0">
                  <a:solidFill>
                    <a:prstClr val="black"/>
                  </a:solidFill>
                  <a:latin typeface="Meiryo UI"/>
                  <a:cs typeface="Meiryo UI" panose="020B0604030504040204" pitchFamily="50" charset="-128"/>
                </a:rPr>
                <a:t>Scope2</a:t>
              </a:r>
              <a:endParaRPr kumimoji="0" lang="ja-JP" altLang="en-US" sz="1600" b="1" kern="0" dirty="0">
                <a:solidFill>
                  <a:prstClr val="black"/>
                </a:solidFill>
                <a:latin typeface="Meiryo UI"/>
                <a:cs typeface="Meiryo UI" panose="020B0604030504040204" pitchFamily="50" charset="-128"/>
              </a:endParaRPr>
            </a:p>
          </p:txBody>
        </p:sp>
        <p:sp>
          <p:nvSpPr>
            <p:cNvPr id="18" name="正方形/長方形 17"/>
            <p:cNvSpPr/>
            <p:nvPr/>
          </p:nvSpPr>
          <p:spPr bwMode="auto">
            <a:xfrm>
              <a:off x="7107448" y="3837784"/>
              <a:ext cx="1450020" cy="527695"/>
            </a:xfrm>
            <a:prstGeom prst="rect">
              <a:avLst/>
            </a:prstGeom>
            <a:solidFill>
              <a:sysClr val="window" lastClr="FFFFFF"/>
            </a:solidFill>
            <a:ln w="38100" cap="flat" cmpd="sng" algn="ctr">
              <a:solidFill>
                <a:srgbClr val="FF0000"/>
              </a:solidFill>
              <a:prstDash val="solid"/>
              <a:round/>
              <a:headEnd type="none" w="med" len="med"/>
              <a:tailEnd type="none" w="med" len="med"/>
            </a:ln>
            <a:effectLst/>
            <a:extLst/>
          </p:spPr>
          <p:txBody>
            <a:bodyPr vert="horz" wrap="none" lIns="86210" tIns="108000" rIns="86210" bIns="43105"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lnSpc>
                  <a:spcPts val="800"/>
                </a:lnSpc>
                <a:spcAft>
                  <a:spcPct val="70000"/>
                </a:spcAft>
                <a:defRPr/>
              </a:pPr>
              <a:r>
                <a:rPr kumimoji="0" lang="ja-JP" altLang="en-US" sz="1400" b="1" kern="0" dirty="0">
                  <a:solidFill>
                    <a:prstClr val="black"/>
                  </a:solidFill>
                  <a:latin typeface="Meiryo UI"/>
                  <a:cs typeface="Meiryo UI" panose="020B0604030504040204" pitchFamily="50" charset="-128"/>
                </a:rPr>
                <a:t>カテゴリ</a:t>
              </a:r>
              <a:r>
                <a:rPr kumimoji="0" lang="en-US" altLang="ja-JP" sz="1400" b="1" kern="0" dirty="0">
                  <a:solidFill>
                    <a:prstClr val="black"/>
                  </a:solidFill>
                  <a:latin typeface="Meiryo UI"/>
                  <a:cs typeface="Meiryo UI" panose="020B0604030504040204" pitchFamily="50" charset="-128"/>
                </a:rPr>
                <a:t>4</a:t>
              </a:r>
            </a:p>
            <a:p>
              <a:pPr algn="ctr" defTabSz="914400">
                <a:lnSpc>
                  <a:spcPts val="800"/>
                </a:lnSpc>
                <a:spcAft>
                  <a:spcPct val="70000"/>
                </a:spcAft>
                <a:defRPr/>
              </a:pPr>
              <a:r>
                <a:rPr kumimoji="0" lang="ja-JP" altLang="en-US" sz="1400" b="1" kern="0" dirty="0">
                  <a:solidFill>
                    <a:prstClr val="black"/>
                  </a:solidFill>
                  <a:latin typeface="Meiryo UI"/>
                  <a:cs typeface="Meiryo UI" panose="020B0604030504040204" pitchFamily="50" charset="-128"/>
                </a:rPr>
                <a:t>輸送・配送（上流）</a:t>
              </a:r>
            </a:p>
          </p:txBody>
        </p:sp>
        <p:sp>
          <p:nvSpPr>
            <p:cNvPr id="19" name="正方形/長方形 18"/>
            <p:cNvSpPr/>
            <p:nvPr/>
          </p:nvSpPr>
          <p:spPr bwMode="auto">
            <a:xfrm>
              <a:off x="7153634" y="1538802"/>
              <a:ext cx="877500" cy="288036"/>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lnSpc>
                  <a:spcPct val="120000"/>
                </a:lnSpc>
                <a:spcAft>
                  <a:spcPct val="70000"/>
                </a:spcAft>
                <a:defRPr/>
              </a:pPr>
              <a:r>
                <a:rPr kumimoji="0" lang="en-US" altLang="ja-JP" sz="1600" b="1" kern="0" dirty="0">
                  <a:solidFill>
                    <a:prstClr val="black"/>
                  </a:solidFill>
                  <a:latin typeface="Meiryo UI"/>
                  <a:cs typeface="Meiryo UI" panose="020B0604030504040204" pitchFamily="50" charset="-128"/>
                </a:rPr>
                <a:t>Scope1</a:t>
              </a:r>
              <a:endParaRPr kumimoji="0" lang="ja-JP" altLang="en-US" sz="1600" b="1" kern="0" dirty="0">
                <a:solidFill>
                  <a:prstClr val="black"/>
                </a:solidFill>
                <a:latin typeface="Meiryo UI"/>
                <a:cs typeface="Meiryo UI" panose="020B0604030504040204" pitchFamily="50" charset="-128"/>
              </a:endParaRPr>
            </a:p>
          </p:txBody>
        </p:sp>
        <p:sp>
          <p:nvSpPr>
            <p:cNvPr id="20" name="正方形/長方形 19"/>
            <p:cNvSpPr/>
            <p:nvPr/>
          </p:nvSpPr>
          <p:spPr bwMode="auto">
            <a:xfrm>
              <a:off x="7446418" y="2722261"/>
              <a:ext cx="1547271" cy="521098"/>
            </a:xfrm>
            <a:prstGeom prst="rect">
              <a:avLst/>
            </a:prstGeom>
            <a:solidFill>
              <a:sysClr val="window" lastClr="FFFFFF"/>
            </a:solidFill>
            <a:ln w="38100" cap="flat" cmpd="sng" algn="ctr">
              <a:solidFill>
                <a:srgbClr val="FF0000"/>
              </a:solidFill>
              <a:prstDash val="solid"/>
              <a:round/>
              <a:headEnd type="none" w="med" len="med"/>
              <a:tailEnd type="none" w="med" len="med"/>
            </a:ln>
            <a:effectLst/>
            <a:extLst/>
          </p:spPr>
          <p:txBody>
            <a:bodyPr vert="horz" wrap="none" lIns="86210" tIns="108000" rIns="86210" bIns="43105"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lnSpc>
                  <a:spcPts val="800"/>
                </a:lnSpc>
                <a:spcAft>
                  <a:spcPct val="70000"/>
                </a:spcAft>
                <a:defRPr/>
              </a:pPr>
              <a:r>
                <a:rPr kumimoji="0" lang="ja-JP" altLang="en-US" sz="1400" b="1" kern="0" dirty="0">
                  <a:solidFill>
                    <a:prstClr val="black"/>
                  </a:solidFill>
                  <a:latin typeface="Meiryo UI"/>
                  <a:cs typeface="Meiryo UI" panose="020B0604030504040204" pitchFamily="50" charset="-128"/>
                </a:rPr>
                <a:t>カテゴリ１</a:t>
              </a:r>
              <a:endParaRPr kumimoji="0" lang="en-US" altLang="ja-JP" sz="1400" b="1" kern="0" dirty="0">
                <a:solidFill>
                  <a:prstClr val="black"/>
                </a:solidFill>
                <a:latin typeface="Meiryo UI"/>
                <a:cs typeface="Meiryo UI" panose="020B0604030504040204" pitchFamily="50" charset="-128"/>
              </a:endParaRPr>
            </a:p>
            <a:p>
              <a:pPr algn="ctr" defTabSz="914400">
                <a:lnSpc>
                  <a:spcPts val="800"/>
                </a:lnSpc>
                <a:spcAft>
                  <a:spcPct val="70000"/>
                </a:spcAft>
                <a:defRPr/>
              </a:pPr>
              <a:r>
                <a:rPr kumimoji="0" lang="ja-JP" altLang="en-US" sz="1400" b="1" kern="0" dirty="0">
                  <a:solidFill>
                    <a:prstClr val="black"/>
                  </a:solidFill>
                  <a:latin typeface="Meiryo UI"/>
                  <a:cs typeface="Meiryo UI" panose="020B0604030504040204" pitchFamily="50" charset="-128"/>
                </a:rPr>
                <a:t>購入した製品・サービス</a:t>
              </a:r>
            </a:p>
          </p:txBody>
        </p:sp>
      </p:grpSp>
      <p:sp>
        <p:nvSpPr>
          <p:cNvPr id="30" name="テキスト ボックス 29"/>
          <p:cNvSpPr txBox="1"/>
          <p:nvPr/>
        </p:nvSpPr>
        <p:spPr>
          <a:xfrm>
            <a:off x="593724" y="2482620"/>
            <a:ext cx="7473521" cy="461665"/>
          </a:xfrm>
          <a:prstGeom prst="rect">
            <a:avLst/>
          </a:prstGeom>
          <a:noFill/>
        </p:spPr>
        <p:txBody>
          <a:bodyPr wrap="none" rtlCol="0">
            <a:spAutoFit/>
          </a:bodyPr>
          <a:lstStyle/>
          <a:p>
            <a:pPr marL="342900" indent="-342900" defTabSz="914400" fontAlgn="base">
              <a:spcBef>
                <a:spcPct val="0"/>
              </a:spcBef>
              <a:spcAft>
                <a:spcPct val="0"/>
              </a:spcAft>
              <a:buFont typeface="Wingdings" panose="05000000000000000000" pitchFamily="2" charset="2"/>
              <a:buChar char="p"/>
            </a:pPr>
            <a:r>
              <a:rPr lang="ja-JP" altLang="en-US" sz="2400" b="1" dirty="0" smtClean="0">
                <a:latin typeface="Meiryo UI"/>
              </a:rPr>
              <a:t>例）</a:t>
            </a:r>
            <a:r>
              <a:rPr lang="en-US" altLang="ja-JP" sz="2400" b="1" dirty="0" smtClean="0">
                <a:latin typeface="Meiryo UI"/>
              </a:rPr>
              <a:t>A</a:t>
            </a:r>
            <a:r>
              <a:rPr lang="ja-JP" altLang="en-US" sz="2400" b="1" dirty="0">
                <a:latin typeface="Meiryo UI"/>
              </a:rPr>
              <a:t>電機（電機メーカー</a:t>
            </a:r>
            <a:r>
              <a:rPr lang="ja-JP" altLang="en-US" sz="2400" b="1" dirty="0" smtClean="0">
                <a:latin typeface="Meiryo UI"/>
              </a:rPr>
              <a:t>）</a:t>
            </a:r>
            <a:r>
              <a:rPr lang="ja-JP" altLang="en-US" sz="2400" b="1" dirty="0" smtClean="0">
                <a:latin typeface="Meiryo UI"/>
                <a:ea typeface="ＭＳ Ｐゴシック" pitchFamily="50" charset="-128"/>
              </a:rPr>
              <a:t>の</a:t>
            </a:r>
            <a:r>
              <a:rPr lang="ja-JP" altLang="en-US" sz="2400" b="1" dirty="0" smtClean="0">
                <a:latin typeface="Meiryo UI"/>
              </a:rPr>
              <a:t>サプライチェーン排出量</a:t>
            </a:r>
          </a:p>
        </p:txBody>
      </p:sp>
      <p:pic>
        <p:nvPicPr>
          <p:cNvPr id="31" name="図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695" y="3441938"/>
            <a:ext cx="4728396" cy="1550679"/>
          </a:xfrm>
          <a:prstGeom prst="rect">
            <a:avLst/>
          </a:prstGeom>
        </p:spPr>
      </p:pic>
      <p:sp>
        <p:nvSpPr>
          <p:cNvPr id="32" name="テキスト ボックス 31"/>
          <p:cNvSpPr txBox="1"/>
          <p:nvPr/>
        </p:nvSpPr>
        <p:spPr>
          <a:xfrm>
            <a:off x="665732" y="2950442"/>
            <a:ext cx="4187542" cy="461665"/>
          </a:xfrm>
          <a:prstGeom prst="rect">
            <a:avLst/>
          </a:prstGeom>
          <a:noFill/>
        </p:spPr>
        <p:txBody>
          <a:bodyPr wrap="square" rtlCol="0">
            <a:spAutoFit/>
          </a:bodyPr>
          <a:lstStyle/>
          <a:p>
            <a:pPr marL="0" lvl="1" indent="212487" defTabSz="779173">
              <a:buFont typeface="Wingdings" panose="05000000000000000000" pitchFamily="2" charset="2"/>
              <a:buChar char="l"/>
              <a:defRPr/>
            </a:pPr>
            <a:r>
              <a:rPr lang="en-US" altLang="ja-JP" sz="2400" dirty="0" smtClean="0">
                <a:solidFill>
                  <a:prstClr val="black"/>
                </a:solidFill>
                <a:latin typeface="Meiryo UI" panose="020B0604030504040204" pitchFamily="50" charset="-128"/>
                <a:cs typeface="Meiryo UI" panose="020B0604030504040204" pitchFamily="50" charset="-128"/>
              </a:rPr>
              <a:t>Scope</a:t>
            </a:r>
            <a:r>
              <a:rPr lang="ja-JP" altLang="en-US" sz="2400" dirty="0" smtClean="0">
                <a:solidFill>
                  <a:prstClr val="black"/>
                </a:solidFill>
                <a:latin typeface="Meiryo UI" panose="020B0604030504040204" pitchFamily="50" charset="-128"/>
                <a:cs typeface="Meiryo UI" panose="020B0604030504040204" pitchFamily="50" charset="-128"/>
              </a:rPr>
              <a:t>別排出量</a:t>
            </a:r>
            <a:endParaRPr lang="en-US" altLang="ja-JP" sz="2400" dirty="0">
              <a:solidFill>
                <a:prstClr val="black"/>
              </a:solidFill>
              <a:latin typeface="Meiryo UI" panose="020B0604030504040204" pitchFamily="50" charset="-128"/>
              <a:cs typeface="Meiryo UI" panose="020B0604030504040204" pitchFamily="50" charset="-128"/>
            </a:endParaRPr>
          </a:p>
        </p:txBody>
      </p:sp>
      <p:sp>
        <p:nvSpPr>
          <p:cNvPr id="33" name="正方形/長方形 32"/>
          <p:cNvSpPr/>
          <p:nvPr/>
        </p:nvSpPr>
        <p:spPr>
          <a:xfrm>
            <a:off x="5534395" y="2950443"/>
            <a:ext cx="3407984" cy="461665"/>
          </a:xfrm>
          <a:prstGeom prst="rect">
            <a:avLst/>
          </a:prstGeom>
        </p:spPr>
        <p:txBody>
          <a:bodyPr wrap="none">
            <a:spAutoFit/>
          </a:bodyPr>
          <a:lstStyle/>
          <a:p>
            <a:pPr marL="455870" lvl="1" indent="-243492" defTabSz="779173">
              <a:buFont typeface="Wingdings" panose="05000000000000000000" pitchFamily="2" charset="2"/>
              <a:buChar char="l"/>
              <a:defRPr/>
            </a:pPr>
            <a:r>
              <a:rPr lang="ja-JP" altLang="en-US" sz="2400" dirty="0">
                <a:solidFill>
                  <a:prstClr val="black"/>
                </a:solidFill>
                <a:latin typeface="Meiryo UI" panose="020B0604030504040204" pitchFamily="50" charset="-128"/>
                <a:cs typeface="Meiryo UI" panose="020B0604030504040204" pitchFamily="50" charset="-128"/>
              </a:rPr>
              <a:t>カテゴリ別</a:t>
            </a:r>
            <a:r>
              <a:rPr lang="ja-JP" altLang="en-US" sz="2400" dirty="0" smtClean="0">
                <a:solidFill>
                  <a:prstClr val="black"/>
                </a:solidFill>
                <a:latin typeface="Meiryo UI" panose="020B0604030504040204" pitchFamily="50" charset="-128"/>
                <a:cs typeface="Meiryo UI" panose="020B0604030504040204" pitchFamily="50" charset="-128"/>
              </a:rPr>
              <a:t>排出量グラフ</a:t>
            </a:r>
            <a:endParaRPr lang="en-US" altLang="ja-JP" sz="2400" dirty="0">
              <a:solidFill>
                <a:prstClr val="black"/>
              </a:solidFill>
              <a:latin typeface="Meiryo UI" panose="020B0604030504040204" pitchFamily="50" charset="-128"/>
              <a:cs typeface="Meiryo UI" panose="020B0604030504040204" pitchFamily="50" charset="-128"/>
            </a:endParaRPr>
          </a:p>
        </p:txBody>
      </p:sp>
      <p:sp>
        <p:nvSpPr>
          <p:cNvPr id="34" name="テキスト ボックス 33"/>
          <p:cNvSpPr txBox="1"/>
          <p:nvPr/>
        </p:nvSpPr>
        <p:spPr>
          <a:xfrm>
            <a:off x="677687" y="5539061"/>
            <a:ext cx="5116333" cy="1384995"/>
          </a:xfrm>
          <a:prstGeom prst="rect">
            <a:avLst/>
          </a:prstGeom>
          <a:solidFill>
            <a:sysClr val="window" lastClr="FFFFFF"/>
          </a:solidFill>
          <a:ln w="25400" cap="flat" cmpd="sng" algn="ctr">
            <a:solidFill>
              <a:srgbClr val="F79646"/>
            </a:solidFill>
            <a:prstDash val="solid"/>
          </a:ln>
          <a:effectLst/>
        </p:spPr>
        <p:txBody>
          <a:bodyPr wrap="square" rtlCol="0">
            <a:spAutoFit/>
          </a:bodyPr>
          <a:lstStyle/>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ja-JP" altLang="en-US" sz="2800" b="0" i="0" u="none" strike="noStrike" kern="0" cap="none" spc="0" normalizeH="0" baseline="0" noProof="0" dirty="0" smtClean="0">
                <a:ln>
                  <a:noFill/>
                </a:ln>
                <a:solidFill>
                  <a:prstClr val="black"/>
                </a:solidFill>
                <a:effectLst/>
                <a:uLnTx/>
                <a:uFillTx/>
                <a:latin typeface="Meiryo UI"/>
                <a:ea typeface="Meiryo UI"/>
                <a:cs typeface="+mn-cs"/>
              </a:rPr>
              <a:t>サプライチェーン排出量の中でも</a:t>
            </a:r>
            <a:r>
              <a:rPr kumimoji="0" lang="en-US" altLang="ja-JP" sz="2800" b="0" i="0" u="none" strike="noStrike" kern="0" cap="none" spc="0" normalizeH="0" baseline="0" noProof="0" dirty="0" smtClean="0">
                <a:ln>
                  <a:noFill/>
                </a:ln>
                <a:solidFill>
                  <a:prstClr val="black"/>
                </a:solidFill>
                <a:effectLst/>
                <a:uLnTx/>
                <a:uFillTx/>
                <a:latin typeface="Meiryo UI"/>
                <a:ea typeface="Meiryo UI"/>
                <a:cs typeface="+mn-cs"/>
              </a:rPr>
              <a:t>Scope3</a:t>
            </a:r>
            <a:r>
              <a:rPr kumimoji="0" lang="ja-JP" altLang="en-US" sz="2800" b="0" i="0" u="none" strike="noStrike" kern="0" cap="none" spc="0" normalizeH="0" baseline="0" noProof="0" dirty="0" err="1" smtClean="0">
                <a:ln>
                  <a:noFill/>
                </a:ln>
                <a:solidFill>
                  <a:prstClr val="black"/>
                </a:solidFill>
                <a:effectLst/>
                <a:uLnTx/>
                <a:uFillTx/>
                <a:latin typeface="Meiryo UI"/>
                <a:ea typeface="Meiryo UI"/>
                <a:cs typeface="+mn-cs"/>
              </a:rPr>
              <a:t>、</a:t>
            </a:r>
            <a:r>
              <a:rPr kumimoji="0" lang="ja-JP" altLang="en-US" sz="2800" b="0" i="0" u="none" strike="noStrike" kern="0" cap="none" spc="0" normalizeH="0" baseline="0" noProof="0" dirty="0" smtClean="0">
                <a:ln>
                  <a:noFill/>
                </a:ln>
                <a:solidFill>
                  <a:prstClr val="black"/>
                </a:solidFill>
                <a:effectLst/>
                <a:uLnTx/>
                <a:uFillTx/>
                <a:latin typeface="Meiryo UI"/>
                <a:ea typeface="Meiryo UI"/>
                <a:cs typeface="+mn-cs"/>
              </a:rPr>
              <a:t>特にカテゴリ</a:t>
            </a:r>
            <a:r>
              <a:rPr kumimoji="0" lang="en-US" altLang="ja-JP" sz="2800" b="0" i="0" u="none" strike="noStrike" kern="0" cap="none" spc="0" normalizeH="0" baseline="0" noProof="0" dirty="0" smtClean="0">
                <a:ln>
                  <a:noFill/>
                </a:ln>
                <a:solidFill>
                  <a:prstClr val="black"/>
                </a:solidFill>
                <a:effectLst/>
                <a:uLnTx/>
                <a:uFillTx/>
                <a:latin typeface="Meiryo UI"/>
                <a:ea typeface="Meiryo UI"/>
                <a:cs typeface="+mn-cs"/>
              </a:rPr>
              <a:t>1,4,11</a:t>
            </a:r>
            <a:r>
              <a:rPr kumimoji="0" lang="ja-JP" altLang="en-US" sz="2800" b="0" i="0" u="none" strike="noStrike" kern="0" cap="none" spc="0" normalizeH="0" baseline="0" noProof="0" dirty="0" smtClean="0">
                <a:ln>
                  <a:noFill/>
                </a:ln>
                <a:solidFill>
                  <a:prstClr val="black"/>
                </a:solidFill>
                <a:effectLst/>
                <a:uLnTx/>
                <a:uFillTx/>
                <a:latin typeface="Meiryo UI"/>
                <a:ea typeface="Meiryo UI"/>
                <a:cs typeface="+mn-cs"/>
              </a:rPr>
              <a:t>がホットスポットであることがわかった。</a:t>
            </a:r>
            <a:endParaRPr kumimoji="0" lang="en-US" altLang="ja-JP" sz="2800" b="0" i="0" u="none" strike="noStrike" kern="0" cap="none" spc="0" normalizeH="0" baseline="0" noProof="0" dirty="0" smtClean="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12766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排出量の大きいカテゴリ＝優先削減取組対象</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なぜサプライチェーン排出量を算定するのか？①</a:t>
            </a:r>
            <a:endParaRPr kumimoji="1" lang="ja-JP" altLang="en-US" dirty="0"/>
          </a:p>
        </p:txBody>
      </p:sp>
      <p:sp>
        <p:nvSpPr>
          <p:cNvPr id="5" name="コンテンツ プレースホルダー 4"/>
          <p:cNvSpPr>
            <a:spLocks noGrp="1"/>
          </p:cNvSpPr>
          <p:nvPr>
            <p:ph sz="quarter" idx="12"/>
          </p:nvPr>
        </p:nvSpPr>
        <p:spPr>
          <a:xfrm>
            <a:off x="161925" y="1110920"/>
            <a:ext cx="10367963" cy="634941"/>
          </a:xfrm>
        </p:spPr>
        <p:txBody>
          <a:bodyPr/>
          <a:lstStyle/>
          <a:p>
            <a:pPr marL="273050" indent="-273050"/>
            <a:r>
              <a:rPr lang="ja-JP" altLang="en-US" dirty="0"/>
              <a:t>ホットスポットの特定により、削減に取り組むべきカテゴリがわかる</a:t>
            </a:r>
          </a:p>
        </p:txBody>
      </p:sp>
      <p:sp>
        <p:nvSpPr>
          <p:cNvPr id="21" name="右矢印 20"/>
          <p:cNvSpPr/>
          <p:nvPr/>
        </p:nvSpPr>
        <p:spPr bwMode="auto">
          <a:xfrm>
            <a:off x="773744" y="6358929"/>
            <a:ext cx="576064" cy="428518"/>
          </a:xfrm>
          <a:prstGeom prst="rightArrow">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smtClean="0">
              <a:ln>
                <a:noFill/>
              </a:ln>
              <a:solidFill>
                <a:prstClr val="black"/>
              </a:solidFill>
              <a:effectLst/>
              <a:uLnTx/>
              <a:uFillTx/>
              <a:latin typeface="+mn-ea"/>
              <a:ea typeface="+mn-ea"/>
              <a:cs typeface="+mn-cs"/>
            </a:endParaRPr>
          </a:p>
        </p:txBody>
      </p:sp>
      <p:sp>
        <p:nvSpPr>
          <p:cNvPr id="22" name="タイトル 1"/>
          <p:cNvSpPr txBox="1">
            <a:spLocks/>
          </p:cNvSpPr>
          <p:nvPr/>
        </p:nvSpPr>
        <p:spPr bwMode="auto">
          <a:xfrm>
            <a:off x="1457820" y="6311756"/>
            <a:ext cx="8420100" cy="50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0" cap="all" spc="0" normalizeH="0" baseline="0" noProof="0" dirty="0" smtClean="0">
                <a:ln>
                  <a:noFill/>
                </a:ln>
                <a:solidFill>
                  <a:srgbClr val="140078"/>
                </a:solidFill>
                <a:effectLst/>
                <a:uLnTx/>
                <a:uFillTx/>
                <a:latin typeface="+mn-ea"/>
                <a:ea typeface="+mn-ea"/>
              </a:rPr>
              <a:t>排出割合の大きいカテゴリ</a:t>
            </a:r>
            <a:r>
              <a:rPr lang="ja-JP" altLang="en-US" sz="2800" b="0" kern="0" noProof="0" dirty="0" smtClean="0">
                <a:latin typeface="+mn-ea"/>
                <a:ea typeface="+mn-ea"/>
              </a:rPr>
              <a:t>か</a:t>
            </a:r>
            <a:r>
              <a:rPr lang="ja-JP" altLang="en-US" sz="2800" b="0" kern="0" noProof="0" dirty="0">
                <a:latin typeface="+mn-ea"/>
                <a:ea typeface="+mn-ea"/>
              </a:rPr>
              <a:t>ら</a:t>
            </a:r>
            <a:r>
              <a:rPr kumimoji="1" lang="ja-JP" altLang="en-US" sz="2800" b="0" i="0" u="none" strike="noStrike" kern="0" cap="all" spc="0" normalizeH="0" baseline="0" noProof="0" dirty="0" smtClean="0">
                <a:ln>
                  <a:noFill/>
                </a:ln>
                <a:solidFill>
                  <a:srgbClr val="140078"/>
                </a:solidFill>
                <a:effectLst/>
                <a:uLnTx/>
                <a:uFillTx/>
                <a:latin typeface="+mn-ea"/>
                <a:ea typeface="+mn-ea"/>
              </a:rPr>
              <a:t>削減対策を実施してみる！</a:t>
            </a:r>
            <a:endParaRPr kumimoji="1" lang="ja-JP" altLang="en-US" sz="2800" b="0" i="0" u="none" strike="noStrike" kern="0" cap="all" spc="0" normalizeH="0" baseline="0" noProof="0" dirty="0">
              <a:ln>
                <a:noFill/>
              </a:ln>
              <a:solidFill>
                <a:srgbClr val="140078"/>
              </a:solidFill>
              <a:effectLst/>
              <a:uLnTx/>
              <a:uFillTx/>
              <a:latin typeface="+mn-ea"/>
              <a:ea typeface="+mn-ea"/>
            </a:endParaRPr>
          </a:p>
        </p:txBody>
      </p:sp>
      <p:sp>
        <p:nvSpPr>
          <p:cNvPr id="23" name="コンテンツ プレースホルダー 2"/>
          <p:cNvSpPr txBox="1">
            <a:spLocks/>
          </p:cNvSpPr>
          <p:nvPr/>
        </p:nvSpPr>
        <p:spPr bwMode="auto">
          <a:xfrm>
            <a:off x="593724" y="2169855"/>
            <a:ext cx="9433048" cy="368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66700" indent="-266700" algn="l" rtl="0" eaLnBrk="0" fontAlgn="base" hangingPunct="0">
              <a:lnSpc>
                <a:spcPct val="110000"/>
              </a:lnSpc>
              <a:spcBef>
                <a:spcPct val="20000"/>
              </a:spcBef>
              <a:spcAft>
                <a:spcPct val="0"/>
              </a:spcAft>
              <a:buClr>
                <a:schemeClr val="tx1"/>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l"/>
              <a:tabLst/>
              <a:defRPr/>
            </a:pPr>
            <a:r>
              <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電機は、自社の事業内容からカテゴリ</a:t>
            </a:r>
            <a:r>
              <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が大きくなること</a:t>
            </a: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していた</a:t>
            </a:r>
            <a:endPar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42925" marR="0" lvl="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Ø"/>
              <a:tabLst/>
              <a:defRPr/>
            </a:pPr>
            <a:r>
              <a:rPr lang="ja-JP" altLang="en-US" dirty="0" smtClean="0">
                <a:solidFill>
                  <a:sysClr val="windowText" lastClr="000000"/>
                </a:solidFill>
              </a:rPr>
              <a:t>ファクト</a:t>
            </a: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ベースで排出量の大きさを確認。</a:t>
            </a:r>
            <a:r>
              <a:rPr lang="ja-JP" altLang="en-US" dirty="0" smtClean="0">
                <a:solidFill>
                  <a:sysClr val="windowText" lastClr="000000"/>
                </a:solidFill>
              </a:rPr>
              <a:t>結果、</a:t>
            </a:r>
            <a:r>
              <a:rPr kumimoji="1" lang="ja-JP" altLang="en-US" sz="2800" b="0" i="0" u="sng"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優先的に削減に取組む必然性があることを社内全体で認識</a:t>
            </a: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ができるように！</a:t>
            </a:r>
            <a:endPar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4400" rtl="0" eaLnBrk="0" fontAlgn="base" latinLnBrk="0" hangingPunct="0">
              <a:lnSpc>
                <a:spcPct val="110000"/>
              </a:lnSpc>
              <a:spcBef>
                <a:spcPts val="3000"/>
              </a:spcBef>
              <a:spcAft>
                <a:spcPct val="0"/>
              </a:spcAft>
              <a:buClr>
                <a:sysClr val="windowText" lastClr="000000"/>
              </a:buClr>
              <a:buSzTx/>
              <a:buFont typeface="Wingdings" panose="05000000000000000000" pitchFamily="2" charset="2"/>
              <a:buChar char="l"/>
              <a:tabLst/>
              <a:defRPr/>
            </a:pP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lang="en-US" altLang="ja-JP" dirty="0" smtClean="0">
                <a:solidFill>
                  <a:sysClr val="windowText" lastClr="000000"/>
                </a:solidFill>
              </a:rPr>
              <a:t>,4</a:t>
            </a:r>
            <a:r>
              <a:rPr lang="ja-JP" altLang="en-US" dirty="0" smtClean="0">
                <a:solidFill>
                  <a:sysClr val="windowText" lastClr="000000"/>
                </a:solidFill>
              </a:rPr>
              <a:t>について</a:t>
            </a:r>
            <a:r>
              <a:rPr lang="ja-JP" altLang="en-US" dirty="0">
                <a:solidFill>
                  <a:sysClr val="windowText" lastClr="000000"/>
                </a:solidFill>
              </a:rPr>
              <a:t>も</a:t>
            </a:r>
            <a:r>
              <a:rPr lang="ja-JP" altLang="en-US" dirty="0" smtClean="0">
                <a:solidFill>
                  <a:sysClr val="windowText" lastClr="000000"/>
                </a:solidFill>
              </a:rPr>
              <a:t>排出量</a:t>
            </a:r>
            <a:r>
              <a:rPr lang="ja-JP" altLang="en-US" dirty="0">
                <a:solidFill>
                  <a:sysClr val="windowText" lastClr="000000"/>
                </a:solidFill>
              </a:rPr>
              <a:t>が</a:t>
            </a:r>
            <a:r>
              <a:rPr lang="ja-JP" altLang="en-US" dirty="0" smtClean="0">
                <a:solidFill>
                  <a:sysClr val="windowText" lastClr="000000"/>
                </a:solidFill>
              </a:rPr>
              <a:t>大きいことを新たに認識</a:t>
            </a:r>
            <a:endPar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42925" marR="0" lvl="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Ø"/>
              <a:tabLst/>
              <a:defRPr/>
            </a:pPr>
            <a:r>
              <a:rPr lang="ja-JP" altLang="en-US" u="sng" noProof="0" dirty="0" smtClean="0">
                <a:solidFill>
                  <a:sysClr val="windowText" lastClr="000000"/>
                </a:solidFill>
              </a:rPr>
              <a:t>算定未実施の段階では見えていなかったホットスポット</a:t>
            </a:r>
            <a:r>
              <a:rPr lang="ja-JP" altLang="en-US" noProof="0" dirty="0" smtClean="0">
                <a:solidFill>
                  <a:sysClr val="windowText" lastClr="000000"/>
                </a:solidFill>
              </a:rPr>
              <a:t>。</a:t>
            </a:r>
            <a:r>
              <a:rPr lang="ja-JP" altLang="en-US" noProof="0" dirty="0" smtClean="0">
                <a:solidFill>
                  <a:sysClr val="windowText" lastClr="000000"/>
                </a:solidFill>
              </a:rPr>
              <a:t>削減</a:t>
            </a:r>
            <a:r>
              <a:rPr lang="en-US" altLang="ja-JP" noProof="0" dirty="0" smtClean="0">
                <a:solidFill>
                  <a:sysClr val="windowText" lastClr="000000"/>
                </a:solidFill>
              </a:rPr>
              <a:t/>
            </a:r>
            <a:br>
              <a:rPr lang="en-US" altLang="ja-JP" noProof="0" dirty="0" smtClean="0">
                <a:solidFill>
                  <a:sysClr val="windowText" lastClr="000000"/>
                </a:solidFill>
              </a:rPr>
            </a:br>
            <a:r>
              <a:rPr lang="ja-JP" altLang="en-US" noProof="0" dirty="0" smtClean="0">
                <a:solidFill>
                  <a:sysClr val="windowText" lastClr="000000"/>
                </a:solidFill>
              </a:rPr>
              <a:t>ポテンシャル</a:t>
            </a:r>
            <a:r>
              <a:rPr lang="ja-JP" altLang="en-US" noProof="0" dirty="0" smtClean="0">
                <a:solidFill>
                  <a:sysClr val="windowText" lastClr="000000"/>
                </a:solidFill>
              </a:rPr>
              <a:t>の</a:t>
            </a:r>
            <a:r>
              <a:rPr lang="ja-JP" altLang="en-US" dirty="0" smtClean="0">
                <a:solidFill>
                  <a:sysClr val="windowText" lastClr="000000"/>
                </a:solidFill>
              </a:rPr>
              <a:t>あるカテゴリの可能性が高い！</a:t>
            </a: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0530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A</a:t>
            </a:r>
            <a:r>
              <a:rPr kumimoji="1" lang="ja-JP" altLang="en-US" dirty="0" smtClean="0"/>
              <a:t>電機におけるカテゴリ</a:t>
            </a:r>
            <a:r>
              <a:rPr kumimoji="1" lang="en-US" altLang="ja-JP" dirty="0" smtClean="0"/>
              <a:t>1</a:t>
            </a:r>
            <a:r>
              <a:rPr kumimoji="1" lang="ja-JP" altLang="en-US" dirty="0" smtClean="0"/>
              <a:t>の削減対策</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なぜサプライチェーン排出量を算定するのか？①</a:t>
            </a:r>
            <a:endParaRPr kumimoji="1" lang="ja-JP" altLang="en-US" dirty="0"/>
          </a:p>
        </p:txBody>
      </p:sp>
      <p:sp>
        <p:nvSpPr>
          <p:cNvPr id="5"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dirty="0" smtClean="0"/>
              <a:t>カテゴリごとに削減対策の内容は異なるため、削減すべきカテゴリの特定により、取るべき削減対策がわかる</a:t>
            </a:r>
            <a:endParaRPr lang="ja-JP" altLang="en-US" dirty="0"/>
          </a:p>
        </p:txBody>
      </p:sp>
      <p:sp>
        <p:nvSpPr>
          <p:cNvPr id="8" name="コンテンツ プレースホルダー 2"/>
          <p:cNvSpPr txBox="1">
            <a:spLocks/>
          </p:cNvSpPr>
          <p:nvPr/>
        </p:nvSpPr>
        <p:spPr bwMode="auto">
          <a:xfrm>
            <a:off x="593724" y="2169855"/>
            <a:ext cx="9158287" cy="399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lnSpc>
                <a:spcPct val="110000"/>
              </a:lnSpc>
              <a:spcBef>
                <a:spcPct val="20000"/>
              </a:spcBef>
              <a:spcAft>
                <a:spcPct val="0"/>
              </a:spcAft>
              <a:buClr>
                <a:schemeClr val="tx1"/>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l"/>
              <a:tabLst/>
              <a:defRPr/>
            </a:pP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（購入した製品</a:t>
            </a:r>
            <a:r>
              <a:rPr lang="ja-JP" altLang="en-US" kern="0" dirty="0" smtClean="0">
                <a:solidFill>
                  <a:sysClr val="windowText" lastClr="000000"/>
                </a:solidFill>
              </a:rPr>
              <a:t>・サービス</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）の削減対策</a:t>
            </a: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として</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800" b="0" i="0"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製品</a:t>
            </a:r>
            <a:r>
              <a:rPr kumimoji="1" lang="ja-JP" altLang="en-US" sz="2800" b="0" i="0"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lang="ja-JP" altLang="en-US" kern="0" dirty="0" smtClean="0">
                <a:solidFill>
                  <a:srgbClr val="FF0000"/>
                </a:solidFill>
              </a:rPr>
              <a:t>軽量化・コンパクト化</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を進めることが</a:t>
            </a: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挙げられる</a:t>
            </a:r>
            <a:endParaRPr kumimoji="1" lang="en-US" altLang="ja-JP"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l"/>
              <a:tabLst/>
              <a:defRPr/>
            </a:pPr>
            <a:r>
              <a:rPr lang="ja-JP" altLang="en-US" kern="0" noProof="0" dirty="0">
                <a:solidFill>
                  <a:sysClr val="windowText" lastClr="000000"/>
                </a:solidFill>
              </a:rPr>
              <a:t>軽</a:t>
            </a:r>
            <a:r>
              <a:rPr lang="ja-JP" altLang="en-US" kern="0" noProof="0" dirty="0" smtClean="0">
                <a:solidFill>
                  <a:sysClr val="windowText" lastClr="000000"/>
                </a:solidFill>
              </a:rPr>
              <a:t>量</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化は自社の製品開発の改善や、サプライヤー連携により対応できる。使用者の利便性改善など、製品価値向上に</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も</a:t>
            </a:r>
            <a: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つながる</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ため、導入しやすい取組である</a:t>
            </a:r>
            <a:endPar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l"/>
              <a:tabLst/>
              <a:defRPr/>
            </a:pP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製品の軽量化・コンパクト化はカテゴリ</a:t>
            </a:r>
            <a: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800" b="0" i="0" u="none" strike="noStrike" kern="0" cap="none" spc="0" normalizeH="0" baseline="0" noProof="0" dirty="0" err="1"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での排</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出量</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削減</a:t>
            </a:r>
            <a: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部品調達輸送時の物量軽減）にも繋がり、複数</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800" b="0" i="0" u="none" strike="noStrike" kern="0" cap="none" spc="0" normalizeH="0" baseline="0" noProof="0" dirty="0" err="1"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で</a:t>
            </a:r>
            <a:r>
              <a:rPr kumimoji="1" lang="ja-JP" altLang="en-US" sz="2800" b="0" i="0" u="none" strike="noStrike" kern="0" cap="none" spc="0" normalizeH="0" baseline="0" noProof="0" dirty="0" err="1"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削減効果が期待できる</a:t>
            </a:r>
            <a:endPar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5424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A</a:t>
            </a:r>
            <a:r>
              <a:rPr kumimoji="1" lang="ja-JP" altLang="en-US" dirty="0" smtClean="0"/>
              <a:t>電機におけるカテゴリ</a:t>
            </a:r>
            <a:r>
              <a:rPr lang="en-US" altLang="ja-JP" dirty="0"/>
              <a:t>4</a:t>
            </a:r>
            <a:r>
              <a:rPr kumimoji="1" lang="ja-JP" altLang="en-US" dirty="0" smtClean="0"/>
              <a:t>の削減対策</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なぜサプライチェーン排出量を算定するのか？①</a:t>
            </a:r>
            <a:endParaRPr kumimoji="1" lang="ja-JP" altLang="en-US" dirty="0"/>
          </a:p>
        </p:txBody>
      </p:sp>
      <p:sp>
        <p:nvSpPr>
          <p:cNvPr id="5" name="コンテンツ プレースホルダー 4"/>
          <p:cNvSpPr>
            <a:spLocks noGrp="1"/>
          </p:cNvSpPr>
          <p:nvPr>
            <p:ph sz="quarter" idx="12"/>
          </p:nvPr>
        </p:nvSpPr>
        <p:spPr>
          <a:xfrm>
            <a:off x="161925" y="1110920"/>
            <a:ext cx="10367963" cy="634941"/>
          </a:xfrm>
        </p:spPr>
        <p:txBody>
          <a:bodyPr/>
          <a:lstStyle/>
          <a:p>
            <a:pPr marL="273050" indent="-273050"/>
            <a:r>
              <a:rPr lang="ja-JP" altLang="en-US" dirty="0" smtClean="0"/>
              <a:t>カテゴリごとに削減対策の内容は異なる</a:t>
            </a:r>
            <a:endParaRPr lang="ja-JP" altLang="en-US" dirty="0"/>
          </a:p>
        </p:txBody>
      </p:sp>
      <p:sp>
        <p:nvSpPr>
          <p:cNvPr id="6" name="コンテンツ プレースホルダー 2"/>
          <p:cNvSpPr txBox="1">
            <a:spLocks/>
          </p:cNvSpPr>
          <p:nvPr/>
        </p:nvSpPr>
        <p:spPr bwMode="auto">
          <a:xfrm>
            <a:off x="593724" y="2169855"/>
            <a:ext cx="9172574" cy="313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lnSpc>
                <a:spcPct val="110000"/>
              </a:lnSpc>
              <a:spcBef>
                <a:spcPct val="20000"/>
              </a:spcBef>
              <a:spcAft>
                <a:spcPct val="0"/>
              </a:spcAft>
              <a:buClr>
                <a:schemeClr val="tx1"/>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l"/>
              <a:tabLst/>
              <a:defRPr/>
            </a:pP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カテゴリ</a:t>
            </a:r>
            <a:r>
              <a:rPr lang="en-US" altLang="ja-JP" kern="0" dirty="0">
                <a:solidFill>
                  <a:sysClr val="windowText" lastClr="000000"/>
                </a:solidFill>
              </a:rPr>
              <a:t>4</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（輸送・配送（上流））の削減対策は、</a:t>
            </a:r>
            <a:r>
              <a:rPr lang="ja-JP" altLang="en-US" kern="0" dirty="0" smtClean="0"/>
              <a:t>輸送方法・輸送物の見直し</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を進めること</a:t>
            </a:r>
            <a:endPar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l"/>
              <a:tabLst/>
              <a:defRPr/>
            </a:pPr>
            <a:r>
              <a:rPr lang="ja-JP" altLang="en-US" kern="0" dirty="0" smtClean="0">
                <a:solidFill>
                  <a:sysClr val="windowText" lastClr="000000"/>
                </a:solidFill>
              </a:rPr>
              <a:t>輸送方法の</a:t>
            </a:r>
            <a:r>
              <a:rPr lang="ja-JP" altLang="en-US" kern="0" dirty="0">
                <a:solidFill>
                  <a:sysClr val="windowText" lastClr="000000"/>
                </a:solidFill>
              </a:rPr>
              <a:t>見直</a:t>
            </a:r>
            <a:r>
              <a:rPr lang="ja-JP" altLang="en-US" kern="0" dirty="0" smtClean="0">
                <a:solidFill>
                  <a:sysClr val="windowText" lastClr="000000"/>
                </a:solidFill>
              </a:rPr>
              <a:t>し</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はモーダルシフトにより対応できる。</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航空</a:t>
            </a:r>
            <a:r>
              <a:rPr lang="ja-JP" altLang="en-US" kern="0" dirty="0" smtClean="0">
                <a:solidFill>
                  <a:sysClr val="windowText" lastClr="000000"/>
                </a:solidFill>
              </a:rPr>
              <a:t>・</a:t>
            </a:r>
            <a:r>
              <a:rPr lang="en-US" altLang="ja-JP" kern="0" dirty="0" smtClean="0">
                <a:solidFill>
                  <a:sysClr val="windowText" lastClr="000000"/>
                </a:solidFill>
              </a:rPr>
              <a:t/>
            </a:r>
            <a:br>
              <a:rPr lang="en-US" altLang="ja-JP" kern="0" dirty="0" smtClean="0">
                <a:solidFill>
                  <a:sysClr val="windowText" lastClr="000000"/>
                </a:solidFill>
              </a:rPr>
            </a:b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トラック</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輸送から船舶輸送への切替や、トラック輸送から</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鉄道</a:t>
            </a:r>
            <a: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輸送</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等への切替など</a:t>
            </a:r>
            <a:endPar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l"/>
              <a:tabLst/>
              <a:defRPr/>
            </a:pP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輸送物の見直しは、梱包材の削減など</a:t>
            </a:r>
            <a:r>
              <a:rPr lang="ja-JP" altLang="en-US" kern="0" dirty="0" smtClean="0">
                <a:solidFill>
                  <a:sysClr val="windowText" lastClr="000000"/>
                </a:solidFill>
              </a:rPr>
              <a:t>により対応できる</a:t>
            </a:r>
            <a:endPar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695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A</a:t>
            </a:r>
            <a:r>
              <a:rPr kumimoji="1" lang="ja-JP" altLang="en-US" dirty="0" smtClean="0"/>
              <a:t>電機におけるカテゴリ</a:t>
            </a:r>
            <a:r>
              <a:rPr lang="en-US" altLang="ja-JP" dirty="0" smtClean="0"/>
              <a:t>11</a:t>
            </a:r>
            <a:r>
              <a:rPr kumimoji="1" lang="ja-JP" altLang="en-US" dirty="0" smtClean="0"/>
              <a:t>の削減対策</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なぜサプライチェーン排出量を算定するのか？①</a:t>
            </a:r>
            <a:endParaRPr kumimoji="1" lang="ja-JP" altLang="en-US" dirty="0"/>
          </a:p>
        </p:txBody>
      </p:sp>
      <p:sp>
        <p:nvSpPr>
          <p:cNvPr id="5" name="コンテンツ プレースホルダー 4"/>
          <p:cNvSpPr>
            <a:spLocks noGrp="1"/>
          </p:cNvSpPr>
          <p:nvPr>
            <p:ph sz="quarter" idx="12"/>
          </p:nvPr>
        </p:nvSpPr>
        <p:spPr>
          <a:xfrm>
            <a:off x="161925" y="1110920"/>
            <a:ext cx="10367963" cy="634941"/>
          </a:xfrm>
        </p:spPr>
        <p:txBody>
          <a:bodyPr/>
          <a:lstStyle/>
          <a:p>
            <a:pPr marL="273050" indent="-273050"/>
            <a:r>
              <a:rPr lang="ja-JP" altLang="en-US" dirty="0" smtClean="0"/>
              <a:t>カテゴリごとに削減対策の内容は異なる</a:t>
            </a:r>
            <a:endParaRPr lang="ja-JP" altLang="en-US" dirty="0"/>
          </a:p>
        </p:txBody>
      </p:sp>
      <p:sp>
        <p:nvSpPr>
          <p:cNvPr id="7" name="コンテンツ プレースホルダー 2"/>
          <p:cNvSpPr txBox="1">
            <a:spLocks/>
          </p:cNvSpPr>
          <p:nvPr/>
        </p:nvSpPr>
        <p:spPr bwMode="auto">
          <a:xfrm>
            <a:off x="593724" y="2169855"/>
            <a:ext cx="9158287" cy="36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lnSpc>
                <a:spcPct val="110000"/>
              </a:lnSpc>
              <a:spcBef>
                <a:spcPct val="20000"/>
              </a:spcBef>
              <a:spcAft>
                <a:spcPct val="0"/>
              </a:spcAft>
              <a:buClr>
                <a:schemeClr val="tx1"/>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l"/>
              <a:tabLst/>
              <a:defRPr/>
            </a:pP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ホットスポットの特定により、自社製品ポートフォリオの中で</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排出量</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の大小が判明した。それにより対策に取組むべき製品が明確化され、効率的な対策計画を立てることが可能に</a:t>
            </a:r>
            <a:endPar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l"/>
              <a:tabLst/>
              <a:defRPr/>
            </a:pP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（販売した製品の使用）の削減対策は、</a:t>
            </a:r>
            <a:r>
              <a:rPr kumimoji="1" lang="ja-JP" altLang="en-US" sz="2800" b="0" i="0"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製品の省エネ化</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を進めること</a:t>
            </a:r>
            <a:endPar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buClr>
                <a:sysClr val="windowText" lastClr="000000"/>
              </a:buClr>
              <a:defRPr/>
            </a:pP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省エネ化は自社の製品開発の改善で対応できる。新規技術を取り入れるなど、比較的取組みやすい対策</a:t>
            </a:r>
            <a:endParaRPr lang="en-US" altLang="ja-JP" kern="0" dirty="0">
              <a:solidFill>
                <a:sysClr val="windowText" lastClr="000000"/>
              </a:solidFill>
            </a:endParaRPr>
          </a:p>
        </p:txBody>
      </p:sp>
    </p:spTree>
    <p:extLst>
      <p:ext uri="{BB962C8B-B14F-4D97-AF65-F5344CB8AC3E}">
        <p14:creationId xmlns:p14="http://schemas.microsoft.com/office/powerpoint/2010/main" val="354570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256D878-94FE-4650-A715-20ADCF7A3758}"/>
              </a:ext>
            </a:extLst>
          </p:cNvPr>
          <p:cNvSpPr/>
          <p:nvPr/>
        </p:nvSpPr>
        <p:spPr bwMode="white">
          <a:xfrm>
            <a:off x="177800" y="284266"/>
            <a:ext cx="9286481" cy="648000"/>
          </a:xfrm>
          <a:prstGeom prst="rect">
            <a:avLst/>
          </a:prstGeom>
          <a:noFill/>
        </p:spPr>
        <p:txBody>
          <a:bodyPr lIns="252000" tIns="36000" rIns="0" bIns="0" anchor="ctr" anchorCtr="0"/>
          <a:lstStyle/>
          <a:p>
            <a:pPr lvl="0" defTabSz="1007943">
              <a:lnSpc>
                <a:spcPct val="90000"/>
              </a:lnSpc>
              <a:spcBef>
                <a:spcPct val="0"/>
              </a:spcBef>
              <a:buNone/>
            </a:pPr>
            <a:r>
              <a:rPr lang="ja-JP" altLang="en-US" sz="2800" b="1" dirty="0">
                <a:solidFill>
                  <a:schemeClr val="bg1"/>
                </a:solidFill>
                <a:latin typeface="Meiryo UI" panose="020B0604030504040204" pitchFamily="50" charset="-128"/>
                <a:ea typeface="Meiryo UI" panose="020B0604030504040204" pitchFamily="50" charset="-128"/>
                <a:cs typeface="+mj-cs"/>
              </a:rPr>
              <a:t>目次</a:t>
            </a:r>
          </a:p>
        </p:txBody>
      </p:sp>
      <p:sp>
        <p:nvSpPr>
          <p:cNvPr id="12"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1094661" y="2309995"/>
            <a:ext cx="8064820"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buClr>
                <a:schemeClr val="bg2"/>
              </a:buClr>
              <a:buFont typeface="+mj-lt"/>
              <a:buAutoNum type="arabicPeriod"/>
              <a:defRPr/>
            </a:pPr>
            <a:r>
              <a:rPr lang="ja-JP" altLang="en-US" dirty="0">
                <a:solidFill>
                  <a:sysClr val="windowText" lastClr="000000"/>
                </a:solidFill>
              </a:rPr>
              <a:t>サプライチェーン排出量とは？</a:t>
            </a:r>
          </a:p>
          <a:p>
            <a:pPr marL="342900" lvl="0" indent="-342900">
              <a:buClr>
                <a:schemeClr val="bg2"/>
              </a:buClr>
              <a:buFont typeface="+mj-lt"/>
              <a:buAutoNum type="arabicPeriod"/>
              <a:defRPr/>
            </a:pPr>
            <a:r>
              <a:rPr lang="ja-JP" altLang="en-US" dirty="0">
                <a:solidFill>
                  <a:sysClr val="windowText" lastClr="000000"/>
                </a:solidFill>
              </a:rPr>
              <a:t>なぜサプライチェーン排出量を算定するのか？</a:t>
            </a:r>
          </a:p>
          <a:p>
            <a:pPr marL="342900" lvl="0" indent="-342900">
              <a:buClr>
                <a:schemeClr val="bg2"/>
              </a:buClr>
              <a:buFont typeface="+mj-lt"/>
              <a:buAutoNum type="arabicPeriod"/>
              <a:defRPr/>
            </a:pPr>
            <a:r>
              <a:rPr lang="ja-JP" altLang="en-US" dirty="0">
                <a:solidFill>
                  <a:sysClr val="windowText" lastClr="000000"/>
                </a:solidFill>
              </a:rPr>
              <a:t>サプライチェーン排出量の算定の考え方</a:t>
            </a:r>
          </a:p>
          <a:p>
            <a:pPr marL="342900" lvl="0" indent="-342900">
              <a:buClr>
                <a:schemeClr val="bg2"/>
              </a:buClr>
              <a:buFont typeface="+mj-lt"/>
              <a:buAutoNum type="arabicPeriod"/>
              <a:defRPr/>
            </a:pPr>
            <a:r>
              <a:rPr lang="ja-JP" altLang="en-US" dirty="0">
                <a:solidFill>
                  <a:sysClr val="windowText" lastClr="000000"/>
                </a:solidFill>
              </a:rPr>
              <a:t>代表的なカテゴリの算定方法</a:t>
            </a:r>
          </a:p>
          <a:p>
            <a:pPr marL="342900" lvl="0" indent="-342900">
              <a:buClr>
                <a:schemeClr val="bg2"/>
              </a:buClr>
              <a:buFont typeface="+mj-lt"/>
              <a:buAutoNum type="arabicPeriod"/>
              <a:defRPr/>
            </a:pPr>
            <a:r>
              <a:rPr lang="ja-JP" altLang="en-US" dirty="0">
                <a:solidFill>
                  <a:sysClr val="windowText" lastClr="000000"/>
                </a:solidFill>
              </a:rPr>
              <a:t>サプライチェーン排出量の削減に</a:t>
            </a:r>
            <a:r>
              <a:rPr lang="ja-JP" altLang="en-US" dirty="0" smtClean="0">
                <a:solidFill>
                  <a:sysClr val="windowText" lastClr="000000"/>
                </a:solidFill>
              </a:rPr>
              <a:t>向けて</a:t>
            </a:r>
          </a:p>
          <a:p>
            <a:pPr lvl="0">
              <a:buClr>
                <a:schemeClr val="bg2"/>
              </a:buClr>
              <a:defRPr/>
            </a:pPr>
            <a:r>
              <a:rPr lang="en-US" altLang="ja-JP" dirty="0" smtClean="0">
                <a:solidFill>
                  <a:sysClr val="windowText" lastClr="000000"/>
                </a:solidFill>
              </a:rPr>
              <a:t>【</a:t>
            </a:r>
            <a:r>
              <a:rPr lang="ja-JP" altLang="en-US" dirty="0" smtClean="0">
                <a:solidFill>
                  <a:sysClr val="windowText" lastClr="000000"/>
                </a:solidFill>
              </a:rPr>
              <a:t>参考①</a:t>
            </a:r>
            <a:r>
              <a:rPr lang="en-US" altLang="ja-JP" dirty="0" smtClean="0">
                <a:solidFill>
                  <a:sysClr val="windowText" lastClr="000000"/>
                </a:solidFill>
              </a:rPr>
              <a:t>】</a:t>
            </a:r>
            <a:r>
              <a:rPr lang="ja-JP" altLang="en-US" dirty="0" smtClean="0">
                <a:solidFill>
                  <a:sysClr val="windowText" lastClr="000000"/>
                </a:solidFill>
              </a:rPr>
              <a:t>削減貢献量について</a:t>
            </a:r>
          </a:p>
          <a:p>
            <a:pPr lvl="0">
              <a:buClr>
                <a:schemeClr val="bg2"/>
              </a:buClr>
              <a:defRPr/>
            </a:pPr>
            <a:r>
              <a:rPr lang="en-US" altLang="ja-JP" dirty="0" smtClean="0">
                <a:solidFill>
                  <a:sysClr val="windowText" lastClr="000000"/>
                </a:solidFill>
              </a:rPr>
              <a:t>【</a:t>
            </a:r>
            <a:r>
              <a:rPr lang="ja-JP" altLang="en-US" dirty="0">
                <a:solidFill>
                  <a:sysClr val="windowText" lastClr="000000"/>
                </a:solidFill>
              </a:rPr>
              <a:t>参考②</a:t>
            </a:r>
            <a:r>
              <a:rPr lang="en-US" altLang="ja-JP" dirty="0">
                <a:solidFill>
                  <a:sysClr val="windowText" lastClr="000000"/>
                </a:solidFill>
              </a:rPr>
              <a:t>】</a:t>
            </a:r>
            <a:r>
              <a:rPr lang="ja-JP" altLang="en-US" dirty="0">
                <a:solidFill>
                  <a:sysClr val="windowText" lastClr="000000"/>
                </a:solidFill>
              </a:rPr>
              <a:t>環境省サプライチェーン排出量算定支援事業</a:t>
            </a:r>
          </a:p>
        </p:txBody>
      </p:sp>
      <p:sp>
        <p:nvSpPr>
          <p:cNvPr id="13"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6543088" y="2309995"/>
            <a:ext cx="85603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en-US" altLang="ja-JP" dirty="0"/>
              <a:t>2</a:t>
            </a:r>
          </a:p>
          <a:p>
            <a:pPr algn="r"/>
            <a:r>
              <a:rPr lang="en-US" altLang="ja-JP" dirty="0"/>
              <a:t>12</a:t>
            </a:r>
          </a:p>
          <a:p>
            <a:pPr algn="r"/>
            <a:r>
              <a:rPr lang="en-US" altLang="ja-JP" dirty="0" smtClean="0"/>
              <a:t>45</a:t>
            </a:r>
            <a:endParaRPr lang="en-US" altLang="ja-JP" dirty="0"/>
          </a:p>
          <a:p>
            <a:pPr algn="r"/>
            <a:r>
              <a:rPr lang="en-US" altLang="ja-JP" dirty="0" smtClean="0"/>
              <a:t>57</a:t>
            </a:r>
            <a:endParaRPr lang="en-US" altLang="ja-JP" dirty="0"/>
          </a:p>
          <a:p>
            <a:pPr algn="r"/>
            <a:r>
              <a:rPr lang="en-US" altLang="ja-JP" dirty="0" smtClean="0"/>
              <a:t>72</a:t>
            </a:r>
            <a:endParaRPr lang="en-US" altLang="ja-JP" dirty="0"/>
          </a:p>
          <a:p>
            <a:pPr algn="r"/>
            <a:r>
              <a:rPr lang="en-US" altLang="ja-JP" dirty="0" smtClean="0"/>
              <a:t>83</a:t>
            </a:r>
            <a:endParaRPr lang="en-US" altLang="ja-JP" dirty="0"/>
          </a:p>
          <a:p>
            <a:pPr algn="r"/>
            <a:r>
              <a:rPr lang="en-US" altLang="ja-JP" dirty="0" smtClean="0"/>
              <a:t>93</a:t>
            </a:r>
            <a:endParaRPr lang="ja-JP" altLang="en-US" dirty="0"/>
          </a:p>
        </p:txBody>
      </p:sp>
      <p:sp>
        <p:nvSpPr>
          <p:cNvPr id="14"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2710392" y="2309995"/>
            <a:ext cx="429962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dirty="0"/>
              <a:t>・　・　・　・　・　・　・　・　・　・</a:t>
            </a:r>
            <a:endParaRPr lang="en-US" altLang="ja-JP" dirty="0"/>
          </a:p>
          <a:p>
            <a:pPr algn="r"/>
            <a:r>
              <a:rPr lang="ja-JP" altLang="en-US" dirty="0"/>
              <a:t>　・　・　・ </a:t>
            </a:r>
            <a:endParaRPr lang="en-US" altLang="ja-JP" dirty="0"/>
          </a:p>
          <a:p>
            <a:pPr algn="r"/>
            <a:r>
              <a:rPr lang="ja-JP" altLang="en-US" dirty="0"/>
              <a:t>・　・　・　・　・　・</a:t>
            </a:r>
            <a:endParaRPr lang="en-US" altLang="ja-JP" dirty="0"/>
          </a:p>
          <a:p>
            <a:pPr algn="r"/>
            <a:r>
              <a:rPr lang="ja-JP" altLang="en-US" dirty="0"/>
              <a:t>・　・　・　・　・　・　・　・　・　・</a:t>
            </a:r>
            <a:endParaRPr lang="en-US" altLang="ja-JP" dirty="0"/>
          </a:p>
          <a:p>
            <a:pPr algn="r"/>
            <a:r>
              <a:rPr lang="ja-JP" altLang="en-US" dirty="0"/>
              <a:t>・　・　・　・　・　・　・</a:t>
            </a:r>
            <a:endParaRPr lang="en-US" altLang="ja-JP" dirty="0"/>
          </a:p>
          <a:p>
            <a:pPr algn="r"/>
            <a:r>
              <a:rPr lang="ja-JP" altLang="en-US" dirty="0"/>
              <a:t>・　・　・　・　・　・　・　・　・　・　・</a:t>
            </a:r>
            <a:endParaRPr lang="en-US" altLang="ja-JP" dirty="0"/>
          </a:p>
          <a:p>
            <a:pPr algn="r"/>
            <a:r>
              <a:rPr lang="ja-JP" altLang="en-US" dirty="0"/>
              <a:t>・　・　</a:t>
            </a:r>
            <a:endParaRPr lang="en-US" altLang="ja-JP" dirty="0"/>
          </a:p>
        </p:txBody>
      </p:sp>
    </p:spTree>
    <p:extLst>
      <p:ext uri="{BB962C8B-B14F-4D97-AF65-F5344CB8AC3E}">
        <p14:creationId xmlns:p14="http://schemas.microsoft.com/office/powerpoint/2010/main" val="2001606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カテゴリ</a:t>
            </a:r>
            <a:r>
              <a:rPr kumimoji="1" lang="en-US" altLang="ja-JP" dirty="0" smtClean="0"/>
              <a:t>11</a:t>
            </a:r>
            <a:r>
              <a:rPr kumimoji="1" lang="ja-JP" altLang="en-US" dirty="0" smtClean="0"/>
              <a:t>の削減目標例</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なぜサプライチェーン排出量を算定するのか？①</a:t>
            </a:r>
            <a:endParaRPr kumimoji="1" lang="ja-JP" altLang="en-US" dirty="0"/>
          </a:p>
        </p:txBody>
      </p:sp>
      <p:graphicFrame>
        <p:nvGraphicFramePr>
          <p:cNvPr id="8" name="表 7"/>
          <p:cNvGraphicFramePr>
            <a:graphicFrameLocks noGrp="1"/>
          </p:cNvGraphicFramePr>
          <p:nvPr>
            <p:extLst/>
          </p:nvPr>
        </p:nvGraphicFramePr>
        <p:xfrm>
          <a:off x="575906" y="1184266"/>
          <a:ext cx="9720000" cy="5311440"/>
        </p:xfrm>
        <a:graphic>
          <a:graphicData uri="http://schemas.openxmlformats.org/drawingml/2006/table">
            <a:tbl>
              <a:tblPr firstRow="1" bandRow="1"/>
              <a:tblGrid>
                <a:gridCol w="144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108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2340000">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企業名</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国・セクター</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dirty="0"/>
                    </a:p>
                  </a:txBody>
                  <a:tcPr/>
                </a:tc>
                <a:tc gridSpan="5">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a:p>
                  </a:txBody>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国</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セクター</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基準年</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目標年</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単位</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概要</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Dell</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米国</a:t>
                      </a: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ハードウェア・設備</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Scope3</a:t>
                      </a:r>
                    </a:p>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年</a:t>
                      </a: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年</a:t>
                      </a: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原単位</a:t>
                      </a: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製品ポートフォリオからのエネルギー原単位を</a:t>
                      </a: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削減</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6726">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ソニー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電気機器</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Scope3</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2035</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販売した製品の使用からの排出量を</a:t>
                      </a: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45</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％削減</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10101"/>
                  </a:ext>
                </a:extLst>
              </a:tr>
              <a:tr h="176726">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シャープ</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電気機器</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Scope3</a:t>
                      </a: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2031</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販売した製品の使用からの排出量を</a:t>
                      </a: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33</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％削減</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344371"/>
                  </a:ext>
                </a:extLst>
              </a:tr>
              <a:tr h="176726">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積水ハウス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建設業</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Scope3</a:t>
                      </a:r>
                    </a:p>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販売した製品の使用からの排出量を</a:t>
                      </a: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45</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％削減</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126458"/>
                  </a:ext>
                </a:extLst>
              </a:tr>
              <a:tr h="176726">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大和ハウス工業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建設業</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Scope3</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床面積あたりの排出量を</a:t>
                      </a: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30</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％改善</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2752842"/>
                  </a:ext>
                </a:extLst>
              </a:tr>
              <a:tr h="176726">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東京建物</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不動産業</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Scope3</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販売した製品の使用からの排出量を</a:t>
                      </a: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40</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％改善</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225787"/>
                  </a:ext>
                </a:extLst>
              </a:tr>
              <a:tr h="176726">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日産自動車</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輸送用機器</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Scope3</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車両キロ当たりの排出量を</a:t>
                      </a: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32.5%</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改善</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7597510"/>
                  </a:ext>
                </a:extLst>
              </a:tr>
            </a:tbl>
          </a:graphicData>
        </a:graphic>
      </p:graphicFrame>
      <p:sp>
        <p:nvSpPr>
          <p:cNvPr id="9" name="テキスト ボックス 11"/>
          <p:cNvSpPr txBox="1">
            <a:spLocks noChangeArrowheads="1"/>
          </p:cNvSpPr>
          <p:nvPr/>
        </p:nvSpPr>
        <p:spPr bwMode="auto">
          <a:xfrm>
            <a:off x="765187" y="6882250"/>
            <a:ext cx="8032750" cy="5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292" dirty="0">
                <a:solidFill>
                  <a:srgbClr val="000000"/>
                </a:solidFill>
                <a:latin typeface="Meiryo UI" pitchFamily="50" charset="-128"/>
                <a:ea typeface="Meiryo UI" pitchFamily="50" charset="-128"/>
                <a:cs typeface="Meiryo UI" pitchFamily="50" charset="-128"/>
              </a:rPr>
              <a:t>[</a:t>
            </a:r>
            <a:r>
              <a:rPr lang="ja-JP" altLang="en-US" sz="1292" dirty="0" smtClean="0">
                <a:solidFill>
                  <a:srgbClr val="000000"/>
                </a:solidFill>
                <a:latin typeface="Meiryo UI" pitchFamily="50" charset="-128"/>
                <a:ea typeface="Meiryo UI" pitchFamily="50" charset="-128"/>
                <a:cs typeface="Meiryo UI" pitchFamily="50" charset="-128"/>
              </a:rPr>
              <a:t>出所</a:t>
            </a:r>
            <a:r>
              <a:rPr lang="en-US" altLang="ja-JP" sz="1292" dirty="0" smtClean="0">
                <a:solidFill>
                  <a:srgbClr val="000000"/>
                </a:solidFill>
                <a:latin typeface="Meiryo UI" pitchFamily="50" charset="-128"/>
                <a:ea typeface="Meiryo UI" pitchFamily="50" charset="-128"/>
                <a:cs typeface="Meiryo UI" pitchFamily="50" charset="-128"/>
              </a:rPr>
              <a:t>]Science </a:t>
            </a:r>
            <a:r>
              <a:rPr lang="en-US" altLang="ja-JP" sz="1292" dirty="0">
                <a:solidFill>
                  <a:srgbClr val="000000"/>
                </a:solidFill>
                <a:latin typeface="Meiryo UI" pitchFamily="50" charset="-128"/>
                <a:ea typeface="Meiryo UI" pitchFamily="50" charset="-128"/>
                <a:cs typeface="Meiryo UI" pitchFamily="50" charset="-128"/>
              </a:rPr>
              <a:t>Based Targets</a:t>
            </a:r>
            <a:r>
              <a:rPr lang="ja-JP" altLang="en-US" sz="1292" dirty="0" smtClean="0">
                <a:solidFill>
                  <a:srgbClr val="000000"/>
                </a:solidFill>
                <a:latin typeface="Meiryo UI" pitchFamily="50" charset="-128"/>
                <a:ea typeface="Meiryo UI" pitchFamily="50" charset="-128"/>
                <a:cs typeface="Meiryo UI" pitchFamily="50" charset="-128"/>
              </a:rPr>
              <a:t>ホームページ</a:t>
            </a:r>
            <a:r>
              <a:rPr lang="ja-JP" altLang="en-US" sz="1292" dirty="0">
                <a:solidFill>
                  <a:srgbClr val="000000"/>
                </a:solidFill>
                <a:latin typeface="Meiryo UI" pitchFamily="50" charset="-128"/>
                <a:ea typeface="Meiryo UI" pitchFamily="50" charset="-128"/>
                <a:cs typeface="Meiryo UI" pitchFamily="50" charset="-128"/>
              </a:rPr>
              <a:t>　</a:t>
            </a:r>
            <a:r>
              <a:rPr lang="en-US" altLang="ja-JP" sz="1292" dirty="0" smtClean="0">
                <a:solidFill>
                  <a:srgbClr val="000000"/>
                </a:solidFill>
                <a:latin typeface="Meiryo UI" pitchFamily="50" charset="-128"/>
                <a:ea typeface="Meiryo UI" pitchFamily="50" charset="-128"/>
                <a:cs typeface="Meiryo UI" pitchFamily="50" charset="-128"/>
              </a:rPr>
              <a:t>Companies</a:t>
            </a:r>
            <a:r>
              <a:rPr lang="ja-JP" altLang="en-US" sz="1292" dirty="0" smtClean="0">
                <a:solidFill>
                  <a:srgbClr val="000000"/>
                </a:solidFill>
                <a:latin typeface="Meiryo UI" pitchFamily="50" charset="-128"/>
                <a:ea typeface="Meiryo UI" pitchFamily="50" charset="-128"/>
                <a:cs typeface="Meiryo UI" pitchFamily="50" charset="-128"/>
              </a:rPr>
              <a:t> </a:t>
            </a:r>
            <a:r>
              <a:rPr lang="en-US" altLang="ja-JP" sz="1292" dirty="0" smtClean="0">
                <a:solidFill>
                  <a:srgbClr val="000000"/>
                </a:solidFill>
                <a:latin typeface="Meiryo UI" pitchFamily="50" charset="-128"/>
                <a:ea typeface="Meiryo UI" pitchFamily="50" charset="-128"/>
                <a:cs typeface="Meiryo UI" pitchFamily="50" charset="-128"/>
              </a:rPr>
              <a:t>Take</a:t>
            </a:r>
            <a:r>
              <a:rPr lang="ja-JP" altLang="en-US" sz="1292" dirty="0" smtClean="0">
                <a:solidFill>
                  <a:srgbClr val="000000"/>
                </a:solidFill>
                <a:latin typeface="Meiryo UI" pitchFamily="50" charset="-128"/>
                <a:ea typeface="Meiryo UI" pitchFamily="50" charset="-128"/>
                <a:cs typeface="Meiryo UI" pitchFamily="50" charset="-128"/>
              </a:rPr>
              <a:t> </a:t>
            </a:r>
            <a:r>
              <a:rPr lang="en-US" altLang="ja-JP" sz="1292" dirty="0" smtClean="0">
                <a:solidFill>
                  <a:srgbClr val="000000"/>
                </a:solidFill>
                <a:latin typeface="Meiryo UI" pitchFamily="50" charset="-128"/>
                <a:ea typeface="Meiryo UI" pitchFamily="50" charset="-128"/>
                <a:cs typeface="Meiryo UI" pitchFamily="50" charset="-128"/>
              </a:rPr>
              <a:t>Action</a:t>
            </a:r>
            <a:r>
              <a:rPr lang="ja-JP" altLang="en-US" sz="1292" dirty="0" smtClean="0">
                <a:solidFill>
                  <a:srgbClr val="000000"/>
                </a:solidFill>
                <a:latin typeface="Meiryo UI" pitchFamily="50" charset="-128"/>
                <a:ea typeface="Meiryo UI" pitchFamily="50" charset="-128"/>
                <a:cs typeface="Meiryo UI" pitchFamily="50" charset="-128"/>
              </a:rPr>
              <a:t>　（</a:t>
            </a:r>
            <a:r>
              <a:rPr lang="en-US" altLang="ja-JP" sz="1292" dirty="0" smtClean="0">
                <a:solidFill>
                  <a:srgbClr val="000000"/>
                </a:solidFill>
                <a:latin typeface="Meiryo UI" pitchFamily="50" charset="-128"/>
                <a:ea typeface="Meiryo UI" pitchFamily="50" charset="-128"/>
                <a:cs typeface="Meiryo UI" pitchFamily="50" charset="-128"/>
              </a:rPr>
              <a:t>http</a:t>
            </a:r>
            <a:r>
              <a:rPr lang="en-US" altLang="ja-JP" sz="1292" dirty="0">
                <a:solidFill>
                  <a:srgbClr val="000000"/>
                </a:solidFill>
                <a:latin typeface="Meiryo UI" pitchFamily="50" charset="-128"/>
                <a:ea typeface="Meiryo UI" pitchFamily="50" charset="-128"/>
                <a:cs typeface="Meiryo UI" pitchFamily="50" charset="-128"/>
              </a:rPr>
              <a:t>://sciencebasedtargets.org/companies-taking-action</a:t>
            </a:r>
            <a:r>
              <a:rPr lang="en-US" altLang="ja-JP" sz="1292" dirty="0" smtClean="0">
                <a:solidFill>
                  <a:srgbClr val="000000"/>
                </a:solidFill>
                <a:latin typeface="Meiryo UI" pitchFamily="50" charset="-128"/>
                <a:ea typeface="Meiryo UI" pitchFamily="50" charset="-128"/>
                <a:cs typeface="Meiryo UI" pitchFamily="50" charset="-128"/>
              </a:rPr>
              <a:t>/</a:t>
            </a:r>
            <a:r>
              <a:rPr lang="ja-JP" altLang="en-US" sz="1292" dirty="0" smtClean="0">
                <a:solidFill>
                  <a:srgbClr val="000000"/>
                </a:solidFill>
                <a:latin typeface="Meiryo UI" pitchFamily="50" charset="-128"/>
                <a:ea typeface="Meiryo UI" pitchFamily="50" charset="-128"/>
                <a:cs typeface="Meiryo UI" pitchFamily="50" charset="-128"/>
              </a:rPr>
              <a:t>）より作成</a:t>
            </a:r>
            <a:endParaRPr lang="ja-JP" altLang="en-US" sz="1292"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03078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なぜサプライチェーン排出量を算定するのか？②</a:t>
            </a:r>
            <a:endParaRPr kumimoji="1" lang="ja-JP" altLang="en-US" dirty="0"/>
          </a:p>
        </p:txBody>
      </p:sp>
      <p:sp>
        <p:nvSpPr>
          <p:cNvPr id="9" name="タイトル 1"/>
          <p:cNvSpPr txBox="1">
            <a:spLocks/>
          </p:cNvSpPr>
          <p:nvPr/>
        </p:nvSpPr>
        <p:spPr bwMode="auto">
          <a:xfrm>
            <a:off x="920313" y="1817949"/>
            <a:ext cx="9080407" cy="483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155539">
              <a:defRPr/>
            </a:pPr>
            <a:r>
              <a:rPr lang="ja-JP" altLang="en-US" sz="3266" b="0" kern="0" dirty="0"/>
              <a:t>自社の排出量の削減には限界があり、それ以上</a:t>
            </a:r>
            <a:r>
              <a:rPr lang="ja-JP" altLang="en-US" sz="3266" b="0" kern="0" dirty="0" smtClean="0"/>
              <a:t>の</a:t>
            </a:r>
            <a:r>
              <a:rPr lang="en-US" altLang="ja-JP" sz="3266" b="0" kern="0" dirty="0" smtClean="0"/>
              <a:t/>
            </a:r>
            <a:br>
              <a:rPr lang="en-US" altLang="ja-JP" sz="3266" b="0" kern="0" dirty="0" smtClean="0"/>
            </a:br>
            <a:r>
              <a:rPr lang="ja-JP" altLang="en-US" sz="3266" b="0" kern="0" dirty="0" smtClean="0"/>
              <a:t>取組</a:t>
            </a:r>
            <a:r>
              <a:rPr lang="ja-JP" altLang="en-US" sz="3266" b="0" kern="0" dirty="0"/>
              <a:t>を行うことは困難で</a:t>
            </a:r>
            <a:r>
              <a:rPr lang="ja-JP" altLang="en-US" sz="3266" b="0" kern="0" dirty="0" smtClean="0"/>
              <a:t>ある</a:t>
            </a:r>
            <a:endParaRPr lang="en-US" altLang="ja-JP" sz="3266" b="0" kern="0" dirty="0" smtClean="0"/>
          </a:p>
          <a:p>
            <a:pPr marL="155539">
              <a:defRPr/>
            </a:pPr>
            <a:endParaRPr lang="en-US" altLang="ja-JP" sz="3266" b="0" kern="0" dirty="0"/>
          </a:p>
          <a:p>
            <a:pPr marL="155539">
              <a:defRPr/>
            </a:pPr>
            <a:endParaRPr lang="en-US" altLang="ja-JP" sz="3266" b="0" kern="0" dirty="0"/>
          </a:p>
          <a:p>
            <a:pPr marL="155539">
              <a:defRPr/>
            </a:pPr>
            <a:endParaRPr lang="en-US" altLang="ja-JP" sz="3266" b="0" kern="0" dirty="0">
              <a:solidFill>
                <a:srgbClr val="FF0000"/>
              </a:solidFill>
            </a:endParaRPr>
          </a:p>
          <a:p>
            <a:pPr marL="155539">
              <a:defRPr/>
            </a:pPr>
            <a:endParaRPr lang="en-US" altLang="ja-JP" sz="3266" kern="0" dirty="0">
              <a:solidFill>
                <a:srgbClr val="FF0000"/>
              </a:solidFill>
            </a:endParaRPr>
          </a:p>
          <a:p>
            <a:pPr marL="155539">
              <a:defRPr/>
            </a:pPr>
            <a:r>
              <a:rPr lang="ja-JP" altLang="en-US" sz="3266" kern="0" dirty="0" smtClean="0">
                <a:solidFill>
                  <a:srgbClr val="FF0000"/>
                </a:solidFill>
              </a:rPr>
              <a:t>サプライチェーン上の他事業者による排出削減も、自社の削減とみなされるため、他事業者との連携が促進され、自社だけでは難しかった削減も可能に</a:t>
            </a:r>
            <a:endParaRPr lang="ja-JP" altLang="en-US" sz="3266" kern="0" dirty="0">
              <a:solidFill>
                <a:srgbClr val="FF0000"/>
              </a:solidFill>
            </a:endParaRPr>
          </a:p>
        </p:txBody>
      </p:sp>
      <p:sp>
        <p:nvSpPr>
          <p:cNvPr id="10" name="下矢印 9"/>
          <p:cNvSpPr/>
          <p:nvPr/>
        </p:nvSpPr>
        <p:spPr bwMode="auto">
          <a:xfrm>
            <a:off x="4713040" y="3105996"/>
            <a:ext cx="881879" cy="1796901"/>
          </a:xfrm>
          <a:prstGeom prst="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1646" tIns="42456" rIns="81646" bIns="42456" numCol="1" rtlCol="0" anchor="ctr" anchorCtr="0" compatLnSpc="1">
            <a:prstTxWarp prst="textNoShape">
              <a:avLst/>
            </a:prstTxWarp>
          </a:bodyPr>
          <a:lstStyle/>
          <a:p>
            <a:pPr algn="ctr" defTabSz="829544" fontAlgn="base">
              <a:spcBef>
                <a:spcPct val="0"/>
              </a:spcBef>
              <a:spcAft>
                <a:spcPct val="0"/>
              </a:spcAft>
            </a:pPr>
            <a:endParaRPr lang="ja-JP" altLang="en-US" sz="1270">
              <a:latin typeface="Arial" charset="0"/>
              <a:ea typeface="HGPｺﾞｼｯｸM" pitchFamily="50" charset="-128"/>
            </a:endParaRPr>
          </a:p>
        </p:txBody>
      </p:sp>
      <p:sp>
        <p:nvSpPr>
          <p:cNvPr id="11" name="タイトル 1"/>
          <p:cNvSpPr txBox="1">
            <a:spLocks/>
          </p:cNvSpPr>
          <p:nvPr/>
        </p:nvSpPr>
        <p:spPr bwMode="auto">
          <a:xfrm>
            <a:off x="5223702" y="3191055"/>
            <a:ext cx="4221126" cy="125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155539">
              <a:defRPr/>
            </a:pPr>
            <a:r>
              <a:rPr lang="ja-JP" altLang="en-US" sz="2800" b="0" kern="0" dirty="0" smtClean="0"/>
              <a:t>サプライチェーン全体の</a:t>
            </a:r>
            <a:endParaRPr lang="en-US" altLang="ja-JP" sz="2800" b="0" kern="0" dirty="0" smtClean="0"/>
          </a:p>
          <a:p>
            <a:pPr marL="155539">
              <a:defRPr/>
            </a:pPr>
            <a:r>
              <a:rPr lang="ja-JP" altLang="en-US" sz="2800" b="0" kern="0" dirty="0" smtClean="0"/>
              <a:t>排出量削減を目指すことで</a:t>
            </a:r>
            <a:endParaRPr lang="ja-JP" altLang="en-US" sz="2800" kern="0" dirty="0">
              <a:solidFill>
                <a:srgbClr val="FF0000"/>
              </a:solidFill>
            </a:endParaRPr>
          </a:p>
        </p:txBody>
      </p:sp>
    </p:spTree>
    <p:extLst>
      <p:ext uri="{BB962C8B-B14F-4D97-AF65-F5344CB8AC3E}">
        <p14:creationId xmlns:p14="http://schemas.microsoft.com/office/powerpoint/2010/main" val="401833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サプライチェーン上の削減はみんなの削減 </a:t>
            </a:r>
            <a:r>
              <a:rPr kumimoji="1" lang="en-US" altLang="ja-JP" dirty="0" smtClean="0"/>
              <a:t>1/2</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なぜサプライチェーン排出量を算定するのか？②</a:t>
            </a:r>
            <a:endParaRPr kumimoji="1" lang="ja-JP" altLang="en-US" dirty="0"/>
          </a:p>
        </p:txBody>
      </p:sp>
      <p:sp>
        <p:nvSpPr>
          <p:cNvPr id="6" name="コンテンツ プレースホルダー 4"/>
          <p:cNvSpPr>
            <a:spLocks noGrp="1"/>
          </p:cNvSpPr>
          <p:nvPr>
            <p:ph sz="quarter" idx="12"/>
          </p:nvPr>
        </p:nvSpPr>
        <p:spPr>
          <a:xfrm>
            <a:off x="161925" y="1110920"/>
            <a:ext cx="10367963" cy="1019661"/>
          </a:xfrm>
        </p:spPr>
        <p:txBody>
          <a:bodyPr/>
          <a:lstStyle/>
          <a:p>
            <a:pPr marL="273050" indent="-273050"/>
            <a:r>
              <a:rPr lang="ja-JP" altLang="en-US" dirty="0"/>
              <a:t>サプライチェーンの各段階には多くの企業が存在しており、取引関係で繋がっている</a:t>
            </a:r>
          </a:p>
          <a:p>
            <a:pPr marL="273050" indent="-273050"/>
            <a:r>
              <a:rPr lang="ja-JP" altLang="en-US" dirty="0"/>
              <a:t>ここで、誰かが削減を実現するとどうなる？</a:t>
            </a:r>
          </a:p>
        </p:txBody>
      </p:sp>
      <p:sp>
        <p:nvSpPr>
          <p:cNvPr id="24" name="フリーフォーム 23"/>
          <p:cNvSpPr/>
          <p:nvPr/>
        </p:nvSpPr>
        <p:spPr>
          <a:xfrm>
            <a:off x="665795" y="2705235"/>
            <a:ext cx="1478809" cy="591523"/>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FF0000"/>
          </a:solidFill>
          <a:ln w="25400" cap="flat" cmpd="sng" algn="ctr">
            <a:solidFill>
              <a:srgbClr val="212745">
                <a:shade val="80000"/>
                <a:hueOff val="0"/>
                <a:satOff val="0"/>
                <a:lumOff val="0"/>
                <a:alphaOff val="0"/>
              </a:srgbClr>
            </a:solidFill>
            <a:prstDash val="solid"/>
          </a:ln>
          <a:effectLst/>
        </p:spPr>
        <p:txBody>
          <a:bodyPr spcFirstLastPara="0" vert="horz" wrap="square" lIns="385896" tIns="26670" rIns="332556" bIns="26670" numCol="1" spcCol="1270" anchor="ctr" anchorCtr="0">
            <a:noAutofit/>
          </a:bodyPr>
          <a:lstStyle/>
          <a:p>
            <a:pPr algn="ctr" defTabSz="889000">
              <a:defRPr/>
            </a:pPr>
            <a:r>
              <a:rPr kumimoji="0" lang="ja-JP" altLang="en-US" sz="1800" b="1" kern="0" dirty="0" smtClean="0">
                <a:solidFill>
                  <a:prstClr val="white"/>
                </a:solidFill>
                <a:latin typeface="Meiryo UI"/>
              </a:rPr>
              <a:t>素材</a:t>
            </a:r>
            <a:endParaRPr kumimoji="0" lang="en-US" altLang="ja-JP" sz="1800" b="1" kern="0" dirty="0" smtClean="0">
              <a:solidFill>
                <a:prstClr val="white"/>
              </a:solidFill>
              <a:latin typeface="Meiryo UI"/>
            </a:endParaRPr>
          </a:p>
          <a:p>
            <a:pPr algn="ctr" defTabSz="889000">
              <a:defRPr/>
            </a:pPr>
            <a:r>
              <a:rPr kumimoji="0" lang="ja-JP" altLang="en-US" sz="1800" b="1" kern="0" dirty="0" smtClean="0">
                <a:solidFill>
                  <a:prstClr val="white"/>
                </a:solidFill>
                <a:latin typeface="Meiryo UI"/>
              </a:rPr>
              <a:t>製造</a:t>
            </a:r>
          </a:p>
        </p:txBody>
      </p:sp>
      <p:sp>
        <p:nvSpPr>
          <p:cNvPr id="25" name="フリーフォーム 24"/>
          <p:cNvSpPr/>
          <p:nvPr/>
        </p:nvSpPr>
        <p:spPr>
          <a:xfrm>
            <a:off x="1996723" y="2705235"/>
            <a:ext cx="1478809" cy="591523"/>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FFC000"/>
          </a:solidFill>
          <a:ln w="25400" cap="flat" cmpd="sng" algn="ctr">
            <a:solidFill>
              <a:srgbClr val="212745">
                <a:shade val="80000"/>
                <a:hueOff val="0"/>
                <a:satOff val="0"/>
                <a:lumOff val="0"/>
                <a:alphaOff val="0"/>
              </a:srgbClr>
            </a:solidFill>
            <a:prstDash val="solid"/>
          </a:ln>
          <a:effectLst/>
        </p:spPr>
        <p:txBody>
          <a:bodyPr spcFirstLastPara="0" vert="horz" wrap="square" lIns="385896" tIns="26670" rIns="332556" bIns="26670" numCol="1" spcCol="1270" anchor="ctr" anchorCtr="0">
            <a:noAutofit/>
          </a:bodyPr>
          <a:lstStyle/>
          <a:p>
            <a:pPr algn="ctr" defTabSz="889000">
              <a:defRPr/>
            </a:pPr>
            <a:r>
              <a:rPr kumimoji="0" lang="ja-JP" altLang="en-US" sz="1800" b="1" kern="0" dirty="0" smtClean="0">
                <a:solidFill>
                  <a:prstClr val="black"/>
                </a:solidFill>
                <a:latin typeface="Meiryo UI"/>
              </a:rPr>
              <a:t>部品</a:t>
            </a:r>
            <a:endParaRPr kumimoji="0" lang="en-US" altLang="ja-JP" sz="1800" b="1" kern="0" dirty="0" smtClean="0">
              <a:solidFill>
                <a:prstClr val="black"/>
              </a:solidFill>
              <a:latin typeface="Meiryo UI"/>
            </a:endParaRPr>
          </a:p>
          <a:p>
            <a:pPr algn="ctr" defTabSz="889000">
              <a:defRPr/>
            </a:pPr>
            <a:r>
              <a:rPr kumimoji="0" lang="ja-JP" altLang="en-US" sz="1800" b="1" kern="0" dirty="0" smtClean="0">
                <a:solidFill>
                  <a:prstClr val="black"/>
                </a:solidFill>
                <a:latin typeface="Meiryo UI"/>
              </a:rPr>
              <a:t>製造</a:t>
            </a:r>
          </a:p>
        </p:txBody>
      </p:sp>
      <p:sp>
        <p:nvSpPr>
          <p:cNvPr id="26" name="フリーフォーム 25"/>
          <p:cNvSpPr/>
          <p:nvPr/>
        </p:nvSpPr>
        <p:spPr>
          <a:xfrm>
            <a:off x="3315717" y="2705235"/>
            <a:ext cx="1478809" cy="591523"/>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FFFF00"/>
          </a:solidFill>
          <a:ln w="25400" cap="flat" cmpd="sng" algn="ctr">
            <a:solidFill>
              <a:srgbClr val="212745">
                <a:shade val="80000"/>
                <a:hueOff val="0"/>
                <a:satOff val="0"/>
                <a:lumOff val="0"/>
                <a:alphaOff val="0"/>
              </a:srgbClr>
            </a:solidFill>
            <a:prstDash val="solid"/>
          </a:ln>
          <a:effectLst/>
        </p:spPr>
        <p:txBody>
          <a:bodyPr spcFirstLastPara="0" vert="horz" wrap="square" lIns="385896" tIns="26670" rIns="332556" bIns="26670" numCol="1" spcCol="1270" anchor="ctr" anchorCtr="0">
            <a:noAutofit/>
          </a:bodyPr>
          <a:lstStyle/>
          <a:p>
            <a:pPr algn="ctr" defTabSz="889000">
              <a:lnSpc>
                <a:spcPct val="90000"/>
              </a:lnSpc>
              <a:spcAft>
                <a:spcPct val="35000"/>
              </a:spcAft>
              <a:defRPr/>
            </a:pPr>
            <a:r>
              <a:rPr kumimoji="0" lang="ja-JP" altLang="en-US" sz="1800" b="1" kern="0" dirty="0" smtClean="0">
                <a:solidFill>
                  <a:prstClr val="black"/>
                </a:solidFill>
                <a:latin typeface="Meiryo UI"/>
              </a:rPr>
              <a:t>輸送</a:t>
            </a:r>
          </a:p>
        </p:txBody>
      </p:sp>
      <p:sp>
        <p:nvSpPr>
          <p:cNvPr id="27" name="フリーフォーム 26"/>
          <p:cNvSpPr/>
          <p:nvPr/>
        </p:nvSpPr>
        <p:spPr>
          <a:xfrm>
            <a:off x="4641131" y="2712394"/>
            <a:ext cx="1478809" cy="591839"/>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00B050"/>
          </a:solidFill>
          <a:ln w="25400" cap="flat" cmpd="sng" algn="ctr">
            <a:solidFill>
              <a:srgbClr val="212745">
                <a:shade val="80000"/>
                <a:hueOff val="0"/>
                <a:satOff val="0"/>
                <a:lumOff val="0"/>
                <a:alphaOff val="0"/>
              </a:srgbClr>
            </a:solidFill>
            <a:prstDash val="solid"/>
          </a:ln>
          <a:effectLst/>
        </p:spPr>
        <p:txBody>
          <a:bodyPr spcFirstLastPara="0" vert="horz" wrap="square" lIns="385896" tIns="26670" rIns="332556" bIns="26670" numCol="1" spcCol="1270" anchor="ctr" anchorCtr="0">
            <a:noAutofit/>
          </a:bodyPr>
          <a:lstStyle/>
          <a:p>
            <a:pPr algn="ctr" defTabSz="889000">
              <a:lnSpc>
                <a:spcPct val="90000"/>
              </a:lnSpc>
              <a:defRPr/>
            </a:pPr>
            <a:r>
              <a:rPr kumimoji="0" lang="ja-JP" altLang="en-US" sz="1800" b="1" kern="0" dirty="0" smtClean="0">
                <a:solidFill>
                  <a:prstClr val="black"/>
                </a:solidFill>
                <a:latin typeface="Meiryo UI"/>
              </a:rPr>
              <a:t>製品</a:t>
            </a:r>
            <a:endParaRPr kumimoji="0" lang="en-US" altLang="ja-JP" sz="1800" b="1" kern="0" dirty="0" smtClean="0">
              <a:solidFill>
                <a:prstClr val="black"/>
              </a:solidFill>
              <a:latin typeface="Meiryo UI"/>
            </a:endParaRPr>
          </a:p>
          <a:p>
            <a:pPr algn="ctr" defTabSz="889000">
              <a:lnSpc>
                <a:spcPct val="90000"/>
              </a:lnSpc>
              <a:defRPr/>
            </a:pPr>
            <a:r>
              <a:rPr kumimoji="0" lang="ja-JP" altLang="en-US" sz="1800" b="1" kern="0" dirty="0" smtClean="0">
                <a:solidFill>
                  <a:prstClr val="black"/>
                </a:solidFill>
                <a:latin typeface="Meiryo UI"/>
              </a:rPr>
              <a:t>製造</a:t>
            </a:r>
          </a:p>
        </p:txBody>
      </p:sp>
      <p:sp>
        <p:nvSpPr>
          <p:cNvPr id="28" name="フリーフォーム 27"/>
          <p:cNvSpPr/>
          <p:nvPr/>
        </p:nvSpPr>
        <p:spPr>
          <a:xfrm>
            <a:off x="5941662" y="2699548"/>
            <a:ext cx="1478809" cy="618010"/>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5ECCF3">
              <a:lumMod val="60000"/>
              <a:lumOff val="40000"/>
            </a:srgbClr>
          </a:solidFill>
          <a:ln w="25400" cap="flat" cmpd="sng" algn="ctr">
            <a:solidFill>
              <a:srgbClr val="212745">
                <a:shade val="80000"/>
                <a:hueOff val="0"/>
                <a:satOff val="0"/>
                <a:lumOff val="0"/>
                <a:alphaOff val="0"/>
              </a:srgbClr>
            </a:solidFill>
            <a:prstDash val="solid"/>
          </a:ln>
          <a:effectLst/>
        </p:spPr>
        <p:txBody>
          <a:bodyPr spcFirstLastPara="0" vert="horz" wrap="square" lIns="385896" tIns="26670" rIns="332556" bIns="26670" numCol="1" spcCol="1270" anchor="ctr" anchorCtr="0">
            <a:noAutofit/>
          </a:bodyPr>
          <a:lstStyle/>
          <a:p>
            <a:pPr algn="ctr" defTabSz="889000">
              <a:lnSpc>
                <a:spcPct val="90000"/>
              </a:lnSpc>
              <a:spcAft>
                <a:spcPct val="35000"/>
              </a:spcAft>
              <a:defRPr/>
            </a:pPr>
            <a:r>
              <a:rPr kumimoji="0" lang="ja-JP" altLang="en-US" sz="1800" b="1" kern="0" dirty="0" smtClean="0">
                <a:solidFill>
                  <a:prstClr val="black"/>
                </a:solidFill>
                <a:latin typeface="Meiryo UI"/>
              </a:rPr>
              <a:t>輸送</a:t>
            </a:r>
          </a:p>
        </p:txBody>
      </p:sp>
      <p:sp>
        <p:nvSpPr>
          <p:cNvPr id="29" name="フリーフォーム 28"/>
          <p:cNvSpPr/>
          <p:nvPr/>
        </p:nvSpPr>
        <p:spPr>
          <a:xfrm>
            <a:off x="7266327" y="2712395"/>
            <a:ext cx="1478809" cy="602386"/>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4E67C8">
              <a:lumMod val="75000"/>
            </a:srgbClr>
          </a:solidFill>
          <a:ln w="25400" cap="flat" cmpd="sng" algn="ctr">
            <a:solidFill>
              <a:srgbClr val="212745">
                <a:shade val="80000"/>
                <a:hueOff val="0"/>
                <a:satOff val="0"/>
                <a:lumOff val="0"/>
                <a:alphaOff val="0"/>
              </a:srgbClr>
            </a:solidFill>
            <a:prstDash val="solid"/>
          </a:ln>
          <a:effectLst/>
        </p:spPr>
        <p:txBody>
          <a:bodyPr spcFirstLastPara="0" vert="horz" wrap="square" lIns="385896" tIns="26670" rIns="332556" bIns="26670" numCol="1" spcCol="1270" anchor="ctr" anchorCtr="0">
            <a:noAutofit/>
          </a:bodyPr>
          <a:lstStyle/>
          <a:p>
            <a:pPr algn="ctr" defTabSz="889000">
              <a:lnSpc>
                <a:spcPct val="90000"/>
              </a:lnSpc>
              <a:spcAft>
                <a:spcPct val="35000"/>
              </a:spcAft>
              <a:defRPr/>
            </a:pPr>
            <a:r>
              <a:rPr kumimoji="0" lang="ja-JP" altLang="en-US" sz="1800" b="1" kern="0" dirty="0" smtClean="0">
                <a:solidFill>
                  <a:prstClr val="white"/>
                </a:solidFill>
                <a:latin typeface="Meiryo UI"/>
              </a:rPr>
              <a:t>使用</a:t>
            </a:r>
          </a:p>
        </p:txBody>
      </p:sp>
      <p:sp>
        <p:nvSpPr>
          <p:cNvPr id="30" name="フリーフォーム 29"/>
          <p:cNvSpPr/>
          <p:nvPr/>
        </p:nvSpPr>
        <p:spPr>
          <a:xfrm>
            <a:off x="8580055" y="2712394"/>
            <a:ext cx="1478809" cy="591523"/>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660033"/>
          </a:solidFill>
          <a:ln w="25400" cap="flat" cmpd="sng" algn="ctr">
            <a:solidFill>
              <a:srgbClr val="212745">
                <a:shade val="80000"/>
                <a:hueOff val="0"/>
                <a:satOff val="0"/>
                <a:lumOff val="0"/>
                <a:alphaOff val="0"/>
              </a:srgbClr>
            </a:solidFill>
            <a:prstDash val="solid"/>
          </a:ln>
          <a:effectLst/>
        </p:spPr>
        <p:txBody>
          <a:bodyPr spcFirstLastPara="0" vert="horz" wrap="square" lIns="385896" tIns="26670" rIns="332556" bIns="26670" numCol="1" spcCol="1270" anchor="ctr" anchorCtr="0">
            <a:noAutofit/>
          </a:bodyPr>
          <a:lstStyle/>
          <a:p>
            <a:pPr algn="ctr" defTabSz="889000">
              <a:lnSpc>
                <a:spcPct val="90000"/>
              </a:lnSpc>
              <a:spcAft>
                <a:spcPct val="35000"/>
              </a:spcAft>
              <a:defRPr/>
            </a:pPr>
            <a:r>
              <a:rPr kumimoji="0" lang="ja-JP" altLang="en-US" sz="1800" b="1" kern="0" dirty="0" smtClean="0">
                <a:solidFill>
                  <a:prstClr val="white"/>
                </a:solidFill>
                <a:latin typeface="Meiryo UI"/>
              </a:rPr>
              <a:t>廃棄</a:t>
            </a:r>
          </a:p>
        </p:txBody>
      </p:sp>
      <p:sp>
        <p:nvSpPr>
          <p:cNvPr id="31" name="角丸四角形 30"/>
          <p:cNvSpPr/>
          <p:nvPr/>
        </p:nvSpPr>
        <p:spPr bwMode="auto">
          <a:xfrm>
            <a:off x="661820" y="3495331"/>
            <a:ext cx="1080120" cy="610480"/>
          </a:xfrm>
          <a:prstGeom prst="roundRect">
            <a:avLst/>
          </a:prstGeom>
          <a:solidFill>
            <a:srgbClr val="FFCC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素材製造</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1</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32" name="角丸四角形 31"/>
          <p:cNvSpPr/>
          <p:nvPr/>
        </p:nvSpPr>
        <p:spPr bwMode="auto">
          <a:xfrm>
            <a:off x="661820" y="4253003"/>
            <a:ext cx="1080120" cy="610480"/>
          </a:xfrm>
          <a:prstGeom prst="roundRect">
            <a:avLst/>
          </a:prstGeom>
          <a:solidFill>
            <a:srgbClr val="FFCC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素材製造</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2</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33" name="角丸四角形 32"/>
          <p:cNvSpPr/>
          <p:nvPr/>
        </p:nvSpPr>
        <p:spPr bwMode="auto">
          <a:xfrm>
            <a:off x="661820" y="5043503"/>
            <a:ext cx="1080120" cy="610480"/>
          </a:xfrm>
          <a:prstGeom prst="roundRect">
            <a:avLst/>
          </a:prstGeom>
          <a:solidFill>
            <a:srgbClr val="FFCC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素材製造</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3</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34" name="角丸四角形 33"/>
          <p:cNvSpPr/>
          <p:nvPr/>
        </p:nvSpPr>
        <p:spPr bwMode="auto">
          <a:xfrm>
            <a:off x="661820" y="5801175"/>
            <a:ext cx="1080120" cy="610480"/>
          </a:xfrm>
          <a:prstGeom prst="roundRect">
            <a:avLst/>
          </a:prstGeom>
          <a:solidFill>
            <a:srgbClr val="FFCC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素材製造</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4</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35" name="テキスト ボックス 34"/>
          <p:cNvSpPr txBox="1"/>
          <p:nvPr/>
        </p:nvSpPr>
        <p:spPr>
          <a:xfrm>
            <a:off x="1007922" y="6477882"/>
            <a:ext cx="553998" cy="472245"/>
          </a:xfrm>
          <a:prstGeom prst="rect">
            <a:avLst/>
          </a:prstGeom>
          <a:noFill/>
        </p:spPr>
        <p:txBody>
          <a:bodyPr vert="eaVert" wrap="non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55" name="角丸四角形 54"/>
          <p:cNvSpPr/>
          <p:nvPr/>
        </p:nvSpPr>
        <p:spPr bwMode="auto">
          <a:xfrm>
            <a:off x="2101980" y="3493743"/>
            <a:ext cx="1080120" cy="610480"/>
          </a:xfrm>
          <a:prstGeom prst="roundRect">
            <a:avLst/>
          </a:prstGeom>
          <a:solidFill>
            <a:srgbClr val="FFCC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部品製造</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1</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56" name="角丸四角形 55"/>
          <p:cNvSpPr/>
          <p:nvPr/>
        </p:nvSpPr>
        <p:spPr bwMode="auto">
          <a:xfrm>
            <a:off x="2101980" y="4251415"/>
            <a:ext cx="1080120" cy="610480"/>
          </a:xfrm>
          <a:prstGeom prst="roundRect">
            <a:avLst/>
          </a:prstGeom>
          <a:solidFill>
            <a:srgbClr val="FFCC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部品製造</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2</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57" name="角丸四角形 56"/>
          <p:cNvSpPr/>
          <p:nvPr/>
        </p:nvSpPr>
        <p:spPr bwMode="auto">
          <a:xfrm>
            <a:off x="2101980" y="5041915"/>
            <a:ext cx="1080120" cy="610480"/>
          </a:xfrm>
          <a:prstGeom prst="roundRect">
            <a:avLst/>
          </a:prstGeom>
          <a:solidFill>
            <a:srgbClr val="FFCC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部品製造</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3</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58" name="角丸四角形 57"/>
          <p:cNvSpPr/>
          <p:nvPr/>
        </p:nvSpPr>
        <p:spPr bwMode="auto">
          <a:xfrm>
            <a:off x="2101980" y="5799587"/>
            <a:ext cx="1080120" cy="610480"/>
          </a:xfrm>
          <a:prstGeom prst="roundRect">
            <a:avLst/>
          </a:prstGeom>
          <a:solidFill>
            <a:srgbClr val="FFCC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部品製造</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4</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59" name="テキスト ボックス 58"/>
          <p:cNvSpPr txBox="1"/>
          <p:nvPr/>
        </p:nvSpPr>
        <p:spPr>
          <a:xfrm>
            <a:off x="2376074" y="6477882"/>
            <a:ext cx="553998" cy="472245"/>
          </a:xfrm>
          <a:prstGeom prst="rect">
            <a:avLst/>
          </a:prstGeom>
          <a:noFill/>
        </p:spPr>
        <p:txBody>
          <a:bodyPr vert="eaVert" wrap="non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60" name="角丸四角形 59"/>
          <p:cNvSpPr/>
          <p:nvPr/>
        </p:nvSpPr>
        <p:spPr bwMode="auto">
          <a:xfrm>
            <a:off x="3434128" y="3495331"/>
            <a:ext cx="1080120" cy="610480"/>
          </a:xfrm>
          <a:prstGeom prst="roundRect">
            <a:avLst/>
          </a:prstGeom>
          <a:solidFill>
            <a:srgbClr val="FFFF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1</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61" name="角丸四角形 60"/>
          <p:cNvSpPr/>
          <p:nvPr/>
        </p:nvSpPr>
        <p:spPr bwMode="auto">
          <a:xfrm>
            <a:off x="3434128" y="4253003"/>
            <a:ext cx="1080120" cy="610480"/>
          </a:xfrm>
          <a:prstGeom prst="roundRect">
            <a:avLst/>
          </a:prstGeom>
          <a:solidFill>
            <a:srgbClr val="FFFF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2</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62" name="角丸四角形 61"/>
          <p:cNvSpPr/>
          <p:nvPr/>
        </p:nvSpPr>
        <p:spPr bwMode="auto">
          <a:xfrm>
            <a:off x="3434128" y="5043503"/>
            <a:ext cx="1080120" cy="610480"/>
          </a:xfrm>
          <a:prstGeom prst="roundRect">
            <a:avLst/>
          </a:prstGeom>
          <a:solidFill>
            <a:srgbClr val="FFFF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3</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63" name="角丸四角形 62"/>
          <p:cNvSpPr/>
          <p:nvPr/>
        </p:nvSpPr>
        <p:spPr bwMode="auto">
          <a:xfrm>
            <a:off x="3434128" y="5801175"/>
            <a:ext cx="1080120" cy="610480"/>
          </a:xfrm>
          <a:prstGeom prst="roundRect">
            <a:avLst/>
          </a:prstGeom>
          <a:solidFill>
            <a:srgbClr val="FFFF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4</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64" name="テキスト ボックス 63"/>
          <p:cNvSpPr txBox="1"/>
          <p:nvPr/>
        </p:nvSpPr>
        <p:spPr>
          <a:xfrm>
            <a:off x="3708222" y="6479470"/>
            <a:ext cx="553998" cy="472245"/>
          </a:xfrm>
          <a:prstGeom prst="rect">
            <a:avLst/>
          </a:prstGeom>
          <a:noFill/>
        </p:spPr>
        <p:txBody>
          <a:bodyPr vert="eaVert" wrap="non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65" name="角丸四角形 64"/>
          <p:cNvSpPr/>
          <p:nvPr/>
        </p:nvSpPr>
        <p:spPr bwMode="auto">
          <a:xfrm>
            <a:off x="4730272" y="3495331"/>
            <a:ext cx="1080120" cy="610480"/>
          </a:xfrm>
          <a:prstGeom prst="roundRect">
            <a:avLst/>
          </a:prstGeom>
          <a:solidFill>
            <a:srgbClr val="A7EA52">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製品製造</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1</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66" name="角丸四角形 65"/>
          <p:cNvSpPr/>
          <p:nvPr/>
        </p:nvSpPr>
        <p:spPr bwMode="auto">
          <a:xfrm>
            <a:off x="4730272" y="4251415"/>
            <a:ext cx="1080120" cy="610480"/>
          </a:xfrm>
          <a:prstGeom prst="roundRect">
            <a:avLst/>
          </a:prstGeom>
          <a:solidFill>
            <a:srgbClr val="A7EA52">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製品製造</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2</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67" name="角丸四角形 66"/>
          <p:cNvSpPr/>
          <p:nvPr/>
        </p:nvSpPr>
        <p:spPr bwMode="auto">
          <a:xfrm>
            <a:off x="4730272" y="5043503"/>
            <a:ext cx="1080120" cy="610480"/>
          </a:xfrm>
          <a:prstGeom prst="roundRect">
            <a:avLst/>
          </a:prstGeom>
          <a:solidFill>
            <a:srgbClr val="A7EA52">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製品製造</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3</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68" name="角丸四角形 67"/>
          <p:cNvSpPr/>
          <p:nvPr/>
        </p:nvSpPr>
        <p:spPr bwMode="auto">
          <a:xfrm>
            <a:off x="4730272" y="5801175"/>
            <a:ext cx="1080120" cy="610480"/>
          </a:xfrm>
          <a:prstGeom prst="roundRect">
            <a:avLst/>
          </a:prstGeom>
          <a:solidFill>
            <a:srgbClr val="A7EA52">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製品製造</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4</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69" name="テキスト ボックス 68"/>
          <p:cNvSpPr txBox="1"/>
          <p:nvPr/>
        </p:nvSpPr>
        <p:spPr>
          <a:xfrm>
            <a:off x="5004366" y="6479470"/>
            <a:ext cx="553998" cy="472245"/>
          </a:xfrm>
          <a:prstGeom prst="rect">
            <a:avLst/>
          </a:prstGeom>
          <a:noFill/>
        </p:spPr>
        <p:txBody>
          <a:bodyPr vert="eaVert" wrap="non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70" name="角丸四角形 69"/>
          <p:cNvSpPr/>
          <p:nvPr/>
        </p:nvSpPr>
        <p:spPr bwMode="auto">
          <a:xfrm>
            <a:off x="7394568" y="3495331"/>
            <a:ext cx="1080120" cy="610480"/>
          </a:xfrm>
          <a:prstGeom prst="roundRect">
            <a:avLst/>
          </a:prstGeom>
          <a:solidFill>
            <a:srgbClr val="212745">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使用者</a:t>
            </a:r>
            <a:r>
              <a:rPr kumimoji="0" lang="en-US" altLang="ja-JP" sz="1600" kern="0" dirty="0" smtClean="0">
                <a:solidFill>
                  <a:prstClr val="black"/>
                </a:solidFill>
                <a:latin typeface="Meiryo UI" panose="020B0604030504040204" pitchFamily="50" charset="-128"/>
                <a:cs typeface="Meiryo UI" panose="020B0604030504040204" pitchFamily="50" charset="-128"/>
              </a:rPr>
              <a:t>1</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71" name="角丸四角形 70"/>
          <p:cNvSpPr/>
          <p:nvPr/>
        </p:nvSpPr>
        <p:spPr bwMode="auto">
          <a:xfrm>
            <a:off x="7394568" y="4253003"/>
            <a:ext cx="1080120" cy="610480"/>
          </a:xfrm>
          <a:prstGeom prst="roundRect">
            <a:avLst/>
          </a:prstGeom>
          <a:solidFill>
            <a:srgbClr val="212745">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使用者</a:t>
            </a:r>
            <a:r>
              <a:rPr kumimoji="0" lang="en-US" altLang="ja-JP" sz="1600" kern="0" dirty="0" smtClean="0">
                <a:solidFill>
                  <a:prstClr val="black"/>
                </a:solidFill>
                <a:latin typeface="Meiryo UI" panose="020B0604030504040204" pitchFamily="50" charset="-128"/>
                <a:cs typeface="Meiryo UI" panose="020B0604030504040204" pitchFamily="50" charset="-128"/>
              </a:rPr>
              <a:t>2</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72" name="角丸四角形 71"/>
          <p:cNvSpPr/>
          <p:nvPr/>
        </p:nvSpPr>
        <p:spPr bwMode="auto">
          <a:xfrm>
            <a:off x="7394568" y="5043503"/>
            <a:ext cx="1080120" cy="610480"/>
          </a:xfrm>
          <a:prstGeom prst="roundRect">
            <a:avLst/>
          </a:prstGeom>
          <a:solidFill>
            <a:srgbClr val="212745">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使用者</a:t>
            </a:r>
            <a:r>
              <a:rPr kumimoji="0" lang="en-US" altLang="ja-JP" sz="1600" kern="0" dirty="0" smtClean="0">
                <a:solidFill>
                  <a:prstClr val="black"/>
                </a:solidFill>
                <a:latin typeface="Meiryo UI" panose="020B0604030504040204" pitchFamily="50" charset="-128"/>
                <a:cs typeface="Meiryo UI" panose="020B0604030504040204" pitchFamily="50" charset="-128"/>
              </a:rPr>
              <a:t>3</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73" name="角丸四角形 72"/>
          <p:cNvSpPr/>
          <p:nvPr/>
        </p:nvSpPr>
        <p:spPr bwMode="auto">
          <a:xfrm>
            <a:off x="7394568" y="5801175"/>
            <a:ext cx="1080120" cy="610480"/>
          </a:xfrm>
          <a:prstGeom prst="roundRect">
            <a:avLst/>
          </a:prstGeom>
          <a:solidFill>
            <a:srgbClr val="212745">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使用者</a:t>
            </a:r>
            <a:r>
              <a:rPr kumimoji="0" lang="en-US" altLang="ja-JP" sz="1600" kern="0" dirty="0" smtClean="0">
                <a:solidFill>
                  <a:prstClr val="black"/>
                </a:solidFill>
                <a:latin typeface="Meiryo UI" panose="020B0604030504040204" pitchFamily="50" charset="-128"/>
                <a:cs typeface="Meiryo UI" panose="020B0604030504040204" pitchFamily="50" charset="-128"/>
              </a:rPr>
              <a:t>4</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74" name="テキスト ボックス 73"/>
          <p:cNvSpPr txBox="1"/>
          <p:nvPr/>
        </p:nvSpPr>
        <p:spPr>
          <a:xfrm>
            <a:off x="7596654" y="6479470"/>
            <a:ext cx="553998" cy="472245"/>
          </a:xfrm>
          <a:prstGeom prst="rect">
            <a:avLst/>
          </a:prstGeom>
          <a:noFill/>
        </p:spPr>
        <p:txBody>
          <a:bodyPr vert="eaVert" wrap="non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75" name="角丸四角形 74"/>
          <p:cNvSpPr/>
          <p:nvPr/>
        </p:nvSpPr>
        <p:spPr bwMode="auto">
          <a:xfrm>
            <a:off x="8726716" y="3495331"/>
            <a:ext cx="1080120" cy="610480"/>
          </a:xfrm>
          <a:prstGeom prst="roundRect">
            <a:avLst/>
          </a:prstGeom>
          <a:solidFill>
            <a:srgbClr val="F14124">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廃棄</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1</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76" name="角丸四角形 75"/>
          <p:cNvSpPr/>
          <p:nvPr/>
        </p:nvSpPr>
        <p:spPr bwMode="auto">
          <a:xfrm>
            <a:off x="8726716" y="4253003"/>
            <a:ext cx="1080120" cy="610480"/>
          </a:xfrm>
          <a:prstGeom prst="roundRect">
            <a:avLst/>
          </a:prstGeom>
          <a:solidFill>
            <a:srgbClr val="F14124">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廃棄</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2</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77" name="角丸四角形 76"/>
          <p:cNvSpPr/>
          <p:nvPr/>
        </p:nvSpPr>
        <p:spPr bwMode="auto">
          <a:xfrm>
            <a:off x="8726716" y="5043503"/>
            <a:ext cx="1080120" cy="610480"/>
          </a:xfrm>
          <a:prstGeom prst="roundRect">
            <a:avLst/>
          </a:prstGeom>
          <a:solidFill>
            <a:srgbClr val="F14124">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廃棄</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3</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78" name="角丸四角形 77"/>
          <p:cNvSpPr/>
          <p:nvPr/>
        </p:nvSpPr>
        <p:spPr bwMode="auto">
          <a:xfrm>
            <a:off x="8726716" y="5801175"/>
            <a:ext cx="1080120" cy="610480"/>
          </a:xfrm>
          <a:prstGeom prst="roundRect">
            <a:avLst/>
          </a:prstGeom>
          <a:solidFill>
            <a:srgbClr val="F14124">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廃棄</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4</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79" name="テキスト ボックス 78"/>
          <p:cNvSpPr txBox="1"/>
          <p:nvPr/>
        </p:nvSpPr>
        <p:spPr>
          <a:xfrm>
            <a:off x="8928802" y="6479470"/>
            <a:ext cx="553998" cy="472245"/>
          </a:xfrm>
          <a:prstGeom prst="rect">
            <a:avLst/>
          </a:prstGeom>
          <a:noFill/>
        </p:spPr>
        <p:txBody>
          <a:bodyPr vert="eaVert" wrap="non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80" name="角丸四角形 79"/>
          <p:cNvSpPr/>
          <p:nvPr/>
        </p:nvSpPr>
        <p:spPr bwMode="auto">
          <a:xfrm>
            <a:off x="6062420" y="3495331"/>
            <a:ext cx="1080120" cy="610480"/>
          </a:xfrm>
          <a:prstGeom prst="roundRect">
            <a:avLst/>
          </a:prstGeom>
          <a:solidFill>
            <a:srgbClr val="5ECCF3">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1’</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81" name="角丸四角形 80"/>
          <p:cNvSpPr/>
          <p:nvPr/>
        </p:nvSpPr>
        <p:spPr bwMode="auto">
          <a:xfrm>
            <a:off x="6062420" y="4253003"/>
            <a:ext cx="1080120" cy="610480"/>
          </a:xfrm>
          <a:prstGeom prst="roundRect">
            <a:avLst/>
          </a:prstGeom>
          <a:solidFill>
            <a:srgbClr val="5ECCF3">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2’</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82" name="角丸四角形 81"/>
          <p:cNvSpPr/>
          <p:nvPr/>
        </p:nvSpPr>
        <p:spPr bwMode="auto">
          <a:xfrm>
            <a:off x="6062420" y="5043503"/>
            <a:ext cx="1080120" cy="610480"/>
          </a:xfrm>
          <a:prstGeom prst="roundRect">
            <a:avLst/>
          </a:prstGeom>
          <a:solidFill>
            <a:srgbClr val="5ECCF3">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3’</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83" name="角丸四角形 82"/>
          <p:cNvSpPr/>
          <p:nvPr/>
        </p:nvSpPr>
        <p:spPr bwMode="auto">
          <a:xfrm>
            <a:off x="6062420" y="5801175"/>
            <a:ext cx="1080120" cy="610480"/>
          </a:xfrm>
          <a:prstGeom prst="roundRect">
            <a:avLst/>
          </a:prstGeom>
          <a:solidFill>
            <a:srgbClr val="5ECCF3">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6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6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600" kern="0" dirty="0" smtClean="0">
                <a:solidFill>
                  <a:prstClr val="black"/>
                </a:solidFill>
                <a:latin typeface="Meiryo UI" panose="020B0604030504040204" pitchFamily="50" charset="-128"/>
                <a:cs typeface="Meiryo UI" panose="020B0604030504040204" pitchFamily="50" charset="-128"/>
              </a:rPr>
              <a:t>4’</a:t>
            </a:r>
            <a:endParaRPr kumimoji="0" lang="ja-JP" altLang="en-US" sz="1600" kern="0" dirty="0" smtClean="0">
              <a:solidFill>
                <a:prstClr val="black"/>
              </a:solidFill>
              <a:latin typeface="Meiryo UI" panose="020B0604030504040204" pitchFamily="50" charset="-128"/>
              <a:cs typeface="Meiryo UI" panose="020B0604030504040204" pitchFamily="50" charset="-128"/>
            </a:endParaRPr>
          </a:p>
        </p:txBody>
      </p:sp>
      <p:sp>
        <p:nvSpPr>
          <p:cNvPr id="84" name="テキスト ボックス 83"/>
          <p:cNvSpPr txBox="1"/>
          <p:nvPr/>
        </p:nvSpPr>
        <p:spPr>
          <a:xfrm>
            <a:off x="6264506" y="6479470"/>
            <a:ext cx="553998" cy="472245"/>
          </a:xfrm>
          <a:prstGeom prst="rect">
            <a:avLst/>
          </a:prstGeom>
          <a:noFill/>
        </p:spPr>
        <p:txBody>
          <a:bodyPr vert="eaVert" wrap="non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cxnSp>
        <p:nvCxnSpPr>
          <p:cNvPr id="85" name="直線矢印コネクタ 84"/>
          <p:cNvCxnSpPr>
            <a:stCxn id="31" idx="3"/>
            <a:endCxn id="55" idx="1"/>
          </p:cNvCxnSpPr>
          <p:nvPr/>
        </p:nvCxnSpPr>
        <p:spPr bwMode="auto">
          <a:xfrm flipV="1">
            <a:off x="1741940" y="3798983"/>
            <a:ext cx="360040" cy="1588"/>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直線矢印コネクタ 85"/>
          <p:cNvCxnSpPr>
            <a:stCxn id="32" idx="3"/>
            <a:endCxn id="55" idx="1"/>
          </p:cNvCxnSpPr>
          <p:nvPr/>
        </p:nvCxnSpPr>
        <p:spPr bwMode="auto">
          <a:xfrm flipV="1">
            <a:off x="1741940" y="3798983"/>
            <a:ext cx="360040" cy="75926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直線矢印コネクタ 86"/>
          <p:cNvCxnSpPr>
            <a:stCxn id="33" idx="3"/>
            <a:endCxn id="55" idx="1"/>
          </p:cNvCxnSpPr>
          <p:nvPr/>
        </p:nvCxnSpPr>
        <p:spPr bwMode="auto">
          <a:xfrm flipV="1">
            <a:off x="1741940" y="3798983"/>
            <a:ext cx="360040" cy="154976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直線矢印コネクタ 87"/>
          <p:cNvCxnSpPr>
            <a:stCxn id="32" idx="3"/>
            <a:endCxn id="56" idx="1"/>
          </p:cNvCxnSpPr>
          <p:nvPr/>
        </p:nvCxnSpPr>
        <p:spPr bwMode="auto">
          <a:xfrm flipV="1">
            <a:off x="1741940" y="4556655"/>
            <a:ext cx="360040" cy="1588"/>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直線矢印コネクタ 88"/>
          <p:cNvCxnSpPr>
            <a:stCxn id="32" idx="3"/>
            <a:endCxn id="58" idx="1"/>
          </p:cNvCxnSpPr>
          <p:nvPr/>
        </p:nvCxnSpPr>
        <p:spPr bwMode="auto">
          <a:xfrm>
            <a:off x="1741940" y="4558243"/>
            <a:ext cx="360040" cy="1546584"/>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矢印コネクタ 89"/>
          <p:cNvCxnSpPr>
            <a:stCxn id="32" idx="3"/>
            <a:endCxn id="57" idx="1"/>
          </p:cNvCxnSpPr>
          <p:nvPr/>
        </p:nvCxnSpPr>
        <p:spPr bwMode="auto">
          <a:xfrm>
            <a:off x="1741940" y="4558243"/>
            <a:ext cx="360040" cy="78891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直線矢印コネクタ 90"/>
          <p:cNvCxnSpPr>
            <a:stCxn id="56" idx="3"/>
            <a:endCxn id="60" idx="1"/>
          </p:cNvCxnSpPr>
          <p:nvPr/>
        </p:nvCxnSpPr>
        <p:spPr bwMode="auto">
          <a:xfrm flipV="1">
            <a:off x="3182100" y="3800571"/>
            <a:ext cx="252028" cy="756084"/>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矢印コネクタ 91"/>
          <p:cNvCxnSpPr>
            <a:stCxn id="55" idx="3"/>
            <a:endCxn id="63" idx="1"/>
          </p:cNvCxnSpPr>
          <p:nvPr/>
        </p:nvCxnSpPr>
        <p:spPr bwMode="auto">
          <a:xfrm>
            <a:off x="3182100" y="3798983"/>
            <a:ext cx="252028" cy="230743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矢印コネクタ 92"/>
          <p:cNvCxnSpPr>
            <a:stCxn id="34" idx="3"/>
            <a:endCxn id="58" idx="1"/>
          </p:cNvCxnSpPr>
          <p:nvPr/>
        </p:nvCxnSpPr>
        <p:spPr bwMode="auto">
          <a:xfrm flipV="1">
            <a:off x="1741940" y="6104827"/>
            <a:ext cx="360040" cy="1588"/>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線矢印コネクタ 93"/>
          <p:cNvCxnSpPr>
            <a:stCxn id="58" idx="3"/>
            <a:endCxn id="62" idx="1"/>
          </p:cNvCxnSpPr>
          <p:nvPr/>
        </p:nvCxnSpPr>
        <p:spPr bwMode="auto">
          <a:xfrm flipV="1">
            <a:off x="3182100" y="5348743"/>
            <a:ext cx="252028" cy="756084"/>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線矢印コネクタ 94"/>
          <p:cNvCxnSpPr>
            <a:stCxn id="57" idx="3"/>
            <a:endCxn id="61" idx="1"/>
          </p:cNvCxnSpPr>
          <p:nvPr/>
        </p:nvCxnSpPr>
        <p:spPr bwMode="auto">
          <a:xfrm flipV="1">
            <a:off x="3182100" y="4558243"/>
            <a:ext cx="252028" cy="78891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線矢印コネクタ 95"/>
          <p:cNvCxnSpPr>
            <a:stCxn id="55" idx="3"/>
            <a:endCxn id="60" idx="1"/>
          </p:cNvCxnSpPr>
          <p:nvPr/>
        </p:nvCxnSpPr>
        <p:spPr bwMode="auto">
          <a:xfrm>
            <a:off x="3182100" y="3798983"/>
            <a:ext cx="252028" cy="1588"/>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線矢印コネクタ 96"/>
          <p:cNvCxnSpPr>
            <a:stCxn id="60" idx="3"/>
            <a:endCxn id="68" idx="1"/>
          </p:cNvCxnSpPr>
          <p:nvPr/>
        </p:nvCxnSpPr>
        <p:spPr bwMode="auto">
          <a:xfrm>
            <a:off x="4514248" y="3800571"/>
            <a:ext cx="216024" cy="2305844"/>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線矢印コネクタ 97"/>
          <p:cNvCxnSpPr>
            <a:stCxn id="61" idx="3"/>
            <a:endCxn id="65" idx="1"/>
          </p:cNvCxnSpPr>
          <p:nvPr/>
        </p:nvCxnSpPr>
        <p:spPr bwMode="auto">
          <a:xfrm flipV="1">
            <a:off x="4514248" y="3800571"/>
            <a:ext cx="216024" cy="7576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線矢印コネクタ 98"/>
          <p:cNvCxnSpPr>
            <a:stCxn id="60" idx="3"/>
            <a:endCxn id="65" idx="1"/>
          </p:cNvCxnSpPr>
          <p:nvPr/>
        </p:nvCxnSpPr>
        <p:spPr bwMode="auto">
          <a:xfrm>
            <a:off x="4514248" y="3800571"/>
            <a:ext cx="216024" cy="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線矢印コネクタ 99"/>
          <p:cNvCxnSpPr>
            <a:stCxn id="61" idx="3"/>
            <a:endCxn id="67" idx="1"/>
          </p:cNvCxnSpPr>
          <p:nvPr/>
        </p:nvCxnSpPr>
        <p:spPr bwMode="auto">
          <a:xfrm>
            <a:off x="4514248" y="4558243"/>
            <a:ext cx="216024" cy="79050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矢印コネクタ 100"/>
          <p:cNvCxnSpPr>
            <a:stCxn id="62" idx="3"/>
            <a:endCxn id="66" idx="1"/>
          </p:cNvCxnSpPr>
          <p:nvPr/>
        </p:nvCxnSpPr>
        <p:spPr bwMode="auto">
          <a:xfrm flipV="1">
            <a:off x="4514248" y="4556655"/>
            <a:ext cx="216024" cy="792088"/>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矢印コネクタ 101"/>
          <p:cNvCxnSpPr>
            <a:stCxn id="62" idx="3"/>
            <a:endCxn id="68" idx="1"/>
          </p:cNvCxnSpPr>
          <p:nvPr/>
        </p:nvCxnSpPr>
        <p:spPr bwMode="auto">
          <a:xfrm>
            <a:off x="4514248" y="5348743"/>
            <a:ext cx="216024" cy="7576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矢印コネクタ 102"/>
          <p:cNvCxnSpPr>
            <a:stCxn id="63" idx="3"/>
            <a:endCxn id="67" idx="1"/>
          </p:cNvCxnSpPr>
          <p:nvPr/>
        </p:nvCxnSpPr>
        <p:spPr bwMode="auto">
          <a:xfrm flipV="1">
            <a:off x="4514248" y="5348743"/>
            <a:ext cx="216024" cy="7576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線矢印コネクタ 103"/>
          <p:cNvCxnSpPr>
            <a:stCxn id="33" idx="3"/>
            <a:endCxn id="57" idx="1"/>
          </p:cNvCxnSpPr>
          <p:nvPr/>
        </p:nvCxnSpPr>
        <p:spPr bwMode="auto">
          <a:xfrm flipV="1">
            <a:off x="1741940" y="5347155"/>
            <a:ext cx="360040" cy="1588"/>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直線矢印コネクタ 104"/>
          <p:cNvCxnSpPr>
            <a:stCxn id="34" idx="3"/>
            <a:endCxn id="57" idx="1"/>
          </p:cNvCxnSpPr>
          <p:nvPr/>
        </p:nvCxnSpPr>
        <p:spPr bwMode="auto">
          <a:xfrm flipV="1">
            <a:off x="1741940" y="5347155"/>
            <a:ext cx="360040" cy="75926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線矢印コネクタ 105"/>
          <p:cNvCxnSpPr>
            <a:stCxn id="65" idx="3"/>
            <a:endCxn id="80" idx="1"/>
          </p:cNvCxnSpPr>
          <p:nvPr/>
        </p:nvCxnSpPr>
        <p:spPr bwMode="auto">
          <a:xfrm>
            <a:off x="5810392" y="3800571"/>
            <a:ext cx="252028" cy="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矢印コネクタ 106"/>
          <p:cNvCxnSpPr>
            <a:stCxn id="65" idx="3"/>
            <a:endCxn id="81" idx="1"/>
          </p:cNvCxnSpPr>
          <p:nvPr/>
        </p:nvCxnSpPr>
        <p:spPr bwMode="auto">
          <a:xfrm>
            <a:off x="5810392" y="3800571"/>
            <a:ext cx="252028" cy="7576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線矢印コネクタ 107"/>
          <p:cNvCxnSpPr>
            <a:stCxn id="65" idx="3"/>
            <a:endCxn id="82" idx="1"/>
          </p:cNvCxnSpPr>
          <p:nvPr/>
        </p:nvCxnSpPr>
        <p:spPr bwMode="auto">
          <a:xfrm>
            <a:off x="5810392" y="3800571"/>
            <a:ext cx="252028" cy="15481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線矢印コネクタ 108"/>
          <p:cNvCxnSpPr>
            <a:stCxn id="66" idx="3"/>
            <a:endCxn id="81" idx="1"/>
          </p:cNvCxnSpPr>
          <p:nvPr/>
        </p:nvCxnSpPr>
        <p:spPr bwMode="auto">
          <a:xfrm>
            <a:off x="5810392" y="4556655"/>
            <a:ext cx="252028" cy="1588"/>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矢印コネクタ 109"/>
          <p:cNvCxnSpPr>
            <a:stCxn id="67" idx="3"/>
            <a:endCxn id="81" idx="1"/>
          </p:cNvCxnSpPr>
          <p:nvPr/>
        </p:nvCxnSpPr>
        <p:spPr bwMode="auto">
          <a:xfrm flipV="1">
            <a:off x="5810392" y="4558243"/>
            <a:ext cx="252028" cy="79050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矢印コネクタ 110"/>
          <p:cNvCxnSpPr>
            <a:stCxn id="67" idx="3"/>
            <a:endCxn id="83" idx="1"/>
          </p:cNvCxnSpPr>
          <p:nvPr/>
        </p:nvCxnSpPr>
        <p:spPr bwMode="auto">
          <a:xfrm>
            <a:off x="5810392" y="5348743"/>
            <a:ext cx="252028" cy="7576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矢印コネクタ 111"/>
          <p:cNvCxnSpPr>
            <a:stCxn id="68" idx="3"/>
            <a:endCxn id="82" idx="1"/>
          </p:cNvCxnSpPr>
          <p:nvPr/>
        </p:nvCxnSpPr>
        <p:spPr bwMode="auto">
          <a:xfrm flipV="1">
            <a:off x="5810392" y="5348743"/>
            <a:ext cx="252028" cy="7576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直線矢印コネクタ 112"/>
          <p:cNvCxnSpPr>
            <a:stCxn id="80" idx="3"/>
            <a:endCxn id="70" idx="1"/>
          </p:cNvCxnSpPr>
          <p:nvPr/>
        </p:nvCxnSpPr>
        <p:spPr bwMode="auto">
          <a:xfrm>
            <a:off x="7142540" y="3800571"/>
            <a:ext cx="252028" cy="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線矢印コネクタ 113"/>
          <p:cNvCxnSpPr>
            <a:stCxn id="80" idx="3"/>
            <a:endCxn id="71" idx="1"/>
          </p:cNvCxnSpPr>
          <p:nvPr/>
        </p:nvCxnSpPr>
        <p:spPr bwMode="auto">
          <a:xfrm>
            <a:off x="7142540" y="3800571"/>
            <a:ext cx="252028" cy="7576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矢印コネクタ 114"/>
          <p:cNvCxnSpPr>
            <a:stCxn id="81" idx="3"/>
            <a:endCxn id="70" idx="1"/>
          </p:cNvCxnSpPr>
          <p:nvPr/>
        </p:nvCxnSpPr>
        <p:spPr bwMode="auto">
          <a:xfrm flipV="1">
            <a:off x="7142540" y="3800571"/>
            <a:ext cx="252028" cy="7576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矢印コネクタ 115"/>
          <p:cNvCxnSpPr>
            <a:stCxn id="81" idx="3"/>
            <a:endCxn id="72" idx="1"/>
          </p:cNvCxnSpPr>
          <p:nvPr/>
        </p:nvCxnSpPr>
        <p:spPr bwMode="auto">
          <a:xfrm>
            <a:off x="7142540" y="4558243"/>
            <a:ext cx="252028" cy="79050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線矢印コネクタ 116"/>
          <p:cNvCxnSpPr>
            <a:stCxn id="81" idx="3"/>
            <a:endCxn id="73" idx="1"/>
          </p:cNvCxnSpPr>
          <p:nvPr/>
        </p:nvCxnSpPr>
        <p:spPr bwMode="auto">
          <a:xfrm>
            <a:off x="7142540" y="4558243"/>
            <a:ext cx="252028" cy="15481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矢印コネクタ 117"/>
          <p:cNvCxnSpPr>
            <a:stCxn id="83" idx="3"/>
            <a:endCxn id="73" idx="1"/>
          </p:cNvCxnSpPr>
          <p:nvPr/>
        </p:nvCxnSpPr>
        <p:spPr bwMode="auto">
          <a:xfrm>
            <a:off x="7142540" y="6106415"/>
            <a:ext cx="252028" cy="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矢印コネクタ 118"/>
          <p:cNvCxnSpPr>
            <a:stCxn id="82" idx="3"/>
            <a:endCxn id="72" idx="1"/>
          </p:cNvCxnSpPr>
          <p:nvPr/>
        </p:nvCxnSpPr>
        <p:spPr bwMode="auto">
          <a:xfrm>
            <a:off x="7142540" y="5348743"/>
            <a:ext cx="252028" cy="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矢印コネクタ 119"/>
          <p:cNvCxnSpPr>
            <a:stCxn id="82" idx="3"/>
            <a:endCxn id="71" idx="1"/>
          </p:cNvCxnSpPr>
          <p:nvPr/>
        </p:nvCxnSpPr>
        <p:spPr bwMode="auto">
          <a:xfrm flipV="1">
            <a:off x="7142540" y="4558243"/>
            <a:ext cx="252028" cy="79050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矢印コネクタ 120"/>
          <p:cNvCxnSpPr>
            <a:stCxn id="31" idx="3"/>
            <a:endCxn id="57" idx="1"/>
          </p:cNvCxnSpPr>
          <p:nvPr/>
        </p:nvCxnSpPr>
        <p:spPr bwMode="auto">
          <a:xfrm>
            <a:off x="1741940" y="3800571"/>
            <a:ext cx="360040" cy="1546584"/>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矢印コネクタ 121"/>
          <p:cNvCxnSpPr>
            <a:stCxn id="71" idx="3"/>
            <a:endCxn id="75" idx="1"/>
          </p:cNvCxnSpPr>
          <p:nvPr/>
        </p:nvCxnSpPr>
        <p:spPr bwMode="auto">
          <a:xfrm flipV="1">
            <a:off x="8474688" y="3800571"/>
            <a:ext cx="252028" cy="7576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線矢印コネクタ 122"/>
          <p:cNvCxnSpPr>
            <a:stCxn id="70" idx="3"/>
            <a:endCxn id="75" idx="1"/>
          </p:cNvCxnSpPr>
          <p:nvPr/>
        </p:nvCxnSpPr>
        <p:spPr bwMode="auto">
          <a:xfrm>
            <a:off x="8474688" y="3800571"/>
            <a:ext cx="252028" cy="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矢印コネクタ 123"/>
          <p:cNvCxnSpPr>
            <a:stCxn id="71" idx="3"/>
            <a:endCxn id="76" idx="1"/>
          </p:cNvCxnSpPr>
          <p:nvPr/>
        </p:nvCxnSpPr>
        <p:spPr bwMode="auto">
          <a:xfrm>
            <a:off x="8474688" y="4558243"/>
            <a:ext cx="252028" cy="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矢印コネクタ 124"/>
          <p:cNvCxnSpPr>
            <a:stCxn id="72" idx="3"/>
            <a:endCxn id="76" idx="1"/>
          </p:cNvCxnSpPr>
          <p:nvPr/>
        </p:nvCxnSpPr>
        <p:spPr bwMode="auto">
          <a:xfrm flipV="1">
            <a:off x="8474688" y="4558243"/>
            <a:ext cx="252028" cy="79050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矢印コネクタ 125"/>
          <p:cNvCxnSpPr>
            <a:stCxn id="73" idx="3"/>
            <a:endCxn id="76" idx="1"/>
          </p:cNvCxnSpPr>
          <p:nvPr/>
        </p:nvCxnSpPr>
        <p:spPr bwMode="auto">
          <a:xfrm flipV="1">
            <a:off x="8474688" y="4558243"/>
            <a:ext cx="252028" cy="15481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矢印コネクタ 126"/>
          <p:cNvCxnSpPr>
            <a:stCxn id="72" idx="3"/>
            <a:endCxn id="78" idx="1"/>
          </p:cNvCxnSpPr>
          <p:nvPr/>
        </p:nvCxnSpPr>
        <p:spPr bwMode="auto">
          <a:xfrm>
            <a:off x="8474688" y="5348743"/>
            <a:ext cx="252028" cy="7576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直線矢印コネクタ 127"/>
          <p:cNvCxnSpPr>
            <a:stCxn id="72" idx="3"/>
            <a:endCxn id="77" idx="1"/>
          </p:cNvCxnSpPr>
          <p:nvPr/>
        </p:nvCxnSpPr>
        <p:spPr bwMode="auto">
          <a:xfrm>
            <a:off x="8474688" y="5348743"/>
            <a:ext cx="252028" cy="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98377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サプライチェーン上の削減はみんなの削減</a:t>
            </a:r>
            <a:r>
              <a:rPr lang="ja-JP" altLang="en-US" dirty="0"/>
              <a:t> </a:t>
            </a:r>
            <a:r>
              <a:rPr lang="en-US" altLang="ja-JP" dirty="0" smtClean="0"/>
              <a:t>2/2</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なぜサプライチェーン排出量を算定するのか？②</a:t>
            </a:r>
            <a:endParaRPr kumimoji="1" lang="ja-JP" altLang="en-US" dirty="0"/>
          </a:p>
        </p:txBody>
      </p:sp>
      <p:sp>
        <p:nvSpPr>
          <p:cNvPr id="6"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dirty="0" smtClean="0"/>
              <a:t>サプライチェーン上のうち</a:t>
            </a:r>
            <a:r>
              <a:rPr lang="en-US" altLang="ja-JP" dirty="0"/>
              <a:t>1</a:t>
            </a:r>
            <a:r>
              <a:rPr lang="ja-JP" altLang="en-US" dirty="0"/>
              <a:t>社が排出量削減すれば</a:t>
            </a:r>
            <a:r>
              <a:rPr lang="ja-JP" altLang="en-US" dirty="0" smtClean="0"/>
              <a:t>、他のサプライチェーン上</a:t>
            </a:r>
            <a:r>
              <a:rPr lang="ja-JP" altLang="en-US" dirty="0"/>
              <a:t>の各事業者にとって</a:t>
            </a:r>
            <a:r>
              <a:rPr lang="ja-JP" altLang="en-US" dirty="0" smtClean="0"/>
              <a:t>、</a:t>
            </a:r>
            <a:r>
              <a:rPr lang="en-US" altLang="ja-JP" dirty="0" smtClean="0"/>
              <a:t/>
            </a:r>
            <a:br>
              <a:rPr lang="en-US" altLang="ja-JP" dirty="0" smtClean="0"/>
            </a:br>
            <a:r>
              <a:rPr lang="ja-JP" altLang="en-US" dirty="0" smtClean="0"/>
              <a:t>自社</a:t>
            </a:r>
            <a:r>
              <a:rPr lang="ja-JP" altLang="en-US" dirty="0"/>
              <a:t>のサプライチェーン排出量が削減されたことになる</a:t>
            </a:r>
            <a:r>
              <a:rPr lang="ja-JP" altLang="en-US" dirty="0" smtClean="0"/>
              <a:t>。</a:t>
            </a:r>
            <a:endParaRPr lang="ja-JP" altLang="en-US" dirty="0"/>
          </a:p>
        </p:txBody>
      </p:sp>
      <p:sp>
        <p:nvSpPr>
          <p:cNvPr id="129" name="正方形/長方形 128"/>
          <p:cNvSpPr/>
          <p:nvPr/>
        </p:nvSpPr>
        <p:spPr bwMode="auto">
          <a:xfrm>
            <a:off x="2174985" y="2597526"/>
            <a:ext cx="7800150" cy="4291276"/>
          </a:xfrm>
          <a:prstGeom prst="rect">
            <a:avLst/>
          </a:prstGeom>
          <a:solidFill>
            <a:srgbClr val="ECF1F8"/>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lang="ja-JP" altLang="en-US" sz="1400" smtClean="0">
              <a:solidFill>
                <a:prstClr val="black"/>
              </a:solidFill>
              <a:ea typeface="HGPｺﾞｼｯｸM" pitchFamily="50" charset="-128"/>
            </a:endParaRPr>
          </a:p>
        </p:txBody>
      </p:sp>
      <p:sp>
        <p:nvSpPr>
          <p:cNvPr id="130" name="角丸四角形 129"/>
          <p:cNvSpPr/>
          <p:nvPr/>
        </p:nvSpPr>
        <p:spPr bwMode="auto">
          <a:xfrm>
            <a:off x="1020468" y="3689665"/>
            <a:ext cx="798107" cy="451087"/>
          </a:xfrm>
          <a:prstGeom prst="roundRect">
            <a:avLst/>
          </a:prstGeom>
          <a:solidFill>
            <a:srgbClr val="FFCCFF"/>
          </a:solidFill>
          <a:ln w="5715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fontAlgn="base">
              <a:spcBef>
                <a:spcPct val="0"/>
              </a:spcBef>
              <a:spcAft>
                <a:spcPct val="0"/>
              </a:spcAft>
            </a:pPr>
            <a:r>
              <a:rPr lang="ja-JP" altLang="en-US" sz="1400" dirty="0" smtClean="0">
                <a:solidFill>
                  <a:prstClr val="black"/>
                </a:solidFill>
                <a:latin typeface="Meiryo UI" panose="020B0604030504040204" pitchFamily="50" charset="-128"/>
                <a:cs typeface="Meiryo UI" panose="020B0604030504040204" pitchFamily="50" charset="-128"/>
              </a:rPr>
              <a:t>素材製造</a:t>
            </a:r>
            <a:endParaRPr lang="en-US" altLang="ja-JP" sz="1400" dirty="0" smtClean="0">
              <a:solidFill>
                <a:prstClr val="black"/>
              </a:solidFill>
              <a:latin typeface="Meiryo UI" panose="020B0604030504040204" pitchFamily="50" charset="-128"/>
              <a:cs typeface="Meiryo UI" panose="020B0604030504040204" pitchFamily="50" charset="-128"/>
            </a:endParaRPr>
          </a:p>
          <a:p>
            <a:pPr algn="ctr" defTabSz="862013" fontAlgn="base">
              <a:spcBef>
                <a:spcPct val="0"/>
              </a:spcBef>
              <a:spcAft>
                <a:spcPct val="0"/>
              </a:spcAft>
            </a:pPr>
            <a:r>
              <a:rPr lang="ja-JP" altLang="en-US" sz="1400" dirty="0" smtClean="0">
                <a:solidFill>
                  <a:prstClr val="black"/>
                </a:solidFill>
                <a:latin typeface="Meiryo UI" panose="020B0604030504040204" pitchFamily="50" charset="-128"/>
                <a:cs typeface="Meiryo UI" panose="020B0604030504040204" pitchFamily="50" charset="-128"/>
              </a:rPr>
              <a:t>事業者</a:t>
            </a:r>
            <a:r>
              <a:rPr lang="en-US" altLang="ja-JP" sz="1400" dirty="0" smtClean="0">
                <a:solidFill>
                  <a:prstClr val="black"/>
                </a:solidFill>
                <a:latin typeface="Meiryo UI" panose="020B0604030504040204" pitchFamily="50" charset="-128"/>
                <a:cs typeface="Meiryo UI" panose="020B0604030504040204" pitchFamily="50" charset="-128"/>
              </a:rPr>
              <a:t>1</a:t>
            </a:r>
            <a:endParaRPr lang="ja-JP" altLang="en-US" sz="1400" dirty="0" smtClean="0">
              <a:solidFill>
                <a:prstClr val="black"/>
              </a:solidFill>
              <a:latin typeface="Meiryo UI" panose="020B0604030504040204" pitchFamily="50" charset="-128"/>
              <a:cs typeface="Meiryo UI" panose="020B0604030504040204" pitchFamily="50" charset="-128"/>
            </a:endParaRPr>
          </a:p>
        </p:txBody>
      </p:sp>
      <p:sp>
        <p:nvSpPr>
          <p:cNvPr id="131" name="角丸四角形 130"/>
          <p:cNvSpPr/>
          <p:nvPr/>
        </p:nvSpPr>
        <p:spPr bwMode="auto">
          <a:xfrm>
            <a:off x="1020468" y="4447337"/>
            <a:ext cx="798107" cy="451087"/>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素材製造</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2</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32" name="角丸四角形 131"/>
          <p:cNvSpPr/>
          <p:nvPr/>
        </p:nvSpPr>
        <p:spPr bwMode="auto">
          <a:xfrm>
            <a:off x="1020468" y="5237837"/>
            <a:ext cx="798107" cy="451087"/>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素材製造</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3</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33" name="角丸四角形 132"/>
          <p:cNvSpPr/>
          <p:nvPr/>
        </p:nvSpPr>
        <p:spPr bwMode="auto">
          <a:xfrm>
            <a:off x="1020468" y="5995509"/>
            <a:ext cx="798107" cy="451087"/>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素材製造</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4</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34" name="テキスト ボックス 133"/>
          <p:cNvSpPr txBox="1"/>
          <p:nvPr/>
        </p:nvSpPr>
        <p:spPr>
          <a:xfrm>
            <a:off x="1141184" y="6445008"/>
            <a:ext cx="553998" cy="540061"/>
          </a:xfrm>
          <a:prstGeom prst="rect">
            <a:avLst/>
          </a:prstGeom>
          <a:noFill/>
        </p:spPr>
        <p:txBody>
          <a:bodyPr vert="eaVert" wrap="squar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135" name="角丸四角形 134"/>
          <p:cNvSpPr/>
          <p:nvPr/>
        </p:nvSpPr>
        <p:spPr bwMode="auto">
          <a:xfrm>
            <a:off x="2460628" y="3688077"/>
            <a:ext cx="798107" cy="451087"/>
          </a:xfrm>
          <a:prstGeom prst="roundRect">
            <a:avLst/>
          </a:prstGeom>
          <a:solidFill>
            <a:srgbClr val="FFCC99"/>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fontAlgn="base">
              <a:spcBef>
                <a:spcPct val="0"/>
              </a:spcBef>
              <a:spcAft>
                <a:spcPct val="0"/>
              </a:spcAft>
            </a:pPr>
            <a:r>
              <a:rPr lang="ja-JP" altLang="en-US" sz="1400" dirty="0" smtClean="0">
                <a:solidFill>
                  <a:prstClr val="black"/>
                </a:solidFill>
                <a:latin typeface="Meiryo UI" panose="020B0604030504040204" pitchFamily="50" charset="-128"/>
                <a:cs typeface="Meiryo UI" panose="020B0604030504040204" pitchFamily="50" charset="-128"/>
              </a:rPr>
              <a:t>部品製造</a:t>
            </a:r>
            <a:endParaRPr lang="en-US" altLang="ja-JP" sz="1400" dirty="0" smtClean="0">
              <a:solidFill>
                <a:prstClr val="black"/>
              </a:solidFill>
              <a:latin typeface="Meiryo UI" panose="020B0604030504040204" pitchFamily="50" charset="-128"/>
              <a:cs typeface="Meiryo UI" panose="020B0604030504040204" pitchFamily="50" charset="-128"/>
            </a:endParaRPr>
          </a:p>
          <a:p>
            <a:pPr algn="ctr" defTabSz="862013" fontAlgn="base">
              <a:spcBef>
                <a:spcPct val="0"/>
              </a:spcBef>
              <a:spcAft>
                <a:spcPct val="0"/>
              </a:spcAft>
            </a:pPr>
            <a:r>
              <a:rPr lang="ja-JP" altLang="en-US" sz="1400" dirty="0" smtClean="0">
                <a:solidFill>
                  <a:prstClr val="black"/>
                </a:solidFill>
                <a:latin typeface="Meiryo UI" panose="020B0604030504040204" pitchFamily="50" charset="-128"/>
                <a:cs typeface="Meiryo UI" panose="020B0604030504040204" pitchFamily="50" charset="-128"/>
              </a:rPr>
              <a:t>事業者</a:t>
            </a:r>
            <a:r>
              <a:rPr lang="en-US" altLang="ja-JP" sz="1400" dirty="0" smtClean="0">
                <a:solidFill>
                  <a:prstClr val="black"/>
                </a:solidFill>
                <a:latin typeface="Meiryo UI" panose="020B0604030504040204" pitchFamily="50" charset="-128"/>
                <a:cs typeface="Meiryo UI" panose="020B0604030504040204" pitchFamily="50" charset="-128"/>
              </a:rPr>
              <a:t>1</a:t>
            </a:r>
            <a:endParaRPr lang="ja-JP" altLang="en-US" sz="1400" dirty="0" smtClean="0">
              <a:solidFill>
                <a:prstClr val="black"/>
              </a:solidFill>
              <a:latin typeface="Meiryo UI" panose="020B0604030504040204" pitchFamily="50" charset="-128"/>
              <a:cs typeface="Meiryo UI" panose="020B0604030504040204" pitchFamily="50" charset="-128"/>
            </a:endParaRPr>
          </a:p>
        </p:txBody>
      </p:sp>
      <p:sp>
        <p:nvSpPr>
          <p:cNvPr id="136" name="角丸四角形 135"/>
          <p:cNvSpPr/>
          <p:nvPr/>
        </p:nvSpPr>
        <p:spPr bwMode="auto">
          <a:xfrm>
            <a:off x="2460628" y="4445749"/>
            <a:ext cx="798107" cy="451087"/>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部品製造</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2</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37" name="角丸四角形 136"/>
          <p:cNvSpPr/>
          <p:nvPr/>
        </p:nvSpPr>
        <p:spPr bwMode="auto">
          <a:xfrm>
            <a:off x="2460628" y="5236249"/>
            <a:ext cx="798107" cy="451087"/>
          </a:xfrm>
          <a:prstGeom prst="roundRect">
            <a:avLst/>
          </a:prstGeom>
          <a:solidFill>
            <a:srgbClr val="FFCC99"/>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fontAlgn="base">
              <a:spcBef>
                <a:spcPct val="0"/>
              </a:spcBef>
              <a:spcAft>
                <a:spcPct val="0"/>
              </a:spcAft>
            </a:pPr>
            <a:r>
              <a:rPr lang="ja-JP" altLang="en-US" sz="1400" dirty="0" smtClean="0">
                <a:solidFill>
                  <a:prstClr val="black"/>
                </a:solidFill>
                <a:latin typeface="Meiryo UI" panose="020B0604030504040204" pitchFamily="50" charset="-128"/>
                <a:cs typeface="Meiryo UI" panose="020B0604030504040204" pitchFamily="50" charset="-128"/>
              </a:rPr>
              <a:t>部品製造</a:t>
            </a:r>
            <a:endParaRPr lang="en-US" altLang="ja-JP" sz="1400" dirty="0" smtClean="0">
              <a:solidFill>
                <a:prstClr val="black"/>
              </a:solidFill>
              <a:latin typeface="Meiryo UI" panose="020B0604030504040204" pitchFamily="50" charset="-128"/>
              <a:cs typeface="Meiryo UI" panose="020B0604030504040204" pitchFamily="50" charset="-128"/>
            </a:endParaRPr>
          </a:p>
          <a:p>
            <a:pPr algn="ctr" defTabSz="862013" fontAlgn="base">
              <a:spcBef>
                <a:spcPct val="0"/>
              </a:spcBef>
              <a:spcAft>
                <a:spcPct val="0"/>
              </a:spcAft>
            </a:pPr>
            <a:r>
              <a:rPr lang="ja-JP" altLang="en-US" sz="1400" dirty="0" smtClean="0">
                <a:solidFill>
                  <a:prstClr val="black"/>
                </a:solidFill>
                <a:latin typeface="Meiryo UI" panose="020B0604030504040204" pitchFamily="50" charset="-128"/>
                <a:cs typeface="Meiryo UI" panose="020B0604030504040204" pitchFamily="50" charset="-128"/>
              </a:rPr>
              <a:t>事業者</a:t>
            </a:r>
            <a:r>
              <a:rPr lang="en-US" altLang="ja-JP" sz="1400" dirty="0" smtClean="0">
                <a:solidFill>
                  <a:prstClr val="black"/>
                </a:solidFill>
                <a:latin typeface="Meiryo UI" panose="020B0604030504040204" pitchFamily="50" charset="-128"/>
                <a:cs typeface="Meiryo UI" panose="020B0604030504040204" pitchFamily="50" charset="-128"/>
              </a:rPr>
              <a:t>3</a:t>
            </a:r>
            <a:endParaRPr lang="ja-JP" altLang="en-US" sz="1400" dirty="0" smtClean="0">
              <a:solidFill>
                <a:prstClr val="black"/>
              </a:solidFill>
              <a:latin typeface="Meiryo UI" panose="020B0604030504040204" pitchFamily="50" charset="-128"/>
              <a:cs typeface="Meiryo UI" panose="020B0604030504040204" pitchFamily="50" charset="-128"/>
            </a:endParaRPr>
          </a:p>
        </p:txBody>
      </p:sp>
      <p:sp>
        <p:nvSpPr>
          <p:cNvPr id="138" name="角丸四角形 137"/>
          <p:cNvSpPr/>
          <p:nvPr/>
        </p:nvSpPr>
        <p:spPr bwMode="auto">
          <a:xfrm>
            <a:off x="2460628" y="5993921"/>
            <a:ext cx="798107" cy="451087"/>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部品製造</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4</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39" name="角丸四角形 138"/>
          <p:cNvSpPr/>
          <p:nvPr/>
        </p:nvSpPr>
        <p:spPr bwMode="auto">
          <a:xfrm>
            <a:off x="3792776" y="3689665"/>
            <a:ext cx="798107" cy="451087"/>
          </a:xfrm>
          <a:prstGeom prst="roundRect">
            <a:avLst/>
          </a:prstGeom>
          <a:solidFill>
            <a:srgbClr val="FFFF99"/>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fontAlgn="base">
              <a:spcBef>
                <a:spcPct val="0"/>
              </a:spcBef>
              <a:spcAft>
                <a:spcPct val="0"/>
              </a:spcAft>
            </a:pPr>
            <a:r>
              <a:rPr lang="ja-JP" altLang="en-US" sz="1400" dirty="0" smtClean="0">
                <a:solidFill>
                  <a:prstClr val="black"/>
                </a:solidFill>
                <a:latin typeface="Meiryo UI" panose="020B0604030504040204" pitchFamily="50" charset="-128"/>
                <a:cs typeface="Meiryo UI" panose="020B0604030504040204" pitchFamily="50" charset="-128"/>
              </a:rPr>
              <a:t>輸送</a:t>
            </a:r>
            <a:endParaRPr lang="en-US" altLang="ja-JP" sz="1400" dirty="0" smtClean="0">
              <a:solidFill>
                <a:prstClr val="black"/>
              </a:solidFill>
              <a:latin typeface="Meiryo UI" panose="020B0604030504040204" pitchFamily="50" charset="-128"/>
              <a:cs typeface="Meiryo UI" panose="020B0604030504040204" pitchFamily="50" charset="-128"/>
            </a:endParaRPr>
          </a:p>
          <a:p>
            <a:pPr algn="ctr" defTabSz="862013" fontAlgn="base">
              <a:spcBef>
                <a:spcPct val="0"/>
              </a:spcBef>
              <a:spcAft>
                <a:spcPct val="0"/>
              </a:spcAft>
            </a:pPr>
            <a:r>
              <a:rPr lang="ja-JP" altLang="en-US" sz="1400" dirty="0" smtClean="0">
                <a:solidFill>
                  <a:prstClr val="black"/>
                </a:solidFill>
                <a:latin typeface="Meiryo UI" panose="020B0604030504040204" pitchFamily="50" charset="-128"/>
                <a:cs typeface="Meiryo UI" panose="020B0604030504040204" pitchFamily="50" charset="-128"/>
              </a:rPr>
              <a:t>事業者</a:t>
            </a:r>
            <a:r>
              <a:rPr lang="en-US" altLang="ja-JP" sz="1400" dirty="0" smtClean="0">
                <a:solidFill>
                  <a:prstClr val="black"/>
                </a:solidFill>
                <a:latin typeface="Meiryo UI" panose="020B0604030504040204" pitchFamily="50" charset="-128"/>
                <a:cs typeface="Meiryo UI" panose="020B0604030504040204" pitchFamily="50" charset="-128"/>
              </a:rPr>
              <a:t>1</a:t>
            </a:r>
            <a:endParaRPr lang="ja-JP" altLang="en-US" sz="1400" dirty="0" smtClean="0">
              <a:solidFill>
                <a:prstClr val="black"/>
              </a:solidFill>
              <a:latin typeface="Meiryo UI" panose="020B0604030504040204" pitchFamily="50" charset="-128"/>
              <a:cs typeface="Meiryo UI" panose="020B0604030504040204" pitchFamily="50" charset="-128"/>
            </a:endParaRPr>
          </a:p>
        </p:txBody>
      </p:sp>
      <p:sp>
        <p:nvSpPr>
          <p:cNvPr id="140" name="角丸四角形 139"/>
          <p:cNvSpPr/>
          <p:nvPr/>
        </p:nvSpPr>
        <p:spPr bwMode="auto">
          <a:xfrm>
            <a:off x="3792776" y="4447337"/>
            <a:ext cx="798107" cy="451087"/>
          </a:xfrm>
          <a:prstGeom prst="roundRect">
            <a:avLst/>
          </a:prstGeom>
          <a:solidFill>
            <a:srgbClr val="FFFF99"/>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fontAlgn="base">
              <a:spcBef>
                <a:spcPct val="0"/>
              </a:spcBef>
              <a:spcAft>
                <a:spcPct val="0"/>
              </a:spcAft>
            </a:pPr>
            <a:r>
              <a:rPr lang="ja-JP" altLang="en-US" sz="1400" dirty="0" smtClean="0">
                <a:solidFill>
                  <a:prstClr val="black"/>
                </a:solidFill>
                <a:latin typeface="Meiryo UI" panose="020B0604030504040204" pitchFamily="50" charset="-128"/>
                <a:cs typeface="Meiryo UI" panose="020B0604030504040204" pitchFamily="50" charset="-128"/>
              </a:rPr>
              <a:t>輸送</a:t>
            </a:r>
            <a:endParaRPr lang="en-US" altLang="ja-JP" sz="1400" dirty="0" smtClean="0">
              <a:solidFill>
                <a:prstClr val="black"/>
              </a:solidFill>
              <a:latin typeface="Meiryo UI" panose="020B0604030504040204" pitchFamily="50" charset="-128"/>
              <a:cs typeface="Meiryo UI" panose="020B0604030504040204" pitchFamily="50" charset="-128"/>
            </a:endParaRPr>
          </a:p>
          <a:p>
            <a:pPr algn="ctr" defTabSz="862013" fontAlgn="base">
              <a:spcBef>
                <a:spcPct val="0"/>
              </a:spcBef>
              <a:spcAft>
                <a:spcPct val="0"/>
              </a:spcAft>
            </a:pPr>
            <a:r>
              <a:rPr lang="ja-JP" altLang="en-US" sz="1400" dirty="0">
                <a:solidFill>
                  <a:prstClr val="black"/>
                </a:solidFill>
                <a:latin typeface="Meiryo UI" panose="020B0604030504040204" pitchFamily="50" charset="-128"/>
                <a:cs typeface="Meiryo UI" panose="020B0604030504040204" pitchFamily="50" charset="-128"/>
              </a:rPr>
              <a:t>事</a:t>
            </a:r>
            <a:r>
              <a:rPr lang="ja-JP" altLang="en-US" sz="1400" dirty="0" smtClean="0">
                <a:solidFill>
                  <a:prstClr val="black"/>
                </a:solidFill>
                <a:latin typeface="Meiryo UI" panose="020B0604030504040204" pitchFamily="50" charset="-128"/>
                <a:cs typeface="Meiryo UI" panose="020B0604030504040204" pitchFamily="50" charset="-128"/>
              </a:rPr>
              <a:t>業者</a:t>
            </a:r>
            <a:r>
              <a:rPr lang="en-US" altLang="ja-JP" sz="1400" dirty="0" smtClean="0">
                <a:solidFill>
                  <a:prstClr val="black"/>
                </a:solidFill>
                <a:latin typeface="Meiryo UI" panose="020B0604030504040204" pitchFamily="50" charset="-128"/>
                <a:cs typeface="Meiryo UI" panose="020B0604030504040204" pitchFamily="50" charset="-128"/>
              </a:rPr>
              <a:t>2</a:t>
            </a:r>
            <a:endParaRPr lang="ja-JP" altLang="en-US" sz="1400" dirty="0" smtClean="0">
              <a:solidFill>
                <a:prstClr val="black"/>
              </a:solidFill>
              <a:latin typeface="Meiryo UI" panose="020B0604030504040204" pitchFamily="50" charset="-128"/>
              <a:cs typeface="Meiryo UI" panose="020B0604030504040204" pitchFamily="50" charset="-128"/>
            </a:endParaRPr>
          </a:p>
        </p:txBody>
      </p:sp>
      <p:sp>
        <p:nvSpPr>
          <p:cNvPr id="141" name="角丸四角形 140"/>
          <p:cNvSpPr/>
          <p:nvPr/>
        </p:nvSpPr>
        <p:spPr bwMode="auto">
          <a:xfrm>
            <a:off x="3792776" y="5237837"/>
            <a:ext cx="798107" cy="451087"/>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3</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42" name="角丸四角形 141"/>
          <p:cNvSpPr/>
          <p:nvPr/>
        </p:nvSpPr>
        <p:spPr bwMode="auto">
          <a:xfrm>
            <a:off x="3792776" y="5995509"/>
            <a:ext cx="798107" cy="451087"/>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4</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43" name="角丸四角形 142"/>
          <p:cNvSpPr/>
          <p:nvPr/>
        </p:nvSpPr>
        <p:spPr bwMode="auto">
          <a:xfrm>
            <a:off x="5088920" y="3689665"/>
            <a:ext cx="798107" cy="451087"/>
          </a:xfrm>
          <a:prstGeom prst="roundRect">
            <a:avLst/>
          </a:prstGeom>
          <a:solidFill>
            <a:srgbClr val="A7EA52">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製品製造</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1</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44" name="角丸四角形 143"/>
          <p:cNvSpPr/>
          <p:nvPr/>
        </p:nvSpPr>
        <p:spPr bwMode="auto">
          <a:xfrm>
            <a:off x="5088920" y="4445749"/>
            <a:ext cx="798107" cy="451087"/>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製品製造</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2</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45" name="角丸四角形 144"/>
          <p:cNvSpPr/>
          <p:nvPr/>
        </p:nvSpPr>
        <p:spPr bwMode="auto">
          <a:xfrm>
            <a:off x="5088920" y="5237837"/>
            <a:ext cx="798107" cy="451087"/>
          </a:xfrm>
          <a:prstGeom prst="roundRect">
            <a:avLst/>
          </a:prstGeom>
          <a:solidFill>
            <a:srgbClr val="A7EA52">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製品製造</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3</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46" name="角丸四角形 145"/>
          <p:cNvSpPr/>
          <p:nvPr/>
        </p:nvSpPr>
        <p:spPr bwMode="auto">
          <a:xfrm>
            <a:off x="5088920" y="5995509"/>
            <a:ext cx="798107" cy="451087"/>
          </a:xfrm>
          <a:prstGeom prst="roundRect">
            <a:avLst/>
          </a:prstGeom>
          <a:solidFill>
            <a:srgbClr val="A7EA52">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製品製造</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4</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47" name="角丸四角形 146"/>
          <p:cNvSpPr/>
          <p:nvPr/>
        </p:nvSpPr>
        <p:spPr bwMode="auto">
          <a:xfrm>
            <a:off x="7753216" y="3689665"/>
            <a:ext cx="798107" cy="451087"/>
          </a:xfrm>
          <a:prstGeom prst="roundRect">
            <a:avLst/>
          </a:prstGeom>
          <a:solidFill>
            <a:srgbClr val="212745">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使用者</a:t>
            </a:r>
            <a:r>
              <a:rPr kumimoji="0" lang="en-US" altLang="ja-JP" sz="1400" kern="0" dirty="0" smtClean="0">
                <a:solidFill>
                  <a:prstClr val="black"/>
                </a:solidFill>
                <a:latin typeface="Meiryo UI" panose="020B0604030504040204" pitchFamily="50" charset="-128"/>
                <a:cs typeface="Meiryo UI" panose="020B0604030504040204" pitchFamily="50" charset="-128"/>
              </a:rPr>
              <a:t>1</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48" name="角丸四角形 147"/>
          <p:cNvSpPr/>
          <p:nvPr/>
        </p:nvSpPr>
        <p:spPr bwMode="auto">
          <a:xfrm>
            <a:off x="7753216" y="4447337"/>
            <a:ext cx="798107" cy="451087"/>
          </a:xfrm>
          <a:prstGeom prst="roundRect">
            <a:avLst/>
          </a:prstGeom>
          <a:solidFill>
            <a:srgbClr val="212745">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使用者</a:t>
            </a:r>
            <a:r>
              <a:rPr kumimoji="0" lang="en-US" altLang="ja-JP" sz="1400" kern="0" dirty="0" smtClean="0">
                <a:solidFill>
                  <a:prstClr val="black"/>
                </a:solidFill>
                <a:latin typeface="Meiryo UI" panose="020B0604030504040204" pitchFamily="50" charset="-128"/>
                <a:cs typeface="Meiryo UI" panose="020B0604030504040204" pitchFamily="50" charset="-128"/>
              </a:rPr>
              <a:t>2</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49" name="角丸四角形 148"/>
          <p:cNvSpPr/>
          <p:nvPr/>
        </p:nvSpPr>
        <p:spPr bwMode="auto">
          <a:xfrm>
            <a:off x="7753216" y="5237837"/>
            <a:ext cx="798107" cy="451087"/>
          </a:xfrm>
          <a:prstGeom prst="roundRect">
            <a:avLst/>
          </a:prstGeom>
          <a:solidFill>
            <a:srgbClr val="212745">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使用者</a:t>
            </a:r>
            <a:r>
              <a:rPr kumimoji="0" lang="en-US" altLang="ja-JP" sz="1400" kern="0" dirty="0" smtClean="0">
                <a:solidFill>
                  <a:prstClr val="black"/>
                </a:solidFill>
                <a:latin typeface="Meiryo UI" panose="020B0604030504040204" pitchFamily="50" charset="-128"/>
                <a:cs typeface="Meiryo UI" panose="020B0604030504040204" pitchFamily="50" charset="-128"/>
              </a:rPr>
              <a:t>3</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50" name="角丸四角形 149"/>
          <p:cNvSpPr/>
          <p:nvPr/>
        </p:nvSpPr>
        <p:spPr bwMode="auto">
          <a:xfrm>
            <a:off x="7753216" y="5995509"/>
            <a:ext cx="798107" cy="451087"/>
          </a:xfrm>
          <a:prstGeom prst="roundRect">
            <a:avLst/>
          </a:prstGeom>
          <a:solidFill>
            <a:srgbClr val="212745">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使用者</a:t>
            </a:r>
            <a:r>
              <a:rPr kumimoji="0" lang="en-US" altLang="ja-JP" sz="1400" kern="0" dirty="0" smtClean="0">
                <a:solidFill>
                  <a:prstClr val="black"/>
                </a:solidFill>
                <a:latin typeface="Meiryo UI" panose="020B0604030504040204" pitchFamily="50" charset="-128"/>
                <a:cs typeface="Meiryo UI" panose="020B0604030504040204" pitchFamily="50" charset="-128"/>
              </a:rPr>
              <a:t>4</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51" name="角丸四角形 150"/>
          <p:cNvSpPr/>
          <p:nvPr/>
        </p:nvSpPr>
        <p:spPr bwMode="auto">
          <a:xfrm>
            <a:off x="9085364" y="3689665"/>
            <a:ext cx="798107" cy="451087"/>
          </a:xfrm>
          <a:prstGeom prst="roundRect">
            <a:avLst/>
          </a:prstGeom>
          <a:solidFill>
            <a:srgbClr val="F14124">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廃棄</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1</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52" name="角丸四角形 151"/>
          <p:cNvSpPr/>
          <p:nvPr/>
        </p:nvSpPr>
        <p:spPr bwMode="auto">
          <a:xfrm>
            <a:off x="9085364" y="4447337"/>
            <a:ext cx="798107" cy="451087"/>
          </a:xfrm>
          <a:prstGeom prst="roundRect">
            <a:avLst/>
          </a:prstGeom>
          <a:solidFill>
            <a:srgbClr val="F14124">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廃棄</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2</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53" name="角丸四角形 152"/>
          <p:cNvSpPr/>
          <p:nvPr/>
        </p:nvSpPr>
        <p:spPr bwMode="auto">
          <a:xfrm>
            <a:off x="9085364" y="5237837"/>
            <a:ext cx="798107" cy="451087"/>
          </a:xfrm>
          <a:prstGeom prst="roundRect">
            <a:avLst/>
          </a:prstGeom>
          <a:solidFill>
            <a:srgbClr val="F14124">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廃棄</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3</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54" name="角丸四角形 153"/>
          <p:cNvSpPr/>
          <p:nvPr/>
        </p:nvSpPr>
        <p:spPr bwMode="auto">
          <a:xfrm>
            <a:off x="9085364" y="5995509"/>
            <a:ext cx="798107" cy="451087"/>
          </a:xfrm>
          <a:prstGeom prst="roundRect">
            <a:avLst/>
          </a:prstGeom>
          <a:solidFill>
            <a:srgbClr val="F14124">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廃棄</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4</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55" name="角丸四角形 154"/>
          <p:cNvSpPr/>
          <p:nvPr/>
        </p:nvSpPr>
        <p:spPr bwMode="auto">
          <a:xfrm>
            <a:off x="6421068" y="3689665"/>
            <a:ext cx="798107" cy="451087"/>
          </a:xfrm>
          <a:prstGeom prst="roundRect">
            <a:avLst/>
          </a:prstGeom>
          <a:solidFill>
            <a:srgbClr val="5ECCF3">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1’</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56" name="角丸四角形 155"/>
          <p:cNvSpPr/>
          <p:nvPr/>
        </p:nvSpPr>
        <p:spPr bwMode="auto">
          <a:xfrm>
            <a:off x="6421068" y="4447337"/>
            <a:ext cx="798107" cy="451087"/>
          </a:xfrm>
          <a:prstGeom prst="roundRect">
            <a:avLst/>
          </a:prstGeom>
          <a:solidFill>
            <a:srgbClr val="5ECCF3">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2’</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57" name="角丸四角形 156"/>
          <p:cNvSpPr/>
          <p:nvPr/>
        </p:nvSpPr>
        <p:spPr bwMode="auto">
          <a:xfrm>
            <a:off x="6421068" y="5237837"/>
            <a:ext cx="798107" cy="451087"/>
          </a:xfrm>
          <a:prstGeom prst="roundRect">
            <a:avLst/>
          </a:prstGeom>
          <a:solidFill>
            <a:srgbClr val="5ECCF3">
              <a:lumMod val="20000"/>
              <a:lumOff val="80000"/>
            </a:srgbClr>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3’</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sp>
        <p:nvSpPr>
          <p:cNvPr id="158" name="角丸四角形 157"/>
          <p:cNvSpPr/>
          <p:nvPr/>
        </p:nvSpPr>
        <p:spPr bwMode="auto">
          <a:xfrm>
            <a:off x="6421068" y="5995509"/>
            <a:ext cx="798107" cy="451087"/>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輸送</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事業者</a:t>
            </a:r>
            <a:r>
              <a:rPr kumimoji="0" lang="en-US" altLang="ja-JP" sz="1400" kern="0" dirty="0" smtClean="0">
                <a:solidFill>
                  <a:prstClr val="black"/>
                </a:solidFill>
                <a:latin typeface="Meiryo UI" panose="020B0604030504040204" pitchFamily="50" charset="-128"/>
                <a:cs typeface="Meiryo UI" panose="020B0604030504040204" pitchFamily="50" charset="-128"/>
              </a:rPr>
              <a:t>4’</a:t>
            </a:r>
            <a:endParaRPr kumimoji="0" lang="ja-JP" altLang="en-US" sz="1400" kern="0" dirty="0" smtClean="0">
              <a:solidFill>
                <a:prstClr val="black"/>
              </a:solidFill>
              <a:latin typeface="Meiryo UI" panose="020B0604030504040204" pitchFamily="50" charset="-128"/>
              <a:cs typeface="Meiryo UI" panose="020B0604030504040204" pitchFamily="50" charset="-128"/>
            </a:endParaRPr>
          </a:p>
        </p:txBody>
      </p:sp>
      <p:cxnSp>
        <p:nvCxnSpPr>
          <p:cNvPr id="159" name="直線矢印コネクタ 158"/>
          <p:cNvCxnSpPr>
            <a:stCxn id="130" idx="3"/>
            <a:endCxn id="135" idx="1"/>
          </p:cNvCxnSpPr>
          <p:nvPr/>
        </p:nvCxnSpPr>
        <p:spPr bwMode="auto">
          <a:xfrm flipV="1">
            <a:off x="1818575" y="3913621"/>
            <a:ext cx="642053" cy="1588"/>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直線矢印コネクタ 159"/>
          <p:cNvCxnSpPr>
            <a:stCxn id="131" idx="3"/>
            <a:endCxn id="135" idx="1"/>
          </p:cNvCxnSpPr>
          <p:nvPr/>
        </p:nvCxnSpPr>
        <p:spPr bwMode="auto">
          <a:xfrm flipV="1">
            <a:off x="1818575" y="3913621"/>
            <a:ext cx="642053" cy="75926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直線矢印コネクタ 160"/>
          <p:cNvCxnSpPr>
            <a:stCxn id="132" idx="3"/>
            <a:endCxn id="135" idx="1"/>
          </p:cNvCxnSpPr>
          <p:nvPr/>
        </p:nvCxnSpPr>
        <p:spPr bwMode="auto">
          <a:xfrm flipV="1">
            <a:off x="1818575" y="3913621"/>
            <a:ext cx="642053" cy="154976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直線矢印コネクタ 161"/>
          <p:cNvCxnSpPr>
            <a:stCxn id="131" idx="3"/>
            <a:endCxn id="136" idx="1"/>
          </p:cNvCxnSpPr>
          <p:nvPr/>
        </p:nvCxnSpPr>
        <p:spPr bwMode="auto">
          <a:xfrm flipV="1">
            <a:off x="1818575" y="4671293"/>
            <a:ext cx="642053" cy="1588"/>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直線矢印コネクタ 162"/>
          <p:cNvCxnSpPr>
            <a:stCxn id="131" idx="3"/>
            <a:endCxn id="138" idx="1"/>
          </p:cNvCxnSpPr>
          <p:nvPr/>
        </p:nvCxnSpPr>
        <p:spPr bwMode="auto">
          <a:xfrm>
            <a:off x="1818575" y="4672881"/>
            <a:ext cx="642053" cy="1546584"/>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直線矢印コネクタ 163"/>
          <p:cNvCxnSpPr>
            <a:stCxn id="131" idx="3"/>
            <a:endCxn id="137" idx="1"/>
          </p:cNvCxnSpPr>
          <p:nvPr/>
        </p:nvCxnSpPr>
        <p:spPr bwMode="auto">
          <a:xfrm>
            <a:off x="1818575" y="4672881"/>
            <a:ext cx="642053" cy="78891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直線矢印コネクタ 164"/>
          <p:cNvCxnSpPr>
            <a:stCxn id="136" idx="3"/>
            <a:endCxn id="139" idx="1"/>
          </p:cNvCxnSpPr>
          <p:nvPr/>
        </p:nvCxnSpPr>
        <p:spPr bwMode="auto">
          <a:xfrm flipV="1">
            <a:off x="3258735" y="3915209"/>
            <a:ext cx="534041" cy="756084"/>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矢印コネクタ 165"/>
          <p:cNvCxnSpPr>
            <a:stCxn id="135" idx="3"/>
            <a:endCxn id="142" idx="1"/>
          </p:cNvCxnSpPr>
          <p:nvPr/>
        </p:nvCxnSpPr>
        <p:spPr bwMode="auto">
          <a:xfrm>
            <a:off x="3258735" y="3913621"/>
            <a:ext cx="534041" cy="230743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直線矢印コネクタ 166"/>
          <p:cNvCxnSpPr>
            <a:stCxn id="133" idx="3"/>
            <a:endCxn id="138" idx="1"/>
          </p:cNvCxnSpPr>
          <p:nvPr/>
        </p:nvCxnSpPr>
        <p:spPr bwMode="auto">
          <a:xfrm flipV="1">
            <a:off x="1818575" y="6219465"/>
            <a:ext cx="642053" cy="1588"/>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直線矢印コネクタ 167"/>
          <p:cNvCxnSpPr>
            <a:stCxn id="138" idx="3"/>
            <a:endCxn id="141" idx="1"/>
          </p:cNvCxnSpPr>
          <p:nvPr/>
        </p:nvCxnSpPr>
        <p:spPr bwMode="auto">
          <a:xfrm flipV="1">
            <a:off x="3258735" y="5463381"/>
            <a:ext cx="534041" cy="756084"/>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直線矢印コネクタ 168"/>
          <p:cNvCxnSpPr>
            <a:stCxn id="137" idx="3"/>
            <a:endCxn id="140" idx="1"/>
          </p:cNvCxnSpPr>
          <p:nvPr/>
        </p:nvCxnSpPr>
        <p:spPr bwMode="auto">
          <a:xfrm flipV="1">
            <a:off x="3258735" y="4672881"/>
            <a:ext cx="534041" cy="788912"/>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直線矢印コネクタ 169"/>
          <p:cNvCxnSpPr>
            <a:stCxn id="135" idx="3"/>
            <a:endCxn id="139" idx="1"/>
          </p:cNvCxnSpPr>
          <p:nvPr/>
        </p:nvCxnSpPr>
        <p:spPr bwMode="auto">
          <a:xfrm>
            <a:off x="3258735" y="3913621"/>
            <a:ext cx="534041" cy="1588"/>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直線矢印コネクタ 170"/>
          <p:cNvCxnSpPr>
            <a:stCxn id="139" idx="3"/>
            <a:endCxn id="146" idx="1"/>
          </p:cNvCxnSpPr>
          <p:nvPr/>
        </p:nvCxnSpPr>
        <p:spPr bwMode="auto">
          <a:xfrm>
            <a:off x="4590883" y="3915209"/>
            <a:ext cx="498037" cy="2305844"/>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直線矢印コネクタ 171"/>
          <p:cNvCxnSpPr>
            <a:stCxn id="140" idx="3"/>
            <a:endCxn id="143" idx="1"/>
          </p:cNvCxnSpPr>
          <p:nvPr/>
        </p:nvCxnSpPr>
        <p:spPr bwMode="auto">
          <a:xfrm flipV="1">
            <a:off x="4590883" y="3915209"/>
            <a:ext cx="498037" cy="757672"/>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直線矢印コネクタ 172"/>
          <p:cNvCxnSpPr>
            <a:stCxn id="139" idx="3"/>
            <a:endCxn id="143" idx="1"/>
          </p:cNvCxnSpPr>
          <p:nvPr/>
        </p:nvCxnSpPr>
        <p:spPr bwMode="auto">
          <a:xfrm>
            <a:off x="4590883" y="3915209"/>
            <a:ext cx="498037"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直線矢印コネクタ 173"/>
          <p:cNvCxnSpPr>
            <a:stCxn id="140" idx="3"/>
            <a:endCxn id="145" idx="1"/>
          </p:cNvCxnSpPr>
          <p:nvPr/>
        </p:nvCxnSpPr>
        <p:spPr bwMode="auto">
          <a:xfrm>
            <a:off x="4590883" y="4672881"/>
            <a:ext cx="498037" cy="79050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直線矢印コネクタ 174"/>
          <p:cNvCxnSpPr>
            <a:stCxn id="141" idx="3"/>
            <a:endCxn id="144" idx="1"/>
          </p:cNvCxnSpPr>
          <p:nvPr/>
        </p:nvCxnSpPr>
        <p:spPr bwMode="auto">
          <a:xfrm flipV="1">
            <a:off x="4590883" y="4671293"/>
            <a:ext cx="498037" cy="792088"/>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線矢印コネクタ 175"/>
          <p:cNvCxnSpPr>
            <a:stCxn id="141" idx="3"/>
            <a:endCxn id="146" idx="1"/>
          </p:cNvCxnSpPr>
          <p:nvPr/>
        </p:nvCxnSpPr>
        <p:spPr bwMode="auto">
          <a:xfrm>
            <a:off x="4590883" y="5463381"/>
            <a:ext cx="498037" cy="7576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直線矢印コネクタ 176"/>
          <p:cNvCxnSpPr>
            <a:stCxn id="142" idx="3"/>
            <a:endCxn id="145" idx="1"/>
          </p:cNvCxnSpPr>
          <p:nvPr/>
        </p:nvCxnSpPr>
        <p:spPr bwMode="auto">
          <a:xfrm flipV="1">
            <a:off x="4590883" y="5463381"/>
            <a:ext cx="498037" cy="7576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直線矢印コネクタ 177"/>
          <p:cNvCxnSpPr>
            <a:stCxn id="132" idx="3"/>
            <a:endCxn id="137" idx="1"/>
          </p:cNvCxnSpPr>
          <p:nvPr/>
        </p:nvCxnSpPr>
        <p:spPr bwMode="auto">
          <a:xfrm flipV="1">
            <a:off x="1818575" y="5461793"/>
            <a:ext cx="642053" cy="1588"/>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直線矢印コネクタ 178"/>
          <p:cNvCxnSpPr>
            <a:stCxn id="133" idx="3"/>
            <a:endCxn id="137" idx="1"/>
          </p:cNvCxnSpPr>
          <p:nvPr/>
        </p:nvCxnSpPr>
        <p:spPr bwMode="auto">
          <a:xfrm flipV="1">
            <a:off x="1818575" y="5461793"/>
            <a:ext cx="642053" cy="75926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直線矢印コネクタ 179"/>
          <p:cNvCxnSpPr>
            <a:stCxn id="143" idx="3"/>
            <a:endCxn id="155" idx="1"/>
          </p:cNvCxnSpPr>
          <p:nvPr/>
        </p:nvCxnSpPr>
        <p:spPr bwMode="auto">
          <a:xfrm>
            <a:off x="5887027" y="3915209"/>
            <a:ext cx="534041"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直線矢印コネクタ 180"/>
          <p:cNvCxnSpPr>
            <a:stCxn id="143" idx="3"/>
            <a:endCxn id="156" idx="1"/>
          </p:cNvCxnSpPr>
          <p:nvPr/>
        </p:nvCxnSpPr>
        <p:spPr bwMode="auto">
          <a:xfrm>
            <a:off x="5887027" y="3915209"/>
            <a:ext cx="534041" cy="757672"/>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直線矢印コネクタ 181"/>
          <p:cNvCxnSpPr>
            <a:stCxn id="143" idx="3"/>
            <a:endCxn id="157" idx="1"/>
          </p:cNvCxnSpPr>
          <p:nvPr/>
        </p:nvCxnSpPr>
        <p:spPr bwMode="auto">
          <a:xfrm>
            <a:off x="5887027" y="3915209"/>
            <a:ext cx="534041" cy="1548172"/>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直線矢印コネクタ 182"/>
          <p:cNvCxnSpPr>
            <a:stCxn id="144" idx="3"/>
            <a:endCxn id="156" idx="1"/>
          </p:cNvCxnSpPr>
          <p:nvPr/>
        </p:nvCxnSpPr>
        <p:spPr bwMode="auto">
          <a:xfrm>
            <a:off x="5887027" y="4671293"/>
            <a:ext cx="534041" cy="1588"/>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直線矢印コネクタ 183"/>
          <p:cNvCxnSpPr>
            <a:stCxn id="145" idx="3"/>
            <a:endCxn id="156" idx="1"/>
          </p:cNvCxnSpPr>
          <p:nvPr/>
        </p:nvCxnSpPr>
        <p:spPr bwMode="auto">
          <a:xfrm flipV="1">
            <a:off x="5887027" y="4672881"/>
            <a:ext cx="534041" cy="79050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直線矢印コネクタ 184"/>
          <p:cNvCxnSpPr>
            <a:stCxn id="146" idx="3"/>
            <a:endCxn id="157" idx="1"/>
          </p:cNvCxnSpPr>
          <p:nvPr/>
        </p:nvCxnSpPr>
        <p:spPr bwMode="auto">
          <a:xfrm flipV="1">
            <a:off x="5887027" y="5463381"/>
            <a:ext cx="534041" cy="757672"/>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直線矢印コネクタ 185"/>
          <p:cNvCxnSpPr>
            <a:stCxn id="155" idx="3"/>
            <a:endCxn id="147" idx="1"/>
          </p:cNvCxnSpPr>
          <p:nvPr/>
        </p:nvCxnSpPr>
        <p:spPr bwMode="auto">
          <a:xfrm>
            <a:off x="7219175" y="3915209"/>
            <a:ext cx="534041" cy="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直線矢印コネクタ 186"/>
          <p:cNvCxnSpPr>
            <a:stCxn id="155" idx="3"/>
            <a:endCxn id="148" idx="1"/>
          </p:cNvCxnSpPr>
          <p:nvPr/>
        </p:nvCxnSpPr>
        <p:spPr bwMode="auto">
          <a:xfrm>
            <a:off x="7219175" y="3915209"/>
            <a:ext cx="534041" cy="757672"/>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直線矢印コネクタ 187"/>
          <p:cNvCxnSpPr>
            <a:stCxn id="156" idx="3"/>
            <a:endCxn id="147" idx="1"/>
          </p:cNvCxnSpPr>
          <p:nvPr/>
        </p:nvCxnSpPr>
        <p:spPr bwMode="auto">
          <a:xfrm flipV="1">
            <a:off x="7219175" y="3915209"/>
            <a:ext cx="534041" cy="757672"/>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直線矢印コネクタ 188"/>
          <p:cNvCxnSpPr>
            <a:stCxn id="156" idx="3"/>
            <a:endCxn id="149" idx="1"/>
          </p:cNvCxnSpPr>
          <p:nvPr/>
        </p:nvCxnSpPr>
        <p:spPr bwMode="auto">
          <a:xfrm>
            <a:off x="7219175" y="4672881"/>
            <a:ext cx="534041" cy="79050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直線矢印コネクタ 189"/>
          <p:cNvCxnSpPr>
            <a:stCxn id="156" idx="3"/>
            <a:endCxn id="150" idx="1"/>
          </p:cNvCxnSpPr>
          <p:nvPr/>
        </p:nvCxnSpPr>
        <p:spPr bwMode="auto">
          <a:xfrm>
            <a:off x="7219175" y="4672881"/>
            <a:ext cx="534041" cy="1548172"/>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直線矢印コネクタ 190"/>
          <p:cNvCxnSpPr>
            <a:stCxn id="158" idx="3"/>
            <a:endCxn id="150" idx="1"/>
          </p:cNvCxnSpPr>
          <p:nvPr/>
        </p:nvCxnSpPr>
        <p:spPr bwMode="auto">
          <a:xfrm>
            <a:off x="7219175" y="6221053"/>
            <a:ext cx="534041" cy="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直線矢印コネクタ 191"/>
          <p:cNvCxnSpPr>
            <a:stCxn id="157" idx="3"/>
            <a:endCxn id="149" idx="1"/>
          </p:cNvCxnSpPr>
          <p:nvPr/>
        </p:nvCxnSpPr>
        <p:spPr bwMode="auto">
          <a:xfrm>
            <a:off x="7219175" y="5463381"/>
            <a:ext cx="534041"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直線矢印コネクタ 192"/>
          <p:cNvCxnSpPr>
            <a:stCxn id="157" idx="3"/>
            <a:endCxn id="148" idx="1"/>
          </p:cNvCxnSpPr>
          <p:nvPr/>
        </p:nvCxnSpPr>
        <p:spPr bwMode="auto">
          <a:xfrm flipV="1">
            <a:off x="7219175" y="4672881"/>
            <a:ext cx="534041" cy="79050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直線矢印コネクタ 193"/>
          <p:cNvCxnSpPr>
            <a:stCxn id="130" idx="3"/>
            <a:endCxn id="137" idx="1"/>
          </p:cNvCxnSpPr>
          <p:nvPr/>
        </p:nvCxnSpPr>
        <p:spPr bwMode="auto">
          <a:xfrm>
            <a:off x="1818575" y="3915209"/>
            <a:ext cx="642053" cy="1546584"/>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直線矢印コネクタ 194"/>
          <p:cNvCxnSpPr>
            <a:stCxn id="148" idx="3"/>
            <a:endCxn id="151" idx="1"/>
          </p:cNvCxnSpPr>
          <p:nvPr/>
        </p:nvCxnSpPr>
        <p:spPr bwMode="auto">
          <a:xfrm flipV="1">
            <a:off x="8551323" y="3915209"/>
            <a:ext cx="534041" cy="757672"/>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直線矢印コネクタ 195"/>
          <p:cNvCxnSpPr>
            <a:stCxn id="147" idx="3"/>
            <a:endCxn id="151" idx="1"/>
          </p:cNvCxnSpPr>
          <p:nvPr/>
        </p:nvCxnSpPr>
        <p:spPr bwMode="auto">
          <a:xfrm>
            <a:off x="8551323" y="3915209"/>
            <a:ext cx="534041"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直線矢印コネクタ 196"/>
          <p:cNvCxnSpPr>
            <a:stCxn id="148" idx="3"/>
            <a:endCxn id="152" idx="1"/>
          </p:cNvCxnSpPr>
          <p:nvPr/>
        </p:nvCxnSpPr>
        <p:spPr bwMode="auto">
          <a:xfrm>
            <a:off x="8551323" y="4672881"/>
            <a:ext cx="534041"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直線矢印コネクタ 197"/>
          <p:cNvCxnSpPr>
            <a:stCxn id="149" idx="3"/>
            <a:endCxn id="152" idx="1"/>
          </p:cNvCxnSpPr>
          <p:nvPr/>
        </p:nvCxnSpPr>
        <p:spPr bwMode="auto">
          <a:xfrm flipV="1">
            <a:off x="8551323" y="4672881"/>
            <a:ext cx="534041" cy="79050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直線矢印コネクタ 198"/>
          <p:cNvCxnSpPr>
            <a:stCxn id="150" idx="3"/>
            <a:endCxn id="152" idx="1"/>
          </p:cNvCxnSpPr>
          <p:nvPr/>
        </p:nvCxnSpPr>
        <p:spPr bwMode="auto">
          <a:xfrm flipV="1">
            <a:off x="8551323" y="4672881"/>
            <a:ext cx="534041" cy="1548172"/>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直線矢印コネクタ 199"/>
          <p:cNvCxnSpPr>
            <a:stCxn id="149" idx="3"/>
            <a:endCxn id="154" idx="1"/>
          </p:cNvCxnSpPr>
          <p:nvPr/>
        </p:nvCxnSpPr>
        <p:spPr bwMode="auto">
          <a:xfrm>
            <a:off x="8551323" y="5463381"/>
            <a:ext cx="534041" cy="757672"/>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直線矢印コネクタ 200"/>
          <p:cNvCxnSpPr>
            <a:stCxn id="149" idx="3"/>
            <a:endCxn id="153" idx="1"/>
          </p:cNvCxnSpPr>
          <p:nvPr/>
        </p:nvCxnSpPr>
        <p:spPr bwMode="auto">
          <a:xfrm>
            <a:off x="8551323" y="5463381"/>
            <a:ext cx="534041"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直線矢印コネクタ 201"/>
          <p:cNvCxnSpPr>
            <a:stCxn id="144" idx="3"/>
            <a:endCxn id="158" idx="1"/>
          </p:cNvCxnSpPr>
          <p:nvPr/>
        </p:nvCxnSpPr>
        <p:spPr bwMode="auto">
          <a:xfrm>
            <a:off x="5887027" y="4671293"/>
            <a:ext cx="534041" cy="154976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3" name="角丸四角形吹き出し 202"/>
          <p:cNvSpPr/>
          <p:nvPr/>
        </p:nvSpPr>
        <p:spPr bwMode="auto">
          <a:xfrm>
            <a:off x="685358" y="2586230"/>
            <a:ext cx="1249725" cy="660442"/>
          </a:xfrm>
          <a:prstGeom prst="wedgeRoundRectCallout">
            <a:avLst>
              <a:gd name="adj1" fmla="val -983"/>
              <a:gd name="adj2" fmla="val 112533"/>
              <a:gd name="adj3" fmla="val 16667"/>
            </a:avLst>
          </a:prstGeom>
          <a:solidFill>
            <a:sysClr val="window" lastClr="FFFFFF"/>
          </a:solidFill>
          <a:ln w="38100"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800" kern="0" dirty="0" smtClean="0">
                <a:solidFill>
                  <a:prstClr val="black"/>
                </a:solidFill>
                <a:latin typeface="Meiryo UI" panose="020B0604030504040204" pitchFamily="50" charset="-128"/>
                <a:cs typeface="Meiryo UI" panose="020B0604030504040204" pitchFamily="50" charset="-128"/>
              </a:rPr>
              <a:t>ここが削減</a:t>
            </a:r>
            <a:endParaRPr kumimoji="0" lang="en-US" altLang="ja-JP" sz="18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800" kern="0" dirty="0" smtClean="0">
                <a:solidFill>
                  <a:prstClr val="black"/>
                </a:solidFill>
                <a:latin typeface="Meiryo UI" panose="020B0604030504040204" pitchFamily="50" charset="-128"/>
                <a:cs typeface="Meiryo UI" panose="020B0604030504040204" pitchFamily="50" charset="-128"/>
              </a:rPr>
              <a:t>すると・・・</a:t>
            </a:r>
          </a:p>
        </p:txBody>
      </p:sp>
      <p:sp>
        <p:nvSpPr>
          <p:cNvPr id="204" name="テキスト ボックス 203"/>
          <p:cNvSpPr txBox="1"/>
          <p:nvPr/>
        </p:nvSpPr>
        <p:spPr>
          <a:xfrm>
            <a:off x="2582682" y="6445005"/>
            <a:ext cx="553998" cy="540061"/>
          </a:xfrm>
          <a:prstGeom prst="rect">
            <a:avLst/>
          </a:prstGeom>
          <a:noFill/>
        </p:spPr>
        <p:txBody>
          <a:bodyPr vert="eaVert" wrap="squar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205" name="テキスト ボックス 204"/>
          <p:cNvSpPr txBox="1"/>
          <p:nvPr/>
        </p:nvSpPr>
        <p:spPr>
          <a:xfrm>
            <a:off x="3913118" y="6445006"/>
            <a:ext cx="553998" cy="540061"/>
          </a:xfrm>
          <a:prstGeom prst="rect">
            <a:avLst/>
          </a:prstGeom>
          <a:noFill/>
        </p:spPr>
        <p:txBody>
          <a:bodyPr vert="eaVert" wrap="squar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206" name="テキスト ボックス 205"/>
          <p:cNvSpPr txBox="1"/>
          <p:nvPr/>
        </p:nvSpPr>
        <p:spPr>
          <a:xfrm>
            <a:off x="5210974" y="6445007"/>
            <a:ext cx="553998" cy="540061"/>
          </a:xfrm>
          <a:prstGeom prst="rect">
            <a:avLst/>
          </a:prstGeom>
          <a:noFill/>
        </p:spPr>
        <p:txBody>
          <a:bodyPr vert="eaVert" wrap="squar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207" name="テキスト ボックス 206"/>
          <p:cNvSpPr txBox="1"/>
          <p:nvPr/>
        </p:nvSpPr>
        <p:spPr>
          <a:xfrm>
            <a:off x="6549201" y="6445006"/>
            <a:ext cx="553998" cy="540061"/>
          </a:xfrm>
          <a:prstGeom prst="rect">
            <a:avLst/>
          </a:prstGeom>
          <a:noFill/>
        </p:spPr>
        <p:txBody>
          <a:bodyPr vert="eaVert" wrap="squar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208" name="テキスト ボックス 207"/>
          <p:cNvSpPr txBox="1"/>
          <p:nvPr/>
        </p:nvSpPr>
        <p:spPr>
          <a:xfrm>
            <a:off x="7875270" y="6445005"/>
            <a:ext cx="553998" cy="540061"/>
          </a:xfrm>
          <a:prstGeom prst="rect">
            <a:avLst/>
          </a:prstGeom>
          <a:noFill/>
        </p:spPr>
        <p:txBody>
          <a:bodyPr vert="eaVert" wrap="squar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209" name="テキスト ボックス 208"/>
          <p:cNvSpPr txBox="1"/>
          <p:nvPr/>
        </p:nvSpPr>
        <p:spPr>
          <a:xfrm>
            <a:off x="9207418" y="6445005"/>
            <a:ext cx="553998" cy="540061"/>
          </a:xfrm>
          <a:prstGeom prst="rect">
            <a:avLst/>
          </a:prstGeom>
          <a:noFill/>
        </p:spPr>
        <p:txBody>
          <a:bodyPr vert="eaVert" wrap="square" rtlCol="0">
            <a:spAutoFit/>
          </a:bodyPr>
          <a:lstStyle/>
          <a:p>
            <a:pPr defTabSz="914400" fontAlgn="base">
              <a:lnSpc>
                <a:spcPct val="120000"/>
              </a:lnSpc>
              <a:spcBef>
                <a:spcPct val="0"/>
              </a:spcBef>
              <a:spcAft>
                <a:spcPct val="70000"/>
              </a:spcAft>
            </a:pPr>
            <a:r>
              <a:rPr lang="ja-JP" altLang="en-US" sz="2000" b="1" dirty="0" smtClean="0">
                <a:solidFill>
                  <a:prstClr val="black"/>
                </a:solidFill>
                <a:latin typeface="ＭＳ Ｐゴシック" charset="-128"/>
                <a:ea typeface="ＭＳ Ｐゴシック" charset="-128"/>
              </a:rPr>
              <a:t>・・・</a:t>
            </a:r>
            <a:endParaRPr lang="ja-JP" altLang="en-US" sz="2000" b="1" dirty="0">
              <a:solidFill>
                <a:prstClr val="black"/>
              </a:solidFill>
              <a:latin typeface="ＭＳ Ｐゴシック" charset="-128"/>
              <a:ea typeface="ＭＳ Ｐゴシック" charset="-128"/>
            </a:endParaRPr>
          </a:p>
        </p:txBody>
      </p:sp>
      <p:sp>
        <p:nvSpPr>
          <p:cNvPr id="210" name="テキスト ボックス 209"/>
          <p:cNvSpPr txBox="1"/>
          <p:nvPr/>
        </p:nvSpPr>
        <p:spPr>
          <a:xfrm>
            <a:off x="2460627" y="2593184"/>
            <a:ext cx="7422844" cy="830997"/>
          </a:xfrm>
          <a:prstGeom prst="rect">
            <a:avLst/>
          </a:prstGeom>
          <a:noFill/>
        </p:spPr>
        <p:txBody>
          <a:bodyPr wrap="square" rtlCol="0">
            <a:spAutoFit/>
          </a:bodyPr>
          <a:lstStyle/>
          <a:p>
            <a:pPr algn="ctr" defTabSz="914400" fontAlgn="base">
              <a:lnSpc>
                <a:spcPct val="120000"/>
              </a:lnSpc>
              <a:spcBef>
                <a:spcPct val="0"/>
              </a:spcBef>
            </a:pPr>
            <a:r>
              <a:rPr lang="ja-JP" altLang="en-US" sz="2000" b="1" u="heavy" dirty="0" smtClean="0">
                <a:solidFill>
                  <a:prstClr val="black"/>
                </a:solidFill>
                <a:uFill>
                  <a:solidFill>
                    <a:srgbClr val="FF0000"/>
                  </a:solidFill>
                </a:uFill>
                <a:latin typeface="Meiryo UI" panose="020B0604030504040204" pitchFamily="50" charset="-128"/>
                <a:cs typeface="Meiryo UI" panose="020B0604030504040204" pitchFamily="50" charset="-128"/>
              </a:rPr>
              <a:t>取引</a:t>
            </a:r>
            <a:r>
              <a:rPr lang="ja-JP" altLang="en-US" sz="2000" b="1" u="heavy" dirty="0">
                <a:solidFill>
                  <a:prstClr val="black"/>
                </a:solidFill>
                <a:uFill>
                  <a:solidFill>
                    <a:srgbClr val="FF0000"/>
                  </a:solidFill>
                </a:uFill>
                <a:latin typeface="Meiryo UI" panose="020B0604030504040204" pitchFamily="50" charset="-128"/>
                <a:cs typeface="Meiryo UI" panose="020B0604030504040204" pitchFamily="50" charset="-128"/>
              </a:rPr>
              <a:t>のあるサプライチェーン下流側の全事業者</a:t>
            </a:r>
            <a:r>
              <a:rPr lang="ja-JP" altLang="en-US" sz="2000" b="1" u="heavy" dirty="0" smtClean="0">
                <a:solidFill>
                  <a:prstClr val="black"/>
                </a:solidFill>
                <a:uFill>
                  <a:solidFill>
                    <a:srgbClr val="FF0000"/>
                  </a:solidFill>
                </a:uFill>
                <a:latin typeface="Meiryo UI" panose="020B0604030504040204" pitchFamily="50" charset="-128"/>
                <a:cs typeface="Meiryo UI" panose="020B0604030504040204" pitchFamily="50" charset="-128"/>
              </a:rPr>
              <a:t>に対して</a:t>
            </a:r>
            <a:endParaRPr lang="ja-JP" altLang="en-US" sz="2000" b="1" u="heavy" dirty="0">
              <a:solidFill>
                <a:prstClr val="black"/>
              </a:solidFill>
              <a:uFill>
                <a:solidFill>
                  <a:srgbClr val="FF0000"/>
                </a:solidFill>
              </a:u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b="1" u="heavy" dirty="0">
                <a:solidFill>
                  <a:prstClr val="black"/>
                </a:solidFill>
                <a:uFill>
                  <a:solidFill>
                    <a:srgbClr val="FF0000"/>
                  </a:solidFill>
                </a:uFill>
                <a:latin typeface="Meiryo UI" panose="020B0604030504040204" pitchFamily="50" charset="-128"/>
                <a:cs typeface="Meiryo UI" panose="020B0604030504040204" pitchFamily="50" charset="-128"/>
              </a:rPr>
              <a:t>サプライチェーン上流の削減として</a:t>
            </a:r>
            <a:r>
              <a:rPr lang="ja-JP" altLang="en-US" sz="2000" b="1" u="heavy" dirty="0" smtClean="0">
                <a:solidFill>
                  <a:prstClr val="black"/>
                </a:solidFill>
                <a:uFill>
                  <a:solidFill>
                    <a:srgbClr val="FF0000"/>
                  </a:solidFill>
                </a:uFill>
                <a:latin typeface="Meiryo UI" panose="020B0604030504040204" pitchFamily="50" charset="-128"/>
                <a:cs typeface="Meiryo UI" panose="020B0604030504040204" pitchFamily="50" charset="-128"/>
              </a:rPr>
              <a:t>シェアされる！</a:t>
            </a:r>
            <a:endParaRPr lang="ja-JP" altLang="en-US" sz="2000" b="1" u="heavy" dirty="0">
              <a:solidFill>
                <a:prstClr val="black"/>
              </a:solidFill>
              <a:uFill>
                <a:solidFill>
                  <a:srgbClr val="FF0000"/>
                </a:solidFill>
              </a:uFill>
              <a:latin typeface="Meiryo UI" panose="020B0604030504040204" pitchFamily="50" charset="-128"/>
              <a:cs typeface="Meiryo UI" panose="020B0604030504040204" pitchFamily="50" charset="-128"/>
            </a:endParaRPr>
          </a:p>
        </p:txBody>
      </p:sp>
      <p:sp>
        <p:nvSpPr>
          <p:cNvPr id="211" name="テキスト ボックス 210"/>
          <p:cNvSpPr txBox="1"/>
          <p:nvPr/>
        </p:nvSpPr>
        <p:spPr>
          <a:xfrm>
            <a:off x="568159" y="2126808"/>
            <a:ext cx="5870841" cy="387414"/>
          </a:xfrm>
          <a:prstGeom prst="rect">
            <a:avLst/>
          </a:prstGeom>
          <a:noFill/>
        </p:spPr>
        <p:txBody>
          <a:bodyPr wrap="square" rtlCol="0">
            <a:spAutoFit/>
          </a:bodyPr>
          <a:lstStyle/>
          <a:p>
            <a:pPr defTabSz="914400" fontAlgn="base">
              <a:lnSpc>
                <a:spcPct val="120000"/>
              </a:lnSpc>
              <a:spcBef>
                <a:spcPct val="0"/>
              </a:spcBef>
            </a:pPr>
            <a:r>
              <a:rPr lang="ja-JP" altLang="en-US" sz="1800" b="1" dirty="0">
                <a:solidFill>
                  <a:prstClr val="black"/>
                </a:solidFill>
                <a:latin typeface="Meiryo UI" panose="020B0604030504040204" pitchFamily="50" charset="-128"/>
                <a:cs typeface="Meiryo UI" panose="020B0604030504040204" pitchFamily="50" charset="-128"/>
              </a:rPr>
              <a:t>素材製造事業者</a:t>
            </a:r>
            <a:r>
              <a:rPr lang="en-US" altLang="ja-JP" sz="1800" b="1" dirty="0">
                <a:solidFill>
                  <a:prstClr val="black"/>
                </a:solidFill>
                <a:latin typeface="Meiryo UI" panose="020B0604030504040204" pitchFamily="50" charset="-128"/>
                <a:cs typeface="Meiryo UI" panose="020B0604030504040204" pitchFamily="50" charset="-128"/>
              </a:rPr>
              <a:t>1</a:t>
            </a:r>
            <a:r>
              <a:rPr lang="ja-JP" altLang="en-US" sz="1800" b="1" dirty="0">
                <a:solidFill>
                  <a:prstClr val="black"/>
                </a:solidFill>
                <a:latin typeface="Meiryo UI" panose="020B0604030504040204" pitchFamily="50" charset="-128"/>
                <a:cs typeface="Meiryo UI" panose="020B0604030504040204" pitchFamily="50" charset="-128"/>
              </a:rPr>
              <a:t>が、排出量を削減したときのイメージ例</a:t>
            </a:r>
            <a:endParaRPr lang="en-US" altLang="ja-JP" sz="1800" b="1" dirty="0">
              <a:solidFill>
                <a:prstClr val="black"/>
              </a:solidFill>
              <a:latin typeface="Meiryo UI" panose="020B0604030504040204" pitchFamily="50" charset="-128"/>
              <a:cs typeface="Meiryo UI" panose="020B0604030504040204" pitchFamily="50" charset="-128"/>
            </a:endParaRPr>
          </a:p>
        </p:txBody>
      </p:sp>
      <p:sp>
        <p:nvSpPr>
          <p:cNvPr id="212" name="角丸四角形 211"/>
          <p:cNvSpPr/>
          <p:nvPr/>
        </p:nvSpPr>
        <p:spPr bwMode="auto">
          <a:xfrm>
            <a:off x="2213618" y="3491033"/>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13" name="角丸四角形 212"/>
          <p:cNvSpPr/>
          <p:nvPr/>
        </p:nvSpPr>
        <p:spPr bwMode="auto">
          <a:xfrm>
            <a:off x="2213618" y="5007356"/>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14" name="角丸四角形 213"/>
          <p:cNvSpPr/>
          <p:nvPr/>
        </p:nvSpPr>
        <p:spPr bwMode="auto">
          <a:xfrm>
            <a:off x="3468576" y="3491033"/>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15" name="角丸四角形 214"/>
          <p:cNvSpPr/>
          <p:nvPr/>
        </p:nvSpPr>
        <p:spPr bwMode="auto">
          <a:xfrm>
            <a:off x="3468576" y="4225695"/>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16" name="角丸四角形 215"/>
          <p:cNvSpPr/>
          <p:nvPr/>
        </p:nvSpPr>
        <p:spPr bwMode="auto">
          <a:xfrm>
            <a:off x="4851784" y="3491033"/>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17" name="角丸四角形 216"/>
          <p:cNvSpPr/>
          <p:nvPr/>
        </p:nvSpPr>
        <p:spPr bwMode="auto">
          <a:xfrm>
            <a:off x="4851784" y="5007356"/>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18" name="角丸四角形 217"/>
          <p:cNvSpPr/>
          <p:nvPr/>
        </p:nvSpPr>
        <p:spPr bwMode="auto">
          <a:xfrm>
            <a:off x="4851784" y="5779118"/>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19" name="角丸四角形 218"/>
          <p:cNvSpPr/>
          <p:nvPr/>
        </p:nvSpPr>
        <p:spPr bwMode="auto">
          <a:xfrm>
            <a:off x="6115957" y="3491033"/>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20" name="角丸四角形 219"/>
          <p:cNvSpPr/>
          <p:nvPr/>
        </p:nvSpPr>
        <p:spPr bwMode="auto">
          <a:xfrm>
            <a:off x="6115957" y="4225695"/>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21" name="角丸四角形 220"/>
          <p:cNvSpPr/>
          <p:nvPr/>
        </p:nvSpPr>
        <p:spPr bwMode="auto">
          <a:xfrm>
            <a:off x="6115957" y="5007356"/>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22" name="角丸四角形 221"/>
          <p:cNvSpPr/>
          <p:nvPr/>
        </p:nvSpPr>
        <p:spPr bwMode="auto">
          <a:xfrm>
            <a:off x="7495661" y="3491033"/>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23" name="角丸四角形 222"/>
          <p:cNvSpPr/>
          <p:nvPr/>
        </p:nvSpPr>
        <p:spPr bwMode="auto">
          <a:xfrm>
            <a:off x="7495661" y="4225695"/>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24" name="角丸四角形 223"/>
          <p:cNvSpPr/>
          <p:nvPr/>
        </p:nvSpPr>
        <p:spPr bwMode="auto">
          <a:xfrm>
            <a:off x="7495661" y="5007356"/>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25" name="角丸四角形 224"/>
          <p:cNvSpPr/>
          <p:nvPr/>
        </p:nvSpPr>
        <p:spPr bwMode="auto">
          <a:xfrm>
            <a:off x="7495661" y="5779118"/>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smtClean="0">
                <a:solidFill>
                  <a:prstClr val="white"/>
                </a:solidFill>
                <a:latin typeface="Meiryo UI"/>
              </a:rPr>
              <a:t>削減！</a:t>
            </a:r>
          </a:p>
        </p:txBody>
      </p:sp>
      <p:sp>
        <p:nvSpPr>
          <p:cNvPr id="226" name="角丸四角形 225"/>
          <p:cNvSpPr/>
          <p:nvPr/>
        </p:nvSpPr>
        <p:spPr bwMode="auto">
          <a:xfrm>
            <a:off x="8851643" y="3491033"/>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smtClean="0">
                <a:solidFill>
                  <a:prstClr val="white"/>
                </a:solidFill>
                <a:latin typeface="Meiryo UI"/>
              </a:rPr>
              <a:t>削減！</a:t>
            </a:r>
          </a:p>
        </p:txBody>
      </p:sp>
      <p:sp>
        <p:nvSpPr>
          <p:cNvPr id="227" name="角丸四角形 226"/>
          <p:cNvSpPr/>
          <p:nvPr/>
        </p:nvSpPr>
        <p:spPr bwMode="auto">
          <a:xfrm>
            <a:off x="8851643" y="4225695"/>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smtClean="0">
                <a:solidFill>
                  <a:prstClr val="white"/>
                </a:solidFill>
                <a:latin typeface="Meiryo UI"/>
              </a:rPr>
              <a:t>削減！</a:t>
            </a:r>
          </a:p>
        </p:txBody>
      </p:sp>
      <p:sp>
        <p:nvSpPr>
          <p:cNvPr id="228" name="角丸四角形 227"/>
          <p:cNvSpPr/>
          <p:nvPr/>
        </p:nvSpPr>
        <p:spPr bwMode="auto">
          <a:xfrm>
            <a:off x="8851643" y="5007356"/>
            <a:ext cx="507392" cy="248363"/>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smtClean="0">
                <a:solidFill>
                  <a:prstClr val="white"/>
                </a:solidFill>
                <a:latin typeface="Meiryo UI"/>
              </a:rPr>
              <a:t>削減！</a:t>
            </a:r>
          </a:p>
        </p:txBody>
      </p:sp>
      <p:sp>
        <p:nvSpPr>
          <p:cNvPr id="229" name="角丸四角形 228"/>
          <p:cNvSpPr/>
          <p:nvPr/>
        </p:nvSpPr>
        <p:spPr bwMode="auto">
          <a:xfrm>
            <a:off x="8851643" y="5790407"/>
            <a:ext cx="507392" cy="225785"/>
          </a:xfrm>
          <a:prstGeom prst="roundRect">
            <a:avLst/>
          </a:prstGeom>
          <a:solidFill>
            <a:srgbClr val="FF000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smtClean="0">
                <a:solidFill>
                  <a:prstClr val="white"/>
                </a:solidFill>
                <a:latin typeface="Meiryo UI"/>
              </a:rPr>
              <a:t>削減！</a:t>
            </a:r>
          </a:p>
        </p:txBody>
      </p:sp>
    </p:spTree>
    <p:extLst>
      <p:ext uri="{BB962C8B-B14F-4D97-AF65-F5344CB8AC3E}">
        <p14:creationId xmlns:p14="http://schemas.microsoft.com/office/powerpoint/2010/main" val="3807946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サプライチェーンは削減チャンスを広げ</a:t>
            </a:r>
            <a:r>
              <a:rPr lang="ja-JP" altLang="en-US" dirty="0"/>
              <a:t>る</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なぜサプライチェーン排出量を算定するのか？②</a:t>
            </a:r>
            <a:endParaRPr kumimoji="1" lang="ja-JP" altLang="en-US" dirty="0"/>
          </a:p>
        </p:txBody>
      </p:sp>
      <p:sp>
        <p:nvSpPr>
          <p:cNvPr id="2" name="コンテンツ プレースホルダー 1"/>
          <p:cNvSpPr>
            <a:spLocks noGrp="1"/>
          </p:cNvSpPr>
          <p:nvPr>
            <p:ph sz="quarter" idx="12"/>
          </p:nvPr>
        </p:nvSpPr>
        <p:spPr>
          <a:xfrm>
            <a:off x="161925" y="1110920"/>
            <a:ext cx="10367963" cy="1327438"/>
          </a:xfrm>
        </p:spPr>
        <p:txBody>
          <a:bodyPr/>
          <a:lstStyle/>
          <a:p>
            <a:pPr marL="247711" indent="-247711"/>
            <a:r>
              <a:rPr lang="ja-JP" altLang="en-US" dirty="0"/>
              <a:t>自社排出量ではなくサプライチェーン排出量の削減に取り組むことで、他事業者と連携した削減の取り組みが促進され、自社だけではできなかった</a:t>
            </a:r>
            <a:r>
              <a:rPr lang="en-US" altLang="ja-JP" dirty="0"/>
              <a:t>CO2</a:t>
            </a:r>
            <a:r>
              <a:rPr lang="ja-JP" altLang="en-US" dirty="0"/>
              <a:t>削減ができる。</a:t>
            </a:r>
            <a:endParaRPr lang="en-US" altLang="ja-JP" dirty="0"/>
          </a:p>
          <a:p>
            <a:pPr marL="247711" indent="-247711"/>
            <a:r>
              <a:rPr lang="ja-JP" altLang="en-US" dirty="0" smtClean="0"/>
              <a:t>この取り組みは、サプライヤー</a:t>
            </a:r>
            <a:r>
              <a:rPr lang="ja-JP" altLang="en-US" dirty="0"/>
              <a:t>の</a:t>
            </a:r>
            <a:r>
              <a:rPr lang="ja-JP" altLang="en-US" dirty="0" smtClean="0"/>
              <a:t>ビジネスチャンスの拡大にもつながる</a:t>
            </a:r>
            <a:endParaRPr lang="ja-JP" altLang="en-US" dirty="0"/>
          </a:p>
        </p:txBody>
      </p:sp>
      <p:sp>
        <p:nvSpPr>
          <p:cNvPr id="17" name="テキスト ボックス 16"/>
          <p:cNvSpPr txBox="1"/>
          <p:nvPr/>
        </p:nvSpPr>
        <p:spPr>
          <a:xfrm>
            <a:off x="260825" y="2623451"/>
            <a:ext cx="6076118" cy="461665"/>
          </a:xfrm>
          <a:prstGeom prst="rect">
            <a:avLst/>
          </a:prstGeom>
          <a:solidFill>
            <a:srgbClr val="5ECCF3">
              <a:lumMod val="20000"/>
              <a:lumOff val="80000"/>
            </a:srgbClr>
          </a:solidFill>
          <a:ln>
            <a:solidFill>
              <a:srgbClr val="4E67C8"/>
            </a:solidFill>
          </a:ln>
        </p:spPr>
        <p:txBody>
          <a:bodyPr wrap="square" rtlCol="0">
            <a:spAutoFit/>
          </a:bodyPr>
          <a:lstStyle/>
          <a:p>
            <a:pPr algn="ctr" defTabSz="829544">
              <a:lnSpc>
                <a:spcPct val="120000"/>
              </a:lnSpc>
              <a:defRPr/>
            </a:pPr>
            <a:r>
              <a:rPr kumimoji="0" lang="ja-JP" altLang="en-US" sz="2000" b="1" kern="0" dirty="0" smtClean="0">
                <a:latin typeface="Meiryo UI"/>
                <a:cs typeface="Meiryo UI" panose="020B0604030504040204" pitchFamily="50" charset="-128"/>
              </a:rPr>
              <a:t>取組例：素材製造事業者が加工しやすい素材を</a:t>
            </a:r>
            <a:r>
              <a:rPr kumimoji="0" lang="ja-JP" altLang="en-US" sz="2000" b="1" kern="0" dirty="0">
                <a:latin typeface="Meiryo UI"/>
                <a:cs typeface="Meiryo UI" panose="020B0604030504040204" pitchFamily="50" charset="-128"/>
              </a:rPr>
              <a:t>使用</a:t>
            </a:r>
            <a:endParaRPr kumimoji="0" lang="en-US" altLang="ja-JP" sz="2000" b="1" kern="0" dirty="0">
              <a:latin typeface="Meiryo UI"/>
              <a:cs typeface="Meiryo UI" panose="020B0604030504040204" pitchFamily="50" charset="-128"/>
            </a:endParaRPr>
          </a:p>
        </p:txBody>
      </p:sp>
      <p:sp>
        <p:nvSpPr>
          <p:cNvPr id="18" name="テキスト ボックス 17"/>
          <p:cNvSpPr txBox="1"/>
          <p:nvPr/>
        </p:nvSpPr>
        <p:spPr>
          <a:xfrm>
            <a:off x="260825" y="3084587"/>
            <a:ext cx="6076118" cy="757130"/>
          </a:xfrm>
          <a:prstGeom prst="rect">
            <a:avLst/>
          </a:prstGeom>
          <a:solidFill>
            <a:srgbClr val="5ECCF3">
              <a:lumMod val="20000"/>
              <a:lumOff val="80000"/>
            </a:srgbClr>
          </a:solidFill>
          <a:ln>
            <a:solidFill>
              <a:srgbClr val="4E67C8"/>
            </a:solidFill>
          </a:ln>
        </p:spPr>
        <p:txBody>
          <a:bodyPr wrap="square" rtlCol="0">
            <a:spAutoFit/>
          </a:bodyPr>
          <a:lstStyle/>
          <a:p>
            <a:pPr defTabSz="829544">
              <a:lnSpc>
                <a:spcPct val="120000"/>
              </a:lnSpc>
              <a:defRPr/>
            </a:pPr>
            <a:r>
              <a:rPr kumimoji="0" lang="ja-JP" altLang="en-US" kern="0" dirty="0" smtClean="0">
                <a:latin typeface="Meiryo UI"/>
                <a:cs typeface="Meiryo UI" panose="020B0604030504040204" pitchFamily="50" charset="-128"/>
              </a:rPr>
              <a:t>製品製造事業者は、自社の排出削減に成功！</a:t>
            </a:r>
            <a:endParaRPr kumimoji="0" lang="en-US" altLang="ja-JP" kern="0" dirty="0" smtClean="0">
              <a:latin typeface="Meiryo UI"/>
              <a:cs typeface="Meiryo UI" panose="020B0604030504040204" pitchFamily="50" charset="-128"/>
            </a:endParaRPr>
          </a:p>
          <a:p>
            <a:pPr defTabSz="829544">
              <a:lnSpc>
                <a:spcPct val="120000"/>
              </a:lnSpc>
              <a:defRPr/>
            </a:pPr>
            <a:r>
              <a:rPr kumimoji="0" lang="ja-JP" altLang="en-US" kern="0" dirty="0" smtClean="0">
                <a:latin typeface="Meiryo UI"/>
                <a:cs typeface="Meiryo UI" panose="020B0604030504040204" pitchFamily="50" charset="-128"/>
              </a:rPr>
              <a:t>→ 素材製造事業者は、サプライチェーン排出量の削減に成功！</a:t>
            </a:r>
            <a:endParaRPr kumimoji="0" lang="en-US" altLang="ja-JP" kern="0" dirty="0" smtClean="0">
              <a:latin typeface="Meiryo UI"/>
              <a:cs typeface="Meiryo UI" panose="020B0604030504040204" pitchFamily="50" charset="-128"/>
            </a:endParaRPr>
          </a:p>
        </p:txBody>
      </p:sp>
      <p:sp>
        <p:nvSpPr>
          <p:cNvPr id="19" name="テキスト ボックス 18"/>
          <p:cNvSpPr txBox="1"/>
          <p:nvPr/>
        </p:nvSpPr>
        <p:spPr>
          <a:xfrm>
            <a:off x="1521647" y="5812244"/>
            <a:ext cx="5550038" cy="461665"/>
          </a:xfrm>
          <a:prstGeom prst="rect">
            <a:avLst/>
          </a:prstGeom>
          <a:solidFill>
            <a:srgbClr val="5ECCF3">
              <a:lumMod val="20000"/>
              <a:lumOff val="80000"/>
            </a:srgbClr>
          </a:solidFill>
          <a:ln>
            <a:solidFill>
              <a:srgbClr val="4E67C8"/>
            </a:solidFill>
          </a:ln>
        </p:spPr>
        <p:txBody>
          <a:bodyPr wrap="square" rtlCol="0">
            <a:spAutoFit/>
          </a:bodyPr>
          <a:lstStyle/>
          <a:p>
            <a:pPr algn="ctr" defTabSz="829544">
              <a:lnSpc>
                <a:spcPct val="120000"/>
              </a:lnSpc>
              <a:defRPr/>
            </a:pPr>
            <a:r>
              <a:rPr kumimoji="0" lang="ja-JP" altLang="en-US" sz="2000" b="1" kern="0" dirty="0" smtClean="0">
                <a:latin typeface="Meiryo UI"/>
                <a:cs typeface="Meiryo UI" panose="020B0604030504040204" pitchFamily="50" charset="-128"/>
              </a:rPr>
              <a:t>取組例：輸送事業者が梱包を簡素化</a:t>
            </a:r>
            <a:endParaRPr kumimoji="0" lang="en-US" altLang="ja-JP" sz="2000" b="1" kern="0" dirty="0">
              <a:latin typeface="Meiryo UI"/>
              <a:cs typeface="Meiryo UI" panose="020B0604030504040204" pitchFamily="50" charset="-128"/>
            </a:endParaRPr>
          </a:p>
        </p:txBody>
      </p:sp>
      <p:sp>
        <p:nvSpPr>
          <p:cNvPr id="20" name="テキスト ボックス 19"/>
          <p:cNvSpPr txBox="1"/>
          <p:nvPr/>
        </p:nvSpPr>
        <p:spPr>
          <a:xfrm>
            <a:off x="1521647" y="6267938"/>
            <a:ext cx="5550038" cy="757130"/>
          </a:xfrm>
          <a:prstGeom prst="rect">
            <a:avLst/>
          </a:prstGeom>
          <a:solidFill>
            <a:srgbClr val="5ECCF3">
              <a:lumMod val="20000"/>
              <a:lumOff val="80000"/>
            </a:srgbClr>
          </a:solidFill>
          <a:ln>
            <a:solidFill>
              <a:srgbClr val="4E67C8"/>
            </a:solidFill>
          </a:ln>
        </p:spPr>
        <p:txBody>
          <a:bodyPr wrap="square" rtlCol="0">
            <a:spAutoFit/>
          </a:bodyPr>
          <a:lstStyle/>
          <a:p>
            <a:pPr defTabSz="829544">
              <a:lnSpc>
                <a:spcPct val="120000"/>
              </a:lnSpc>
              <a:defRPr/>
            </a:pPr>
            <a:r>
              <a:rPr kumimoji="0" lang="ja-JP" altLang="en-US" kern="0" dirty="0">
                <a:latin typeface="Meiryo UI"/>
                <a:cs typeface="Meiryo UI" panose="020B0604030504040204" pitchFamily="50" charset="-128"/>
              </a:rPr>
              <a:t>廃棄</a:t>
            </a:r>
            <a:r>
              <a:rPr kumimoji="0" lang="ja-JP" altLang="en-US" kern="0" dirty="0" smtClean="0">
                <a:latin typeface="Meiryo UI"/>
                <a:cs typeface="Meiryo UI" panose="020B0604030504040204" pitchFamily="50" charset="-128"/>
              </a:rPr>
              <a:t>事業者は、自社の排出削減に成功！</a:t>
            </a:r>
            <a:endParaRPr kumimoji="0" lang="en-US" altLang="ja-JP" kern="0" dirty="0" smtClean="0">
              <a:latin typeface="Meiryo UI"/>
              <a:cs typeface="Meiryo UI" panose="020B0604030504040204" pitchFamily="50" charset="-128"/>
            </a:endParaRPr>
          </a:p>
          <a:p>
            <a:pPr defTabSz="829544">
              <a:lnSpc>
                <a:spcPct val="120000"/>
              </a:lnSpc>
              <a:defRPr/>
            </a:pPr>
            <a:r>
              <a:rPr kumimoji="0" lang="ja-JP" altLang="en-US" kern="0" dirty="0" smtClean="0">
                <a:latin typeface="Meiryo UI"/>
                <a:cs typeface="Meiryo UI" panose="020B0604030504040204" pitchFamily="50" charset="-128"/>
              </a:rPr>
              <a:t>→ 輸送事業者は、サプライチェーン排出量の削減に成功！</a:t>
            </a:r>
            <a:endParaRPr kumimoji="0" lang="en-US" altLang="ja-JP" kern="0" dirty="0" smtClean="0">
              <a:latin typeface="Meiryo UI"/>
              <a:cs typeface="Meiryo UI" panose="020B0604030504040204" pitchFamily="50" charset="-128"/>
            </a:endParaRPr>
          </a:p>
        </p:txBody>
      </p:sp>
      <p:sp>
        <p:nvSpPr>
          <p:cNvPr id="21" name="二等辺三角形 20"/>
          <p:cNvSpPr/>
          <p:nvPr/>
        </p:nvSpPr>
        <p:spPr>
          <a:xfrm rot="5400000">
            <a:off x="6374356" y="3184147"/>
            <a:ext cx="365716" cy="126841"/>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717468" y="2869002"/>
            <a:ext cx="3512043" cy="757130"/>
          </a:xfrm>
          <a:prstGeom prst="rect">
            <a:avLst/>
          </a:prstGeom>
          <a:solidFill>
            <a:srgbClr val="5ECCF3">
              <a:lumMod val="20000"/>
              <a:lumOff val="80000"/>
            </a:srgbClr>
          </a:solidFill>
          <a:ln>
            <a:solidFill>
              <a:srgbClr val="4E67C8"/>
            </a:solidFill>
          </a:ln>
        </p:spPr>
        <p:txBody>
          <a:bodyPr wrap="square" rtlCol="0">
            <a:spAutoFit/>
          </a:bodyPr>
          <a:lstStyle/>
          <a:p>
            <a:pPr defTabSz="829544">
              <a:lnSpc>
                <a:spcPct val="120000"/>
              </a:lnSpc>
              <a:defRPr/>
            </a:pPr>
            <a:r>
              <a:rPr kumimoji="0" lang="ja-JP" altLang="en-US" kern="0" dirty="0" smtClean="0">
                <a:latin typeface="Meiryo UI"/>
                <a:cs typeface="Meiryo UI" panose="020B0604030504040204" pitchFamily="50" charset="-128"/>
              </a:rPr>
              <a:t>素材製造事業者は、低炭素化につながる素材を他社にも売り込める</a:t>
            </a:r>
            <a:endParaRPr kumimoji="0" lang="en-US" altLang="ja-JP" kern="0" dirty="0" smtClean="0">
              <a:latin typeface="Meiryo UI"/>
              <a:cs typeface="Meiryo UI" panose="020B0604030504040204" pitchFamily="50" charset="-128"/>
            </a:endParaRPr>
          </a:p>
        </p:txBody>
      </p:sp>
      <p:sp>
        <p:nvSpPr>
          <p:cNvPr id="24" name="テキスト ボックス 23"/>
          <p:cNvSpPr txBox="1"/>
          <p:nvPr/>
        </p:nvSpPr>
        <p:spPr>
          <a:xfrm>
            <a:off x="7436279" y="6122178"/>
            <a:ext cx="3200949" cy="757130"/>
          </a:xfrm>
          <a:prstGeom prst="rect">
            <a:avLst/>
          </a:prstGeom>
          <a:solidFill>
            <a:srgbClr val="5ECCF3">
              <a:lumMod val="20000"/>
              <a:lumOff val="80000"/>
            </a:srgbClr>
          </a:solidFill>
          <a:ln>
            <a:solidFill>
              <a:srgbClr val="4E67C8"/>
            </a:solidFill>
          </a:ln>
        </p:spPr>
        <p:txBody>
          <a:bodyPr wrap="square" rtlCol="0">
            <a:spAutoFit/>
          </a:bodyPr>
          <a:lstStyle/>
          <a:p>
            <a:pPr defTabSz="829544">
              <a:lnSpc>
                <a:spcPct val="120000"/>
              </a:lnSpc>
              <a:defRPr/>
            </a:pPr>
            <a:r>
              <a:rPr kumimoji="0" lang="ja-JP" altLang="en-US" kern="0" dirty="0" smtClean="0">
                <a:latin typeface="Meiryo UI"/>
                <a:cs typeface="Meiryo UI" panose="020B0604030504040204" pitchFamily="50" charset="-128"/>
              </a:rPr>
              <a:t>輸送事業者は、低炭素化につながる梱包を他社にも売り込める</a:t>
            </a:r>
            <a:endParaRPr kumimoji="0" lang="en-US" altLang="ja-JP" kern="0" dirty="0" smtClean="0">
              <a:latin typeface="Meiryo UI"/>
              <a:cs typeface="Meiryo UI" panose="020B0604030504040204" pitchFamily="50" charset="-128"/>
            </a:endParaRPr>
          </a:p>
        </p:txBody>
      </p:sp>
      <p:sp>
        <p:nvSpPr>
          <p:cNvPr id="25" name="左大かっこ 24"/>
          <p:cNvSpPr/>
          <p:nvPr/>
        </p:nvSpPr>
        <p:spPr>
          <a:xfrm rot="16200000">
            <a:off x="6122797" y="3665341"/>
            <a:ext cx="504471" cy="3430039"/>
          </a:xfrm>
          <a:prstGeom prst="leftBracket">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a:off x="349061" y="4536326"/>
            <a:ext cx="1341549" cy="536619"/>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FF0000"/>
          </a:solidFill>
          <a:ln w="25400" cap="flat" cmpd="sng" algn="ctr">
            <a:solidFill>
              <a:srgbClr val="212745">
                <a:shade val="80000"/>
                <a:hueOff val="0"/>
                <a:satOff val="0"/>
                <a:lumOff val="0"/>
                <a:alphaOff val="0"/>
              </a:srgbClr>
            </a:solidFill>
            <a:prstDash val="solid"/>
          </a:ln>
          <a:effectLst/>
        </p:spPr>
        <p:txBody>
          <a:bodyPr spcFirstLastPara="0" vert="horz" wrap="square" lIns="350078" tIns="24195" rIns="301689" bIns="24195" numCol="1" spcCol="1270" anchor="ctr" anchorCtr="0">
            <a:noAutofit/>
          </a:bodyPr>
          <a:lstStyle/>
          <a:p>
            <a:pPr algn="ctr" defTabSz="806501">
              <a:defRPr/>
            </a:pPr>
            <a:r>
              <a:rPr kumimoji="0" lang="ja-JP" altLang="en-US" sz="1633" b="1" kern="0" dirty="0">
                <a:solidFill>
                  <a:prstClr val="white"/>
                </a:solidFill>
                <a:latin typeface="Meiryo UI"/>
              </a:rPr>
              <a:t>素材</a:t>
            </a:r>
            <a:endParaRPr kumimoji="0" lang="en-US" altLang="ja-JP" sz="1633" b="1" kern="0" dirty="0">
              <a:solidFill>
                <a:prstClr val="white"/>
              </a:solidFill>
              <a:latin typeface="Meiryo UI"/>
            </a:endParaRPr>
          </a:p>
          <a:p>
            <a:pPr algn="ctr" defTabSz="806501">
              <a:defRPr/>
            </a:pPr>
            <a:r>
              <a:rPr kumimoji="0" lang="ja-JP" altLang="en-US" sz="1633" b="1" kern="0" dirty="0">
                <a:solidFill>
                  <a:prstClr val="white"/>
                </a:solidFill>
                <a:latin typeface="Meiryo UI"/>
              </a:rPr>
              <a:t>製造</a:t>
            </a:r>
          </a:p>
        </p:txBody>
      </p:sp>
      <p:sp>
        <p:nvSpPr>
          <p:cNvPr id="27" name="フリーフォーム 26"/>
          <p:cNvSpPr/>
          <p:nvPr/>
        </p:nvSpPr>
        <p:spPr>
          <a:xfrm>
            <a:off x="1556454" y="4536326"/>
            <a:ext cx="1341549" cy="536619"/>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FFC000"/>
          </a:solidFill>
          <a:ln w="25400" cap="flat" cmpd="sng" algn="ctr">
            <a:solidFill>
              <a:srgbClr val="212745">
                <a:shade val="80000"/>
                <a:hueOff val="0"/>
                <a:satOff val="0"/>
                <a:lumOff val="0"/>
                <a:alphaOff val="0"/>
              </a:srgbClr>
            </a:solidFill>
            <a:prstDash val="solid"/>
          </a:ln>
          <a:effectLst/>
        </p:spPr>
        <p:txBody>
          <a:bodyPr spcFirstLastPara="0" vert="horz" wrap="square" lIns="350078" tIns="24195" rIns="301689" bIns="24195" numCol="1" spcCol="1270" anchor="ctr" anchorCtr="0">
            <a:noAutofit/>
          </a:bodyPr>
          <a:lstStyle/>
          <a:p>
            <a:pPr algn="ctr" defTabSz="806501">
              <a:defRPr/>
            </a:pPr>
            <a:r>
              <a:rPr kumimoji="0" lang="ja-JP" altLang="en-US" sz="1633" b="1" kern="0" dirty="0">
                <a:solidFill>
                  <a:prstClr val="black"/>
                </a:solidFill>
                <a:latin typeface="Meiryo UI"/>
              </a:rPr>
              <a:t>部品</a:t>
            </a:r>
            <a:endParaRPr kumimoji="0" lang="en-US" altLang="ja-JP" sz="1633" b="1" kern="0" dirty="0">
              <a:solidFill>
                <a:prstClr val="black"/>
              </a:solidFill>
              <a:latin typeface="Meiryo UI"/>
            </a:endParaRPr>
          </a:p>
          <a:p>
            <a:pPr algn="ctr" defTabSz="806501">
              <a:defRPr/>
            </a:pPr>
            <a:r>
              <a:rPr kumimoji="0" lang="ja-JP" altLang="en-US" sz="1633" b="1" kern="0" dirty="0">
                <a:solidFill>
                  <a:prstClr val="black"/>
                </a:solidFill>
                <a:latin typeface="Meiryo UI"/>
              </a:rPr>
              <a:t>製造</a:t>
            </a:r>
          </a:p>
        </p:txBody>
      </p:sp>
      <p:sp>
        <p:nvSpPr>
          <p:cNvPr id="28" name="フリーフォーム 27"/>
          <p:cNvSpPr/>
          <p:nvPr/>
        </p:nvSpPr>
        <p:spPr>
          <a:xfrm>
            <a:off x="2753022" y="4536326"/>
            <a:ext cx="1341549" cy="536619"/>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FFFF00"/>
          </a:solidFill>
          <a:ln w="25400" cap="flat" cmpd="sng" algn="ctr">
            <a:solidFill>
              <a:srgbClr val="212745">
                <a:shade val="80000"/>
                <a:hueOff val="0"/>
                <a:satOff val="0"/>
                <a:lumOff val="0"/>
                <a:alphaOff val="0"/>
              </a:srgbClr>
            </a:solidFill>
            <a:prstDash val="solid"/>
          </a:ln>
          <a:effectLst/>
        </p:spPr>
        <p:txBody>
          <a:bodyPr spcFirstLastPara="0" vert="horz" wrap="square" lIns="350078" tIns="24195" rIns="301689" bIns="24195" numCol="1" spcCol="1270" anchor="ctr" anchorCtr="0">
            <a:noAutofit/>
          </a:bodyPr>
          <a:lstStyle/>
          <a:p>
            <a:pPr algn="ctr" defTabSz="806501">
              <a:lnSpc>
                <a:spcPct val="90000"/>
              </a:lnSpc>
              <a:spcAft>
                <a:spcPct val="35000"/>
              </a:spcAft>
              <a:defRPr/>
            </a:pPr>
            <a:r>
              <a:rPr kumimoji="0" lang="ja-JP" altLang="en-US" sz="1633" b="1" kern="0" dirty="0">
                <a:solidFill>
                  <a:prstClr val="black"/>
                </a:solidFill>
                <a:latin typeface="Meiryo UI"/>
              </a:rPr>
              <a:t>輸送</a:t>
            </a:r>
          </a:p>
        </p:txBody>
      </p:sp>
      <p:sp>
        <p:nvSpPr>
          <p:cNvPr id="29" name="フリーフォーム 28"/>
          <p:cNvSpPr/>
          <p:nvPr/>
        </p:nvSpPr>
        <p:spPr>
          <a:xfrm>
            <a:off x="3955413" y="4542820"/>
            <a:ext cx="1341549" cy="536906"/>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00B050"/>
          </a:solidFill>
          <a:ln w="25400" cap="flat" cmpd="sng" algn="ctr">
            <a:solidFill>
              <a:srgbClr val="212745">
                <a:shade val="80000"/>
                <a:hueOff val="0"/>
                <a:satOff val="0"/>
                <a:lumOff val="0"/>
                <a:alphaOff val="0"/>
              </a:srgbClr>
            </a:solidFill>
            <a:prstDash val="solid"/>
          </a:ln>
          <a:effectLst/>
        </p:spPr>
        <p:txBody>
          <a:bodyPr spcFirstLastPara="0" vert="horz" wrap="square" lIns="350078" tIns="24195" rIns="301689" bIns="24195" numCol="1" spcCol="1270" anchor="ctr" anchorCtr="0">
            <a:noAutofit/>
          </a:bodyPr>
          <a:lstStyle/>
          <a:p>
            <a:pPr algn="ctr" defTabSz="806501">
              <a:lnSpc>
                <a:spcPct val="90000"/>
              </a:lnSpc>
              <a:defRPr/>
            </a:pPr>
            <a:r>
              <a:rPr kumimoji="0" lang="ja-JP" altLang="en-US" sz="1633" b="1" kern="0" dirty="0">
                <a:solidFill>
                  <a:prstClr val="black"/>
                </a:solidFill>
                <a:latin typeface="Meiryo UI"/>
              </a:rPr>
              <a:t>製品</a:t>
            </a:r>
            <a:endParaRPr kumimoji="0" lang="en-US" altLang="ja-JP" sz="1633" b="1" kern="0" dirty="0">
              <a:solidFill>
                <a:prstClr val="black"/>
              </a:solidFill>
              <a:latin typeface="Meiryo UI"/>
            </a:endParaRPr>
          </a:p>
          <a:p>
            <a:pPr algn="ctr" defTabSz="806501">
              <a:lnSpc>
                <a:spcPct val="90000"/>
              </a:lnSpc>
              <a:defRPr/>
            </a:pPr>
            <a:r>
              <a:rPr kumimoji="0" lang="ja-JP" altLang="en-US" sz="1633" b="1" kern="0" dirty="0">
                <a:solidFill>
                  <a:prstClr val="black"/>
                </a:solidFill>
                <a:latin typeface="Meiryo UI"/>
              </a:rPr>
              <a:t>製造</a:t>
            </a:r>
          </a:p>
        </p:txBody>
      </p:sp>
      <p:sp>
        <p:nvSpPr>
          <p:cNvPr id="30" name="フリーフォーム 29"/>
          <p:cNvSpPr/>
          <p:nvPr/>
        </p:nvSpPr>
        <p:spPr>
          <a:xfrm>
            <a:off x="5135231" y="4531167"/>
            <a:ext cx="1341549" cy="560647"/>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5ECCF3">
              <a:lumMod val="60000"/>
              <a:lumOff val="40000"/>
            </a:srgbClr>
          </a:solidFill>
          <a:ln w="25400" cap="flat" cmpd="sng" algn="ctr">
            <a:solidFill>
              <a:srgbClr val="212745">
                <a:shade val="80000"/>
                <a:hueOff val="0"/>
                <a:satOff val="0"/>
                <a:lumOff val="0"/>
                <a:alphaOff val="0"/>
              </a:srgbClr>
            </a:solidFill>
            <a:prstDash val="solid"/>
          </a:ln>
          <a:effectLst/>
        </p:spPr>
        <p:txBody>
          <a:bodyPr spcFirstLastPara="0" vert="horz" wrap="square" lIns="350078" tIns="24195" rIns="301689" bIns="24195" numCol="1" spcCol="1270" anchor="ctr" anchorCtr="0">
            <a:noAutofit/>
          </a:bodyPr>
          <a:lstStyle/>
          <a:p>
            <a:pPr algn="ctr" defTabSz="806501">
              <a:lnSpc>
                <a:spcPct val="90000"/>
              </a:lnSpc>
              <a:spcAft>
                <a:spcPct val="35000"/>
              </a:spcAft>
              <a:defRPr/>
            </a:pPr>
            <a:r>
              <a:rPr kumimoji="0" lang="ja-JP" altLang="en-US" sz="1633" b="1" kern="0" dirty="0">
                <a:solidFill>
                  <a:prstClr val="black"/>
                </a:solidFill>
                <a:latin typeface="Meiryo UI"/>
              </a:rPr>
              <a:t>輸送</a:t>
            </a:r>
          </a:p>
        </p:txBody>
      </p:sp>
      <p:sp>
        <p:nvSpPr>
          <p:cNvPr id="31" name="フリーフォーム 30"/>
          <p:cNvSpPr/>
          <p:nvPr/>
        </p:nvSpPr>
        <p:spPr>
          <a:xfrm>
            <a:off x="6336943" y="4542821"/>
            <a:ext cx="1341549" cy="546474"/>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4E67C8">
              <a:lumMod val="75000"/>
            </a:srgbClr>
          </a:solidFill>
          <a:ln w="25400" cap="flat" cmpd="sng" algn="ctr">
            <a:solidFill>
              <a:srgbClr val="212745">
                <a:shade val="80000"/>
                <a:hueOff val="0"/>
                <a:satOff val="0"/>
                <a:lumOff val="0"/>
                <a:alphaOff val="0"/>
              </a:srgbClr>
            </a:solidFill>
            <a:prstDash val="solid"/>
          </a:ln>
          <a:effectLst/>
        </p:spPr>
        <p:txBody>
          <a:bodyPr spcFirstLastPara="0" vert="horz" wrap="square" lIns="350078" tIns="24195" rIns="301689" bIns="24195" numCol="1" spcCol="1270" anchor="ctr" anchorCtr="0">
            <a:noAutofit/>
          </a:bodyPr>
          <a:lstStyle/>
          <a:p>
            <a:pPr algn="ctr" defTabSz="806501">
              <a:lnSpc>
                <a:spcPct val="90000"/>
              </a:lnSpc>
              <a:spcAft>
                <a:spcPct val="35000"/>
              </a:spcAft>
              <a:defRPr/>
            </a:pPr>
            <a:r>
              <a:rPr kumimoji="0" lang="ja-JP" altLang="en-US" sz="1633" b="1" kern="0" dirty="0">
                <a:solidFill>
                  <a:prstClr val="white"/>
                </a:solidFill>
                <a:latin typeface="Meiryo UI"/>
              </a:rPr>
              <a:t>使用</a:t>
            </a:r>
          </a:p>
        </p:txBody>
      </p:sp>
      <p:sp>
        <p:nvSpPr>
          <p:cNvPr id="32" name="フリーフォーム 31"/>
          <p:cNvSpPr/>
          <p:nvPr/>
        </p:nvSpPr>
        <p:spPr>
          <a:xfrm>
            <a:off x="7528734" y="4542820"/>
            <a:ext cx="1341549" cy="536619"/>
          </a:xfrm>
          <a:custGeom>
            <a:avLst/>
            <a:gdLst>
              <a:gd name="connsiteX0" fmla="*/ 0 w 1529432"/>
              <a:gd name="connsiteY0" fmla="*/ 0 h 611772"/>
              <a:gd name="connsiteX1" fmla="*/ 1223546 w 1529432"/>
              <a:gd name="connsiteY1" fmla="*/ 0 h 611772"/>
              <a:gd name="connsiteX2" fmla="*/ 1529432 w 1529432"/>
              <a:gd name="connsiteY2" fmla="*/ 305886 h 611772"/>
              <a:gd name="connsiteX3" fmla="*/ 1223546 w 1529432"/>
              <a:gd name="connsiteY3" fmla="*/ 611772 h 611772"/>
              <a:gd name="connsiteX4" fmla="*/ 0 w 1529432"/>
              <a:gd name="connsiteY4" fmla="*/ 611772 h 611772"/>
              <a:gd name="connsiteX5" fmla="*/ 305886 w 1529432"/>
              <a:gd name="connsiteY5" fmla="*/ 305886 h 611772"/>
              <a:gd name="connsiteX6" fmla="*/ 0 w 1529432"/>
              <a:gd name="connsiteY6" fmla="*/ 0 h 6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32" h="611772">
                <a:moveTo>
                  <a:pt x="0" y="0"/>
                </a:moveTo>
                <a:lnTo>
                  <a:pt x="1223546" y="0"/>
                </a:lnTo>
                <a:lnTo>
                  <a:pt x="1529432" y="305886"/>
                </a:lnTo>
                <a:lnTo>
                  <a:pt x="1223546" y="611772"/>
                </a:lnTo>
                <a:lnTo>
                  <a:pt x="0" y="611772"/>
                </a:lnTo>
                <a:lnTo>
                  <a:pt x="305886" y="305886"/>
                </a:lnTo>
                <a:lnTo>
                  <a:pt x="0" y="0"/>
                </a:lnTo>
                <a:close/>
              </a:path>
            </a:pathLst>
          </a:custGeom>
          <a:solidFill>
            <a:srgbClr val="660033"/>
          </a:solidFill>
          <a:ln w="25400" cap="flat" cmpd="sng" algn="ctr">
            <a:solidFill>
              <a:srgbClr val="212745">
                <a:shade val="80000"/>
                <a:hueOff val="0"/>
                <a:satOff val="0"/>
                <a:lumOff val="0"/>
                <a:alphaOff val="0"/>
              </a:srgbClr>
            </a:solidFill>
            <a:prstDash val="solid"/>
          </a:ln>
          <a:effectLst/>
        </p:spPr>
        <p:txBody>
          <a:bodyPr spcFirstLastPara="0" vert="horz" wrap="square" lIns="350078" tIns="24195" rIns="301689" bIns="24195" numCol="1" spcCol="1270" anchor="ctr" anchorCtr="0">
            <a:noAutofit/>
          </a:bodyPr>
          <a:lstStyle/>
          <a:p>
            <a:pPr algn="ctr" defTabSz="806501">
              <a:lnSpc>
                <a:spcPct val="90000"/>
              </a:lnSpc>
              <a:spcAft>
                <a:spcPct val="35000"/>
              </a:spcAft>
              <a:defRPr/>
            </a:pPr>
            <a:r>
              <a:rPr kumimoji="0" lang="ja-JP" altLang="en-US" sz="1633" b="1" kern="0" dirty="0">
                <a:solidFill>
                  <a:prstClr val="white"/>
                </a:solidFill>
                <a:latin typeface="Meiryo UI"/>
              </a:rPr>
              <a:t>廃棄</a:t>
            </a:r>
          </a:p>
        </p:txBody>
      </p:sp>
      <p:sp>
        <p:nvSpPr>
          <p:cNvPr id="33" name="左大かっこ 32"/>
          <p:cNvSpPr/>
          <p:nvPr/>
        </p:nvSpPr>
        <p:spPr>
          <a:xfrm rot="5400000">
            <a:off x="2560482" y="2436797"/>
            <a:ext cx="504471" cy="3694588"/>
          </a:xfrm>
          <a:prstGeom prst="leftBracket">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a:stCxn id="33" idx="1"/>
          </p:cNvCxnSpPr>
          <p:nvPr/>
        </p:nvCxnSpPr>
        <p:spPr>
          <a:xfrm flipH="1" flipV="1">
            <a:off x="2812717" y="3841361"/>
            <a:ext cx="1" cy="190495"/>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25" idx="1"/>
          </p:cNvCxnSpPr>
          <p:nvPr/>
        </p:nvCxnSpPr>
        <p:spPr>
          <a:xfrm flipH="1" flipV="1">
            <a:off x="6375033" y="5632596"/>
            <a:ext cx="0" cy="18000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470281" y="3987121"/>
            <a:ext cx="684872" cy="424732"/>
          </a:xfrm>
          <a:prstGeom prst="rect">
            <a:avLst/>
          </a:prstGeom>
          <a:noFill/>
          <a:ln>
            <a:noFill/>
          </a:ln>
        </p:spPr>
        <p:txBody>
          <a:bodyPr wrap="square" rtlCol="0">
            <a:spAutoFit/>
          </a:bodyPr>
          <a:lstStyle/>
          <a:p>
            <a:pPr algn="ctr" defTabSz="829544">
              <a:lnSpc>
                <a:spcPct val="120000"/>
              </a:lnSpc>
              <a:defRPr/>
            </a:pPr>
            <a:r>
              <a:rPr kumimoji="0" lang="ja-JP" altLang="en-US" b="1" kern="0" dirty="0" smtClean="0">
                <a:solidFill>
                  <a:schemeClr val="accent1">
                    <a:lumMod val="75000"/>
                  </a:schemeClr>
                </a:solidFill>
                <a:latin typeface="Meiryo UI"/>
                <a:cs typeface="Meiryo UI" panose="020B0604030504040204" pitchFamily="50" charset="-128"/>
              </a:rPr>
              <a:t>連携</a:t>
            </a:r>
            <a:endParaRPr kumimoji="0" lang="en-US" altLang="ja-JP" b="1" kern="0" dirty="0" smtClean="0">
              <a:solidFill>
                <a:schemeClr val="accent1">
                  <a:lumMod val="75000"/>
                </a:schemeClr>
              </a:solidFill>
              <a:latin typeface="Meiryo UI"/>
              <a:cs typeface="Meiryo UI" panose="020B0604030504040204" pitchFamily="50" charset="-128"/>
            </a:endParaRPr>
          </a:p>
        </p:txBody>
      </p:sp>
      <p:sp>
        <p:nvSpPr>
          <p:cNvPr id="37" name="テキスト ボックス 36"/>
          <p:cNvSpPr txBox="1"/>
          <p:nvPr/>
        </p:nvSpPr>
        <p:spPr>
          <a:xfrm>
            <a:off x="6032596" y="5260340"/>
            <a:ext cx="684872" cy="424732"/>
          </a:xfrm>
          <a:prstGeom prst="rect">
            <a:avLst/>
          </a:prstGeom>
          <a:noFill/>
          <a:ln>
            <a:noFill/>
          </a:ln>
        </p:spPr>
        <p:txBody>
          <a:bodyPr wrap="square" rtlCol="0">
            <a:spAutoFit/>
          </a:bodyPr>
          <a:lstStyle/>
          <a:p>
            <a:pPr algn="ctr" defTabSz="829544">
              <a:lnSpc>
                <a:spcPct val="120000"/>
              </a:lnSpc>
              <a:defRPr/>
            </a:pPr>
            <a:r>
              <a:rPr kumimoji="0" lang="ja-JP" altLang="en-US" b="1" kern="0" dirty="0" smtClean="0">
                <a:solidFill>
                  <a:schemeClr val="accent1">
                    <a:lumMod val="75000"/>
                  </a:schemeClr>
                </a:solidFill>
                <a:latin typeface="Meiryo UI"/>
                <a:cs typeface="Meiryo UI" panose="020B0604030504040204" pitchFamily="50" charset="-128"/>
              </a:rPr>
              <a:t>連携</a:t>
            </a:r>
            <a:endParaRPr kumimoji="0" lang="en-US" altLang="ja-JP" b="1" kern="0" dirty="0" smtClean="0">
              <a:solidFill>
                <a:schemeClr val="accent1">
                  <a:lumMod val="75000"/>
                </a:schemeClr>
              </a:solidFill>
              <a:latin typeface="Meiryo UI"/>
              <a:cs typeface="Meiryo UI" panose="020B0604030504040204" pitchFamily="50" charset="-128"/>
            </a:endParaRPr>
          </a:p>
        </p:txBody>
      </p:sp>
      <p:sp>
        <p:nvSpPr>
          <p:cNvPr id="38" name="二等辺三角形 37"/>
          <p:cNvSpPr/>
          <p:nvPr/>
        </p:nvSpPr>
        <p:spPr>
          <a:xfrm rot="5400000">
            <a:off x="7071124" y="6387376"/>
            <a:ext cx="365716" cy="126841"/>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2089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サプライヤーと連携</a:t>
            </a:r>
            <a:r>
              <a:rPr lang="ja-JP" altLang="en-US" dirty="0" smtClean="0"/>
              <a:t>した削減事例 </a:t>
            </a:r>
            <a:r>
              <a:rPr lang="en-US" altLang="ja-JP" dirty="0" smtClean="0"/>
              <a:t>1/3</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なぜサプライチェーン排出量を算定するのか？③</a:t>
            </a:r>
            <a:endParaRPr kumimoji="1" lang="ja-JP" altLang="en-US" dirty="0"/>
          </a:p>
        </p:txBody>
      </p:sp>
      <p:sp>
        <p:nvSpPr>
          <p:cNvPr id="12" name="テキスト ボックス 11"/>
          <p:cNvSpPr txBox="1"/>
          <p:nvPr/>
        </p:nvSpPr>
        <p:spPr>
          <a:xfrm>
            <a:off x="489806" y="1223174"/>
            <a:ext cx="9602210" cy="523220"/>
          </a:xfrm>
          <a:prstGeom prst="rect">
            <a:avLst/>
          </a:prstGeom>
          <a:noFill/>
        </p:spPr>
        <p:txBody>
          <a:bodyPr wrap="square" rtlCol="0">
            <a:spAutoFit/>
          </a:bodyPr>
          <a:lstStyle/>
          <a:p>
            <a:pPr marL="342900" indent="-342900" fontAlgn="auto">
              <a:spcBef>
                <a:spcPts val="0"/>
              </a:spcBef>
              <a:spcAft>
                <a:spcPts val="0"/>
              </a:spcAft>
              <a:buFont typeface="Wingdings" panose="05000000000000000000" pitchFamily="2" charset="2"/>
              <a:buChar char="l"/>
              <a:defRPr/>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日本ハム</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株式</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会社の取組事例</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15144" y="7040441"/>
            <a:ext cx="8926389" cy="461665"/>
          </a:xfrm>
          <a:prstGeom prst="rect">
            <a:avLst/>
          </a:prstGeom>
          <a:noFill/>
        </p:spPr>
        <p:txBody>
          <a:bodyPr wrap="square" rtlCol="0">
            <a:spAutoFit/>
          </a:bodyPr>
          <a:lstStyle/>
          <a:p>
            <a:pPr marL="441325" indent="-441325" fontAlgn="auto">
              <a:spcBef>
                <a:spcPts val="0"/>
              </a:spcBef>
              <a:spcAft>
                <a:spcPts val="0"/>
              </a:spcAft>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出所</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環境省　「グリーン・バリューチェーンプラットフォーム」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日本ハム株式会社</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活用事例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441325" fontAlgn="auto">
              <a:spcBef>
                <a:spcPts val="0"/>
              </a:spcBef>
              <a:spcAft>
                <a:spcPts val="0"/>
              </a:spcAft>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(https</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www.env.go.jp/earth/ondanka/supply_chain/gvc/case_smpl.html</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auto">
          <a:xfrm>
            <a:off x="741834" y="1835242"/>
            <a:ext cx="9073008" cy="4894725"/>
          </a:xfrm>
          <a:prstGeom prst="rect">
            <a:avLst/>
          </a:prstGeom>
          <a:noFill/>
          <a:ln w="9525" cap="flat" cmpd="sng" algn="ctr">
            <a:solidFill>
              <a:sysClr val="windowText" lastClr="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smtClean="0">
              <a:ln>
                <a:noFill/>
              </a:ln>
              <a:solidFill>
                <a:prstClr val="black"/>
              </a:solidFill>
              <a:effectLst/>
              <a:uLnTx/>
              <a:uFillTx/>
              <a:latin typeface="HGP創英角ｺﾞｼｯｸUB" pitchFamily="50" charset="-128"/>
              <a:ea typeface="HGP創英角ｺﾞｼｯｸUB" pitchFamily="50" charset="-128"/>
            </a:endParaRPr>
          </a:p>
        </p:txBody>
      </p:sp>
      <p:pic>
        <p:nvPicPr>
          <p:cNvPr id="15" name="図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1835" y="1835242"/>
            <a:ext cx="9073007" cy="4894725"/>
          </a:xfrm>
          <a:prstGeom prst="rect">
            <a:avLst/>
          </a:prstGeom>
        </p:spPr>
      </p:pic>
    </p:spTree>
    <p:extLst>
      <p:ext uri="{BB962C8B-B14F-4D97-AF65-F5344CB8AC3E}">
        <p14:creationId xmlns:p14="http://schemas.microsoft.com/office/powerpoint/2010/main" val="4139580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サプライヤーと連携</a:t>
            </a:r>
            <a:r>
              <a:rPr lang="ja-JP" altLang="en-US" dirty="0" smtClean="0"/>
              <a:t>した削減事例 </a:t>
            </a:r>
            <a:r>
              <a:rPr lang="en-US" altLang="ja-JP" dirty="0"/>
              <a:t>2</a:t>
            </a:r>
            <a:r>
              <a:rPr lang="en-US" altLang="ja-JP" dirty="0" smtClean="0"/>
              <a:t>/3</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なぜサプライチェーン排出量を算定するのか？③</a:t>
            </a:r>
            <a:endParaRPr kumimoji="1" lang="ja-JP" altLang="en-US" dirty="0"/>
          </a:p>
        </p:txBody>
      </p:sp>
      <p:sp>
        <p:nvSpPr>
          <p:cNvPr id="8" name="角丸四角形 7"/>
          <p:cNvSpPr/>
          <p:nvPr/>
        </p:nvSpPr>
        <p:spPr bwMode="auto">
          <a:xfrm>
            <a:off x="2575326" y="1943259"/>
            <a:ext cx="2167634" cy="852199"/>
          </a:xfrm>
          <a:prstGeom prst="roundRect">
            <a:avLst/>
          </a:prstGeom>
          <a:solidFill>
            <a:srgbClr val="9BBB59">
              <a:lumMod val="20000"/>
              <a:lumOff val="80000"/>
            </a:srgbClr>
          </a:solidFill>
          <a:ln w="76200" cap="flat" cmpd="sng" algn="ctr">
            <a:solidFill>
              <a:srgbClr val="FF0066"/>
            </a:solidFill>
            <a:prstDash val="solid"/>
            <a:round/>
            <a:headEnd type="none" w="med" len="med"/>
            <a:tailEnd type="none" w="med" len="med"/>
          </a:ln>
          <a:effectLst/>
          <a:extLst/>
        </p:spPr>
        <p:txBody>
          <a:bodyPr vert="horz" wrap="none" lIns="86182" tIns="43091" rIns="86182" bIns="43091" numCol="1" rtlCol="0" anchor="ctr" anchorCtr="0" compatLnSpc="1">
            <a:prstTxWarp prst="textNoShape">
              <a:avLst/>
            </a:prstTxWarp>
          </a:bodyPr>
          <a:lstStyle/>
          <a:p>
            <a:pPr marL="0" marR="0" lvl="0" indent="0" algn="ctr" defTabSz="861754"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FF0066"/>
                </a:solidFill>
                <a:effectLst/>
                <a:uLnTx/>
                <a:uFillTx/>
                <a:latin typeface="Meiryo UI" panose="020B0604030504040204" pitchFamily="50" charset="-128"/>
                <a:cs typeface="Meiryo UI" panose="020B0604030504040204" pitchFamily="50" charset="-128"/>
              </a:rPr>
              <a:t>食品製造</a:t>
            </a:r>
            <a:endParaRPr kumimoji="0" lang="en-US" altLang="ja-JP" sz="2400" b="1" i="0" u="none" strike="noStrike" kern="0" cap="none" spc="0" normalizeH="0" baseline="0" noProof="0" dirty="0" smtClean="0">
              <a:ln>
                <a:noFill/>
              </a:ln>
              <a:solidFill>
                <a:srgbClr val="FF0066"/>
              </a:solidFill>
              <a:effectLst/>
              <a:uLnTx/>
              <a:uFillTx/>
              <a:latin typeface="Meiryo UI" panose="020B0604030504040204" pitchFamily="50" charset="-128"/>
              <a:cs typeface="Meiryo UI" panose="020B0604030504040204" pitchFamily="50" charset="-128"/>
            </a:endParaRPr>
          </a:p>
        </p:txBody>
      </p:sp>
      <p:sp>
        <p:nvSpPr>
          <p:cNvPr id="9" name="角丸四角形 8"/>
          <p:cNvSpPr/>
          <p:nvPr/>
        </p:nvSpPr>
        <p:spPr bwMode="auto">
          <a:xfrm>
            <a:off x="6066574" y="1943259"/>
            <a:ext cx="2269392" cy="750363"/>
          </a:xfrm>
          <a:prstGeom prst="roundRect">
            <a:avLst/>
          </a:prstGeom>
          <a:solidFill>
            <a:srgbClr val="FFCCFF"/>
          </a:solidFill>
          <a:ln w="76200" cap="flat" cmpd="sng" algn="ctr">
            <a:solidFill>
              <a:srgbClr val="FF0066"/>
            </a:solidFill>
            <a:prstDash val="solid"/>
            <a:round/>
            <a:headEnd type="none" w="med" len="med"/>
            <a:tailEnd type="none" w="med" len="med"/>
          </a:ln>
          <a:effectLst/>
          <a:extLst/>
        </p:spPr>
        <p:txBody>
          <a:bodyPr vert="horz" wrap="none" lIns="86182" tIns="43091" rIns="86182" bIns="43091" numCol="1" rtlCol="0" anchor="ctr" anchorCtr="0" compatLnSpc="1">
            <a:prstTxWarp prst="textNoShape">
              <a:avLst/>
            </a:prstTxWarp>
          </a:bodyPr>
          <a:lstStyle/>
          <a:p>
            <a:pPr algn="ctr" defTabSz="861754" fontAlgn="base">
              <a:spcBef>
                <a:spcPct val="0"/>
              </a:spcBef>
              <a:spcAft>
                <a:spcPct val="0"/>
              </a:spcAft>
            </a:pPr>
            <a:r>
              <a:rPr lang="ja-JP" altLang="en-US" sz="2800" b="1" dirty="0" smtClean="0">
                <a:solidFill>
                  <a:srgbClr val="FF0066"/>
                </a:solidFill>
                <a:latin typeface="Meiryo UI" panose="020B0604030504040204" pitchFamily="50" charset="-128"/>
                <a:cs typeface="Meiryo UI" panose="020B0604030504040204" pitchFamily="50" charset="-128"/>
              </a:rPr>
              <a:t>包装材製造</a:t>
            </a:r>
            <a:endParaRPr lang="en-US" altLang="ja-JP" sz="2800" b="1" dirty="0">
              <a:solidFill>
                <a:srgbClr val="FF0066"/>
              </a:solidFill>
              <a:latin typeface="Meiryo UI" panose="020B0604030504040204" pitchFamily="50" charset="-128"/>
              <a:cs typeface="Meiryo UI" panose="020B0604030504040204" pitchFamily="50" charset="-128"/>
            </a:endParaRPr>
          </a:p>
        </p:txBody>
      </p:sp>
      <p:sp>
        <p:nvSpPr>
          <p:cNvPr id="10" name="正方形/長方形 9"/>
          <p:cNvSpPr/>
          <p:nvPr/>
        </p:nvSpPr>
        <p:spPr>
          <a:xfrm>
            <a:off x="2068460" y="1233308"/>
            <a:ext cx="6486339" cy="584775"/>
          </a:xfrm>
          <a:prstGeom prst="rect">
            <a:avLst/>
          </a:prstGeom>
        </p:spPr>
        <p:txBody>
          <a:bodyPr wrap="square">
            <a:spAutoFit/>
          </a:bodyPr>
          <a:lstStyle/>
          <a:p>
            <a:pPr algn="ctr" defTabSz="914400"/>
            <a:r>
              <a:rPr lang="ja-JP" altLang="en-US" sz="3200" b="1" dirty="0" smtClean="0">
                <a:solidFill>
                  <a:prstClr val="black"/>
                </a:solidFill>
                <a:latin typeface="Meiryo UI"/>
                <a:cs typeface="Meiryo UI" panose="020B0604030504040204" pitchFamily="50" charset="-128"/>
              </a:rPr>
              <a:t>サプライチェーンで発生する削減効果</a:t>
            </a:r>
            <a:endParaRPr lang="ja-JP" altLang="en-US" sz="3200" b="1" dirty="0">
              <a:solidFill>
                <a:prstClr val="black"/>
              </a:solidFill>
              <a:latin typeface="Meiryo UI"/>
              <a:cs typeface="Meiryo UI" panose="020B0604030504040204" pitchFamily="50" charset="-128"/>
            </a:endParaRPr>
          </a:p>
        </p:txBody>
      </p:sp>
      <p:sp>
        <p:nvSpPr>
          <p:cNvPr id="11" name="正方形/長方形 10"/>
          <p:cNvSpPr/>
          <p:nvPr/>
        </p:nvSpPr>
        <p:spPr>
          <a:xfrm>
            <a:off x="1307662" y="4343316"/>
            <a:ext cx="8491725" cy="830997"/>
          </a:xfrm>
          <a:prstGeom prst="rect">
            <a:avLst/>
          </a:prstGeom>
        </p:spPr>
        <p:txBody>
          <a:bodyPr wrap="square">
            <a:spAutoFit/>
          </a:bodyPr>
          <a:lstStyle/>
          <a:p>
            <a:pPr defTabSz="914400"/>
            <a:r>
              <a:rPr lang="ja-JP" altLang="en-US" sz="2400" dirty="0" smtClean="0">
                <a:solidFill>
                  <a:prstClr val="black"/>
                </a:solidFill>
                <a:latin typeface="Meiryo UI"/>
                <a:cs typeface="Meiryo UI" panose="020B0604030504040204" pitchFamily="50" charset="-128"/>
              </a:rPr>
              <a:t>製品メーカーから、サプライヤー（包装材メーカー）に対してフィルム・トレイの軽量化を要請</a:t>
            </a:r>
            <a:endParaRPr lang="ja-JP" altLang="en-US" sz="2400" dirty="0">
              <a:solidFill>
                <a:prstClr val="black"/>
              </a:solidFill>
              <a:latin typeface="Meiryo UI"/>
              <a:cs typeface="Meiryo UI" panose="020B0604030504040204" pitchFamily="50" charset="-128"/>
            </a:endParaRPr>
          </a:p>
        </p:txBody>
      </p:sp>
      <p:sp>
        <p:nvSpPr>
          <p:cNvPr id="16" name="右矢印 15"/>
          <p:cNvSpPr/>
          <p:nvPr/>
        </p:nvSpPr>
        <p:spPr bwMode="auto">
          <a:xfrm>
            <a:off x="703118" y="4519798"/>
            <a:ext cx="387814" cy="464921"/>
          </a:xfrm>
          <a:prstGeom prst="rightArrow">
            <a:avLst/>
          </a:prstGeom>
          <a:solidFill>
            <a:srgbClr val="F79646"/>
          </a:solidFill>
          <a:ln w="25400" cap="flat" cmpd="sng" algn="ctr">
            <a:solidFill>
              <a:srgbClr val="F79646">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latin typeface="Segoe UI"/>
              <a:ea typeface="HGPｺﾞｼｯｸM" pitchFamily="50" charset="-128"/>
              <a:cs typeface="+mn-cs"/>
            </a:endParaRPr>
          </a:p>
        </p:txBody>
      </p:sp>
      <p:sp>
        <p:nvSpPr>
          <p:cNvPr id="17" name="正方形/長方形 16"/>
          <p:cNvSpPr/>
          <p:nvPr/>
        </p:nvSpPr>
        <p:spPr>
          <a:xfrm>
            <a:off x="1317130" y="6229278"/>
            <a:ext cx="8515224" cy="830997"/>
          </a:xfrm>
          <a:prstGeom prst="rect">
            <a:avLst/>
          </a:prstGeom>
        </p:spPr>
        <p:txBody>
          <a:bodyPr wrap="square">
            <a:spAutoFit/>
          </a:bodyPr>
          <a:lstStyle/>
          <a:p>
            <a:pPr defTabSz="914400"/>
            <a:r>
              <a:rPr lang="ja-JP" altLang="en-US" sz="2400" dirty="0" smtClean="0">
                <a:solidFill>
                  <a:prstClr val="black"/>
                </a:solidFill>
                <a:latin typeface="Meiryo UI"/>
                <a:cs typeface="Meiryo UI" panose="020B0604030504040204" pitchFamily="50" charset="-128"/>
              </a:rPr>
              <a:t>調達物量の減量により、輸送事業者の</a:t>
            </a:r>
            <a:r>
              <a:rPr lang="en-US" altLang="ja-JP" sz="2400" dirty="0" smtClean="0">
                <a:solidFill>
                  <a:prstClr val="black"/>
                </a:solidFill>
                <a:latin typeface="Meiryo UI"/>
                <a:cs typeface="Meiryo UI" panose="020B0604030504040204" pitchFamily="50" charset="-128"/>
              </a:rPr>
              <a:t>Scope1</a:t>
            </a:r>
            <a:r>
              <a:rPr lang="ja-JP" altLang="en-US" sz="2400" dirty="0" smtClean="0">
                <a:solidFill>
                  <a:prstClr val="black"/>
                </a:solidFill>
                <a:latin typeface="Meiryo UI"/>
                <a:cs typeface="Meiryo UI" panose="020B0604030504040204" pitchFamily="50" charset="-128"/>
              </a:rPr>
              <a:t>も減少</a:t>
            </a:r>
            <a:endParaRPr lang="en-US" altLang="ja-JP" sz="2400" dirty="0" smtClean="0">
              <a:solidFill>
                <a:prstClr val="black"/>
              </a:solidFill>
              <a:latin typeface="Meiryo UI"/>
              <a:cs typeface="Meiryo UI" panose="020B0604030504040204" pitchFamily="50" charset="-128"/>
            </a:endParaRPr>
          </a:p>
          <a:p>
            <a:pPr defTabSz="914400"/>
            <a:r>
              <a:rPr lang="ja-JP" altLang="en-US" sz="2400" dirty="0" smtClean="0">
                <a:solidFill>
                  <a:prstClr val="black"/>
                </a:solidFill>
                <a:latin typeface="Meiryo UI"/>
                <a:cs typeface="Meiryo UI" panose="020B0604030504040204" pitchFamily="50" charset="-128"/>
              </a:rPr>
              <a:t>⇒　製品メーカーの</a:t>
            </a:r>
            <a:r>
              <a:rPr lang="en-US" altLang="ja-JP" sz="2400" dirty="0" smtClean="0">
                <a:solidFill>
                  <a:prstClr val="black"/>
                </a:solidFill>
                <a:latin typeface="Meiryo UI"/>
                <a:cs typeface="Meiryo UI" panose="020B0604030504040204" pitchFamily="50" charset="-128"/>
              </a:rPr>
              <a:t>Scope3</a:t>
            </a:r>
            <a:r>
              <a:rPr lang="ja-JP" altLang="en-US" sz="2400" dirty="0" smtClean="0">
                <a:solidFill>
                  <a:prstClr val="black"/>
                </a:solidFill>
                <a:latin typeface="Meiryo UI"/>
                <a:cs typeface="Meiryo UI" panose="020B0604030504040204" pitchFamily="50" charset="-128"/>
              </a:rPr>
              <a:t>カテゴリ</a:t>
            </a:r>
            <a:r>
              <a:rPr lang="en-US" altLang="ja-JP" sz="2400" dirty="0" smtClean="0">
                <a:solidFill>
                  <a:prstClr val="black"/>
                </a:solidFill>
                <a:latin typeface="Meiryo UI"/>
                <a:cs typeface="Meiryo UI" panose="020B0604030504040204" pitchFamily="50" charset="-128"/>
              </a:rPr>
              <a:t>4</a:t>
            </a:r>
            <a:r>
              <a:rPr lang="ja-JP" altLang="en-US" sz="2400" dirty="0" smtClean="0">
                <a:solidFill>
                  <a:prstClr val="black"/>
                </a:solidFill>
                <a:latin typeface="Meiryo UI"/>
                <a:cs typeface="Meiryo UI" panose="020B0604030504040204" pitchFamily="50" charset="-128"/>
              </a:rPr>
              <a:t>削減！</a:t>
            </a:r>
            <a:endParaRPr lang="ja-JP" altLang="en-US" sz="2400" dirty="0">
              <a:solidFill>
                <a:prstClr val="black"/>
              </a:solidFill>
              <a:latin typeface="Meiryo UI"/>
              <a:cs typeface="Meiryo UI" panose="020B0604030504040204" pitchFamily="50" charset="-128"/>
            </a:endParaRPr>
          </a:p>
        </p:txBody>
      </p:sp>
      <p:sp>
        <p:nvSpPr>
          <p:cNvPr id="18" name="右矢印 17"/>
          <p:cNvSpPr/>
          <p:nvPr/>
        </p:nvSpPr>
        <p:spPr bwMode="auto">
          <a:xfrm>
            <a:off x="703118" y="6410158"/>
            <a:ext cx="387814" cy="464921"/>
          </a:xfrm>
          <a:prstGeom prst="rightArrow">
            <a:avLst/>
          </a:prstGeom>
          <a:solidFill>
            <a:srgbClr val="4BACC6"/>
          </a:solidFill>
          <a:ln w="25400" cap="flat" cmpd="sng" algn="ctr">
            <a:solidFill>
              <a:srgbClr val="4BACC6">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latin typeface="Segoe UI"/>
              <a:ea typeface="HGPｺﾞｼｯｸM" pitchFamily="50" charset="-128"/>
              <a:cs typeface="+mn-cs"/>
            </a:endParaRPr>
          </a:p>
        </p:txBody>
      </p:sp>
      <p:sp>
        <p:nvSpPr>
          <p:cNvPr id="19" name="右矢印 18"/>
          <p:cNvSpPr/>
          <p:nvPr/>
        </p:nvSpPr>
        <p:spPr bwMode="auto">
          <a:xfrm>
            <a:off x="5056716" y="1948353"/>
            <a:ext cx="684000" cy="468000"/>
          </a:xfrm>
          <a:prstGeom prst="rightArrow">
            <a:avLst/>
          </a:prstGeom>
          <a:solidFill>
            <a:srgbClr val="F79646"/>
          </a:solidFill>
          <a:ln w="25400" cap="flat" cmpd="sng" algn="ctr">
            <a:solidFill>
              <a:srgbClr val="F79646">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latin typeface="Segoe UI"/>
              <a:ea typeface="HGPｺﾞｼｯｸM" pitchFamily="50" charset="-128"/>
              <a:cs typeface="+mn-cs"/>
            </a:endParaRPr>
          </a:p>
        </p:txBody>
      </p:sp>
      <p:sp>
        <p:nvSpPr>
          <p:cNvPr id="20" name="右矢印 19"/>
          <p:cNvSpPr/>
          <p:nvPr/>
        </p:nvSpPr>
        <p:spPr bwMode="auto">
          <a:xfrm>
            <a:off x="703118" y="5483188"/>
            <a:ext cx="387814" cy="464921"/>
          </a:xfrm>
          <a:prstGeom prst="rightArrow">
            <a:avLst/>
          </a:prstGeom>
          <a:solidFill>
            <a:srgbClr val="9BBB59"/>
          </a:solidFill>
          <a:ln w="25400" cap="flat" cmpd="sng" algn="ctr">
            <a:solidFill>
              <a:srgbClr val="9BBB59">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latin typeface="Segoe UI"/>
              <a:ea typeface="HGPｺﾞｼｯｸM" pitchFamily="50" charset="-128"/>
              <a:cs typeface="+mn-cs"/>
            </a:endParaRPr>
          </a:p>
        </p:txBody>
      </p:sp>
      <p:sp>
        <p:nvSpPr>
          <p:cNvPr id="21" name="正方形/長方形 20"/>
          <p:cNvSpPr/>
          <p:nvPr/>
        </p:nvSpPr>
        <p:spPr>
          <a:xfrm>
            <a:off x="1317130" y="5300149"/>
            <a:ext cx="8700394" cy="830997"/>
          </a:xfrm>
          <a:prstGeom prst="rect">
            <a:avLst/>
          </a:prstGeom>
        </p:spPr>
        <p:txBody>
          <a:bodyPr wrap="square">
            <a:spAutoFit/>
          </a:bodyPr>
          <a:lstStyle/>
          <a:p>
            <a:pPr defTabSz="914400"/>
            <a:r>
              <a:rPr lang="ja-JP" altLang="en-US" sz="2400" dirty="0" smtClean="0">
                <a:solidFill>
                  <a:prstClr val="black"/>
                </a:solidFill>
                <a:latin typeface="Meiryo UI"/>
                <a:cs typeface="Meiryo UI" panose="020B0604030504040204" pitchFamily="50" charset="-128"/>
              </a:rPr>
              <a:t>包装材メーカーが、資材投入量を削減して包装材の軽量化を実現</a:t>
            </a:r>
            <a:endParaRPr lang="en-US" altLang="ja-JP" sz="2400" dirty="0" smtClean="0">
              <a:solidFill>
                <a:prstClr val="black"/>
              </a:solidFill>
              <a:latin typeface="Meiryo UI"/>
              <a:cs typeface="Meiryo UI" panose="020B0604030504040204" pitchFamily="50" charset="-128"/>
            </a:endParaRPr>
          </a:p>
          <a:p>
            <a:pPr defTabSz="914400"/>
            <a:r>
              <a:rPr lang="ja-JP" altLang="en-US" sz="2400" dirty="0" smtClean="0">
                <a:solidFill>
                  <a:prstClr val="black"/>
                </a:solidFill>
                <a:latin typeface="Meiryo UI"/>
                <a:cs typeface="Meiryo UI" panose="020B0604030504040204" pitchFamily="50" charset="-128"/>
              </a:rPr>
              <a:t> ⇒ </a:t>
            </a:r>
            <a:r>
              <a:rPr lang="en-US" altLang="ja-JP" sz="2400" dirty="0" smtClean="0">
                <a:solidFill>
                  <a:prstClr val="black"/>
                </a:solidFill>
                <a:latin typeface="Meiryo UI"/>
                <a:cs typeface="Meiryo UI" panose="020B0604030504040204" pitchFamily="50" charset="-128"/>
              </a:rPr>
              <a:t>Scope3</a:t>
            </a:r>
            <a:r>
              <a:rPr lang="ja-JP" altLang="en-US" sz="2400" dirty="0" smtClean="0">
                <a:solidFill>
                  <a:prstClr val="black"/>
                </a:solidFill>
                <a:latin typeface="Meiryo UI"/>
                <a:cs typeface="Meiryo UI" panose="020B0604030504040204" pitchFamily="50" charset="-128"/>
              </a:rPr>
              <a:t>カテゴリ</a:t>
            </a:r>
            <a:r>
              <a:rPr lang="en-US" altLang="ja-JP" sz="2400" dirty="0" smtClean="0">
                <a:solidFill>
                  <a:prstClr val="black"/>
                </a:solidFill>
                <a:latin typeface="Meiryo UI"/>
                <a:cs typeface="Meiryo UI" panose="020B0604030504040204" pitchFamily="50" charset="-128"/>
              </a:rPr>
              <a:t>1</a:t>
            </a:r>
            <a:r>
              <a:rPr lang="ja-JP" altLang="en-US" sz="2400" dirty="0" smtClean="0">
                <a:solidFill>
                  <a:prstClr val="black"/>
                </a:solidFill>
                <a:latin typeface="Meiryo UI"/>
                <a:cs typeface="Meiryo UI" panose="020B0604030504040204" pitchFamily="50" charset="-128"/>
              </a:rPr>
              <a:t>削減！</a:t>
            </a:r>
            <a:endParaRPr lang="ja-JP" altLang="en-US" sz="2400" dirty="0">
              <a:solidFill>
                <a:prstClr val="black"/>
              </a:solidFill>
              <a:latin typeface="Meiryo UI"/>
              <a:cs typeface="Meiryo UI" panose="020B0604030504040204" pitchFamily="50" charset="-128"/>
            </a:endParaRPr>
          </a:p>
        </p:txBody>
      </p:sp>
      <p:sp>
        <p:nvSpPr>
          <p:cNvPr id="22" name="下カーブ矢印 21"/>
          <p:cNvSpPr/>
          <p:nvPr/>
        </p:nvSpPr>
        <p:spPr bwMode="auto">
          <a:xfrm rot="10800000">
            <a:off x="3242240" y="2795456"/>
            <a:ext cx="3960440" cy="1128555"/>
          </a:xfrm>
          <a:prstGeom prst="curvedDownArrow">
            <a:avLst/>
          </a:prstGeom>
          <a:solidFill>
            <a:srgbClr val="4BACC6"/>
          </a:solidFill>
          <a:ln w="25400" cap="flat" cmpd="sng" algn="ctr">
            <a:solidFill>
              <a:srgbClr val="4BACC6">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latin typeface="Segoe UI"/>
              <a:ea typeface="HGPｺﾞｼｯｸM" pitchFamily="50" charset="-128"/>
              <a:cs typeface="+mn-cs"/>
            </a:endParaRPr>
          </a:p>
        </p:txBody>
      </p:sp>
      <p:sp>
        <p:nvSpPr>
          <p:cNvPr id="23" name="角丸四角形 22"/>
          <p:cNvSpPr/>
          <p:nvPr/>
        </p:nvSpPr>
        <p:spPr bwMode="auto">
          <a:xfrm>
            <a:off x="4579877" y="3545819"/>
            <a:ext cx="1621320" cy="648528"/>
          </a:xfrm>
          <a:prstGeom prst="roundRect">
            <a:avLst/>
          </a:prstGeom>
          <a:solidFill>
            <a:srgbClr val="C0504D">
              <a:lumMod val="20000"/>
              <a:lumOff val="80000"/>
            </a:srgbClr>
          </a:solidFill>
          <a:ln w="76200" cap="flat" cmpd="sng" algn="ctr">
            <a:solidFill>
              <a:srgbClr val="FF0066"/>
            </a:solidFill>
            <a:prstDash val="solid"/>
            <a:round/>
            <a:headEnd type="none" w="med" len="med"/>
            <a:tailEnd type="none" w="med" len="med"/>
          </a:ln>
          <a:effectLst/>
          <a:extLst/>
        </p:spPr>
        <p:txBody>
          <a:bodyPr vert="horz" wrap="none" lIns="86182" tIns="43091" rIns="86182" bIns="43091" numCol="1" rtlCol="0" anchor="ctr" anchorCtr="0" compatLnSpc="1">
            <a:prstTxWarp prst="textNoShape">
              <a:avLst/>
            </a:prstTxWarp>
          </a:bodyPr>
          <a:lstStyle/>
          <a:p>
            <a:pPr marL="0" marR="0" lvl="0" indent="0" algn="ctr" defTabSz="861754"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baseline="0" noProof="0" dirty="0" smtClean="0">
                <a:ln>
                  <a:noFill/>
                </a:ln>
                <a:solidFill>
                  <a:srgbClr val="FF0066"/>
                </a:solidFill>
                <a:effectLst/>
                <a:uLnTx/>
                <a:uFillTx/>
                <a:latin typeface="Meiryo UI" panose="020B0604030504040204" pitchFamily="50" charset="-128"/>
                <a:cs typeface="Meiryo UI" panose="020B0604030504040204" pitchFamily="50" charset="-128"/>
              </a:rPr>
              <a:t>輸送</a:t>
            </a:r>
            <a:endParaRPr kumimoji="0" lang="en-US" altLang="ja-JP" sz="2000" b="1" i="0" u="none" strike="noStrike" kern="0" cap="none" spc="0" normalizeH="0" baseline="0" noProof="0" dirty="0" smtClean="0">
              <a:ln>
                <a:noFill/>
              </a:ln>
              <a:solidFill>
                <a:srgbClr val="FF0066"/>
              </a:solidFill>
              <a:effectLst/>
              <a:uLnTx/>
              <a:uFillTx/>
              <a:latin typeface="Meiryo UI" panose="020B0604030504040204" pitchFamily="50" charset="-128"/>
              <a:cs typeface="Meiryo UI" panose="020B0604030504040204" pitchFamily="50" charset="-128"/>
            </a:endParaRPr>
          </a:p>
        </p:txBody>
      </p:sp>
      <p:sp>
        <p:nvSpPr>
          <p:cNvPr id="24" name="右矢印 23"/>
          <p:cNvSpPr/>
          <p:nvPr/>
        </p:nvSpPr>
        <p:spPr bwMode="auto">
          <a:xfrm rot="10800000">
            <a:off x="5039687" y="2509778"/>
            <a:ext cx="684000" cy="468000"/>
          </a:xfrm>
          <a:prstGeom prst="rightArrow">
            <a:avLst/>
          </a:prstGeom>
          <a:solidFill>
            <a:srgbClr val="9BBB59"/>
          </a:solidFill>
          <a:ln w="25400" cap="flat" cmpd="sng" algn="ctr">
            <a:solidFill>
              <a:srgbClr val="9BBB59">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latin typeface="Segoe UI"/>
              <a:ea typeface="HGPｺﾞｼｯｸM" pitchFamily="50" charset="-128"/>
              <a:cs typeface="+mn-cs"/>
            </a:endParaRPr>
          </a:p>
        </p:txBody>
      </p:sp>
    </p:spTree>
    <p:extLst>
      <p:ext uri="{BB962C8B-B14F-4D97-AF65-F5344CB8AC3E}">
        <p14:creationId xmlns:p14="http://schemas.microsoft.com/office/powerpoint/2010/main" val="3616900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サプライヤーと連携</a:t>
            </a:r>
            <a:r>
              <a:rPr lang="ja-JP" altLang="en-US" dirty="0" smtClean="0"/>
              <a:t>した削減事例 </a:t>
            </a:r>
            <a:r>
              <a:rPr lang="en-US" altLang="ja-JP" dirty="0" smtClean="0"/>
              <a:t>3/3</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なぜサプライチェーン排出量を算定するのか？③</a:t>
            </a:r>
            <a:endParaRPr kumimoji="1" lang="ja-JP" altLang="en-US" dirty="0"/>
          </a:p>
        </p:txBody>
      </p:sp>
      <p:sp>
        <p:nvSpPr>
          <p:cNvPr id="25" name="正方形/長方形 24"/>
          <p:cNvSpPr/>
          <p:nvPr/>
        </p:nvSpPr>
        <p:spPr bwMode="auto">
          <a:xfrm>
            <a:off x="741833" y="1835242"/>
            <a:ext cx="9073008" cy="4896543"/>
          </a:xfrm>
          <a:prstGeom prst="rect">
            <a:avLst/>
          </a:prstGeom>
          <a:noFill/>
          <a:ln w="9525" cap="flat" cmpd="sng" algn="ctr">
            <a:solidFill>
              <a:sysClr val="windowText" lastClr="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smtClean="0">
              <a:ln>
                <a:noFill/>
              </a:ln>
              <a:solidFill>
                <a:prstClr val="black"/>
              </a:solidFill>
              <a:effectLst/>
              <a:uLnTx/>
              <a:uFillTx/>
              <a:latin typeface="+mn-ea"/>
              <a:ea typeface="+mn-ea"/>
              <a:cs typeface="Meiryo UI" panose="020B0604030504040204" pitchFamily="50" charset="-128"/>
            </a:endParaRPr>
          </a:p>
        </p:txBody>
      </p:sp>
      <p:sp>
        <p:nvSpPr>
          <p:cNvPr id="26" name="正方形/長方形 25"/>
          <p:cNvSpPr/>
          <p:nvPr/>
        </p:nvSpPr>
        <p:spPr>
          <a:xfrm>
            <a:off x="2171593" y="1867179"/>
            <a:ext cx="6486339" cy="400110"/>
          </a:xfrm>
          <a:prstGeom prst="rect">
            <a:avLst/>
          </a:prstGeom>
        </p:spPr>
        <p:txBody>
          <a:bodyPr wrap="square">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焼豚包装フイルムの</a:t>
            </a:r>
            <a:r>
              <a:rPr lang="en-US" altLang="ja-JP" sz="2000" dirty="0">
                <a:solidFill>
                  <a:prstClr val="black"/>
                </a:solidFill>
                <a:latin typeface="+mn-ea"/>
                <a:ea typeface="+mn-ea"/>
                <a:cs typeface="Meiryo UI" panose="020B0604030504040204" pitchFamily="50" charset="-128"/>
              </a:rPr>
              <a:t>GHG</a:t>
            </a:r>
            <a:r>
              <a:rPr lang="ja-JP" altLang="en-US" sz="2000" dirty="0">
                <a:solidFill>
                  <a:prstClr val="black"/>
                </a:solidFill>
                <a:latin typeface="+mn-ea"/>
                <a:ea typeface="+mn-ea"/>
                <a:cs typeface="Meiryo UI" panose="020B0604030504040204" pitchFamily="50" charset="-128"/>
              </a:rPr>
              <a:t>排出量</a:t>
            </a:r>
            <a:r>
              <a:rPr lang="en-US" altLang="ja-JP" sz="2000" dirty="0">
                <a:solidFill>
                  <a:prstClr val="black"/>
                </a:solidFill>
                <a:latin typeface="+mn-ea"/>
                <a:ea typeface="+mn-ea"/>
                <a:cs typeface="Meiryo UI" panose="020B0604030504040204" pitchFamily="50" charset="-128"/>
              </a:rPr>
              <a:t>(4</a:t>
            </a:r>
            <a:r>
              <a:rPr lang="ja-JP" altLang="en-US" sz="2000" dirty="0">
                <a:solidFill>
                  <a:prstClr val="black"/>
                </a:solidFill>
                <a:latin typeface="+mn-ea"/>
                <a:ea typeface="+mn-ea"/>
                <a:cs typeface="Meiryo UI" panose="020B0604030504040204" pitchFamily="50" charset="-128"/>
              </a:rPr>
              <a:t>カテゴリ合計</a:t>
            </a:r>
            <a:r>
              <a:rPr lang="en-US" altLang="ja-JP" sz="2000" dirty="0">
                <a:solidFill>
                  <a:prstClr val="black"/>
                </a:solidFill>
                <a:latin typeface="+mn-ea"/>
                <a:ea typeface="+mn-ea"/>
                <a:cs typeface="Meiryo UI" panose="020B0604030504040204" pitchFamily="50" charset="-128"/>
              </a:rPr>
              <a:t>)</a:t>
            </a:r>
            <a:r>
              <a:rPr lang="ja-JP" altLang="en-US" sz="2000" dirty="0">
                <a:solidFill>
                  <a:prstClr val="black"/>
                </a:solidFill>
                <a:latin typeface="+mn-ea"/>
                <a:ea typeface="+mn-ea"/>
                <a:cs typeface="Meiryo UI" panose="020B0604030504040204" pitchFamily="50" charset="-128"/>
              </a:rPr>
              <a:t>推移</a:t>
            </a:r>
          </a:p>
        </p:txBody>
      </p:sp>
      <p:pic>
        <p:nvPicPr>
          <p:cNvPr id="27" name="図 2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30286" y="1993994"/>
            <a:ext cx="8463646" cy="4845803"/>
          </a:xfrm>
          <a:prstGeom prst="rect">
            <a:avLst/>
          </a:prstGeom>
        </p:spPr>
      </p:pic>
      <p:sp>
        <p:nvSpPr>
          <p:cNvPr id="28" name="テキスト ボックス 27"/>
          <p:cNvSpPr txBox="1"/>
          <p:nvPr/>
        </p:nvSpPr>
        <p:spPr>
          <a:xfrm>
            <a:off x="489806" y="1223174"/>
            <a:ext cx="9602210" cy="523220"/>
          </a:xfrm>
          <a:prstGeom prst="rect">
            <a:avLst/>
          </a:prstGeom>
          <a:noFill/>
        </p:spPr>
        <p:txBody>
          <a:bodyPr wrap="square" rtlCol="0">
            <a:spAutoFit/>
          </a:bodyPr>
          <a:lstStyle/>
          <a:p>
            <a:pPr marL="342900" indent="-342900" fontAlgn="auto">
              <a:spcBef>
                <a:spcPts val="0"/>
              </a:spcBef>
              <a:spcAft>
                <a:spcPts val="0"/>
              </a:spcAft>
              <a:buFont typeface="Wingdings" panose="05000000000000000000" pitchFamily="2" charset="2"/>
              <a:buChar char="l"/>
              <a:defRPr/>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日本ハム</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株式</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会社の取組事例</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815144" y="7040441"/>
            <a:ext cx="8926389" cy="461665"/>
          </a:xfrm>
          <a:prstGeom prst="rect">
            <a:avLst/>
          </a:prstGeom>
          <a:noFill/>
        </p:spPr>
        <p:txBody>
          <a:bodyPr wrap="square" rtlCol="0">
            <a:spAutoFit/>
          </a:bodyPr>
          <a:lstStyle/>
          <a:p>
            <a:pPr marL="441325" indent="-441325" fontAlgn="auto">
              <a:spcBef>
                <a:spcPts val="0"/>
              </a:spcBef>
              <a:spcAft>
                <a:spcPts val="0"/>
              </a:spcAft>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出所</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環境省　「グリーン・バリューチェーンプラットフォーム」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日本ハム株式会社</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活用事例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441325" fontAlgn="auto">
              <a:spcBef>
                <a:spcPts val="0"/>
              </a:spcBef>
              <a:spcAft>
                <a:spcPts val="0"/>
              </a:spcAft>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(https</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www.env.go.jp/earth/ondanka/supply_chain/gvc/case_smpl.html</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52656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61924" y="536266"/>
            <a:ext cx="9528727" cy="396000"/>
          </a:xfrm>
        </p:spPr>
        <p:txBody>
          <a:bodyPr/>
          <a:lstStyle/>
          <a:p>
            <a:r>
              <a:rPr kumimoji="1" lang="ja-JP" altLang="en-US" dirty="0" smtClean="0"/>
              <a:t>サプライチェーン排出量で考えれば削減チャンス</a:t>
            </a:r>
            <a:r>
              <a:rPr lang="ja-JP" altLang="en-US" dirty="0" smtClean="0"/>
              <a:t>もビジネスチャンスも</a:t>
            </a:r>
            <a:r>
              <a:rPr kumimoji="1" lang="ja-JP" altLang="en-US" dirty="0" smtClean="0"/>
              <a:t>広がる</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なぜサプライチェーン排出量を算定するのか？②</a:t>
            </a:r>
            <a:endParaRPr kumimoji="1" lang="ja-JP" altLang="en-US" dirty="0"/>
          </a:p>
        </p:txBody>
      </p:sp>
      <p:sp>
        <p:nvSpPr>
          <p:cNvPr id="108" name="角丸四角形 107"/>
          <p:cNvSpPr/>
          <p:nvPr/>
        </p:nvSpPr>
        <p:spPr bwMode="auto">
          <a:xfrm>
            <a:off x="1054505" y="5890553"/>
            <a:ext cx="8496944" cy="864096"/>
          </a:xfrm>
          <a:prstGeom prst="roundRect">
            <a:avLst/>
          </a:prstGeom>
          <a:solidFill>
            <a:srgbClr val="FFFF00"/>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dirty="0" smtClean="0">
              <a:solidFill>
                <a:prstClr val="black"/>
              </a:solidFill>
              <a:latin typeface="Meiryo UI" panose="020B0604030504040204" pitchFamily="50" charset="-128"/>
              <a:cs typeface="Meiryo UI" panose="020B0604030504040204" pitchFamily="50" charset="-128"/>
            </a:endParaRPr>
          </a:p>
        </p:txBody>
      </p:sp>
      <p:sp>
        <p:nvSpPr>
          <p:cNvPr id="117" name="テキスト ボックス 116"/>
          <p:cNvSpPr txBox="1"/>
          <p:nvPr/>
        </p:nvSpPr>
        <p:spPr>
          <a:xfrm>
            <a:off x="1832316" y="6042149"/>
            <a:ext cx="6941324" cy="584775"/>
          </a:xfrm>
          <a:prstGeom prst="rect">
            <a:avLst/>
          </a:prstGeom>
          <a:noFill/>
        </p:spPr>
        <p:txBody>
          <a:bodyPr wrap="none" rtlCol="0">
            <a:spAutoFit/>
          </a:bodyPr>
          <a:lstStyle/>
          <a:p>
            <a:pPr algn="ctr" defTabSz="914400" eaLnBrk="0" fontAlgn="base" hangingPunct="0">
              <a:spcBef>
                <a:spcPct val="0"/>
              </a:spcBef>
              <a:spcAft>
                <a:spcPct val="0"/>
              </a:spcAft>
            </a:pPr>
            <a:r>
              <a:rPr lang="ja-JP" altLang="en-US" sz="3200" b="1" dirty="0" smtClean="0">
                <a:solidFill>
                  <a:prstClr val="black"/>
                </a:solidFill>
                <a:latin typeface="Meiryo UI" panose="020B0604030504040204" pitchFamily="50" charset="-128"/>
                <a:cs typeface="Meiryo UI" panose="020B0604030504040204" pitchFamily="50" charset="-128"/>
              </a:rPr>
              <a:t>だからサプライチェーン排出量なのです！</a:t>
            </a:r>
            <a:endParaRPr lang="ja-JP" altLang="en-US" sz="3200" b="1" dirty="0">
              <a:solidFill>
                <a:prstClr val="black"/>
              </a:solidFill>
              <a:latin typeface="Meiryo UI" panose="020B0604030504040204" pitchFamily="50" charset="-128"/>
              <a:cs typeface="Meiryo UI" panose="020B0604030504040204" pitchFamily="50" charset="-128"/>
            </a:endParaRPr>
          </a:p>
        </p:txBody>
      </p:sp>
      <p:sp>
        <p:nvSpPr>
          <p:cNvPr id="16" name="円/楕円 15"/>
          <p:cNvSpPr/>
          <p:nvPr/>
        </p:nvSpPr>
        <p:spPr bwMode="auto">
          <a:xfrm>
            <a:off x="1087635" y="4145005"/>
            <a:ext cx="3469465" cy="1042703"/>
          </a:xfrm>
          <a:prstGeom prst="ellipse">
            <a:avLst/>
          </a:prstGeom>
          <a:solidFill>
            <a:srgbClr val="A7EA52">
              <a:lumMod val="20000"/>
              <a:lumOff val="80000"/>
            </a:srgbClr>
          </a:solidFill>
          <a:ln w="9525" cap="flat" cmpd="sng" algn="ctr">
            <a:noFill/>
            <a:prstDash val="solid"/>
            <a:round/>
            <a:headEnd type="none" w="med" len="med"/>
            <a:tailEnd type="none" w="med" len="med"/>
          </a:ln>
          <a:effectLst/>
          <a:extLst/>
        </p:spPr>
        <p:txBody>
          <a:bodyPr vert="horz" wrap="none" lIns="78208" tIns="39104" rIns="78208" bIns="39104" numCol="1" rtlCol="0" anchor="ctr" anchorCtr="0" compatLnSpc="1">
            <a:prstTxWarp prst="textNoShape">
              <a:avLst/>
            </a:prstTxWarp>
          </a:bodyPr>
          <a:lstStyle/>
          <a:p>
            <a:pPr algn="ctr" defTabSz="782018">
              <a:defRPr/>
            </a:pPr>
            <a:endParaRPr kumimoji="0" lang="ja-JP" altLang="en-US" sz="1724" kern="0" dirty="0">
              <a:solidFill>
                <a:prstClr val="black"/>
              </a:solidFill>
              <a:latin typeface="Meiryo UI" panose="020B0604030504040204" pitchFamily="50" charset="-128"/>
              <a:cs typeface="Meiryo UI" panose="020B0604030504040204" pitchFamily="50" charset="-128"/>
            </a:endParaRPr>
          </a:p>
        </p:txBody>
      </p:sp>
      <p:sp>
        <p:nvSpPr>
          <p:cNvPr id="17" name="正方形/長方形 16"/>
          <p:cNvSpPr/>
          <p:nvPr/>
        </p:nvSpPr>
        <p:spPr>
          <a:xfrm>
            <a:off x="471855" y="1392684"/>
            <a:ext cx="8884405" cy="874085"/>
          </a:xfrm>
          <a:prstGeom prst="rect">
            <a:avLst/>
          </a:prstGeom>
        </p:spPr>
        <p:txBody>
          <a:bodyPr wrap="square">
            <a:spAutoFit/>
          </a:bodyPr>
          <a:lstStyle/>
          <a:p>
            <a:pPr algn="ctr" defTabSz="829544" eaLnBrk="0" fontAlgn="base" hangingPunct="0">
              <a:spcBef>
                <a:spcPct val="0"/>
              </a:spcBef>
              <a:spcAft>
                <a:spcPct val="0"/>
              </a:spcAft>
            </a:pPr>
            <a:r>
              <a:rPr lang="ja-JP" altLang="en-US" sz="2540" kern="0" dirty="0" smtClean="0">
                <a:solidFill>
                  <a:srgbClr val="140078"/>
                </a:solidFill>
                <a:latin typeface="Meiryo UI" panose="020B0604030504040204" pitchFamily="50" charset="-128"/>
                <a:cs typeface="Meiryo UI" panose="020B0604030504040204" pitchFamily="50" charset="-128"/>
              </a:rPr>
              <a:t>排出量をサプライチェーンで捉えることにより</a:t>
            </a:r>
            <a:endParaRPr lang="en-US" altLang="ja-JP" sz="2540" kern="0" dirty="0">
              <a:solidFill>
                <a:srgbClr val="140078"/>
              </a:solidFill>
              <a:latin typeface="Meiryo UI" panose="020B0604030504040204" pitchFamily="50" charset="-128"/>
              <a:cs typeface="Meiryo UI" panose="020B0604030504040204" pitchFamily="50" charset="-128"/>
            </a:endParaRPr>
          </a:p>
          <a:p>
            <a:pPr algn="ctr" defTabSz="829544" eaLnBrk="0" fontAlgn="base" hangingPunct="0">
              <a:spcBef>
                <a:spcPct val="0"/>
              </a:spcBef>
              <a:spcAft>
                <a:spcPct val="0"/>
              </a:spcAft>
            </a:pPr>
            <a:r>
              <a:rPr lang="ja-JP" altLang="en-US" sz="2540" kern="0" dirty="0">
                <a:solidFill>
                  <a:srgbClr val="140078"/>
                </a:solidFill>
                <a:latin typeface="Meiryo UI" panose="020B0604030504040204" pitchFamily="50" charset="-128"/>
                <a:cs typeface="Meiryo UI" panose="020B0604030504040204" pitchFamily="50" charset="-128"/>
              </a:rPr>
              <a:t>排出削減に</a:t>
            </a:r>
            <a:r>
              <a:rPr lang="ja-JP" altLang="en-US" sz="2540" kern="0" dirty="0" smtClean="0">
                <a:solidFill>
                  <a:srgbClr val="140078"/>
                </a:solidFill>
                <a:latin typeface="Meiryo UI" panose="020B0604030504040204" pitchFamily="50" charset="-128"/>
                <a:cs typeface="Meiryo UI" panose="020B0604030504040204" pitchFamily="50" charset="-128"/>
              </a:rPr>
              <a:t>係わる事業者が</a:t>
            </a:r>
            <a:r>
              <a:rPr lang="ja-JP" altLang="en-US" sz="2540" kern="0" dirty="0">
                <a:solidFill>
                  <a:srgbClr val="140078"/>
                </a:solidFill>
                <a:latin typeface="Meiryo UI" panose="020B0604030504040204" pitchFamily="50" charset="-128"/>
                <a:cs typeface="Meiryo UI" panose="020B0604030504040204" pitchFamily="50" charset="-128"/>
              </a:rPr>
              <a:t>何倍にも増えることに！</a:t>
            </a:r>
            <a:endParaRPr lang="en-US" altLang="ja-JP" sz="2540" kern="0" dirty="0">
              <a:solidFill>
                <a:srgbClr val="140078"/>
              </a:solidFill>
              <a:latin typeface="Meiryo UI" panose="020B0604030504040204" pitchFamily="50" charset="-128"/>
              <a:cs typeface="Meiryo UI" panose="020B0604030504040204" pitchFamily="50" charset="-128"/>
            </a:endParaRPr>
          </a:p>
        </p:txBody>
      </p:sp>
      <p:sp>
        <p:nvSpPr>
          <p:cNvPr id="18" name="正方形/長方形 17"/>
          <p:cNvSpPr/>
          <p:nvPr/>
        </p:nvSpPr>
        <p:spPr>
          <a:xfrm>
            <a:off x="575731" y="4229313"/>
            <a:ext cx="4493272" cy="874085"/>
          </a:xfrm>
          <a:prstGeom prst="rect">
            <a:avLst/>
          </a:prstGeom>
        </p:spPr>
        <p:txBody>
          <a:bodyPr>
            <a:spAutoFit/>
          </a:bodyPr>
          <a:lstStyle/>
          <a:p>
            <a:pPr algn="ctr" defTabSz="829544" eaLnBrk="0" fontAlgn="base" hangingPunct="0">
              <a:spcBef>
                <a:spcPct val="0"/>
              </a:spcBef>
              <a:spcAft>
                <a:spcPct val="0"/>
              </a:spcAft>
            </a:pPr>
            <a:r>
              <a:rPr lang="en-US" altLang="ja-JP" sz="2540" kern="0" dirty="0" smtClean="0">
                <a:solidFill>
                  <a:srgbClr val="140078"/>
                </a:solidFill>
                <a:latin typeface="Meiryo UI" panose="020B0604030504040204" pitchFamily="50" charset="-128"/>
                <a:cs typeface="Meiryo UI" panose="020B0604030504040204" pitchFamily="50" charset="-128"/>
              </a:rPr>
              <a:t>CO2</a:t>
            </a:r>
            <a:r>
              <a:rPr lang="ja-JP" altLang="en-US" sz="2540" kern="0" dirty="0">
                <a:solidFill>
                  <a:srgbClr val="140078"/>
                </a:solidFill>
                <a:latin typeface="Meiryo UI" panose="020B0604030504040204" pitchFamily="50" charset="-128"/>
                <a:cs typeface="Meiryo UI" panose="020B0604030504040204" pitchFamily="50" charset="-128"/>
              </a:rPr>
              <a:t>排出削減の実現可能性を大きく高めることができる</a:t>
            </a:r>
            <a:endParaRPr lang="en-US" altLang="ja-JP" sz="2540" kern="0" dirty="0">
              <a:solidFill>
                <a:srgbClr val="140078"/>
              </a:solidFill>
              <a:latin typeface="Meiryo UI" panose="020B0604030504040204" pitchFamily="50" charset="-128"/>
              <a:cs typeface="Meiryo UI" panose="020B0604030504040204" pitchFamily="50" charset="-128"/>
            </a:endParaRPr>
          </a:p>
        </p:txBody>
      </p:sp>
      <p:sp>
        <p:nvSpPr>
          <p:cNvPr id="19" name="正方形/長方形 18"/>
          <p:cNvSpPr/>
          <p:nvPr/>
        </p:nvSpPr>
        <p:spPr>
          <a:xfrm>
            <a:off x="1059919" y="2763979"/>
            <a:ext cx="7695468" cy="874085"/>
          </a:xfrm>
          <a:prstGeom prst="rect">
            <a:avLst/>
          </a:prstGeom>
        </p:spPr>
        <p:txBody>
          <a:bodyPr wrap="square">
            <a:spAutoFit/>
          </a:bodyPr>
          <a:lstStyle/>
          <a:p>
            <a:pPr algn="ctr" defTabSz="829544" eaLnBrk="0" fontAlgn="base" hangingPunct="0">
              <a:spcBef>
                <a:spcPct val="0"/>
              </a:spcBef>
              <a:spcAft>
                <a:spcPct val="0"/>
              </a:spcAft>
            </a:pPr>
            <a:r>
              <a:rPr lang="ja-JP" altLang="en-US" sz="2540" kern="0" dirty="0" smtClean="0">
                <a:solidFill>
                  <a:srgbClr val="140078"/>
                </a:solidFill>
                <a:latin typeface="Meiryo UI" panose="020B0604030504040204" pitchFamily="50" charset="-128"/>
                <a:cs typeface="Meiryo UI" panose="020B0604030504040204" pitchFamily="50" charset="-128"/>
              </a:rPr>
              <a:t>削減したい事業者にとって、</a:t>
            </a:r>
            <a:r>
              <a:rPr lang="en-US" altLang="ja-JP" sz="2540" kern="0" dirty="0" smtClean="0">
                <a:solidFill>
                  <a:srgbClr val="140078"/>
                </a:solidFill>
                <a:latin typeface="Meiryo UI" panose="020B0604030504040204" pitchFamily="50" charset="-128"/>
                <a:cs typeface="Meiryo UI" panose="020B0604030504040204" pitchFamily="50" charset="-128"/>
              </a:rPr>
              <a:t>CO2</a:t>
            </a:r>
            <a:r>
              <a:rPr lang="ja-JP" altLang="en-US" sz="2540" kern="0" dirty="0" smtClean="0">
                <a:solidFill>
                  <a:srgbClr val="140078"/>
                </a:solidFill>
                <a:latin typeface="Meiryo UI" panose="020B0604030504040204" pitchFamily="50" charset="-128"/>
                <a:cs typeface="Meiryo UI" panose="020B0604030504040204" pitchFamily="50" charset="-128"/>
              </a:rPr>
              <a:t>削減の選択肢を</a:t>
            </a:r>
            <a:endParaRPr lang="en-US" altLang="ja-JP" sz="2540" kern="0" dirty="0" smtClean="0">
              <a:solidFill>
                <a:srgbClr val="140078"/>
              </a:solidFill>
              <a:latin typeface="Meiryo UI" panose="020B0604030504040204" pitchFamily="50" charset="-128"/>
              <a:cs typeface="Meiryo UI" panose="020B0604030504040204" pitchFamily="50" charset="-128"/>
            </a:endParaRPr>
          </a:p>
          <a:p>
            <a:pPr algn="ctr" defTabSz="829544" eaLnBrk="0" fontAlgn="base" hangingPunct="0">
              <a:spcBef>
                <a:spcPct val="0"/>
              </a:spcBef>
              <a:spcAft>
                <a:spcPct val="0"/>
              </a:spcAft>
            </a:pPr>
            <a:r>
              <a:rPr lang="ja-JP" altLang="en-US" sz="2540" kern="0" dirty="0" smtClean="0">
                <a:solidFill>
                  <a:srgbClr val="140078"/>
                </a:solidFill>
                <a:latin typeface="Meiryo UI" panose="020B0604030504040204" pitchFamily="50" charset="-128"/>
                <a:cs typeface="Meiryo UI" panose="020B0604030504040204" pitchFamily="50" charset="-128"/>
              </a:rPr>
              <a:t>大幅に広げることができる！</a:t>
            </a:r>
            <a:endParaRPr lang="en-US" altLang="ja-JP" sz="2540" kern="0" dirty="0">
              <a:solidFill>
                <a:srgbClr val="140078"/>
              </a:solidFill>
              <a:latin typeface="Meiryo UI" panose="020B0604030504040204" pitchFamily="50" charset="-128"/>
              <a:cs typeface="Meiryo UI" panose="020B0604030504040204" pitchFamily="50" charset="-128"/>
            </a:endParaRPr>
          </a:p>
        </p:txBody>
      </p:sp>
      <p:sp>
        <p:nvSpPr>
          <p:cNvPr id="20" name="下矢印 19"/>
          <p:cNvSpPr/>
          <p:nvPr/>
        </p:nvSpPr>
        <p:spPr bwMode="auto">
          <a:xfrm>
            <a:off x="4130163" y="2323239"/>
            <a:ext cx="1567784" cy="326622"/>
          </a:xfrm>
          <a:prstGeom prst="downArrow">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none" lIns="78208" tIns="39104" rIns="78208" bIns="39104" numCol="1" rtlCol="0" anchor="ctr" anchorCtr="0" compatLnSpc="1">
            <a:prstTxWarp prst="textNoShape">
              <a:avLst/>
            </a:prstTxWarp>
          </a:bodyPr>
          <a:lstStyle/>
          <a:p>
            <a:pPr algn="ctr" defTabSz="782018">
              <a:defRPr/>
            </a:pPr>
            <a:endParaRPr kumimoji="0" lang="ja-JP" altLang="en-US" sz="1724" kern="0" dirty="0">
              <a:solidFill>
                <a:prstClr val="black"/>
              </a:solidFill>
              <a:latin typeface="Meiryo UI" panose="020B0604030504040204" pitchFamily="50" charset="-128"/>
              <a:ea typeface="HGSｺﾞｼｯｸM"/>
              <a:cs typeface="Meiryo UI" panose="020B0604030504040204" pitchFamily="50" charset="-128"/>
            </a:endParaRPr>
          </a:p>
        </p:txBody>
      </p:sp>
      <p:sp>
        <p:nvSpPr>
          <p:cNvPr id="21" name="下矢印 20"/>
          <p:cNvSpPr/>
          <p:nvPr/>
        </p:nvSpPr>
        <p:spPr bwMode="auto">
          <a:xfrm rot="900000">
            <a:off x="3717301" y="3708104"/>
            <a:ext cx="798912" cy="308676"/>
          </a:xfrm>
          <a:prstGeom prst="downArrow">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none" lIns="78208" tIns="39104" rIns="78208" bIns="39104" numCol="1" rtlCol="0" anchor="ctr" anchorCtr="0" compatLnSpc="1">
            <a:prstTxWarp prst="textNoShape">
              <a:avLst/>
            </a:prstTxWarp>
          </a:bodyPr>
          <a:lstStyle/>
          <a:p>
            <a:pPr algn="ctr" defTabSz="782018">
              <a:defRPr/>
            </a:pPr>
            <a:endParaRPr kumimoji="0" lang="ja-JP" altLang="en-US" sz="1724" kern="0" dirty="0">
              <a:solidFill>
                <a:prstClr val="black"/>
              </a:solidFill>
              <a:latin typeface="Meiryo UI" panose="020B0604030504040204" pitchFamily="50" charset="-128"/>
              <a:ea typeface="HGSｺﾞｼｯｸM"/>
              <a:cs typeface="Meiryo UI" panose="020B0604030504040204" pitchFamily="50" charset="-128"/>
            </a:endParaRPr>
          </a:p>
        </p:txBody>
      </p:sp>
      <p:sp>
        <p:nvSpPr>
          <p:cNvPr id="22" name="円/楕円 21"/>
          <p:cNvSpPr/>
          <p:nvPr/>
        </p:nvSpPr>
        <p:spPr bwMode="auto">
          <a:xfrm>
            <a:off x="5307739" y="4246215"/>
            <a:ext cx="3464149" cy="960112"/>
          </a:xfrm>
          <a:prstGeom prst="ellipse">
            <a:avLst/>
          </a:prstGeom>
          <a:solidFill>
            <a:srgbClr val="B4DCFA"/>
          </a:solidFill>
          <a:ln w="9525" cap="flat" cmpd="sng" algn="ctr">
            <a:noFill/>
            <a:prstDash val="solid"/>
            <a:round/>
            <a:headEnd type="none" w="med" len="med"/>
            <a:tailEnd type="none" w="med" len="med"/>
          </a:ln>
          <a:effectLst/>
          <a:extLst/>
        </p:spPr>
        <p:txBody>
          <a:bodyPr vert="horz" wrap="none" lIns="78208" tIns="39104" rIns="78208" bIns="39104" numCol="1" rtlCol="0" anchor="ctr" anchorCtr="0" compatLnSpc="1">
            <a:prstTxWarp prst="textNoShape">
              <a:avLst/>
            </a:prstTxWarp>
          </a:bodyPr>
          <a:lstStyle/>
          <a:p>
            <a:pPr algn="ctr" defTabSz="782018">
              <a:defRPr/>
            </a:pPr>
            <a:endParaRPr kumimoji="0" lang="ja-JP" altLang="en-US" sz="1724" kern="0" dirty="0">
              <a:solidFill>
                <a:prstClr val="black"/>
              </a:solidFill>
              <a:latin typeface="Meiryo UI" panose="020B0604030504040204" pitchFamily="50" charset="-128"/>
              <a:cs typeface="Meiryo UI" panose="020B0604030504040204" pitchFamily="50" charset="-128"/>
            </a:endParaRPr>
          </a:p>
        </p:txBody>
      </p:sp>
      <p:sp>
        <p:nvSpPr>
          <p:cNvPr id="23" name="正方形/長方形 22"/>
          <p:cNvSpPr/>
          <p:nvPr/>
        </p:nvSpPr>
        <p:spPr>
          <a:xfrm>
            <a:off x="4799287" y="4313623"/>
            <a:ext cx="4493272" cy="874085"/>
          </a:xfrm>
          <a:prstGeom prst="rect">
            <a:avLst/>
          </a:prstGeom>
        </p:spPr>
        <p:txBody>
          <a:bodyPr>
            <a:spAutoFit/>
          </a:bodyPr>
          <a:lstStyle/>
          <a:p>
            <a:pPr algn="ctr" defTabSz="829544" eaLnBrk="0" fontAlgn="base" hangingPunct="0">
              <a:spcBef>
                <a:spcPct val="0"/>
              </a:spcBef>
              <a:spcAft>
                <a:spcPct val="0"/>
              </a:spcAft>
            </a:pPr>
            <a:r>
              <a:rPr lang="ja-JP" altLang="en-US" sz="2540" kern="0" dirty="0" smtClean="0">
                <a:solidFill>
                  <a:srgbClr val="140078"/>
                </a:solidFill>
                <a:latin typeface="Meiryo UI" panose="020B0604030504040204" pitchFamily="50" charset="-128"/>
                <a:cs typeface="Meiryo UI" panose="020B0604030504040204" pitchFamily="50" charset="-128"/>
              </a:rPr>
              <a:t>ビジネスチャンスを</a:t>
            </a:r>
            <a:endParaRPr lang="en-US" altLang="ja-JP" sz="2540" kern="0" dirty="0" smtClean="0">
              <a:solidFill>
                <a:srgbClr val="140078"/>
              </a:solidFill>
              <a:latin typeface="Meiryo UI" panose="020B0604030504040204" pitchFamily="50" charset="-128"/>
              <a:cs typeface="Meiryo UI" panose="020B0604030504040204" pitchFamily="50" charset="-128"/>
            </a:endParaRPr>
          </a:p>
          <a:p>
            <a:pPr algn="ctr" defTabSz="829544" eaLnBrk="0" fontAlgn="base" hangingPunct="0">
              <a:spcBef>
                <a:spcPct val="0"/>
              </a:spcBef>
              <a:spcAft>
                <a:spcPct val="0"/>
              </a:spcAft>
            </a:pPr>
            <a:r>
              <a:rPr lang="ja-JP" altLang="en-US" sz="2540" kern="0" dirty="0" smtClean="0">
                <a:solidFill>
                  <a:srgbClr val="140078"/>
                </a:solidFill>
                <a:latin typeface="Meiryo UI" panose="020B0604030504040204" pitchFamily="50" charset="-128"/>
                <a:cs typeface="Meiryo UI" panose="020B0604030504040204" pitchFamily="50" charset="-128"/>
              </a:rPr>
              <a:t>創出できる</a:t>
            </a:r>
            <a:endParaRPr lang="en-US" altLang="ja-JP" sz="2540" kern="0" dirty="0">
              <a:solidFill>
                <a:srgbClr val="140078"/>
              </a:solidFill>
              <a:latin typeface="Meiryo UI" panose="020B0604030504040204" pitchFamily="50" charset="-128"/>
              <a:cs typeface="Meiryo UI" panose="020B0604030504040204" pitchFamily="50" charset="-128"/>
            </a:endParaRPr>
          </a:p>
        </p:txBody>
      </p:sp>
      <p:sp>
        <p:nvSpPr>
          <p:cNvPr id="24" name="下矢印 23"/>
          <p:cNvSpPr/>
          <p:nvPr/>
        </p:nvSpPr>
        <p:spPr bwMode="auto">
          <a:xfrm rot="20700000">
            <a:off x="5318279" y="3712283"/>
            <a:ext cx="798912" cy="308676"/>
          </a:xfrm>
          <a:prstGeom prst="downArrow">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none" lIns="78208" tIns="39104" rIns="78208" bIns="39104" numCol="1" rtlCol="0" anchor="ctr" anchorCtr="0" compatLnSpc="1">
            <a:prstTxWarp prst="textNoShape">
              <a:avLst/>
            </a:prstTxWarp>
          </a:bodyPr>
          <a:lstStyle/>
          <a:p>
            <a:pPr algn="ctr" defTabSz="782018">
              <a:defRPr/>
            </a:pPr>
            <a:endParaRPr kumimoji="0" lang="ja-JP" altLang="en-US" sz="1724" kern="0" dirty="0">
              <a:solidFill>
                <a:prstClr val="black"/>
              </a:solidFill>
              <a:latin typeface="Meiryo UI" panose="020B0604030504040204" pitchFamily="50" charset="-128"/>
              <a:ea typeface="HGSｺﾞｼｯｸM"/>
              <a:cs typeface="Meiryo UI" panose="020B0604030504040204" pitchFamily="50" charset="-128"/>
            </a:endParaRPr>
          </a:p>
        </p:txBody>
      </p:sp>
    </p:spTree>
    <p:extLst>
      <p:ext uri="{BB962C8B-B14F-4D97-AF65-F5344CB8AC3E}">
        <p14:creationId xmlns:p14="http://schemas.microsoft.com/office/powerpoint/2010/main" val="544271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なぜサプライチェーン排出量を算定するのか？④</a:t>
            </a:r>
            <a:endParaRPr kumimoji="1" lang="ja-JP" altLang="en-US" dirty="0"/>
          </a:p>
        </p:txBody>
      </p:sp>
      <p:sp>
        <p:nvSpPr>
          <p:cNvPr id="7" name="タイトル 1"/>
          <p:cNvSpPr txBox="1">
            <a:spLocks/>
          </p:cNvSpPr>
          <p:nvPr/>
        </p:nvSpPr>
        <p:spPr bwMode="auto">
          <a:xfrm>
            <a:off x="202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171450">
              <a:defRPr/>
            </a:pPr>
            <a:r>
              <a:rPr lang="ja-JP" altLang="en-US" sz="3600" b="0" kern="0" dirty="0"/>
              <a:t>サプライチェーン排出量の開示を求める動きが拡大。サプライチェーン排出量の算定・削減は社会的</a:t>
            </a:r>
            <a:r>
              <a:rPr lang="ja-JP" altLang="en-US" sz="3600" b="0" kern="0" dirty="0" smtClean="0"/>
              <a:t>に</a:t>
            </a:r>
            <a:r>
              <a:rPr lang="en-US" altLang="ja-JP" sz="3600" b="0" kern="0" dirty="0" smtClean="0"/>
              <a:t/>
            </a:r>
            <a:br>
              <a:rPr lang="en-US" altLang="ja-JP" sz="3600" b="0" kern="0" dirty="0" smtClean="0"/>
            </a:br>
            <a:r>
              <a:rPr lang="ja-JP" altLang="en-US" sz="3600" b="0" kern="0" dirty="0" smtClean="0"/>
              <a:t>求められて</a:t>
            </a:r>
            <a:r>
              <a:rPr lang="ja-JP" altLang="en-US" sz="3600" b="0" kern="0" dirty="0"/>
              <a:t>いる</a:t>
            </a:r>
            <a:endParaRPr lang="en-US" altLang="ja-JP" sz="3600" b="0" kern="0" dirty="0">
              <a:solidFill>
                <a:srgbClr val="FF0000"/>
              </a:solidFill>
            </a:endParaRPr>
          </a:p>
          <a:p>
            <a:pPr marL="171450">
              <a:defRPr/>
            </a:pPr>
            <a:endParaRPr lang="en-US" altLang="ja-JP" sz="3600" b="0" kern="0" dirty="0">
              <a:solidFill>
                <a:srgbClr val="FF0000"/>
              </a:solidFill>
            </a:endParaRPr>
          </a:p>
          <a:p>
            <a:pPr marL="171450">
              <a:defRPr/>
            </a:pPr>
            <a:endParaRPr lang="en-US" altLang="ja-JP" sz="3600" b="0" kern="0" dirty="0">
              <a:solidFill>
                <a:srgbClr val="FF0000"/>
              </a:solidFill>
            </a:endParaRPr>
          </a:p>
          <a:p>
            <a:pPr marL="171450">
              <a:defRPr/>
            </a:pPr>
            <a:r>
              <a:rPr lang="en-US" altLang="ja-JP" sz="3600" kern="0" dirty="0">
                <a:solidFill>
                  <a:srgbClr val="FF0000"/>
                </a:solidFill>
              </a:rPr>
              <a:t>ESG</a:t>
            </a:r>
            <a:r>
              <a:rPr lang="ja-JP" altLang="en-US" sz="3600" kern="0" dirty="0">
                <a:solidFill>
                  <a:srgbClr val="FF0000"/>
                </a:solidFill>
              </a:rPr>
              <a:t>投資の呼び込みなど、資金調達の上</a:t>
            </a:r>
            <a:r>
              <a:rPr lang="ja-JP" altLang="en-US" sz="3600" kern="0" dirty="0" smtClean="0">
                <a:solidFill>
                  <a:srgbClr val="FF0000"/>
                </a:solidFill>
              </a:rPr>
              <a:t>でも</a:t>
            </a:r>
            <a:r>
              <a:rPr lang="en-US" altLang="ja-JP" sz="3600" kern="0" dirty="0" smtClean="0">
                <a:solidFill>
                  <a:srgbClr val="FF0000"/>
                </a:solidFill>
              </a:rPr>
              <a:t/>
            </a:r>
            <a:br>
              <a:rPr lang="en-US" altLang="ja-JP" sz="3600" kern="0" dirty="0" smtClean="0">
                <a:solidFill>
                  <a:srgbClr val="FF0000"/>
                </a:solidFill>
              </a:rPr>
            </a:br>
            <a:r>
              <a:rPr lang="ja-JP" altLang="en-US" sz="3600" kern="0" dirty="0" smtClean="0">
                <a:solidFill>
                  <a:srgbClr val="FF0000"/>
                </a:solidFill>
              </a:rPr>
              <a:t>対応</a:t>
            </a:r>
            <a:r>
              <a:rPr lang="ja-JP" altLang="en-US" sz="3600" kern="0" dirty="0">
                <a:solidFill>
                  <a:srgbClr val="FF0000"/>
                </a:solidFill>
              </a:rPr>
              <a:t>が必要！</a:t>
            </a:r>
          </a:p>
        </p:txBody>
      </p:sp>
      <p:sp>
        <p:nvSpPr>
          <p:cNvPr id="8" name="下矢印 7"/>
          <p:cNvSpPr/>
          <p:nvPr/>
        </p:nvSpPr>
        <p:spPr bwMode="auto">
          <a:xfrm>
            <a:off x="4394938" y="3804134"/>
            <a:ext cx="972108" cy="846094"/>
          </a:xfrm>
          <a:prstGeom prst="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698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514800" indent="-514800">
              <a:buFont typeface="+mj-lt"/>
              <a:buAutoNum type="arabicPeriod"/>
            </a:pPr>
            <a:r>
              <a:rPr lang="ja-JP" altLang="en-US" dirty="0" smtClean="0"/>
              <a:t>サプライチェーン排出</a:t>
            </a:r>
            <a:r>
              <a:rPr lang="ja-JP" altLang="en-US" dirty="0"/>
              <a:t>量</a:t>
            </a:r>
            <a:r>
              <a:rPr lang="ja-JP" altLang="en-US" dirty="0" smtClean="0"/>
              <a:t>と</a:t>
            </a:r>
            <a:r>
              <a:rPr lang="ja-JP" altLang="en-US" dirty="0"/>
              <a:t>は？</a:t>
            </a:r>
          </a:p>
        </p:txBody>
      </p:sp>
    </p:spTree>
    <p:extLst>
      <p:ext uri="{BB962C8B-B14F-4D97-AF65-F5344CB8AC3E}">
        <p14:creationId xmlns:p14="http://schemas.microsoft.com/office/powerpoint/2010/main" val="574467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サプライチェーン排出量をめぐる外部環境</a:t>
            </a:r>
            <a:endParaRPr kumimoji="1" lang="ja-JP" altLang="en-US" dirty="0"/>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sp>
        <p:nvSpPr>
          <p:cNvPr id="6" name="コンテンツ プレースホルダー 4"/>
          <p:cNvSpPr>
            <a:spLocks noGrp="1"/>
          </p:cNvSpPr>
          <p:nvPr>
            <p:ph sz="quarter" idx="12"/>
          </p:nvPr>
        </p:nvSpPr>
        <p:spPr>
          <a:xfrm>
            <a:off x="161925" y="1110920"/>
            <a:ext cx="10367963" cy="634941"/>
          </a:xfrm>
        </p:spPr>
        <p:txBody>
          <a:bodyPr/>
          <a:lstStyle/>
          <a:p>
            <a:pPr marL="273050" indent="-273050"/>
            <a:r>
              <a:rPr lang="ja-JP" altLang="en-US" dirty="0"/>
              <a:t>世界的に、サプライチェーン排出量の算定・削減を求める外部環境が固まりつつある</a:t>
            </a:r>
          </a:p>
        </p:txBody>
      </p:sp>
      <p:sp>
        <p:nvSpPr>
          <p:cNvPr id="11" name="Rectangle 39"/>
          <p:cNvSpPr>
            <a:spLocks noChangeArrowheads="1"/>
          </p:cNvSpPr>
          <p:nvPr/>
        </p:nvSpPr>
        <p:spPr bwMode="auto">
          <a:xfrm>
            <a:off x="468933" y="1973340"/>
            <a:ext cx="9613068" cy="446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04" tIns="43102" rIns="86204" bIns="43102"/>
          <a:lstStyle>
            <a:lvl1pPr marL="323850" indent="-323850" defTabSz="862013">
              <a:lnSpc>
                <a:spcPct val="110000"/>
              </a:lnSpc>
              <a:spcBef>
                <a:spcPct val="20000"/>
              </a:spcBef>
              <a:buClr>
                <a:srgbClr val="140078"/>
              </a:buClr>
              <a:buFont typeface="Wingdings" panose="05000000000000000000" pitchFamily="2" charset="2"/>
              <a:buChar char="l"/>
              <a:tabLst>
                <a:tab pos="1524000" algn="l"/>
              </a:tabLst>
              <a:defRPr kumimoji="1">
                <a:solidFill>
                  <a:srgbClr val="140078"/>
                </a:solidFill>
                <a:latin typeface="Arial" panose="020B0604020202020204" pitchFamily="34" charset="0"/>
                <a:ea typeface="HGSｺﾞｼｯｸM" panose="020B0600000000000000" pitchFamily="50" charset="-128"/>
              </a:defRPr>
            </a:lvl1pPr>
            <a:lvl2pPr marL="884238" indent="-452438" defTabSz="862013">
              <a:lnSpc>
                <a:spcPct val="110000"/>
              </a:lnSpc>
              <a:spcBef>
                <a:spcPct val="20000"/>
              </a:spcBef>
              <a:buClr>
                <a:schemeClr val="tx1"/>
              </a:buClr>
              <a:buFont typeface="Wingdings" panose="05000000000000000000" pitchFamily="2" charset="2"/>
              <a:buChar char="£"/>
              <a:tabLst>
                <a:tab pos="1524000" algn="l"/>
              </a:tabLst>
              <a:defRPr sz="1600">
                <a:solidFill>
                  <a:schemeClr val="tx1"/>
                </a:solidFill>
                <a:latin typeface="Arial" panose="020B0604020202020204" pitchFamily="34" charset="0"/>
                <a:ea typeface="HGSｺﾞｼｯｸM" panose="020B0600000000000000" pitchFamily="50" charset="-128"/>
              </a:defRPr>
            </a:lvl2pPr>
            <a:lvl3pPr marL="1524000" indent="-355600" defTabSz="862013">
              <a:lnSpc>
                <a:spcPct val="110000"/>
              </a:lnSpc>
              <a:spcBef>
                <a:spcPct val="20000"/>
              </a:spcBef>
              <a:buClr>
                <a:schemeClr val="tx1"/>
              </a:buClr>
              <a:buChar char="•"/>
              <a:tabLst>
                <a:tab pos="1524000" algn="l"/>
              </a:tabLst>
              <a:defRPr kumimoji="1" sz="1400">
                <a:solidFill>
                  <a:schemeClr val="tx1"/>
                </a:solidFill>
                <a:latin typeface="Arial" panose="020B0604020202020204" pitchFamily="34" charset="0"/>
                <a:ea typeface="HGSｺﾞｼｯｸM" panose="020B0600000000000000" pitchFamily="50" charset="-128"/>
              </a:defRPr>
            </a:lvl3pPr>
            <a:lvl4pPr marL="1931988" indent="-228600" defTabSz="862013">
              <a:lnSpc>
                <a:spcPct val="110000"/>
              </a:lnSpc>
              <a:spcBef>
                <a:spcPct val="20000"/>
              </a:spcBef>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4pPr>
            <a:lvl5pPr marL="2339975" indent="-228600" defTabSz="862013">
              <a:lnSpc>
                <a:spcPct val="110000"/>
              </a:lnSpc>
              <a:spcBef>
                <a:spcPct val="20000"/>
              </a:spcBef>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5pPr>
            <a:lvl6pPr marL="27971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6pPr>
            <a:lvl7pPr marL="32543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7pPr>
            <a:lvl8pPr marL="37115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8pPr>
            <a:lvl9pPr marL="41687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9pPr>
          </a:lstStyle>
          <a:p>
            <a:pPr fontAlgn="base">
              <a:spcBef>
                <a:spcPct val="10000"/>
              </a:spcBef>
              <a:spcAft>
                <a:spcPct val="10000"/>
              </a:spcAft>
              <a:buClr>
                <a:prstClr val="black"/>
              </a:buClr>
              <a:defRPr/>
            </a:pPr>
            <a:r>
              <a:rPr lang="en-US" altLang="ja-JP" sz="2800" dirty="0" smtClean="0">
                <a:latin typeface="Meiryo UI" panose="020B0604030504040204" pitchFamily="50" charset="-128"/>
                <a:ea typeface="Meiryo UI" panose="020B0604030504040204" pitchFamily="50" charset="-128"/>
              </a:rPr>
              <a:t>GHG</a:t>
            </a:r>
            <a:r>
              <a:rPr lang="ja-JP" altLang="en-US" sz="2800" dirty="0" smtClean="0">
                <a:latin typeface="Meiryo UI" panose="020B0604030504040204" pitchFamily="50" charset="-128"/>
                <a:ea typeface="Meiryo UI" panose="020B0604030504040204" pitchFamily="50" charset="-128"/>
              </a:rPr>
              <a:t>プロトコルに</a:t>
            </a:r>
            <a:r>
              <a:rPr lang="ja-JP" altLang="en-US" sz="2800" dirty="0" smtClean="0">
                <a:solidFill>
                  <a:srgbClr val="002060"/>
                </a:solidFill>
                <a:latin typeface="Meiryo UI" panose="020B0604030504040204" pitchFamily="50" charset="-128"/>
                <a:ea typeface="Meiryo UI" panose="020B0604030504040204" pitchFamily="50" charset="-128"/>
              </a:rPr>
              <a:t>よる「</a:t>
            </a:r>
            <a:r>
              <a:rPr lang="en-US" altLang="ja-JP" sz="2800" dirty="0" smtClean="0">
                <a:solidFill>
                  <a:srgbClr val="002060"/>
                </a:solidFill>
                <a:latin typeface="Meiryo UI" panose="020B0604030504040204" pitchFamily="50" charset="-128"/>
                <a:ea typeface="Meiryo UI" panose="020B0604030504040204" pitchFamily="50" charset="-128"/>
              </a:rPr>
              <a:t>Scope3</a:t>
            </a:r>
            <a:r>
              <a:rPr lang="ja-JP" altLang="en-US" sz="2800" dirty="0" smtClean="0">
                <a:solidFill>
                  <a:srgbClr val="002060"/>
                </a:solidFill>
                <a:latin typeface="Meiryo UI" panose="020B0604030504040204" pitchFamily="50" charset="-128"/>
                <a:ea typeface="Meiryo UI" panose="020B0604030504040204" pitchFamily="50" charset="-128"/>
              </a:rPr>
              <a:t>基準」</a:t>
            </a:r>
            <a:r>
              <a:rPr lang="ja-JP" altLang="en-US" sz="2800" dirty="0" smtClean="0">
                <a:latin typeface="Meiryo UI" panose="020B0604030504040204" pitchFamily="50" charset="-128"/>
                <a:ea typeface="Meiryo UI" panose="020B0604030504040204" pitchFamily="50" charset="-128"/>
              </a:rPr>
              <a:t>の策定</a:t>
            </a:r>
            <a:endParaRPr lang="en-US" altLang="ja-JP" sz="2800" dirty="0" smtClean="0">
              <a:latin typeface="Meiryo UI" panose="020B0604030504040204" pitchFamily="50" charset="-128"/>
              <a:ea typeface="Meiryo UI" panose="020B0604030504040204" pitchFamily="50" charset="-128"/>
            </a:endParaRPr>
          </a:p>
          <a:p>
            <a:pPr lvl="1" fontAlgn="base">
              <a:spcBef>
                <a:spcPct val="10000"/>
              </a:spcBef>
              <a:spcAft>
                <a:spcPct val="10000"/>
              </a:spcAft>
              <a:buClr>
                <a:prstClr val="black"/>
              </a:buClr>
              <a:defRPr/>
            </a:pPr>
            <a:r>
              <a:rPr lang="ja-JP" altLang="en-US" sz="2800" dirty="0" smtClean="0">
                <a:solidFill>
                  <a:prstClr val="black"/>
                </a:solidFill>
                <a:latin typeface="Meiryo UI" panose="020B0604030504040204" pitchFamily="50" charset="-128"/>
                <a:ea typeface="Meiryo UI" panose="020B0604030504040204" pitchFamily="50" charset="-128"/>
              </a:rPr>
              <a:t>サプライチェーン排出量が、各社の“勝手ルール”で算定された時代から、“グローバルスタンダード”が登場し、皆が同じルールで算定する時代へ</a:t>
            </a:r>
            <a:endParaRPr lang="en-US" altLang="ja-JP" sz="2800" dirty="0" smtClean="0">
              <a:solidFill>
                <a:prstClr val="black"/>
              </a:solidFill>
              <a:latin typeface="Meiryo UI" panose="020B0604030504040204" pitchFamily="50" charset="-128"/>
              <a:ea typeface="Meiryo UI" panose="020B0604030504040204" pitchFamily="50" charset="-128"/>
            </a:endParaRPr>
          </a:p>
          <a:p>
            <a:pPr lvl="1" fontAlgn="base">
              <a:spcBef>
                <a:spcPct val="10000"/>
              </a:spcBef>
              <a:spcAft>
                <a:spcPct val="10000"/>
              </a:spcAft>
              <a:buClr>
                <a:prstClr val="black"/>
              </a:buClr>
              <a:defRPr/>
            </a:pPr>
            <a:endParaRPr lang="en-US" altLang="ja-JP" sz="1800" dirty="0" smtClean="0">
              <a:solidFill>
                <a:prstClr val="black"/>
              </a:solidFill>
              <a:latin typeface="Meiryo UI" panose="020B0604030504040204" pitchFamily="50" charset="-128"/>
              <a:ea typeface="Meiryo UI" panose="020B0604030504040204" pitchFamily="50" charset="-128"/>
            </a:endParaRPr>
          </a:p>
          <a:p>
            <a:pPr fontAlgn="base">
              <a:spcBef>
                <a:spcPct val="10000"/>
              </a:spcBef>
              <a:spcAft>
                <a:spcPct val="10000"/>
              </a:spcAft>
              <a:buClr>
                <a:prstClr val="black"/>
              </a:buClr>
              <a:defRPr/>
            </a:pPr>
            <a:r>
              <a:rPr lang="en-US" altLang="ja-JP" sz="2800" dirty="0" smtClean="0">
                <a:latin typeface="Meiryo UI" panose="020B0604030504040204" pitchFamily="50" charset="-128"/>
                <a:ea typeface="Meiryo UI" panose="020B0604030504040204" pitchFamily="50" charset="-128"/>
              </a:rPr>
              <a:t>CDP</a:t>
            </a:r>
            <a:r>
              <a:rPr lang="ja-JP" altLang="en-US" sz="2800" dirty="0" smtClean="0">
                <a:latin typeface="Meiryo UI" panose="020B0604030504040204" pitchFamily="50" charset="-128"/>
                <a:ea typeface="Meiryo UI" panose="020B0604030504040204" pitchFamily="50" charset="-128"/>
              </a:rPr>
              <a:t>など、企業</a:t>
            </a:r>
            <a:r>
              <a:rPr lang="ja-JP" altLang="en-US" sz="2800" dirty="0">
                <a:latin typeface="Meiryo UI" panose="020B0604030504040204" pitchFamily="50" charset="-128"/>
                <a:ea typeface="Meiryo UI" panose="020B0604030504040204" pitchFamily="50" charset="-128"/>
              </a:rPr>
              <a:t>の環境評価における</a:t>
            </a:r>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設問の定着。</a:t>
            </a:r>
            <a:r>
              <a:rPr lang="en-US" altLang="ja-JP" sz="2800" dirty="0">
                <a:latin typeface="Meiryo UI" panose="020B0604030504040204" pitchFamily="50" charset="-128"/>
                <a:ea typeface="Meiryo UI" panose="020B0604030504040204" pitchFamily="50" charset="-128"/>
              </a:rPr>
              <a:t>CDP</a:t>
            </a:r>
            <a:r>
              <a:rPr lang="ja-JP" altLang="en-US" sz="2800" dirty="0" err="1">
                <a:latin typeface="Meiryo UI" panose="020B0604030504040204" pitchFamily="50" charset="-128"/>
                <a:ea typeface="Meiryo UI" panose="020B0604030504040204" pitchFamily="50" charset="-128"/>
              </a:rPr>
              <a:t>、</a:t>
            </a:r>
            <a:r>
              <a:rPr lang="en-US" altLang="ja-JP" sz="2800" dirty="0" smtClean="0">
                <a:latin typeface="Meiryo UI" panose="020B0604030504040204" pitchFamily="50" charset="-128"/>
                <a:ea typeface="Meiryo UI" panose="020B0604030504040204" pitchFamily="50" charset="-128"/>
              </a:rPr>
              <a:t>GRI</a:t>
            </a:r>
            <a:r>
              <a:rPr lang="ja-JP" altLang="en-US" sz="2800" dirty="0" smtClean="0">
                <a:latin typeface="Meiryo UI" panose="020B0604030504040204" pitchFamily="50" charset="-128"/>
                <a:ea typeface="Meiryo UI" panose="020B0604030504040204" pitchFamily="50" charset="-128"/>
              </a:rPr>
              <a:t>に</a:t>
            </a:r>
            <a:r>
              <a:rPr lang="ja-JP" altLang="en-US" sz="2800" dirty="0">
                <a:latin typeface="Meiryo UI" panose="020B0604030504040204" pitchFamily="50" charset="-128"/>
                <a:ea typeface="Meiryo UI" panose="020B0604030504040204" pitchFamily="50" charset="-128"/>
              </a:rPr>
              <a:t>よる</a:t>
            </a:r>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の開示要求</a:t>
            </a:r>
            <a:endParaRPr lang="en-US" altLang="ja-JP" sz="2800" dirty="0">
              <a:latin typeface="Meiryo UI" panose="020B0604030504040204" pitchFamily="50" charset="-128"/>
              <a:ea typeface="Meiryo UI" panose="020B0604030504040204" pitchFamily="50" charset="-128"/>
            </a:endParaRPr>
          </a:p>
          <a:p>
            <a:pPr lvl="1" fontAlgn="base">
              <a:spcBef>
                <a:spcPct val="10000"/>
              </a:spcBef>
              <a:spcAft>
                <a:spcPct val="10000"/>
              </a:spcAft>
              <a:buClr>
                <a:prstClr val="black"/>
              </a:buClr>
              <a:defRPr/>
            </a:pPr>
            <a:r>
              <a:rPr lang="ja-JP" altLang="en-US" sz="2800" dirty="0" smtClean="0">
                <a:solidFill>
                  <a:prstClr val="black"/>
                </a:solidFill>
                <a:latin typeface="Meiryo UI" panose="020B0604030504040204" pitchFamily="50" charset="-128"/>
                <a:ea typeface="Meiryo UI" panose="020B0604030504040204" pitchFamily="50" charset="-128"/>
              </a:rPr>
              <a:t>企業評価、情報開示の世界でも、</a:t>
            </a:r>
            <a:r>
              <a:rPr lang="en-US" altLang="ja-JP" sz="2800" b="1" dirty="0" smtClean="0">
                <a:solidFill>
                  <a:srgbClr val="FF0000"/>
                </a:solidFill>
                <a:latin typeface="Meiryo UI" panose="020B0604030504040204" pitchFamily="50" charset="-128"/>
                <a:ea typeface="Meiryo UI" panose="020B0604030504040204" pitchFamily="50" charset="-128"/>
              </a:rPr>
              <a:t>Scope3</a:t>
            </a:r>
            <a:r>
              <a:rPr lang="ja-JP" altLang="en-US" sz="2800" b="1" dirty="0" smtClean="0">
                <a:solidFill>
                  <a:srgbClr val="FF0000"/>
                </a:solidFill>
                <a:latin typeface="Meiryo UI" panose="020B0604030504040204" pitchFamily="50" charset="-128"/>
                <a:ea typeface="Meiryo UI" panose="020B0604030504040204" pitchFamily="50" charset="-128"/>
              </a:rPr>
              <a:t>排出</a:t>
            </a:r>
            <a:r>
              <a:rPr lang="ja-JP" altLang="en-US" sz="2800" b="1" dirty="0">
                <a:solidFill>
                  <a:srgbClr val="FF0000"/>
                </a:solidFill>
                <a:latin typeface="Meiryo UI" panose="020B0604030504040204" pitchFamily="50" charset="-128"/>
                <a:ea typeface="Meiryo UI" panose="020B0604030504040204" pitchFamily="50" charset="-128"/>
              </a:rPr>
              <a:t>量</a:t>
            </a:r>
            <a:r>
              <a:rPr lang="ja-JP" altLang="en-US" sz="2800" b="1" dirty="0" smtClean="0">
                <a:solidFill>
                  <a:srgbClr val="FF0000"/>
                </a:solidFill>
                <a:latin typeface="Meiryo UI" panose="020B0604030504040204" pitchFamily="50" charset="-128"/>
                <a:ea typeface="Meiryo UI" panose="020B0604030504040204" pitchFamily="50" charset="-128"/>
              </a:rPr>
              <a:t>の算定と開示は当たり前に</a:t>
            </a:r>
            <a:endParaRPr lang="en-US" altLang="ja-JP" sz="1800" dirty="0" smtClean="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7742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latin typeface="+mn-ea"/>
              </a:rPr>
              <a:t>CDP</a:t>
            </a:r>
            <a:r>
              <a:rPr lang="ja-JP" altLang="en-US" dirty="0">
                <a:latin typeface="+mn-ea"/>
              </a:rPr>
              <a:t>によるサプライチェーン排出量の評価 </a:t>
            </a:r>
            <a:r>
              <a:rPr lang="en-US" altLang="ja-JP" dirty="0">
                <a:latin typeface="+mn-ea"/>
              </a:rPr>
              <a:t>1/2</a:t>
            </a:r>
            <a:endParaRPr lang="ja-JP" altLang="en-US" dirty="0">
              <a:latin typeface="+mn-ea"/>
            </a:endParaRP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sp>
        <p:nvSpPr>
          <p:cNvPr id="6" name="コンテンツ プレースホルダー 4"/>
          <p:cNvSpPr>
            <a:spLocks noGrp="1"/>
          </p:cNvSpPr>
          <p:nvPr>
            <p:ph sz="quarter" idx="12"/>
          </p:nvPr>
        </p:nvSpPr>
        <p:spPr>
          <a:xfrm>
            <a:off x="161925" y="1110920"/>
            <a:ext cx="10367963" cy="634941"/>
          </a:xfrm>
        </p:spPr>
        <p:txBody>
          <a:bodyPr/>
          <a:lstStyle/>
          <a:p>
            <a:pPr marL="273050" indent="-273050"/>
            <a:r>
              <a:rPr lang="en-US" altLang="ja-JP" dirty="0"/>
              <a:t>CDP</a:t>
            </a:r>
            <a:r>
              <a:rPr lang="ja-JP" altLang="en-US" dirty="0"/>
              <a:t>質問書には</a:t>
            </a:r>
            <a:r>
              <a:rPr lang="en-US" altLang="ja-JP" dirty="0"/>
              <a:t>Scope3</a:t>
            </a:r>
            <a:r>
              <a:rPr lang="ja-JP" altLang="en-US" dirty="0"/>
              <a:t>排出量に関する設問が含まれ、レポート形式などで公表</a:t>
            </a:r>
            <a:r>
              <a:rPr lang="ja-JP" altLang="en-US" dirty="0" smtClean="0"/>
              <a:t>される</a:t>
            </a:r>
          </a:p>
        </p:txBody>
      </p:sp>
      <p:sp>
        <p:nvSpPr>
          <p:cNvPr id="7" name="コンテンツ プレースホルダー 2"/>
          <p:cNvSpPr txBox="1">
            <a:spLocks/>
          </p:cNvSpPr>
          <p:nvPr/>
        </p:nvSpPr>
        <p:spPr bwMode="auto">
          <a:xfrm>
            <a:off x="468933" y="1973340"/>
            <a:ext cx="9433048" cy="368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66700" indent="-266700" algn="l" rtl="0" eaLnBrk="0" fontAlgn="base" hangingPunct="0">
              <a:lnSpc>
                <a:spcPct val="110000"/>
              </a:lnSpc>
              <a:spcBef>
                <a:spcPct val="20000"/>
              </a:spcBef>
              <a:spcAft>
                <a:spcPct val="0"/>
              </a:spcAft>
              <a:buClr>
                <a:schemeClr val="tx1"/>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l"/>
              <a:tabLst/>
              <a:defRPr/>
            </a:pPr>
            <a: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CDP</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（旧：</a:t>
            </a:r>
            <a: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Carbon Disclosure Project</a:t>
            </a:r>
            <a:r>
              <a:rPr kumimoji="1" lang="ja-JP" altLang="en-US" sz="2800" b="0" i="0" u="none" strike="noStrike" kern="0" cap="none" spc="0" normalizeH="0" baseline="0" noProof="0" dirty="0" err="1"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現在は単に“</a:t>
            </a:r>
            <a:r>
              <a:rPr kumimoji="1" lang="en-US" altLang="ja-JP"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CDP”</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企業の気候変動、水、森林、サプライチェーン、</a:t>
            </a:r>
            <a:r>
              <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都市等に</a:t>
            </a: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関する対応取組の情報開示を要求するプログラムを　運営する英国の環境格付機関</a:t>
            </a:r>
            <a:endPar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Char char="l"/>
              <a:tabLst/>
              <a:defRPr/>
            </a:pPr>
            <a:r>
              <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CDP</a:t>
            </a: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の気候変動質問書には</a:t>
            </a:r>
            <a:r>
              <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Scope1,2,3</a:t>
            </a: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に関する質問が</a:t>
            </a:r>
            <a:r>
              <a:rPr lang="en-US" altLang="ja-JP" dirty="0">
                <a:solidFill>
                  <a:sysClr val="windowText" lastClr="000000"/>
                </a:solidFill>
              </a:rPr>
              <a:t/>
            </a:r>
            <a:br>
              <a:rPr lang="en-US" altLang="ja-JP" dirty="0">
                <a:solidFill>
                  <a:sysClr val="windowText" lastClr="000000"/>
                </a:solidFill>
              </a:rPr>
            </a:b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あり、排出量の値だけでなく算定に用いた方法論や外部検証の有無</a:t>
            </a:r>
            <a:r>
              <a:rPr lang="ja-JP" altLang="en-US" dirty="0">
                <a:solidFill>
                  <a:sysClr val="windowText" lastClr="000000"/>
                </a:solidFill>
              </a:rPr>
              <a:t>等</a:t>
            </a:r>
            <a:r>
              <a:rPr kumimoji="1" lang="ja-JP" altLang="en-US"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が問われる</a:t>
            </a: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573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05906" y="2044235"/>
            <a:ext cx="8280000" cy="4844315"/>
          </a:xfrm>
          <a:prstGeom prst="rect">
            <a:avLst/>
          </a:prstGeom>
        </p:spPr>
      </p:pic>
      <p:sp>
        <p:nvSpPr>
          <p:cNvPr id="3" name="タイトル 2"/>
          <p:cNvSpPr>
            <a:spLocks noGrp="1"/>
          </p:cNvSpPr>
          <p:nvPr>
            <p:ph type="title"/>
          </p:nvPr>
        </p:nvSpPr>
        <p:spPr/>
        <p:txBody>
          <a:bodyPr/>
          <a:lstStyle/>
          <a:p>
            <a:r>
              <a:rPr lang="en-US" altLang="ja-JP" dirty="0">
                <a:latin typeface="+mn-ea"/>
              </a:rPr>
              <a:t>CDP</a:t>
            </a:r>
            <a:r>
              <a:rPr lang="ja-JP" altLang="en-US" dirty="0">
                <a:latin typeface="+mn-ea"/>
              </a:rPr>
              <a:t>によるサプライチェーン排出量の評価 </a:t>
            </a:r>
            <a:r>
              <a:rPr lang="en-US" altLang="ja-JP" dirty="0" smtClean="0">
                <a:latin typeface="+mn-ea"/>
              </a:rPr>
              <a:t>2/2</a:t>
            </a:r>
            <a:endParaRPr lang="ja-JP" altLang="en-US" dirty="0">
              <a:latin typeface="+mn-ea"/>
            </a:endParaRP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sp>
        <p:nvSpPr>
          <p:cNvPr id="6" name="コンテンツ プレースホルダー 4"/>
          <p:cNvSpPr>
            <a:spLocks noGrp="1"/>
          </p:cNvSpPr>
          <p:nvPr>
            <p:ph sz="quarter" idx="12"/>
          </p:nvPr>
        </p:nvSpPr>
        <p:spPr>
          <a:xfrm>
            <a:off x="161925" y="1110920"/>
            <a:ext cx="10367963" cy="634941"/>
          </a:xfrm>
        </p:spPr>
        <p:txBody>
          <a:bodyPr/>
          <a:lstStyle/>
          <a:p>
            <a:pPr marL="273050" indent="-273050"/>
            <a:r>
              <a:rPr lang="en-US" altLang="ja-JP" dirty="0"/>
              <a:t>CDP</a:t>
            </a:r>
            <a:r>
              <a:rPr lang="ja-JP" altLang="en-US" dirty="0"/>
              <a:t>質問書には</a:t>
            </a:r>
            <a:r>
              <a:rPr lang="en-US" altLang="ja-JP" dirty="0"/>
              <a:t>Scope3</a:t>
            </a:r>
            <a:r>
              <a:rPr lang="ja-JP" altLang="en-US" dirty="0"/>
              <a:t>排出量に関する設問が</a:t>
            </a:r>
            <a:r>
              <a:rPr lang="ja-JP" altLang="en-US" dirty="0" smtClean="0"/>
              <a:t>含まれ、レポート形式などで公表される</a:t>
            </a:r>
            <a:endParaRPr lang="en-US" altLang="ja-JP" dirty="0" smtClean="0"/>
          </a:p>
        </p:txBody>
      </p:sp>
      <p:sp>
        <p:nvSpPr>
          <p:cNvPr id="9" name="Oval 5"/>
          <p:cNvSpPr>
            <a:spLocks noChangeArrowheads="1"/>
          </p:cNvSpPr>
          <p:nvPr/>
        </p:nvSpPr>
        <p:spPr bwMode="auto">
          <a:xfrm>
            <a:off x="3534264" y="2905125"/>
            <a:ext cx="540000" cy="3960000"/>
          </a:xfrm>
          <a:prstGeom prst="ellipse">
            <a:avLst/>
          </a:prstGeom>
          <a:noFill/>
          <a:ln w="38100" cmpd="dbl"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buClrTx/>
              <a:buFont typeface="Wingdings" pitchFamily="2" charset="2"/>
              <a:buNone/>
            </a:pPr>
            <a:endParaRPr lang="ja-JP" altLang="en-US" sz="1800" dirty="0">
              <a:solidFill>
                <a:prstClr val="black"/>
              </a:solidFill>
              <a:latin typeface="Meiryo UI"/>
              <a:ea typeface="Meiryo UI"/>
            </a:endParaRPr>
          </a:p>
        </p:txBody>
      </p:sp>
      <p:sp>
        <p:nvSpPr>
          <p:cNvPr id="10" name="AutoShape 6"/>
          <p:cNvSpPr>
            <a:spLocks noChangeArrowheads="1"/>
          </p:cNvSpPr>
          <p:nvPr/>
        </p:nvSpPr>
        <p:spPr bwMode="auto">
          <a:xfrm>
            <a:off x="161924" y="1965467"/>
            <a:ext cx="3420000" cy="900000"/>
          </a:xfrm>
          <a:prstGeom prst="wedgeRoundRectCallout">
            <a:avLst>
              <a:gd name="adj1" fmla="val 52358"/>
              <a:gd name="adj2" fmla="val 69907"/>
              <a:gd name="adj3" fmla="val 16667"/>
            </a:avLst>
          </a:prstGeom>
          <a:solidFill>
            <a:sysClr val="window" lastClr="FFFFFF"/>
          </a:solidFill>
          <a:ln w="25400" cap="flat" cmpd="sng" algn="ctr">
            <a:solidFill>
              <a:srgbClr val="5ECCF3"/>
            </a:solidFill>
            <a:prstDash val="solid"/>
            <a:headEnd type="none" w="sm" len="sm"/>
            <a:tailEnd type="none" w="sm" len="sm"/>
          </a:ln>
          <a:effectLst/>
        </p:spPr>
        <p:txBody>
          <a:bodyPr lIns="36000" tIns="46800" rIns="36000" bIns="46800"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571500" indent="-176213"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1778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7145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2860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743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32004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657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4114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buClrTx/>
              <a:buFont typeface="Wingdings" pitchFamily="2" charset="2"/>
              <a:buNone/>
              <a:defRPr/>
            </a:pPr>
            <a:r>
              <a:rPr lang="ja-JP" altLang="en-US" sz="2000" kern="0" dirty="0">
                <a:solidFill>
                  <a:prstClr val="black"/>
                </a:solidFill>
                <a:latin typeface="Meiryo UI"/>
                <a:ea typeface="Meiryo UI"/>
                <a:cs typeface="Meiryo UI" panose="020B0604030504040204" pitchFamily="50" charset="-128"/>
              </a:rPr>
              <a:t>アンケートの回答内容に基づき</a:t>
            </a:r>
          </a:p>
          <a:p>
            <a:pPr algn="ctr" defTabSz="914400" eaLnBrk="1" hangingPunct="1">
              <a:lnSpc>
                <a:spcPct val="100000"/>
              </a:lnSpc>
              <a:spcBef>
                <a:spcPct val="0"/>
              </a:spcBef>
              <a:buClrTx/>
              <a:buFont typeface="Wingdings" pitchFamily="2" charset="2"/>
              <a:buNone/>
              <a:defRPr/>
            </a:pPr>
            <a:r>
              <a:rPr lang="ja-JP" altLang="en-US" sz="2000" kern="0" dirty="0">
                <a:solidFill>
                  <a:prstClr val="black"/>
                </a:solidFill>
                <a:latin typeface="Meiryo UI"/>
                <a:ea typeface="Meiryo UI"/>
                <a:cs typeface="Meiryo UI" panose="020B0604030504040204" pitchFamily="50" charset="-128"/>
              </a:rPr>
              <a:t>企業の</a:t>
            </a:r>
            <a:r>
              <a:rPr lang="en-US" altLang="ja-JP" sz="2000" kern="0" dirty="0">
                <a:solidFill>
                  <a:prstClr val="black"/>
                </a:solidFill>
                <a:latin typeface="Meiryo UI"/>
                <a:ea typeface="Meiryo UI"/>
                <a:cs typeface="Meiryo UI" panose="020B0604030504040204" pitchFamily="50" charset="-128"/>
              </a:rPr>
              <a:t>CO2</a:t>
            </a:r>
            <a:r>
              <a:rPr lang="ja-JP" altLang="en-US" sz="2000" kern="0" dirty="0">
                <a:solidFill>
                  <a:prstClr val="black"/>
                </a:solidFill>
                <a:latin typeface="Meiryo UI"/>
                <a:ea typeface="Meiryo UI"/>
                <a:cs typeface="Meiryo UI" panose="020B0604030504040204" pitchFamily="50" charset="-128"/>
              </a:rPr>
              <a:t>取組の格付を</a:t>
            </a:r>
            <a:r>
              <a:rPr lang="ja-JP" altLang="en-US" sz="2000" kern="0" dirty="0" smtClean="0">
                <a:solidFill>
                  <a:prstClr val="black"/>
                </a:solidFill>
                <a:latin typeface="Meiryo UI"/>
                <a:ea typeface="Meiryo UI"/>
                <a:cs typeface="Meiryo UI" panose="020B0604030504040204" pitchFamily="50" charset="-128"/>
              </a:rPr>
              <a:t>実施</a:t>
            </a:r>
            <a:endParaRPr lang="ja-JP" altLang="en-US" sz="2000" kern="0" dirty="0">
              <a:solidFill>
                <a:prstClr val="black"/>
              </a:solidFill>
              <a:latin typeface="Meiryo UI"/>
              <a:ea typeface="Meiryo UI"/>
              <a:cs typeface="Meiryo UI" panose="020B0604030504040204" pitchFamily="50" charset="-128"/>
            </a:endParaRPr>
          </a:p>
        </p:txBody>
      </p:sp>
      <p:sp>
        <p:nvSpPr>
          <p:cNvPr id="11" name="Rectangle 8"/>
          <p:cNvSpPr>
            <a:spLocks noChangeArrowheads="1"/>
          </p:cNvSpPr>
          <p:nvPr/>
        </p:nvSpPr>
        <p:spPr bwMode="auto">
          <a:xfrm>
            <a:off x="783619" y="6974121"/>
            <a:ext cx="9124574" cy="425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lvl1pPr algn="l" defTabSz="862013"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622300" indent="-176213" algn="l" defTabSz="862013"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990600" indent="-177800" algn="l" defTabSz="862013"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marL="536575" indent="-536575" eaLnBrk="1" hangingPunct="1">
              <a:lnSpc>
                <a:spcPct val="100000"/>
              </a:lnSpc>
              <a:spcBef>
                <a:spcPct val="0"/>
              </a:spcBef>
              <a:buClrTx/>
              <a:buNone/>
            </a:pPr>
            <a:r>
              <a:rPr lang="pl-PL" altLang="ja-JP" sz="1100" dirty="0">
                <a:solidFill>
                  <a:prstClr val="black"/>
                </a:solidFill>
                <a:latin typeface="Meiryo UI"/>
                <a:ea typeface="Meiryo UI"/>
                <a:cs typeface="Meiryo UI" panose="020B0604030504040204" pitchFamily="50" charset="-128"/>
              </a:rPr>
              <a:t>[</a:t>
            </a:r>
            <a:r>
              <a:rPr lang="ja-JP" altLang="pl-PL" sz="1100" dirty="0">
                <a:solidFill>
                  <a:prstClr val="black"/>
                </a:solidFill>
                <a:latin typeface="Meiryo UI"/>
                <a:ea typeface="Meiryo UI"/>
                <a:cs typeface="Meiryo UI" panose="020B0604030504040204" pitchFamily="50" charset="-128"/>
              </a:rPr>
              <a:t>出所</a:t>
            </a:r>
            <a:r>
              <a:rPr lang="pl-PL" altLang="ja-JP" sz="1100" dirty="0">
                <a:solidFill>
                  <a:prstClr val="black"/>
                </a:solidFill>
                <a:latin typeface="Meiryo UI"/>
                <a:ea typeface="Meiryo UI"/>
                <a:cs typeface="Meiryo UI" panose="020B0604030504040204" pitchFamily="50" charset="-128"/>
              </a:rPr>
              <a:t>]CDP </a:t>
            </a:r>
            <a:r>
              <a:rPr lang="ja-JP" altLang="pl-PL" sz="1100" dirty="0">
                <a:solidFill>
                  <a:prstClr val="black"/>
                </a:solidFill>
                <a:latin typeface="Meiryo UI"/>
                <a:ea typeface="Meiryo UI"/>
                <a:cs typeface="Meiryo UI" panose="020B0604030504040204" pitchFamily="50" charset="-128"/>
              </a:rPr>
              <a:t>気候変動レポート</a:t>
            </a:r>
            <a:r>
              <a:rPr lang="pl-PL" altLang="ja-JP" sz="1100" dirty="0" smtClean="0">
                <a:solidFill>
                  <a:prstClr val="black"/>
                </a:solidFill>
                <a:latin typeface="Meiryo UI"/>
                <a:ea typeface="Meiryo UI"/>
                <a:cs typeface="Meiryo UI" panose="020B0604030504040204" pitchFamily="50" charset="-128"/>
              </a:rPr>
              <a:t>20</a:t>
            </a:r>
            <a:r>
              <a:rPr lang="en-US" altLang="ja-JP" sz="1100" dirty="0" smtClean="0">
                <a:solidFill>
                  <a:prstClr val="black"/>
                </a:solidFill>
                <a:latin typeface="Meiryo UI"/>
                <a:ea typeface="Meiryo UI"/>
                <a:cs typeface="Meiryo UI" panose="020B0604030504040204" pitchFamily="50" charset="-128"/>
              </a:rPr>
              <a:t>21</a:t>
            </a:r>
          </a:p>
          <a:p>
            <a:pPr marL="536575" indent="-536575" eaLnBrk="1" hangingPunct="1">
              <a:lnSpc>
                <a:spcPct val="100000"/>
              </a:lnSpc>
              <a:spcBef>
                <a:spcPct val="0"/>
              </a:spcBef>
              <a:buClrTx/>
              <a:buNone/>
            </a:pPr>
            <a:r>
              <a:rPr lang="ja-JP" altLang="en-US" sz="1100" dirty="0" smtClean="0">
                <a:solidFill>
                  <a:prstClr val="black"/>
                </a:solidFill>
                <a:latin typeface="Meiryo UI"/>
                <a:ea typeface="Meiryo UI"/>
                <a:cs typeface="Meiryo UI" panose="020B0604030504040204" pitchFamily="50" charset="-128"/>
              </a:rPr>
              <a:t>　　</a:t>
            </a:r>
            <a:r>
              <a:rPr lang="ja-JP" altLang="pl-PL" sz="1100" dirty="0" smtClean="0">
                <a:solidFill>
                  <a:prstClr val="black"/>
                </a:solidFill>
                <a:latin typeface="Meiryo UI"/>
                <a:ea typeface="Meiryo UI"/>
                <a:cs typeface="Meiryo UI" panose="020B0604030504040204" pitchFamily="50" charset="-128"/>
              </a:rPr>
              <a:t>（</a:t>
            </a:r>
            <a:r>
              <a:rPr lang="pl-PL" altLang="ja-JP" sz="1100" dirty="0" smtClean="0">
                <a:solidFill>
                  <a:prstClr val="black"/>
                </a:solidFill>
                <a:latin typeface="Meiryo UI"/>
                <a:ea typeface="Meiryo UI"/>
                <a:cs typeface="Meiryo UI" panose="020B0604030504040204" pitchFamily="50" charset="-128"/>
              </a:rPr>
              <a:t>https</a:t>
            </a:r>
            <a:r>
              <a:rPr lang="pl-PL" altLang="ja-JP" sz="1100" dirty="0">
                <a:solidFill>
                  <a:prstClr val="black"/>
                </a:solidFill>
                <a:latin typeface="Meiryo UI"/>
                <a:ea typeface="Meiryo UI"/>
                <a:cs typeface="Meiryo UI" panose="020B0604030504040204" pitchFamily="50" charset="-128"/>
              </a:rPr>
              <a:t>://</a:t>
            </a:r>
            <a:r>
              <a:rPr lang="pl-PL" altLang="ja-JP" sz="1100" dirty="0" smtClean="0">
                <a:solidFill>
                  <a:prstClr val="black"/>
                </a:solidFill>
                <a:latin typeface="Meiryo UI"/>
                <a:ea typeface="Meiryo UI"/>
                <a:cs typeface="Meiryo UI" panose="020B0604030504040204" pitchFamily="50" charset="-128"/>
              </a:rPr>
              <a:t>cdn.cdp.net/cdp-production/comfy/cms/files/files/000/005/919/original/2021_CC_Japan_report_JP_full_web.pdf</a:t>
            </a:r>
            <a:r>
              <a:rPr lang="ja-JP" altLang="pl-PL" sz="1100" dirty="0" smtClean="0">
                <a:solidFill>
                  <a:prstClr val="black"/>
                </a:solidFill>
                <a:latin typeface="Meiryo UI"/>
                <a:ea typeface="Meiryo UI"/>
                <a:cs typeface="Meiryo UI" panose="020B0604030504040204" pitchFamily="50" charset="-128"/>
              </a:rPr>
              <a:t>）</a:t>
            </a:r>
            <a:endParaRPr lang="ja-JP" altLang="pl-PL" sz="1100" dirty="0">
              <a:solidFill>
                <a:prstClr val="black"/>
              </a:solidFill>
              <a:latin typeface="Meiryo UI"/>
              <a:ea typeface="Meiryo UI"/>
              <a:cs typeface="Meiryo UI" panose="020B0604030504040204" pitchFamily="50" charset="-128"/>
            </a:endParaRPr>
          </a:p>
        </p:txBody>
      </p:sp>
      <p:sp>
        <p:nvSpPr>
          <p:cNvPr id="12" name="AutoShape 6"/>
          <p:cNvSpPr>
            <a:spLocks noChangeArrowheads="1"/>
          </p:cNvSpPr>
          <p:nvPr/>
        </p:nvSpPr>
        <p:spPr bwMode="auto">
          <a:xfrm>
            <a:off x="6409119" y="1965467"/>
            <a:ext cx="2160240" cy="1028050"/>
          </a:xfrm>
          <a:prstGeom prst="wedgeRoundRectCallout">
            <a:avLst>
              <a:gd name="adj1" fmla="val -57785"/>
              <a:gd name="adj2" fmla="val 44644"/>
              <a:gd name="adj3" fmla="val 16667"/>
            </a:avLst>
          </a:prstGeom>
          <a:solidFill>
            <a:sysClr val="window" lastClr="FFFFFF"/>
          </a:solidFill>
          <a:ln w="25400" cap="flat" cmpd="sng" algn="ctr">
            <a:solidFill>
              <a:srgbClr val="5ECCF3"/>
            </a:solidFill>
            <a:prstDash val="solid"/>
            <a:headEnd type="none" w="sm" len="sm"/>
            <a:tailEnd type="none" w="sm" len="sm"/>
          </a:ln>
          <a:effectLst/>
        </p:spPr>
        <p:txBody>
          <a:bodyPr lIns="36000" tIns="46800" rIns="36000" bIns="46800"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571500" indent="-176213"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1778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7145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2860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743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32004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657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4114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buClrTx/>
              <a:buFont typeface="Wingdings" pitchFamily="2" charset="2"/>
              <a:buNone/>
              <a:defRPr/>
            </a:pPr>
            <a:r>
              <a:rPr lang="ja-JP" altLang="en-US" sz="2000" kern="0" dirty="0" smtClean="0">
                <a:solidFill>
                  <a:prstClr val="black"/>
                </a:solidFill>
                <a:latin typeface="Meiryo UI"/>
                <a:ea typeface="Meiryo UI"/>
                <a:cs typeface="Meiryo UI" panose="020B0604030504040204" pitchFamily="50" charset="-128"/>
              </a:rPr>
              <a:t>算定・回答を行った</a:t>
            </a:r>
            <a:r>
              <a:rPr lang="en-US" altLang="ja-JP" sz="2000" kern="0" dirty="0" smtClean="0">
                <a:solidFill>
                  <a:prstClr val="black"/>
                </a:solidFill>
                <a:latin typeface="Meiryo UI"/>
                <a:ea typeface="Meiryo UI"/>
                <a:cs typeface="Meiryo UI" panose="020B0604030504040204" pitchFamily="50" charset="-128"/>
              </a:rPr>
              <a:t>Scope3</a:t>
            </a:r>
            <a:r>
              <a:rPr lang="ja-JP" altLang="en-US" sz="2000" kern="0" dirty="0">
                <a:solidFill>
                  <a:prstClr val="black"/>
                </a:solidFill>
                <a:latin typeface="Meiryo UI"/>
                <a:ea typeface="Meiryo UI"/>
                <a:cs typeface="Meiryo UI" panose="020B0604030504040204" pitchFamily="50" charset="-128"/>
              </a:rPr>
              <a:t>の</a:t>
            </a:r>
            <a:r>
              <a:rPr lang="ja-JP" altLang="en-US" sz="2000" kern="0" dirty="0" smtClean="0">
                <a:solidFill>
                  <a:prstClr val="black"/>
                </a:solidFill>
                <a:latin typeface="Meiryo UI"/>
                <a:ea typeface="Meiryo UI"/>
                <a:cs typeface="Meiryo UI" panose="020B0604030504040204" pitchFamily="50" charset="-128"/>
              </a:rPr>
              <a:t>カテゴリ数が公表される</a:t>
            </a:r>
            <a:endParaRPr lang="en-US" altLang="ja-JP" sz="2000" kern="0" dirty="0">
              <a:solidFill>
                <a:prstClr val="black"/>
              </a:solidFill>
              <a:latin typeface="Meiryo UI"/>
              <a:ea typeface="Meiryo UI"/>
              <a:cs typeface="Meiryo UI" panose="020B0604030504040204" pitchFamily="50" charset="-128"/>
            </a:endParaRPr>
          </a:p>
        </p:txBody>
      </p:sp>
      <p:sp>
        <p:nvSpPr>
          <p:cNvPr id="13" name="Oval 5"/>
          <p:cNvSpPr>
            <a:spLocks noChangeArrowheads="1"/>
          </p:cNvSpPr>
          <p:nvPr/>
        </p:nvSpPr>
        <p:spPr bwMode="auto">
          <a:xfrm>
            <a:off x="5869119" y="2905125"/>
            <a:ext cx="540000" cy="3960000"/>
          </a:xfrm>
          <a:prstGeom prst="ellipse">
            <a:avLst/>
          </a:prstGeom>
          <a:noFill/>
          <a:ln w="38100" cmpd="dbl"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buClrTx/>
              <a:buFont typeface="Wingdings" pitchFamily="2" charset="2"/>
              <a:buNone/>
            </a:pPr>
            <a:endParaRPr lang="ja-JP" altLang="en-US" sz="1800" dirty="0">
              <a:solidFill>
                <a:prstClr val="black"/>
              </a:solidFill>
              <a:latin typeface="Meiryo UI"/>
              <a:ea typeface="Meiryo UI"/>
            </a:endParaRPr>
          </a:p>
        </p:txBody>
      </p:sp>
    </p:spTree>
    <p:extLst>
      <p:ext uri="{BB962C8B-B14F-4D97-AF65-F5344CB8AC3E}">
        <p14:creationId xmlns:p14="http://schemas.microsoft.com/office/powerpoint/2010/main" val="2686477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latin typeface="+mn-ea"/>
              </a:rPr>
              <a:t>CDP</a:t>
            </a:r>
            <a:r>
              <a:rPr lang="ja-JP" altLang="en-US" dirty="0" smtClean="0">
                <a:latin typeface="+mn-ea"/>
              </a:rPr>
              <a:t>の設問（</a:t>
            </a:r>
            <a:r>
              <a:rPr lang="en-US" altLang="ja-JP" dirty="0" smtClean="0">
                <a:latin typeface="+mn-ea"/>
              </a:rPr>
              <a:t>Scope3</a:t>
            </a:r>
            <a:r>
              <a:rPr lang="ja-JP" altLang="en-US" dirty="0" smtClean="0">
                <a:latin typeface="+mn-ea"/>
              </a:rPr>
              <a:t>）</a:t>
            </a:r>
            <a:endParaRPr lang="ja-JP" altLang="en-US" dirty="0">
              <a:latin typeface="+mn-ea"/>
            </a:endParaRP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sp>
        <p:nvSpPr>
          <p:cNvPr id="6" name="コンテンツ プレースホルダー 4"/>
          <p:cNvSpPr>
            <a:spLocks noGrp="1"/>
          </p:cNvSpPr>
          <p:nvPr>
            <p:ph sz="quarter" idx="12"/>
          </p:nvPr>
        </p:nvSpPr>
        <p:spPr>
          <a:xfrm>
            <a:off x="161925" y="1110920"/>
            <a:ext cx="10367963" cy="1327438"/>
          </a:xfrm>
        </p:spPr>
        <p:txBody>
          <a:bodyPr/>
          <a:lstStyle/>
          <a:p>
            <a:pPr marL="273050" indent="-273050"/>
            <a:r>
              <a:rPr lang="en-US" altLang="ja-JP" dirty="0" smtClean="0"/>
              <a:t>CDP2022</a:t>
            </a:r>
            <a:r>
              <a:rPr lang="ja-JP" altLang="en-US" dirty="0" smtClean="0"/>
              <a:t>気候</a:t>
            </a:r>
            <a:r>
              <a:rPr lang="ja-JP" altLang="en-US" dirty="0"/>
              <a:t>変動質問書における</a:t>
            </a:r>
            <a:r>
              <a:rPr lang="en-US" altLang="ja-JP" dirty="0" smtClean="0"/>
              <a:t>Scope3</a:t>
            </a:r>
            <a:r>
              <a:rPr lang="ja-JP" altLang="en-US" dirty="0" smtClean="0"/>
              <a:t>排出量に</a:t>
            </a:r>
            <a:r>
              <a:rPr lang="ja-JP" altLang="en-US" dirty="0"/>
              <a:t>関する設問は以下の</a:t>
            </a:r>
            <a:r>
              <a:rPr lang="ja-JP" altLang="en-US" dirty="0" smtClean="0"/>
              <a:t>通り</a:t>
            </a:r>
            <a:endParaRPr lang="en-US" altLang="ja-JP" dirty="0" smtClean="0"/>
          </a:p>
          <a:p>
            <a:pPr marL="273050" indent="-273050"/>
            <a:r>
              <a:rPr lang="ja-JP" altLang="en-US" dirty="0" smtClean="0"/>
              <a:t>他、</a:t>
            </a:r>
            <a:r>
              <a:rPr lang="en-US" altLang="ja-JP" dirty="0" smtClean="0"/>
              <a:t>C4 </a:t>
            </a:r>
            <a:r>
              <a:rPr lang="ja-JP" altLang="en-US" dirty="0" smtClean="0"/>
              <a:t>目標と実績、</a:t>
            </a:r>
            <a:r>
              <a:rPr lang="en-US" altLang="ja-JP" dirty="0" smtClean="0"/>
              <a:t>C11 </a:t>
            </a:r>
            <a:r>
              <a:rPr lang="ja-JP" altLang="en-US" dirty="0" smtClean="0"/>
              <a:t>カーボンプライシング、</a:t>
            </a:r>
            <a:r>
              <a:rPr lang="en-US" altLang="ja-JP" dirty="0" smtClean="0"/>
              <a:t>C12 </a:t>
            </a:r>
            <a:r>
              <a:rPr lang="ja-JP" altLang="en-US" dirty="0" smtClean="0"/>
              <a:t>エンゲージメントにおいて、</a:t>
            </a:r>
            <a:r>
              <a:rPr lang="en-US" altLang="ja-JP" dirty="0" smtClean="0"/>
              <a:t>Scope3</a:t>
            </a:r>
            <a:r>
              <a:rPr lang="ja-JP" altLang="en-US" dirty="0" smtClean="0"/>
              <a:t>に相当する排出活動を対象とした取扱いに係る設問が存在する</a:t>
            </a:r>
            <a:endParaRPr lang="ja-JP" altLang="en-US" dirty="0"/>
          </a:p>
        </p:txBody>
      </p:sp>
      <p:graphicFrame>
        <p:nvGraphicFramePr>
          <p:cNvPr id="14" name="表 13"/>
          <p:cNvGraphicFramePr>
            <a:graphicFrameLocks noGrp="1"/>
          </p:cNvGraphicFramePr>
          <p:nvPr>
            <p:extLst>
              <p:ext uri="{D42A27DB-BD31-4B8C-83A1-F6EECF244321}">
                <p14:modId xmlns:p14="http://schemas.microsoft.com/office/powerpoint/2010/main" val="1960835339"/>
              </p:ext>
            </p:extLst>
          </p:nvPr>
        </p:nvGraphicFramePr>
        <p:xfrm>
          <a:off x="593724" y="3173844"/>
          <a:ext cx="9517631" cy="2604480"/>
        </p:xfrm>
        <a:graphic>
          <a:graphicData uri="http://schemas.openxmlformats.org/drawingml/2006/table">
            <a:tbl>
              <a:tblPr/>
              <a:tblGrid>
                <a:gridCol w="9517631">
                  <a:extLst>
                    <a:ext uri="{9D8B030D-6E8A-4147-A177-3AD203B41FA5}">
                      <a16:colId xmlns:a16="http://schemas.microsoft.com/office/drawing/2014/main" val="20000"/>
                    </a:ext>
                  </a:extLst>
                </a:gridCol>
              </a:tblGrid>
              <a:tr h="497047">
                <a:tc>
                  <a:txBody>
                    <a:bodyPr/>
                    <a:lstStyle>
                      <a:lvl1pPr marL="0" algn="l" defTabSz="914400" rtl="0" eaLnBrk="0" latinLnBrk="0" hangingPunct="0">
                        <a:lnSpc>
                          <a:spcPct val="110000"/>
                        </a:lnSpc>
                        <a:spcBef>
                          <a:spcPct val="20000"/>
                        </a:spcBef>
                        <a:buClr>
                          <a:srgbClr val="140078"/>
                        </a:buClr>
                        <a:buFont typeface="Wingdings" panose="05000000000000000000" pitchFamily="2" charset="2"/>
                        <a:defRPr kumimoji="1" sz="1600" kern="1200">
                          <a:solidFill>
                            <a:srgbClr val="140078"/>
                          </a:solidFill>
                          <a:latin typeface="Arial" panose="020B0604020202020204" pitchFamily="34" charset="0"/>
                          <a:ea typeface="HGSｺﾞｼｯｸM" panose="020B0600000000000000" pitchFamily="50" charset="-128"/>
                        </a:defRPr>
                      </a:lvl1pPr>
                      <a:lvl2pPr marL="742950" indent="-285750" algn="l" defTabSz="914400" rtl="0" eaLnBrk="0" latinLnBrk="0" hangingPunct="0">
                        <a:lnSpc>
                          <a:spcPct val="110000"/>
                        </a:lnSpc>
                        <a:spcBef>
                          <a:spcPct val="20000"/>
                        </a:spcBef>
                        <a:buClr>
                          <a:schemeClr val="tx1"/>
                        </a:buClr>
                        <a:buFont typeface="Wingdings" panose="05000000000000000000" pitchFamily="2" charset="2"/>
                        <a:defRPr kumimoji="1" sz="1400" kern="1200">
                          <a:solidFill>
                            <a:schemeClr val="tx1"/>
                          </a:solidFill>
                          <a:latin typeface="Arial" panose="020B0604020202020204" pitchFamily="34" charset="0"/>
                          <a:ea typeface="HGSｺﾞｼｯｸM" panose="020B0600000000000000" pitchFamily="50" charset="-128"/>
                        </a:defRPr>
                      </a:lvl2pPr>
                      <a:lvl3pPr marL="1143000" indent="-228600" algn="l" defTabSz="914400" rtl="0" eaLnBrk="0" latinLnBrk="0" hangingPunct="0">
                        <a:lnSpc>
                          <a:spcPct val="110000"/>
                        </a:lnSpc>
                        <a:spcBef>
                          <a:spcPct val="20000"/>
                        </a:spcBef>
                        <a:buClr>
                          <a:schemeClr val="tx1"/>
                        </a:buClr>
                        <a:defRPr kumimoji="1" sz="1200" kern="1200">
                          <a:solidFill>
                            <a:schemeClr val="tx1"/>
                          </a:solidFill>
                          <a:latin typeface="Arial" panose="020B0604020202020204" pitchFamily="34" charset="0"/>
                          <a:ea typeface="HGSｺﾞｼｯｸM" panose="020B0600000000000000" pitchFamily="50" charset="-128"/>
                        </a:defRPr>
                      </a:lvl3pPr>
                      <a:lvl4pPr marL="1600200" indent="-228600" algn="l" defTabSz="914400" rtl="0" eaLnBrk="0" latinLnBrk="0" hangingPunct="0">
                        <a:lnSpc>
                          <a:spcPct val="110000"/>
                        </a:lnSpc>
                        <a:spcBef>
                          <a:spcPct val="20000"/>
                        </a:spcBef>
                        <a:defRPr kumimoji="1" sz="1000" kern="1200">
                          <a:solidFill>
                            <a:schemeClr val="tx1"/>
                          </a:solidFill>
                          <a:latin typeface="Arial" panose="020B0604020202020204" pitchFamily="34" charset="0"/>
                          <a:ea typeface="HGSｺﾞｼｯｸM" panose="020B0600000000000000" pitchFamily="50" charset="-128"/>
                        </a:defRPr>
                      </a:lvl4pPr>
                      <a:lvl5pPr marL="2057400" indent="-228600" algn="l" defTabSz="914400" rtl="0" eaLnBrk="0" latinLnBrk="0" hangingPunct="0">
                        <a:lnSpc>
                          <a:spcPct val="110000"/>
                        </a:lnSpc>
                        <a:spcBef>
                          <a:spcPct val="20000"/>
                        </a:spcBef>
                        <a:defRPr kumimoji="1" sz="1000" kern="1200">
                          <a:solidFill>
                            <a:schemeClr val="tx1"/>
                          </a:solidFill>
                          <a:latin typeface="Arial" panose="020B0604020202020204" pitchFamily="34" charset="0"/>
                          <a:ea typeface="HGSｺﾞｼｯｸM" panose="020B0600000000000000" pitchFamily="50" charset="-128"/>
                        </a:defRPr>
                      </a:lvl5pPr>
                      <a:lvl6pPr marL="25146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6pPr>
                      <a:lvl7pPr marL="29718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7pPr>
                      <a:lvl8pPr marL="34290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8pPr>
                      <a:lvl9pPr marL="38862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1" lang="en-US" altLang="ja-JP" sz="280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C6 </a:t>
                      </a:r>
                      <a:r>
                        <a:rPr kumimoji="1" lang="ja-JP" altLang="en-US" sz="280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排出量データ：スコープ</a:t>
                      </a:r>
                      <a:r>
                        <a:rPr kumimoji="1" lang="en-US" altLang="ja-JP" sz="280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80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排出量データ</a:t>
                      </a:r>
                      <a:endParaRPr kumimoji="1" lang="en-US" altLang="ja-JP" sz="2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horzOverflow="overflow">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extLst>
                  <a:ext uri="{0D108BD9-81ED-4DB2-BD59-A6C34878D82A}">
                    <a16:rowId xmlns:a16="http://schemas.microsoft.com/office/drawing/2014/main" val="10000"/>
                  </a:ext>
                </a:extLst>
              </a:tr>
              <a:tr h="800825">
                <a:tc>
                  <a:txBody>
                    <a:bodyPr/>
                    <a:lstStyle>
                      <a:lvl1pPr marL="0" algn="l" defTabSz="914400" rtl="0" eaLnBrk="0" latinLnBrk="0" hangingPunct="0">
                        <a:lnSpc>
                          <a:spcPct val="110000"/>
                        </a:lnSpc>
                        <a:spcBef>
                          <a:spcPct val="20000"/>
                        </a:spcBef>
                        <a:buClr>
                          <a:srgbClr val="140078"/>
                        </a:buClr>
                        <a:buFont typeface="Wingdings" panose="05000000000000000000" pitchFamily="2" charset="2"/>
                        <a:defRPr kumimoji="1" sz="1600" kern="1200">
                          <a:solidFill>
                            <a:srgbClr val="140078"/>
                          </a:solidFill>
                          <a:latin typeface="Arial" panose="020B0604020202020204" pitchFamily="34" charset="0"/>
                          <a:ea typeface="HGSｺﾞｼｯｸM" panose="020B0600000000000000" pitchFamily="50" charset="-128"/>
                        </a:defRPr>
                      </a:lvl1pPr>
                      <a:lvl2pPr marL="742950" indent="-285750" algn="l" defTabSz="914400" rtl="0" eaLnBrk="0" latinLnBrk="0" hangingPunct="0">
                        <a:lnSpc>
                          <a:spcPct val="110000"/>
                        </a:lnSpc>
                        <a:spcBef>
                          <a:spcPct val="20000"/>
                        </a:spcBef>
                        <a:buClr>
                          <a:schemeClr val="tx1"/>
                        </a:buClr>
                        <a:buFont typeface="Wingdings" panose="05000000000000000000" pitchFamily="2" charset="2"/>
                        <a:defRPr kumimoji="1" sz="1400" kern="1200">
                          <a:solidFill>
                            <a:schemeClr val="tx1"/>
                          </a:solidFill>
                          <a:latin typeface="Arial" panose="020B0604020202020204" pitchFamily="34" charset="0"/>
                          <a:ea typeface="HGSｺﾞｼｯｸM" panose="020B0600000000000000" pitchFamily="50" charset="-128"/>
                        </a:defRPr>
                      </a:lvl2pPr>
                      <a:lvl3pPr marL="1143000" indent="-228600" algn="l" defTabSz="914400" rtl="0" eaLnBrk="0" latinLnBrk="0" hangingPunct="0">
                        <a:lnSpc>
                          <a:spcPct val="110000"/>
                        </a:lnSpc>
                        <a:spcBef>
                          <a:spcPct val="20000"/>
                        </a:spcBef>
                        <a:buClr>
                          <a:schemeClr val="tx1"/>
                        </a:buClr>
                        <a:defRPr kumimoji="1" sz="1200" kern="1200">
                          <a:solidFill>
                            <a:schemeClr val="tx1"/>
                          </a:solidFill>
                          <a:latin typeface="Arial" panose="020B0604020202020204" pitchFamily="34" charset="0"/>
                          <a:ea typeface="HGSｺﾞｼｯｸM" panose="020B0600000000000000" pitchFamily="50" charset="-128"/>
                        </a:defRPr>
                      </a:lvl3pPr>
                      <a:lvl4pPr marL="1600200" indent="-228600" algn="l" defTabSz="914400" rtl="0" eaLnBrk="0" latinLnBrk="0" hangingPunct="0">
                        <a:lnSpc>
                          <a:spcPct val="110000"/>
                        </a:lnSpc>
                        <a:spcBef>
                          <a:spcPct val="20000"/>
                        </a:spcBef>
                        <a:defRPr kumimoji="1" sz="1000" kern="1200">
                          <a:solidFill>
                            <a:schemeClr val="tx1"/>
                          </a:solidFill>
                          <a:latin typeface="Arial" panose="020B0604020202020204" pitchFamily="34" charset="0"/>
                          <a:ea typeface="HGSｺﾞｼｯｸM" panose="020B0600000000000000" pitchFamily="50" charset="-128"/>
                        </a:defRPr>
                      </a:lvl4pPr>
                      <a:lvl5pPr marL="2057400" indent="-228600" algn="l" defTabSz="914400" rtl="0" eaLnBrk="0" latinLnBrk="0" hangingPunct="0">
                        <a:lnSpc>
                          <a:spcPct val="110000"/>
                        </a:lnSpc>
                        <a:spcBef>
                          <a:spcPct val="20000"/>
                        </a:spcBef>
                        <a:defRPr kumimoji="1" sz="1000" kern="1200">
                          <a:solidFill>
                            <a:schemeClr val="tx1"/>
                          </a:solidFill>
                          <a:latin typeface="Arial" panose="020B0604020202020204" pitchFamily="34" charset="0"/>
                          <a:ea typeface="HGSｺﾞｼｯｸM" panose="020B0600000000000000" pitchFamily="50" charset="-128"/>
                        </a:defRPr>
                      </a:lvl5pPr>
                      <a:lvl6pPr marL="25146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6pPr>
                      <a:lvl7pPr marL="29718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7pPr>
                      <a:lvl8pPr marL="34290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8pPr>
                      <a:lvl9pPr marL="38862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240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C6.5 </a:t>
                      </a:r>
                      <a:r>
                        <a:rPr kumimoji="1" lang="ja-JP" altLang="en-US" sz="240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除外項目を開示、説明するとともに、貴社のスコープ</a:t>
                      </a:r>
                      <a:r>
                        <a:rPr kumimoji="1" lang="en-US" altLang="ja-JP" sz="240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排出量を説明します。</a:t>
                      </a:r>
                      <a:endParaRPr kumimoji="1" lang="ja-JP" altLang="en-US" sz="24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horzOverflow="overflow">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1"/>
                  </a:ext>
                </a:extLst>
              </a:tr>
              <a:tr h="497047">
                <a:tc>
                  <a:txBody>
                    <a:bodyPr/>
                    <a:lstStyle>
                      <a:lvl1pPr marL="0" algn="l" defTabSz="914400" rtl="0" eaLnBrk="0" latinLnBrk="0" hangingPunct="0">
                        <a:lnSpc>
                          <a:spcPct val="110000"/>
                        </a:lnSpc>
                        <a:spcBef>
                          <a:spcPct val="20000"/>
                        </a:spcBef>
                        <a:buClr>
                          <a:srgbClr val="140078"/>
                        </a:buClr>
                        <a:buFont typeface="Wingdings" panose="05000000000000000000" pitchFamily="2" charset="2"/>
                        <a:defRPr kumimoji="1" sz="1600" kern="1200">
                          <a:solidFill>
                            <a:srgbClr val="140078"/>
                          </a:solidFill>
                          <a:latin typeface="Arial" panose="020B0604020202020204" pitchFamily="34" charset="0"/>
                          <a:ea typeface="HGSｺﾞｼｯｸM" panose="020B0600000000000000" pitchFamily="50" charset="-128"/>
                        </a:defRPr>
                      </a:lvl1pPr>
                      <a:lvl2pPr marL="742950" indent="-285750" algn="l" defTabSz="914400" rtl="0" eaLnBrk="0" latinLnBrk="0" hangingPunct="0">
                        <a:lnSpc>
                          <a:spcPct val="110000"/>
                        </a:lnSpc>
                        <a:spcBef>
                          <a:spcPct val="20000"/>
                        </a:spcBef>
                        <a:buClr>
                          <a:schemeClr val="tx1"/>
                        </a:buClr>
                        <a:buFont typeface="Wingdings" panose="05000000000000000000" pitchFamily="2" charset="2"/>
                        <a:defRPr kumimoji="1" sz="1400" kern="1200">
                          <a:solidFill>
                            <a:schemeClr val="tx1"/>
                          </a:solidFill>
                          <a:latin typeface="Arial" panose="020B0604020202020204" pitchFamily="34" charset="0"/>
                          <a:ea typeface="HGSｺﾞｼｯｸM" panose="020B0600000000000000" pitchFamily="50" charset="-128"/>
                        </a:defRPr>
                      </a:lvl2pPr>
                      <a:lvl3pPr marL="1143000" indent="-228600" algn="l" defTabSz="914400" rtl="0" eaLnBrk="0" latinLnBrk="0" hangingPunct="0">
                        <a:lnSpc>
                          <a:spcPct val="110000"/>
                        </a:lnSpc>
                        <a:spcBef>
                          <a:spcPct val="20000"/>
                        </a:spcBef>
                        <a:buClr>
                          <a:schemeClr val="tx1"/>
                        </a:buClr>
                        <a:defRPr kumimoji="1" sz="1200" kern="1200">
                          <a:solidFill>
                            <a:schemeClr val="tx1"/>
                          </a:solidFill>
                          <a:latin typeface="Arial" panose="020B0604020202020204" pitchFamily="34" charset="0"/>
                          <a:ea typeface="HGSｺﾞｼｯｸM" panose="020B0600000000000000" pitchFamily="50" charset="-128"/>
                        </a:defRPr>
                      </a:lvl3pPr>
                      <a:lvl4pPr marL="1600200" indent="-228600" algn="l" defTabSz="914400" rtl="0" eaLnBrk="0" latinLnBrk="0" hangingPunct="0">
                        <a:lnSpc>
                          <a:spcPct val="110000"/>
                        </a:lnSpc>
                        <a:spcBef>
                          <a:spcPct val="20000"/>
                        </a:spcBef>
                        <a:defRPr kumimoji="1" sz="1000" kern="1200">
                          <a:solidFill>
                            <a:schemeClr val="tx1"/>
                          </a:solidFill>
                          <a:latin typeface="Arial" panose="020B0604020202020204" pitchFamily="34" charset="0"/>
                          <a:ea typeface="HGSｺﾞｼｯｸM" panose="020B0600000000000000" pitchFamily="50" charset="-128"/>
                        </a:defRPr>
                      </a:lvl4pPr>
                      <a:lvl5pPr marL="2057400" indent="-228600" algn="l" defTabSz="914400" rtl="0" eaLnBrk="0" latinLnBrk="0" hangingPunct="0">
                        <a:lnSpc>
                          <a:spcPct val="110000"/>
                        </a:lnSpc>
                        <a:spcBef>
                          <a:spcPct val="20000"/>
                        </a:spcBef>
                        <a:defRPr kumimoji="1" sz="1000" kern="1200">
                          <a:solidFill>
                            <a:schemeClr val="tx1"/>
                          </a:solidFill>
                          <a:latin typeface="Arial" panose="020B0604020202020204" pitchFamily="34" charset="0"/>
                          <a:ea typeface="HGSｺﾞｼｯｸM" panose="020B0600000000000000" pitchFamily="50" charset="-128"/>
                        </a:defRPr>
                      </a:lvl5pPr>
                      <a:lvl6pPr marL="25146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6pPr>
                      <a:lvl7pPr marL="29718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7pPr>
                      <a:lvl8pPr marL="34290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8pPr>
                      <a:lvl9pPr marL="38862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1" lang="en-US" altLang="ja-JP" sz="2800" u="none" strike="noStrike" kern="1200"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rPr>
                        <a:t>C10 </a:t>
                      </a:r>
                      <a:r>
                        <a:rPr kumimoji="1" lang="ja-JP" altLang="en-US" sz="2800" u="none" strike="noStrike" kern="1200"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rPr>
                        <a:t>検証</a:t>
                      </a:r>
                    </a:p>
                  </a:txBody>
                  <a:tcPr marL="72000" marR="72000" marT="36000" marB="36000" anchor="ctr" horzOverflow="overflow">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extLst>
                  <a:ext uri="{0D108BD9-81ED-4DB2-BD59-A6C34878D82A}">
                    <a16:rowId xmlns:a16="http://schemas.microsoft.com/office/drawing/2014/main" val="10002"/>
                  </a:ext>
                </a:extLst>
              </a:tr>
              <a:tr h="800825">
                <a:tc>
                  <a:txBody>
                    <a:bodyPr/>
                    <a:lstStyle>
                      <a:lvl1pPr marL="0" algn="l" defTabSz="914400" rtl="0" eaLnBrk="0" latinLnBrk="0" hangingPunct="0">
                        <a:lnSpc>
                          <a:spcPct val="110000"/>
                        </a:lnSpc>
                        <a:spcBef>
                          <a:spcPct val="20000"/>
                        </a:spcBef>
                        <a:buClr>
                          <a:srgbClr val="140078"/>
                        </a:buClr>
                        <a:buFont typeface="Wingdings" panose="05000000000000000000" pitchFamily="2" charset="2"/>
                        <a:defRPr kumimoji="1" sz="1600" kern="1200">
                          <a:solidFill>
                            <a:srgbClr val="140078"/>
                          </a:solidFill>
                          <a:latin typeface="Arial" panose="020B0604020202020204" pitchFamily="34" charset="0"/>
                          <a:ea typeface="HGSｺﾞｼｯｸM" panose="020B0600000000000000" pitchFamily="50" charset="-128"/>
                        </a:defRPr>
                      </a:lvl1pPr>
                      <a:lvl2pPr marL="742950" indent="-285750" algn="l" defTabSz="914400" rtl="0" eaLnBrk="0" latinLnBrk="0" hangingPunct="0">
                        <a:lnSpc>
                          <a:spcPct val="110000"/>
                        </a:lnSpc>
                        <a:spcBef>
                          <a:spcPct val="20000"/>
                        </a:spcBef>
                        <a:buClr>
                          <a:schemeClr val="tx1"/>
                        </a:buClr>
                        <a:buFont typeface="Wingdings" panose="05000000000000000000" pitchFamily="2" charset="2"/>
                        <a:defRPr kumimoji="1" sz="1400" kern="1200">
                          <a:solidFill>
                            <a:schemeClr val="tx1"/>
                          </a:solidFill>
                          <a:latin typeface="Arial" panose="020B0604020202020204" pitchFamily="34" charset="0"/>
                          <a:ea typeface="HGSｺﾞｼｯｸM" panose="020B0600000000000000" pitchFamily="50" charset="-128"/>
                        </a:defRPr>
                      </a:lvl2pPr>
                      <a:lvl3pPr marL="1143000" indent="-228600" algn="l" defTabSz="914400" rtl="0" eaLnBrk="0" latinLnBrk="0" hangingPunct="0">
                        <a:lnSpc>
                          <a:spcPct val="110000"/>
                        </a:lnSpc>
                        <a:spcBef>
                          <a:spcPct val="20000"/>
                        </a:spcBef>
                        <a:buClr>
                          <a:schemeClr val="tx1"/>
                        </a:buClr>
                        <a:defRPr kumimoji="1" sz="1200" kern="1200">
                          <a:solidFill>
                            <a:schemeClr val="tx1"/>
                          </a:solidFill>
                          <a:latin typeface="Arial" panose="020B0604020202020204" pitchFamily="34" charset="0"/>
                          <a:ea typeface="HGSｺﾞｼｯｸM" panose="020B0600000000000000" pitchFamily="50" charset="-128"/>
                        </a:defRPr>
                      </a:lvl3pPr>
                      <a:lvl4pPr marL="1600200" indent="-228600" algn="l" defTabSz="914400" rtl="0" eaLnBrk="0" latinLnBrk="0" hangingPunct="0">
                        <a:lnSpc>
                          <a:spcPct val="110000"/>
                        </a:lnSpc>
                        <a:spcBef>
                          <a:spcPct val="20000"/>
                        </a:spcBef>
                        <a:defRPr kumimoji="1" sz="1000" kern="1200">
                          <a:solidFill>
                            <a:schemeClr val="tx1"/>
                          </a:solidFill>
                          <a:latin typeface="Arial" panose="020B0604020202020204" pitchFamily="34" charset="0"/>
                          <a:ea typeface="HGSｺﾞｼｯｸM" panose="020B0600000000000000" pitchFamily="50" charset="-128"/>
                        </a:defRPr>
                      </a:lvl4pPr>
                      <a:lvl5pPr marL="2057400" indent="-228600" algn="l" defTabSz="914400" rtl="0" eaLnBrk="0" latinLnBrk="0" hangingPunct="0">
                        <a:lnSpc>
                          <a:spcPct val="110000"/>
                        </a:lnSpc>
                        <a:spcBef>
                          <a:spcPct val="20000"/>
                        </a:spcBef>
                        <a:defRPr kumimoji="1" sz="1000" kern="1200">
                          <a:solidFill>
                            <a:schemeClr val="tx1"/>
                          </a:solidFill>
                          <a:latin typeface="Arial" panose="020B0604020202020204" pitchFamily="34" charset="0"/>
                          <a:ea typeface="HGSｺﾞｼｯｸM" panose="020B0600000000000000" pitchFamily="50" charset="-128"/>
                        </a:defRPr>
                      </a:lvl5pPr>
                      <a:lvl6pPr marL="25146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6pPr>
                      <a:lvl7pPr marL="29718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7pPr>
                      <a:lvl8pPr marL="34290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8pPr>
                      <a:lvl9pPr marL="3886200" indent="-228600" algn="l" defTabSz="914400" rtl="0" eaLnBrk="0" fontAlgn="base" latinLnBrk="0" hangingPunct="0">
                        <a:lnSpc>
                          <a:spcPct val="110000"/>
                        </a:lnSpc>
                        <a:spcBef>
                          <a:spcPct val="20000"/>
                        </a:spcBef>
                        <a:spcAft>
                          <a:spcPct val="0"/>
                        </a:spcAft>
                        <a:defRPr kumimoji="1" sz="1000" kern="1200">
                          <a:solidFill>
                            <a:schemeClr val="tx1"/>
                          </a:solidFill>
                          <a:latin typeface="Arial" panose="020B0604020202020204" pitchFamily="34" charset="0"/>
                          <a:ea typeface="HGSｺﾞｼｯｸM" panose="020B0600000000000000"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rPr>
                        <a:t>C10.1 </a:t>
                      </a:r>
                      <a:r>
                        <a:rPr kumimoji="1" lang="ja-JP" altLang="en-US" sz="2400" b="0" i="0" u="none" strike="noStrike"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rPr>
                        <a:t>報告した排出量に対する検証</a:t>
                      </a:r>
                      <a:r>
                        <a:rPr kumimoji="1" lang="en-US" altLang="ja-JP" sz="2400" b="0" i="0" u="none" strike="noStrike"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0" i="0" u="none" strike="noStrike"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rPr>
                        <a:t>保証の状況を回答してください。</a:t>
                      </a:r>
                      <a:endParaRPr kumimoji="1" lang="en-US" altLang="ja-JP" sz="2400" b="0" i="0" u="none" strike="noStrike"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0" i="0" u="none" strike="noStrike"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rPr>
                        <a:t>スコープ</a:t>
                      </a:r>
                      <a:r>
                        <a:rPr kumimoji="1" lang="en-US" altLang="ja-JP" sz="2400" b="0" i="0" u="none" strike="noStrike"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i="0" u="none" strike="noStrike"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rPr>
                        <a:t>に関して</a:t>
                      </a:r>
                      <a:r>
                        <a:rPr kumimoji="1" lang="en-US" altLang="ja-JP" sz="2400" b="0" i="0" u="none" strike="noStrike"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rPr>
                        <a:t>C10.1c</a:t>
                      </a:r>
                      <a:r>
                        <a:rPr kumimoji="1" lang="ja-JP" altLang="en-US" sz="2400" b="0" i="0" u="none" strike="noStrike" cap="none" normalizeH="0" baseline="0" dirty="0" smtClean="0">
                          <a:ln>
                            <a:noFill/>
                          </a:ln>
                          <a:solidFill>
                            <a:srgbClr val="140078"/>
                          </a:solidFill>
                          <a:effectLst/>
                          <a:latin typeface="Meiryo UI" panose="020B0604030504040204" pitchFamily="50" charset="-128"/>
                          <a:ea typeface="Meiryo UI" panose="020B0604030504040204" pitchFamily="50" charset="-128"/>
                          <a:cs typeface="Meiryo UI" panose="020B0604030504040204" pitchFamily="50" charset="-128"/>
                        </a:rPr>
                        <a:t>で質問</a:t>
                      </a:r>
                      <a:endParaRPr kumimoji="1" lang="ja-JP" altLang="en-US" sz="24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horzOverflow="overflow">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3"/>
                  </a:ext>
                </a:extLst>
              </a:tr>
            </a:tbl>
          </a:graphicData>
        </a:graphic>
      </p:graphicFrame>
      <p:sp>
        <p:nvSpPr>
          <p:cNvPr id="15" name="Rectangle 8"/>
          <p:cNvSpPr>
            <a:spLocks noChangeArrowheads="1"/>
          </p:cNvSpPr>
          <p:nvPr/>
        </p:nvSpPr>
        <p:spPr bwMode="auto">
          <a:xfrm>
            <a:off x="593724" y="7012659"/>
            <a:ext cx="9118258" cy="456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lvl1pPr algn="l" defTabSz="862013"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622300" indent="-176213" algn="l" defTabSz="862013"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990600" indent="-177800" algn="l" defTabSz="862013"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eaLnBrk="1" hangingPunct="1">
              <a:lnSpc>
                <a:spcPct val="100000"/>
              </a:lnSpc>
              <a:spcBef>
                <a:spcPct val="0"/>
              </a:spcBef>
              <a:buClrTx/>
              <a:buFont typeface="Wingdings" pitchFamily="2" charset="2"/>
              <a:buNone/>
            </a:pPr>
            <a:r>
              <a:rPr lang="en-US" altLang="ja-JP" sz="1200" dirty="0" smtClean="0">
                <a:solidFill>
                  <a:prstClr val="black"/>
                </a:solidFill>
                <a:latin typeface="Meiryo UI"/>
                <a:ea typeface="Meiryo UI"/>
                <a:cs typeface="Meiryo UI" panose="020B0604030504040204" pitchFamily="50" charset="-128"/>
              </a:rPr>
              <a:t>[</a:t>
            </a:r>
            <a:r>
              <a:rPr lang="ja-JP" altLang="en-US" sz="1200" dirty="0" smtClean="0">
                <a:solidFill>
                  <a:prstClr val="black"/>
                </a:solidFill>
                <a:latin typeface="Meiryo UI"/>
                <a:ea typeface="Meiryo UI"/>
                <a:cs typeface="Meiryo UI" panose="020B0604030504040204" pitchFamily="50" charset="-128"/>
              </a:rPr>
              <a:t>出所</a:t>
            </a:r>
            <a:r>
              <a:rPr lang="en-US" altLang="ja-JP" sz="1200" dirty="0" smtClean="0">
                <a:solidFill>
                  <a:prstClr val="black"/>
                </a:solidFill>
                <a:latin typeface="Meiryo UI"/>
                <a:ea typeface="Meiryo UI"/>
                <a:cs typeface="Meiryo UI" panose="020B0604030504040204" pitchFamily="50" charset="-128"/>
              </a:rPr>
              <a:t>]CDP </a:t>
            </a:r>
            <a:r>
              <a:rPr lang="ja-JP" altLang="en-US" sz="1200" dirty="0">
                <a:solidFill>
                  <a:prstClr val="black"/>
                </a:solidFill>
                <a:latin typeface="Meiryo UI"/>
                <a:ea typeface="Meiryo UI"/>
                <a:cs typeface="Meiryo UI" panose="020B0604030504040204" pitchFamily="50" charset="-128"/>
              </a:rPr>
              <a:t>気候</a:t>
            </a:r>
            <a:r>
              <a:rPr lang="ja-JP" altLang="en-US" sz="1200" dirty="0" smtClean="0">
                <a:solidFill>
                  <a:prstClr val="black"/>
                </a:solidFill>
                <a:latin typeface="Meiryo UI"/>
                <a:ea typeface="Meiryo UI"/>
                <a:cs typeface="Meiryo UI" panose="020B0604030504040204" pitchFamily="50" charset="-128"/>
              </a:rPr>
              <a:t>変動</a:t>
            </a:r>
            <a:r>
              <a:rPr lang="ja-JP" altLang="en-US" sz="1200" dirty="0">
                <a:solidFill>
                  <a:prstClr val="black"/>
                </a:solidFill>
                <a:latin typeface="Meiryo UI"/>
                <a:ea typeface="Meiryo UI"/>
                <a:cs typeface="Meiryo UI" panose="020B0604030504040204" pitchFamily="50" charset="-128"/>
              </a:rPr>
              <a:t>質問書</a:t>
            </a:r>
            <a:r>
              <a:rPr lang="en-US" altLang="ja-JP" sz="1200" dirty="0" smtClean="0">
                <a:solidFill>
                  <a:prstClr val="black"/>
                </a:solidFill>
                <a:latin typeface="Meiryo UI"/>
                <a:ea typeface="Meiryo UI"/>
                <a:cs typeface="Meiryo UI" panose="020B0604030504040204" pitchFamily="50" charset="-128"/>
              </a:rPr>
              <a:t>2022</a:t>
            </a:r>
          </a:p>
          <a:p>
            <a:pPr marL="441325" eaLnBrk="1" hangingPunct="1">
              <a:lnSpc>
                <a:spcPct val="100000"/>
              </a:lnSpc>
              <a:spcBef>
                <a:spcPct val="0"/>
              </a:spcBef>
              <a:buClrTx/>
              <a:buNone/>
            </a:pPr>
            <a:r>
              <a:rPr lang="en-US" altLang="ja-JP" sz="1200" dirty="0">
                <a:solidFill>
                  <a:prstClr val="black"/>
                </a:solidFill>
                <a:latin typeface="Meiryo UI"/>
                <a:ea typeface="Meiryo UI"/>
                <a:cs typeface="Meiryo UI" panose="020B0604030504040204" pitchFamily="50" charset="-128"/>
              </a:rPr>
              <a:t>(https://japan.cdp.net/disclosure/companies-discloser) </a:t>
            </a:r>
            <a:endParaRPr lang="ja-JP" altLang="en-US" sz="1200" dirty="0">
              <a:solidFill>
                <a:prstClr val="black"/>
              </a:solidFill>
              <a:latin typeface="Meiryo UI"/>
              <a:ea typeface="Meiryo UI"/>
              <a:cs typeface="Meiryo UI" panose="020B0604030504040204" pitchFamily="50" charset="-128"/>
            </a:endParaRPr>
          </a:p>
        </p:txBody>
      </p:sp>
    </p:spTree>
    <p:extLst>
      <p:ext uri="{BB962C8B-B14F-4D97-AF65-F5344CB8AC3E}">
        <p14:creationId xmlns:p14="http://schemas.microsoft.com/office/powerpoint/2010/main" val="2936165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latin typeface="+mn-ea"/>
              </a:rPr>
              <a:t>GRI</a:t>
            </a:r>
            <a:r>
              <a:rPr lang="ja-JP" altLang="en-US" dirty="0">
                <a:latin typeface="+mn-ea"/>
              </a:rPr>
              <a:t>スタンダードによるサプライチェーン排出量の開示 </a:t>
            </a:r>
            <a:r>
              <a:rPr lang="en-US" altLang="ja-JP" dirty="0">
                <a:latin typeface="+mn-ea"/>
              </a:rPr>
              <a:t>1/2</a:t>
            </a:r>
            <a:endParaRPr lang="ja-JP" altLang="en-US" dirty="0">
              <a:latin typeface="+mn-ea"/>
            </a:endParaRP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sp>
        <p:nvSpPr>
          <p:cNvPr id="6" name="コンテンツ プレースホルダー 4"/>
          <p:cNvSpPr>
            <a:spLocks noGrp="1"/>
          </p:cNvSpPr>
          <p:nvPr>
            <p:ph sz="quarter" idx="12"/>
          </p:nvPr>
        </p:nvSpPr>
        <p:spPr>
          <a:xfrm>
            <a:off x="161925" y="1110920"/>
            <a:ext cx="10367963" cy="634941"/>
          </a:xfrm>
        </p:spPr>
        <p:txBody>
          <a:bodyPr/>
          <a:lstStyle/>
          <a:p>
            <a:pPr marL="273050" indent="-273050"/>
            <a:r>
              <a:rPr lang="en-US" altLang="ja-JP" dirty="0"/>
              <a:t>GRI</a:t>
            </a:r>
            <a:r>
              <a:rPr lang="ja-JP" altLang="en-US" dirty="0"/>
              <a:t>スタンダードでは</a:t>
            </a:r>
            <a:r>
              <a:rPr lang="en-US" altLang="ja-JP" dirty="0"/>
              <a:t>Scope3</a:t>
            </a:r>
            <a:r>
              <a:rPr lang="ja-JP" altLang="en-US" dirty="0"/>
              <a:t>排出量の開示を要求</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2543" y="5378206"/>
            <a:ext cx="1458334" cy="2066990"/>
          </a:xfrm>
          <a:prstGeom prst="rect">
            <a:avLst/>
          </a:prstGeom>
          <a:ln>
            <a:solidFill>
              <a:schemeClr val="tx1"/>
            </a:solidFill>
          </a:ln>
        </p:spPr>
      </p:pic>
      <p:sp>
        <p:nvSpPr>
          <p:cNvPr id="8" name="コンテンツ プレースホルダー 2"/>
          <p:cNvSpPr txBox="1">
            <a:spLocks/>
          </p:cNvSpPr>
          <p:nvPr/>
        </p:nvSpPr>
        <p:spPr>
          <a:xfrm>
            <a:off x="593724" y="1851152"/>
            <a:ext cx="9433048" cy="3819946"/>
          </a:xfrm>
          <a:prstGeom prst="rect">
            <a:avLst/>
          </a:prstGeom>
        </p:spPr>
        <p:txBody>
          <a:bodyPr>
            <a:noAutofit/>
          </a:bodyPr>
          <a:lstStyle>
            <a:lvl1pPr marL="266700" indent="-266700" algn="l" rtl="0" eaLnBrk="0" fontAlgn="base" hangingPunct="0">
              <a:lnSpc>
                <a:spcPct val="110000"/>
              </a:lnSpc>
              <a:spcBef>
                <a:spcPct val="20000"/>
              </a:spcBef>
              <a:spcAft>
                <a:spcPct val="0"/>
              </a:spcAft>
              <a:buClr>
                <a:srgbClr val="140078"/>
              </a:buClr>
              <a:buFont typeface="Wingdings" panose="05000000000000000000" pitchFamily="2" charset="2"/>
              <a:buChar char="l"/>
              <a:defRPr kumimoji="1">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266700" marR="0" lvl="0" indent="-266700" algn="l"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Char char="l"/>
              <a:tabLst/>
              <a:defRPr/>
            </a:pPr>
            <a: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GRI</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スタンダートは</a:t>
            </a:r>
            <a: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GRI</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Global Reporting Initiative</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）が発行する、企業の</a:t>
            </a:r>
            <a: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CSR</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報告書などにおける情報開示の規準</a:t>
            </a:r>
            <a:endPar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Char char="l"/>
              <a:tabLst/>
              <a:defRPr/>
            </a:pPr>
            <a: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GRI</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スタンダードに準拠して</a:t>
            </a:r>
            <a: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CSR</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報告書を作成することにより、報告組織が経済・環境・社会に与えるインパクト（持続可能な発展という目標に対して組織が与えるプラス、マイナスの寄与）を特定し、グローバルに</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認められた</a:t>
            </a:r>
            <a: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スタンダード</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に準拠して開示を行うことができる</a:t>
            </a:r>
            <a:endPar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Char char="l"/>
              <a:tabLst/>
              <a:defRPr/>
            </a:pPr>
            <a:r>
              <a:rPr kumimoji="1"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環境</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に関するスタンダートである</a:t>
            </a:r>
            <a: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シリーズの</a:t>
            </a:r>
            <a: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GRI305</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大気</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への排出　（</a:t>
            </a:r>
            <a: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Emission</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において、</a:t>
            </a:r>
            <a: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Scope1,2,3</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排出量の開示が求められている</a:t>
            </a:r>
            <a:endParaRPr kumimoji="1"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53970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latin typeface="+mn-ea"/>
              </a:rPr>
              <a:t>GRI</a:t>
            </a:r>
            <a:r>
              <a:rPr lang="ja-JP" altLang="en-US" dirty="0">
                <a:latin typeface="+mn-ea"/>
              </a:rPr>
              <a:t>スタンダードによるサプライチェーン排出量の開示 </a:t>
            </a:r>
            <a:r>
              <a:rPr lang="en-US" altLang="ja-JP" dirty="0" smtClean="0">
                <a:latin typeface="+mn-ea"/>
              </a:rPr>
              <a:t>2/2</a:t>
            </a:r>
            <a:endParaRPr lang="ja-JP" altLang="en-US" dirty="0">
              <a:latin typeface="+mn-ea"/>
            </a:endParaRP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sp>
        <p:nvSpPr>
          <p:cNvPr id="6" name="コンテンツ プレースホルダー 4"/>
          <p:cNvSpPr>
            <a:spLocks noGrp="1"/>
          </p:cNvSpPr>
          <p:nvPr>
            <p:ph sz="quarter" idx="12"/>
          </p:nvPr>
        </p:nvSpPr>
        <p:spPr>
          <a:xfrm>
            <a:off x="161925" y="1110920"/>
            <a:ext cx="10367963" cy="634941"/>
          </a:xfrm>
        </p:spPr>
        <p:txBody>
          <a:bodyPr/>
          <a:lstStyle/>
          <a:p>
            <a:pPr marL="273050" indent="-273050"/>
            <a:r>
              <a:rPr lang="en-US" altLang="ja-JP" dirty="0"/>
              <a:t>GRI</a:t>
            </a:r>
            <a:r>
              <a:rPr lang="ja-JP" altLang="en-US" dirty="0"/>
              <a:t>スタンダードのサプライチェーン排出量の開示事項例は以下の通り</a:t>
            </a:r>
          </a:p>
        </p:txBody>
      </p:sp>
      <p:pic>
        <p:nvPicPr>
          <p:cNvPr id="9" name="図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2269" y="2072424"/>
            <a:ext cx="2819640" cy="4710620"/>
          </a:xfrm>
          <a:prstGeom prst="rect">
            <a:avLst/>
          </a:prstGeom>
          <a:ln>
            <a:solidFill>
              <a:sysClr val="windowText" lastClr="000000"/>
            </a:solidFill>
          </a:ln>
        </p:spPr>
      </p:pic>
      <p:pic>
        <p:nvPicPr>
          <p:cNvPr id="10" name="図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77933" y="2072425"/>
            <a:ext cx="3139046" cy="4710620"/>
          </a:xfrm>
          <a:prstGeom prst="rect">
            <a:avLst/>
          </a:prstGeom>
          <a:ln>
            <a:solidFill>
              <a:sysClr val="windowText" lastClr="000000"/>
            </a:solidFill>
          </a:ln>
        </p:spPr>
      </p:pic>
      <p:pic>
        <p:nvPicPr>
          <p:cNvPr id="11" name="図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80084" y="2072424"/>
            <a:ext cx="3221271" cy="4710620"/>
          </a:xfrm>
          <a:prstGeom prst="rect">
            <a:avLst/>
          </a:prstGeom>
          <a:ln>
            <a:solidFill>
              <a:sysClr val="windowText" lastClr="000000"/>
            </a:solidFill>
          </a:ln>
        </p:spPr>
      </p:pic>
      <p:sp>
        <p:nvSpPr>
          <p:cNvPr id="12" name="Rectangle 8"/>
          <p:cNvSpPr>
            <a:spLocks noChangeArrowheads="1"/>
          </p:cNvSpPr>
          <p:nvPr/>
        </p:nvSpPr>
        <p:spPr bwMode="auto">
          <a:xfrm>
            <a:off x="593724" y="6987688"/>
            <a:ext cx="9233823" cy="456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lvl1pPr algn="l" defTabSz="862013"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622300" indent="-176213" algn="l" defTabSz="862013"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990600" indent="-177800" algn="l" defTabSz="862013"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marL="441325" indent="-441325" eaLnBrk="1" fontAlgn="auto" hangingPunct="1">
              <a:lnSpc>
                <a:spcPct val="100000"/>
              </a:lnSpc>
              <a:spcBef>
                <a:spcPct val="0"/>
              </a:spcBef>
              <a:spcAft>
                <a:spcPts val="0"/>
              </a:spcAft>
              <a:buClrTx/>
              <a:buNone/>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出所</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GRI305: EMISSIONS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p>
          <a:p>
            <a:pPr marL="441325" eaLnBrk="1" fontAlgn="auto" hangingPunct="1">
              <a:lnSpc>
                <a:spcPct val="100000"/>
              </a:lnSpc>
              <a:spcBef>
                <a:spcPct val="0"/>
              </a:spcBef>
              <a:spcAft>
                <a:spcPts val="0"/>
              </a:spcAft>
              <a:buClrTx/>
              <a:buNone/>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https://www.globalreporting.org/standards/gri-standards-download-center/gri-305-emissions-2016/)</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7570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latin typeface="+mn-ea"/>
              </a:rPr>
              <a:t>サプライチェーン排出量の外部環境のさらなる展開</a:t>
            </a: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sp>
        <p:nvSpPr>
          <p:cNvPr id="6"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dirty="0"/>
              <a:t>最近は、算定・開示のみに留まらず、財務情報と関連した開示や削減目標の設定が要求</a:t>
            </a:r>
            <a:r>
              <a:rPr lang="ja-JP" altLang="en-US" dirty="0" smtClean="0"/>
              <a:t>されて</a:t>
            </a:r>
            <a:r>
              <a:rPr lang="en-US" altLang="ja-JP" dirty="0" smtClean="0"/>
              <a:t/>
            </a:r>
            <a:br>
              <a:rPr lang="en-US" altLang="ja-JP" dirty="0" smtClean="0"/>
            </a:br>
            <a:r>
              <a:rPr lang="ja-JP" altLang="en-US" dirty="0" smtClean="0"/>
              <a:t>いる</a:t>
            </a:r>
            <a:endParaRPr lang="ja-JP" altLang="en-US" dirty="0"/>
          </a:p>
        </p:txBody>
      </p:sp>
      <p:sp>
        <p:nvSpPr>
          <p:cNvPr id="13" name="Rectangle 39"/>
          <p:cNvSpPr>
            <a:spLocks noChangeArrowheads="1"/>
          </p:cNvSpPr>
          <p:nvPr/>
        </p:nvSpPr>
        <p:spPr bwMode="auto">
          <a:xfrm>
            <a:off x="478661" y="2232291"/>
            <a:ext cx="9577064" cy="446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04" tIns="43102" rIns="86204" bIns="43102"/>
          <a:lstStyle>
            <a:lvl1pPr marL="323850" indent="-323850" defTabSz="862013">
              <a:lnSpc>
                <a:spcPct val="110000"/>
              </a:lnSpc>
              <a:spcBef>
                <a:spcPct val="20000"/>
              </a:spcBef>
              <a:buClr>
                <a:srgbClr val="140078"/>
              </a:buClr>
              <a:buFont typeface="Wingdings" panose="05000000000000000000" pitchFamily="2" charset="2"/>
              <a:buChar char="l"/>
              <a:tabLst>
                <a:tab pos="1524000" algn="l"/>
              </a:tabLst>
              <a:defRPr kumimoji="1">
                <a:solidFill>
                  <a:srgbClr val="140078"/>
                </a:solidFill>
                <a:latin typeface="Arial" panose="020B0604020202020204" pitchFamily="34" charset="0"/>
                <a:ea typeface="HGSｺﾞｼｯｸM" panose="020B0600000000000000" pitchFamily="50" charset="-128"/>
              </a:defRPr>
            </a:lvl1pPr>
            <a:lvl2pPr marL="884238" indent="-452438" defTabSz="862013">
              <a:lnSpc>
                <a:spcPct val="110000"/>
              </a:lnSpc>
              <a:spcBef>
                <a:spcPct val="20000"/>
              </a:spcBef>
              <a:buClr>
                <a:schemeClr val="tx1"/>
              </a:buClr>
              <a:buFont typeface="Wingdings" panose="05000000000000000000" pitchFamily="2" charset="2"/>
              <a:buChar char="£"/>
              <a:tabLst>
                <a:tab pos="1524000" algn="l"/>
              </a:tabLst>
              <a:defRPr sz="1600">
                <a:solidFill>
                  <a:schemeClr val="tx1"/>
                </a:solidFill>
                <a:latin typeface="Arial" panose="020B0604020202020204" pitchFamily="34" charset="0"/>
                <a:ea typeface="HGSｺﾞｼｯｸM" panose="020B0600000000000000" pitchFamily="50" charset="-128"/>
              </a:defRPr>
            </a:lvl2pPr>
            <a:lvl3pPr marL="1524000" indent="-355600" defTabSz="862013">
              <a:lnSpc>
                <a:spcPct val="110000"/>
              </a:lnSpc>
              <a:spcBef>
                <a:spcPct val="20000"/>
              </a:spcBef>
              <a:buClr>
                <a:schemeClr val="tx1"/>
              </a:buClr>
              <a:buChar char="•"/>
              <a:tabLst>
                <a:tab pos="1524000" algn="l"/>
              </a:tabLst>
              <a:defRPr kumimoji="1" sz="1400">
                <a:solidFill>
                  <a:schemeClr val="tx1"/>
                </a:solidFill>
                <a:latin typeface="Arial" panose="020B0604020202020204" pitchFamily="34" charset="0"/>
                <a:ea typeface="HGSｺﾞｼｯｸM" panose="020B0600000000000000" pitchFamily="50" charset="-128"/>
              </a:defRPr>
            </a:lvl3pPr>
            <a:lvl4pPr marL="1931988" indent="-228600" defTabSz="862013">
              <a:lnSpc>
                <a:spcPct val="110000"/>
              </a:lnSpc>
              <a:spcBef>
                <a:spcPct val="20000"/>
              </a:spcBef>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4pPr>
            <a:lvl5pPr marL="2339975" indent="-228600" defTabSz="862013">
              <a:lnSpc>
                <a:spcPct val="110000"/>
              </a:lnSpc>
              <a:spcBef>
                <a:spcPct val="20000"/>
              </a:spcBef>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5pPr>
            <a:lvl6pPr marL="27971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6pPr>
            <a:lvl7pPr marL="32543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7pPr>
            <a:lvl8pPr marL="37115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8pPr>
            <a:lvl9pPr marL="41687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9pPr>
          </a:lstStyle>
          <a:p>
            <a:pPr>
              <a:spcBef>
                <a:spcPct val="10000"/>
              </a:spcBef>
              <a:spcAft>
                <a:spcPct val="10000"/>
              </a:spcAft>
              <a:buClr>
                <a:schemeClr val="tx1"/>
              </a:buClr>
              <a:defRPr/>
            </a:pPr>
            <a:r>
              <a:rPr lang="ja-JP" altLang="en-US" sz="2800" dirty="0" smtClean="0">
                <a:latin typeface="Meiryo UI" panose="020B0604030504040204" pitchFamily="50" charset="-128"/>
                <a:ea typeface="Meiryo UI" panose="020B0604030504040204" pitchFamily="50" charset="-128"/>
              </a:rPr>
              <a:t>気候関連財務情報開示タスクフォース（</a:t>
            </a:r>
            <a:r>
              <a:rPr lang="en-US" altLang="ja-JP" sz="2800" dirty="0" smtClean="0">
                <a:latin typeface="Meiryo UI" panose="020B0604030504040204" pitchFamily="50" charset="-128"/>
                <a:ea typeface="Meiryo UI" panose="020B0604030504040204" pitchFamily="50" charset="-128"/>
              </a:rPr>
              <a:t>TCFD</a:t>
            </a:r>
            <a:r>
              <a:rPr lang="ja-JP" altLang="en-US" sz="2800" dirty="0" smtClean="0">
                <a:latin typeface="Meiryo UI" panose="020B0604030504040204" pitchFamily="50" charset="-128"/>
                <a:ea typeface="Meiryo UI" panose="020B0604030504040204" pitchFamily="50" charset="-128"/>
              </a:rPr>
              <a:t>）最終報告書の提案</a:t>
            </a:r>
            <a:endParaRPr lang="en-US" altLang="ja-JP" sz="2800" dirty="0" smtClean="0">
              <a:latin typeface="Meiryo UI" panose="020B0604030504040204" pitchFamily="50" charset="-128"/>
              <a:ea typeface="Meiryo UI" panose="020B0604030504040204" pitchFamily="50" charset="-128"/>
            </a:endParaRPr>
          </a:p>
          <a:p>
            <a:pPr lvl="1">
              <a:spcBef>
                <a:spcPct val="10000"/>
              </a:spcBef>
              <a:spcAft>
                <a:spcPct val="10000"/>
              </a:spcAft>
              <a:defRPr/>
            </a:pPr>
            <a:r>
              <a:rPr lang="ja-JP" altLang="en-US" sz="2800" dirty="0" smtClean="0">
                <a:solidFill>
                  <a:prstClr val="black"/>
                </a:solidFill>
                <a:latin typeface="Meiryo UI" panose="020B0604030504040204" pitchFamily="50" charset="-128"/>
                <a:ea typeface="Meiryo UI" panose="020B0604030504040204" pitchFamily="50" charset="-128"/>
              </a:rPr>
              <a:t>最終報告書案では、企業が</a:t>
            </a:r>
            <a:r>
              <a:rPr lang="en-US" altLang="ja-JP" sz="2800" dirty="0" smtClean="0">
                <a:solidFill>
                  <a:prstClr val="black"/>
                </a:solidFill>
                <a:latin typeface="Meiryo UI" panose="020B0604030504040204" pitchFamily="50" charset="-128"/>
                <a:ea typeface="Meiryo UI" panose="020B0604030504040204" pitchFamily="50" charset="-128"/>
              </a:rPr>
              <a:t>Scope1</a:t>
            </a:r>
            <a:r>
              <a:rPr lang="ja-JP" altLang="en-US" sz="2800" dirty="0" smtClean="0">
                <a:solidFill>
                  <a:prstClr val="black"/>
                </a:solidFill>
                <a:latin typeface="Meiryo UI" panose="020B0604030504040204" pitchFamily="50" charset="-128"/>
                <a:ea typeface="Meiryo UI" panose="020B0604030504040204" pitchFamily="50" charset="-128"/>
              </a:rPr>
              <a:t>・</a:t>
            </a:r>
            <a:r>
              <a:rPr lang="en-US" altLang="ja-JP" sz="2800" dirty="0" smtClean="0">
                <a:solidFill>
                  <a:prstClr val="black"/>
                </a:solidFill>
                <a:latin typeface="Meiryo UI" panose="020B0604030504040204" pitchFamily="50" charset="-128"/>
                <a:ea typeface="Meiryo UI" panose="020B0604030504040204" pitchFamily="50" charset="-128"/>
              </a:rPr>
              <a:t>2</a:t>
            </a:r>
            <a:r>
              <a:rPr lang="ja-JP" altLang="en-US" sz="2800" dirty="0" smtClean="0">
                <a:solidFill>
                  <a:prstClr val="black"/>
                </a:solidFill>
                <a:latin typeface="Meiryo UI" panose="020B0604030504040204" pitchFamily="50" charset="-128"/>
                <a:ea typeface="Meiryo UI" panose="020B0604030504040204" pitchFamily="50" charset="-128"/>
              </a:rPr>
              <a:t>・</a:t>
            </a:r>
            <a:r>
              <a:rPr lang="en-US" altLang="ja-JP" sz="2800" dirty="0" smtClean="0">
                <a:solidFill>
                  <a:prstClr val="black"/>
                </a:solidFill>
                <a:latin typeface="Meiryo UI" panose="020B0604030504040204" pitchFamily="50" charset="-128"/>
                <a:ea typeface="Meiryo UI" panose="020B0604030504040204" pitchFamily="50" charset="-128"/>
              </a:rPr>
              <a:t>3</a:t>
            </a:r>
            <a:r>
              <a:rPr lang="ja-JP" altLang="en-US" sz="2800" dirty="0" smtClean="0">
                <a:solidFill>
                  <a:prstClr val="black"/>
                </a:solidFill>
                <a:latin typeface="Meiryo UI" panose="020B0604030504040204" pitchFamily="50" charset="-128"/>
                <a:ea typeface="Meiryo UI" panose="020B0604030504040204" pitchFamily="50" charset="-128"/>
              </a:rPr>
              <a:t>の算定結果とその関連リスクについて、自主的な開示をすることを提案</a:t>
            </a:r>
            <a:endParaRPr lang="en-US" altLang="ja-JP" sz="2800" dirty="0" smtClean="0">
              <a:solidFill>
                <a:prstClr val="black"/>
              </a:solidFill>
              <a:latin typeface="Meiryo UI" panose="020B0604030504040204" pitchFamily="50" charset="-128"/>
              <a:ea typeface="Meiryo UI" panose="020B0604030504040204" pitchFamily="50" charset="-128"/>
            </a:endParaRPr>
          </a:p>
          <a:p>
            <a:pPr lvl="1">
              <a:spcBef>
                <a:spcPct val="10000"/>
              </a:spcBef>
              <a:spcAft>
                <a:spcPct val="10000"/>
              </a:spcAft>
              <a:defRPr/>
            </a:pPr>
            <a:endParaRPr lang="en-US" altLang="ja-JP" sz="1800" dirty="0" smtClean="0">
              <a:solidFill>
                <a:prstClr val="black"/>
              </a:solidFill>
              <a:latin typeface="Meiryo UI" panose="020B0604030504040204" pitchFamily="50" charset="-128"/>
              <a:ea typeface="Meiryo UI" panose="020B0604030504040204" pitchFamily="50" charset="-128"/>
            </a:endParaRPr>
          </a:p>
          <a:p>
            <a:pPr>
              <a:spcBef>
                <a:spcPct val="10000"/>
              </a:spcBef>
              <a:spcAft>
                <a:spcPct val="10000"/>
              </a:spcAft>
              <a:buClr>
                <a:schemeClr val="tx1"/>
              </a:buClr>
              <a:defRPr/>
            </a:pPr>
            <a:r>
              <a:rPr lang="en-US" altLang="ja-JP" sz="2800" dirty="0" smtClean="0">
                <a:latin typeface="Meiryo UI" panose="020B0604030504040204" pitchFamily="50" charset="-128"/>
                <a:ea typeface="Meiryo UI" panose="020B0604030504040204" pitchFamily="50" charset="-128"/>
              </a:rPr>
              <a:t>Science Based Targets (SBT)</a:t>
            </a:r>
            <a:r>
              <a:rPr lang="ja-JP" altLang="en-US" sz="2800" dirty="0" smtClean="0">
                <a:latin typeface="Meiryo UI" panose="020B0604030504040204" pitchFamily="50" charset="-128"/>
                <a:ea typeface="Meiryo UI" panose="020B0604030504040204" pitchFamily="50" charset="-128"/>
              </a:rPr>
              <a:t>の登場</a:t>
            </a:r>
            <a:endParaRPr lang="en-US" altLang="ja-JP" sz="2800" dirty="0" smtClean="0">
              <a:latin typeface="Meiryo UI" panose="020B0604030504040204" pitchFamily="50" charset="-128"/>
              <a:ea typeface="Meiryo UI" panose="020B0604030504040204" pitchFamily="50" charset="-128"/>
            </a:endParaRPr>
          </a:p>
          <a:p>
            <a:pPr lvl="1">
              <a:spcBef>
                <a:spcPct val="10000"/>
              </a:spcBef>
              <a:spcAft>
                <a:spcPct val="10000"/>
              </a:spcAft>
              <a:defRPr/>
            </a:pPr>
            <a:r>
              <a:rPr lang="en-US" altLang="ja-JP" sz="2800" dirty="0" smtClean="0">
                <a:solidFill>
                  <a:prstClr val="black"/>
                </a:solidFill>
                <a:latin typeface="Meiryo UI" panose="020B0604030504040204" pitchFamily="50" charset="-128"/>
                <a:ea typeface="Meiryo UI" panose="020B0604030504040204" pitchFamily="50" charset="-128"/>
              </a:rPr>
              <a:t>SBT</a:t>
            </a:r>
            <a:r>
              <a:rPr lang="ja-JP" altLang="en-US" sz="2800" dirty="0" smtClean="0">
                <a:solidFill>
                  <a:prstClr val="black"/>
                </a:solidFill>
                <a:latin typeface="Meiryo UI" panose="020B0604030504040204" pitchFamily="50" charset="-128"/>
                <a:ea typeface="Meiryo UI" panose="020B0604030504040204" pitchFamily="50" charset="-128"/>
              </a:rPr>
              <a:t>も条件によっては、</a:t>
            </a:r>
            <a:r>
              <a:rPr lang="en-US" altLang="ja-JP" sz="2800" b="1" dirty="0" smtClean="0">
                <a:solidFill>
                  <a:srgbClr val="FF0000"/>
                </a:solidFill>
                <a:latin typeface="Meiryo UI" panose="020B0604030504040204" pitchFamily="50" charset="-128"/>
                <a:ea typeface="Meiryo UI" panose="020B0604030504040204" pitchFamily="50" charset="-128"/>
              </a:rPr>
              <a:t>Scope3</a:t>
            </a:r>
            <a:r>
              <a:rPr lang="ja-JP" altLang="en-US" sz="2800" b="1" dirty="0" smtClean="0">
                <a:solidFill>
                  <a:srgbClr val="FF0000"/>
                </a:solidFill>
                <a:latin typeface="Meiryo UI" panose="020B0604030504040204" pitchFamily="50" charset="-128"/>
                <a:ea typeface="Meiryo UI" panose="020B0604030504040204" pitchFamily="50" charset="-128"/>
              </a:rPr>
              <a:t>の削減目標の設定を要求</a:t>
            </a:r>
            <a:endParaRPr lang="en-US" altLang="ja-JP" sz="18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2369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latin typeface="+mn-ea"/>
              </a:rPr>
              <a:t>TCFD</a:t>
            </a:r>
            <a:r>
              <a:rPr lang="ja-JP" altLang="en-US" dirty="0">
                <a:latin typeface="+mn-ea"/>
              </a:rPr>
              <a:t>の最終報告書におけるサプライチェーン排出量の開示 </a:t>
            </a:r>
            <a:r>
              <a:rPr lang="en-US" altLang="ja-JP" dirty="0" smtClean="0">
                <a:latin typeface="+mn-ea"/>
              </a:rPr>
              <a:t>1/4</a:t>
            </a:r>
            <a:endParaRPr lang="ja-JP" altLang="en-US" dirty="0">
              <a:latin typeface="+mn-ea"/>
            </a:endParaRP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sp>
        <p:nvSpPr>
          <p:cNvPr id="6" name="コンテンツ プレースホルダー 4"/>
          <p:cNvSpPr>
            <a:spLocks noGrp="1"/>
          </p:cNvSpPr>
          <p:nvPr>
            <p:ph sz="quarter" idx="12"/>
          </p:nvPr>
        </p:nvSpPr>
        <p:spPr>
          <a:xfrm>
            <a:off x="161925" y="1110920"/>
            <a:ext cx="10367963" cy="634941"/>
          </a:xfrm>
        </p:spPr>
        <p:txBody>
          <a:bodyPr/>
          <a:lstStyle/>
          <a:p>
            <a:pPr marL="273050" indent="-273050"/>
            <a:r>
              <a:rPr lang="en-US" altLang="ja-JP" dirty="0"/>
              <a:t>TCFD</a:t>
            </a:r>
            <a:r>
              <a:rPr lang="ja-JP" altLang="en-US" dirty="0"/>
              <a:t>の最終報告書では、サプライチェーン排出量の開示を推奨</a:t>
            </a:r>
          </a:p>
        </p:txBody>
      </p:sp>
      <p:sp>
        <p:nvSpPr>
          <p:cNvPr id="7" name="コンテンツ プレースホルダー 2"/>
          <p:cNvSpPr txBox="1">
            <a:spLocks/>
          </p:cNvSpPr>
          <p:nvPr/>
        </p:nvSpPr>
        <p:spPr>
          <a:xfrm>
            <a:off x="593724" y="2087513"/>
            <a:ext cx="9433048" cy="4536504"/>
          </a:xfrm>
          <a:prstGeom prst="rect">
            <a:avLst/>
          </a:prstGeom>
        </p:spPr>
        <p:txBody>
          <a:bodyPr>
            <a:noAutofit/>
          </a:bodyPr>
          <a:lstStyle>
            <a:lvl1pPr marL="266700" indent="-266700" algn="l" rtl="0" eaLnBrk="0" fontAlgn="base" hangingPunct="0">
              <a:lnSpc>
                <a:spcPct val="110000"/>
              </a:lnSpc>
              <a:spcBef>
                <a:spcPct val="20000"/>
              </a:spcBef>
              <a:spcAft>
                <a:spcPct val="0"/>
              </a:spcAft>
              <a:buClr>
                <a:srgbClr val="140078"/>
              </a:buClr>
              <a:buFont typeface="Wingdings" panose="05000000000000000000" pitchFamily="2" charset="2"/>
              <a:buChar char="l"/>
              <a:defRPr kumimoji="1">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266700" marR="0" lvl="0" indent="-266700" algn="l"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Char char="l"/>
              <a:tabLst/>
              <a:defRPr/>
            </a:pP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世界の主要</a:t>
            </a:r>
            <a: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25</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ヶ国の財務省や中央銀行等が参加する金融　安定理事会では、「気候関連財務情報開示タスクフォース　　　　（</a:t>
            </a:r>
            <a: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TCFD</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）」において、気候変動関連財務情報開示に関する最終報告書を発表</a:t>
            </a:r>
            <a:endPar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Char char="l"/>
              <a:tabLst/>
              <a:defRPr/>
            </a:pP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最終報告書は</a:t>
            </a:r>
            <a:r>
              <a:rPr kumimoji="1" lang="ja-JP" altLang="en-US" sz="2800" b="0" i="0"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一般的な財務報告の中で、気候関連の財務情報について開示</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することを推奨したガイダンス</a:t>
            </a:r>
            <a:endPar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Char char="l"/>
              <a:tabLst/>
              <a:defRPr/>
            </a:pP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開示対象の主な要素である「指標と目標</a:t>
            </a:r>
            <a:r>
              <a:rPr kumimoji="1" lang="ja-JP" altLang="en-US" sz="2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おいて、推奨される開示内容としてサプライチェーン排出量とその関連リスク</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が</a:t>
            </a:r>
            <a: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r>
            <a:b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挙げられて</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いる</a:t>
            </a:r>
            <a:endParaRPr kumimoji="1" lang="en-US" altLang="ja-JP" sz="2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4004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latin typeface="+mn-ea"/>
              </a:rPr>
              <a:t>TCFD</a:t>
            </a:r>
            <a:r>
              <a:rPr lang="ja-JP" altLang="en-US" dirty="0">
                <a:latin typeface="+mn-ea"/>
              </a:rPr>
              <a:t>の最終報告書におけるサプライチェーン排出量の開示 </a:t>
            </a:r>
            <a:r>
              <a:rPr lang="en-US" altLang="ja-JP" dirty="0" smtClean="0">
                <a:latin typeface="+mn-ea"/>
              </a:rPr>
              <a:t>2/4</a:t>
            </a:r>
            <a:endParaRPr lang="ja-JP" altLang="en-US" dirty="0">
              <a:latin typeface="+mn-ea"/>
            </a:endParaRP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l="3344" t="6871" r="4046" b="3005"/>
          <a:stretch/>
        </p:blipFill>
        <p:spPr>
          <a:xfrm>
            <a:off x="1255090" y="1303783"/>
            <a:ext cx="7977201" cy="5847365"/>
          </a:xfrm>
          <a:prstGeom prst="rect">
            <a:avLst/>
          </a:prstGeom>
        </p:spPr>
      </p:pic>
      <p:sp>
        <p:nvSpPr>
          <p:cNvPr id="9" name="角丸四角形 8"/>
          <p:cNvSpPr/>
          <p:nvPr/>
        </p:nvSpPr>
        <p:spPr bwMode="auto">
          <a:xfrm>
            <a:off x="7231754" y="4810677"/>
            <a:ext cx="1980220" cy="1080120"/>
          </a:xfrm>
          <a:prstGeom prst="roundRect">
            <a:avLst/>
          </a:prstGeom>
          <a:noFill/>
          <a:ln w="5715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dirty="0" smtClean="0">
              <a:solidFill>
                <a:prstClr val="black"/>
              </a:solidFill>
              <a:latin typeface="HGP創英角ｺﾞｼｯｸUB" pitchFamily="50" charset="-128"/>
              <a:ea typeface="HGP創英角ｺﾞｼｯｸUB" pitchFamily="50" charset="-128"/>
            </a:endParaRPr>
          </a:p>
        </p:txBody>
      </p:sp>
      <p:sp>
        <p:nvSpPr>
          <p:cNvPr id="10" name="右矢印 9"/>
          <p:cNvSpPr/>
          <p:nvPr/>
        </p:nvSpPr>
        <p:spPr bwMode="auto">
          <a:xfrm>
            <a:off x="9320122" y="5098709"/>
            <a:ext cx="288032" cy="504056"/>
          </a:xfrm>
          <a:prstGeom prst="rightArrow">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dirty="0" smtClean="0">
              <a:solidFill>
                <a:prstClr val="black"/>
              </a:solidFill>
              <a:latin typeface="HGP創英角ｺﾞｼｯｸUB" pitchFamily="50" charset="-128"/>
              <a:ea typeface="HGP創英角ｺﾞｼｯｸUB" pitchFamily="50" charset="-128"/>
            </a:endParaRPr>
          </a:p>
        </p:txBody>
      </p:sp>
      <p:sp>
        <p:nvSpPr>
          <p:cNvPr id="11" name="テキスト ボックス 10"/>
          <p:cNvSpPr txBox="1"/>
          <p:nvPr/>
        </p:nvSpPr>
        <p:spPr>
          <a:xfrm>
            <a:off x="9608154" y="5157030"/>
            <a:ext cx="835485" cy="387414"/>
          </a:xfrm>
          <a:prstGeom prst="rect">
            <a:avLst/>
          </a:prstGeom>
          <a:noFill/>
        </p:spPr>
        <p:txBody>
          <a:bodyPr wrap="none" rtlCol="0">
            <a:spAutoFit/>
          </a:bodyPr>
          <a:lstStyle/>
          <a:p>
            <a:pPr defTabSz="914400" fontAlgn="base">
              <a:lnSpc>
                <a:spcPct val="120000"/>
              </a:lnSpc>
              <a:spcBef>
                <a:spcPct val="0"/>
              </a:spcBef>
              <a:spcAft>
                <a:spcPct val="70000"/>
              </a:spcAft>
            </a:pPr>
            <a:r>
              <a:rPr lang="ja-JP" altLang="en-US" sz="1800" dirty="0" smtClean="0">
                <a:solidFill>
                  <a:prstClr val="black"/>
                </a:solidFill>
                <a:latin typeface="Meiryo UI" panose="020B0604030504040204" pitchFamily="50" charset="-128"/>
                <a:cs typeface="Meiryo UI" panose="020B0604030504040204" pitchFamily="50" charset="-128"/>
              </a:rPr>
              <a:t>次頁へ</a:t>
            </a:r>
            <a:endParaRPr lang="ja-JP" altLang="en-US" sz="1800" dirty="0">
              <a:solidFill>
                <a:prstClr val="black"/>
              </a:solidFill>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52045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latin typeface="+mn-ea"/>
              </a:rPr>
              <a:t>TCFD</a:t>
            </a:r>
            <a:r>
              <a:rPr lang="ja-JP" altLang="en-US" dirty="0">
                <a:latin typeface="+mn-ea"/>
              </a:rPr>
              <a:t>の最終報告書におけるサプライチェーン排出量の開示 </a:t>
            </a:r>
            <a:r>
              <a:rPr lang="en-US" altLang="ja-JP" dirty="0" smtClean="0">
                <a:latin typeface="+mn-ea"/>
              </a:rPr>
              <a:t>3/4</a:t>
            </a:r>
            <a:endParaRPr lang="ja-JP" altLang="en-US" dirty="0">
              <a:latin typeface="+mn-ea"/>
            </a:endParaRP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l="72606" t="41287" r="4046" b="21672"/>
          <a:stretch/>
        </p:blipFill>
        <p:spPr>
          <a:xfrm>
            <a:off x="1408950" y="1443590"/>
            <a:ext cx="4920461" cy="5482987"/>
          </a:xfrm>
          <a:prstGeom prst="rect">
            <a:avLst/>
          </a:prstGeom>
        </p:spPr>
      </p:pic>
      <p:sp>
        <p:nvSpPr>
          <p:cNvPr id="13" name="角丸四角形吹き出し 12"/>
          <p:cNvSpPr/>
          <p:nvPr/>
        </p:nvSpPr>
        <p:spPr bwMode="auto">
          <a:xfrm>
            <a:off x="6305494" y="2534090"/>
            <a:ext cx="3672408" cy="1800200"/>
          </a:xfrm>
          <a:prstGeom prst="wedgeRoundRectCallout">
            <a:avLst>
              <a:gd name="adj1" fmla="val -48431"/>
              <a:gd name="adj2" fmla="val 80631"/>
              <a:gd name="adj3" fmla="val 16667"/>
            </a:avLst>
          </a:prstGeom>
          <a:solidFill>
            <a:sysClr val="window" lastClr="FFFFFF"/>
          </a:solidFill>
          <a:ln w="25400" cap="flat" cmpd="sng" algn="ctr">
            <a:solidFill>
              <a:srgbClr val="F14124"/>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r>
              <a:rPr kumimoji="0" lang="en-US" altLang="ja-JP"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Scope1</a:t>
            </a:r>
            <a:r>
              <a:rPr kumimoji="0" lang="ja-JP" altLang="en-US" sz="2400" b="0" i="0" u="none" strike="noStrike" kern="0" cap="none" spc="0" normalizeH="0" baseline="0" noProof="0" dirty="0" err="1" smtClean="0">
                <a:ln>
                  <a:noFill/>
                </a:ln>
                <a:solidFill>
                  <a:prstClr val="black"/>
                </a:solidFill>
                <a:effectLst/>
                <a:uLnTx/>
                <a:uFillTx/>
                <a:latin typeface="+mn-ea"/>
                <a:ea typeface="+mn-ea"/>
                <a:cs typeface="Meiryo UI" panose="020B0604030504040204" pitchFamily="50" charset="-128"/>
              </a:rPr>
              <a:t>、</a:t>
            </a:r>
            <a:r>
              <a:rPr kumimoji="0" lang="en-US" altLang="ja-JP"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Scope2</a:t>
            </a:r>
            <a:r>
              <a:rPr kumimoji="0" lang="ja-JP" altLang="en-US"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及び当てはまる場合は</a:t>
            </a:r>
            <a:r>
              <a:rPr kumimoji="0" lang="en-US" altLang="ja-JP"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Scope3</a:t>
            </a:r>
            <a:r>
              <a:rPr kumimoji="0" lang="ja-JP" altLang="en-US"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の</a:t>
            </a:r>
            <a:r>
              <a:rPr kumimoji="0" lang="en-US" altLang="ja-JP"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GHG</a:t>
            </a:r>
            <a:r>
              <a:rPr kumimoji="0" lang="ja-JP" altLang="en-US"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排出量と、その関連リスクについて開示する“</a:t>
            </a:r>
          </a:p>
        </p:txBody>
      </p:sp>
      <p:sp>
        <p:nvSpPr>
          <p:cNvPr id="14" name="正方形/長方形 13"/>
          <p:cNvSpPr/>
          <p:nvPr/>
        </p:nvSpPr>
        <p:spPr bwMode="auto">
          <a:xfrm>
            <a:off x="1552966" y="4658326"/>
            <a:ext cx="4572508" cy="2163356"/>
          </a:xfrm>
          <a:prstGeom prst="rect">
            <a:avLst/>
          </a:prstGeom>
          <a:solidFill>
            <a:sysClr val="window" lastClr="FFFFFF">
              <a:lumMod val="95000"/>
            </a:sysClr>
          </a:solidFill>
          <a:ln w="9525" cap="flat" cmpd="sng" algn="ctr">
            <a:noFill/>
            <a:prstDash val="solid"/>
            <a:roun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marL="180975" marR="0" lvl="0" indent="-180975" defTabSz="862013"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b) Disclose Scope 1, Scope 2, and, if appropriate, Scope 3 greenhouse gas (GHG)  emissions, and the related risks.</a:t>
            </a:r>
            <a:endParaRPr kumimoji="0" lang="ja-JP" altLang="en-US"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p:txBody>
      </p:sp>
      <p:sp>
        <p:nvSpPr>
          <p:cNvPr id="15" name="Rectangle 8"/>
          <p:cNvSpPr>
            <a:spLocks noChangeArrowheads="1"/>
          </p:cNvSpPr>
          <p:nvPr/>
        </p:nvSpPr>
        <p:spPr bwMode="auto">
          <a:xfrm>
            <a:off x="957376" y="7132392"/>
            <a:ext cx="7991661" cy="302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lvl1pPr algn="l" defTabSz="862013"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622300" indent="-176213" algn="l" defTabSz="862013"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990600" indent="-177800" algn="l" defTabSz="862013"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eaLnBrk="1" fontAlgn="auto" hangingPunct="1">
              <a:lnSpc>
                <a:spcPct val="100000"/>
              </a:lnSpc>
              <a:spcBef>
                <a:spcPct val="0"/>
              </a:spcBef>
              <a:spcAft>
                <a:spcPts val="0"/>
              </a:spcAft>
              <a:buClrTx/>
              <a:buFont typeface="Wingdings" pitchFamily="2" charset="2"/>
              <a:buNone/>
            </a:pPr>
            <a:r>
              <a:rPr lang="en-US" altLang="ja-JP" sz="1400" dirty="0" smtClean="0">
                <a:solidFill>
                  <a:prstClr val="black"/>
                </a:solidFill>
                <a:latin typeface="+mn-ea"/>
                <a:ea typeface="+mn-ea"/>
                <a:cs typeface="Meiryo UI" panose="020B0604030504040204" pitchFamily="50" charset="-128"/>
              </a:rPr>
              <a:t>[</a:t>
            </a:r>
            <a:r>
              <a:rPr lang="ja-JP" altLang="en-US" sz="1400" dirty="0" smtClean="0">
                <a:solidFill>
                  <a:prstClr val="black"/>
                </a:solidFill>
                <a:latin typeface="+mn-ea"/>
                <a:ea typeface="+mn-ea"/>
                <a:cs typeface="Meiryo UI" panose="020B0604030504040204" pitchFamily="50" charset="-128"/>
              </a:rPr>
              <a:t>出所</a:t>
            </a:r>
            <a:r>
              <a:rPr lang="en-US" altLang="ja-JP" sz="1400" dirty="0" smtClean="0">
                <a:solidFill>
                  <a:prstClr val="black"/>
                </a:solidFill>
                <a:latin typeface="+mn-ea"/>
                <a:ea typeface="+mn-ea"/>
                <a:cs typeface="Meiryo UI" panose="020B0604030504040204" pitchFamily="50" charset="-128"/>
              </a:rPr>
              <a:t>] TCFD Recommendations of the Task Force on Climate-related Financial Disclosures </a:t>
            </a:r>
            <a:endParaRPr lang="ja-JP" altLang="en-US" sz="1400" dirty="0">
              <a:solidFill>
                <a:prstClr val="black"/>
              </a:solidFill>
              <a:latin typeface="+mn-ea"/>
              <a:ea typeface="+mn-ea"/>
              <a:cs typeface="Meiryo UI" panose="020B0604030504040204" pitchFamily="50" charset="-128"/>
            </a:endParaRPr>
          </a:p>
        </p:txBody>
      </p:sp>
      <p:sp>
        <p:nvSpPr>
          <p:cNvPr id="16" name="角丸四角形 15"/>
          <p:cNvSpPr/>
          <p:nvPr/>
        </p:nvSpPr>
        <p:spPr bwMode="auto">
          <a:xfrm>
            <a:off x="1408951" y="4388179"/>
            <a:ext cx="4896544" cy="2433504"/>
          </a:xfrm>
          <a:prstGeom prst="roundRect">
            <a:avLst/>
          </a:prstGeom>
          <a:noFill/>
          <a:ln w="5715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smtClean="0">
              <a:ln>
                <a:noFill/>
              </a:ln>
              <a:solidFill>
                <a:prstClr val="black"/>
              </a:solidFill>
              <a:effectLst/>
              <a:uLnTx/>
              <a:uFillTx/>
              <a:latin typeface="+mn-ea"/>
              <a:ea typeface="+mn-ea"/>
              <a:cs typeface="+mn-cs"/>
            </a:endParaRPr>
          </a:p>
        </p:txBody>
      </p:sp>
    </p:spTree>
    <p:extLst>
      <p:ext uri="{BB962C8B-B14F-4D97-AF65-F5344CB8AC3E}">
        <p14:creationId xmlns:p14="http://schemas.microsoft.com/office/powerpoint/2010/main" val="138025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サプライチェーン排出量とは？</a:t>
            </a:r>
            <a:endParaRPr kumimoji="1" lang="ja-JP" altLang="en-US" dirty="0"/>
          </a:p>
        </p:txBody>
      </p:sp>
      <p:sp>
        <p:nvSpPr>
          <p:cNvPr id="3" name="コンテンツ プレースホルダー 2"/>
          <p:cNvSpPr>
            <a:spLocks noGrp="1"/>
          </p:cNvSpPr>
          <p:nvPr>
            <p:ph sz="quarter" idx="12"/>
          </p:nvPr>
        </p:nvSpPr>
        <p:spPr>
          <a:xfrm>
            <a:off x="161925" y="1110920"/>
            <a:ext cx="10367963" cy="2019935"/>
          </a:xfrm>
        </p:spPr>
        <p:txBody>
          <a:bodyPr/>
          <a:lstStyle/>
          <a:p>
            <a:pPr marL="273050" indent="-273050"/>
            <a:r>
              <a:rPr lang="ja-JP" altLang="en-US" dirty="0"/>
              <a:t>事業者自らの排出だけでなく、事業活動に関係するあらゆる排出を合計した排出量を指す。つまり、原材料調達・製造・物流・販売・廃棄など、一連の流れ全体から発生する温室効果ガス排出量のこと</a:t>
            </a:r>
          </a:p>
          <a:p>
            <a:pPr marL="273050" indent="-273050"/>
            <a:r>
              <a:rPr lang="ja-JP" altLang="en-US" dirty="0"/>
              <a:t>サプライチェーン排出量＝</a:t>
            </a:r>
            <a:r>
              <a:rPr lang="en-US" altLang="ja-JP" b="1" dirty="0">
                <a:solidFill>
                  <a:srgbClr val="0070C0"/>
                </a:solidFill>
              </a:rPr>
              <a:t>Scope1</a:t>
            </a:r>
            <a:r>
              <a:rPr lang="ja-JP" altLang="en-US" b="1" dirty="0">
                <a:solidFill>
                  <a:srgbClr val="0070C0"/>
                </a:solidFill>
              </a:rPr>
              <a:t>排出量</a:t>
            </a:r>
            <a:r>
              <a:rPr lang="ja-JP" altLang="en-US" dirty="0"/>
              <a:t>＋</a:t>
            </a:r>
            <a:r>
              <a:rPr lang="en-US" altLang="ja-JP" b="1" dirty="0">
                <a:solidFill>
                  <a:srgbClr val="FF33CC"/>
                </a:solidFill>
              </a:rPr>
              <a:t>Scope2</a:t>
            </a:r>
            <a:r>
              <a:rPr lang="ja-JP" altLang="en-US" b="1" dirty="0">
                <a:solidFill>
                  <a:srgbClr val="FF33CC"/>
                </a:solidFill>
              </a:rPr>
              <a:t>排出量</a:t>
            </a:r>
            <a:r>
              <a:rPr lang="ja-JP" altLang="en-US" dirty="0"/>
              <a:t>＋</a:t>
            </a:r>
            <a:r>
              <a:rPr lang="en-US" altLang="ja-JP" b="1" dirty="0">
                <a:solidFill>
                  <a:srgbClr val="009900"/>
                </a:solidFill>
              </a:rPr>
              <a:t>Scope3</a:t>
            </a:r>
            <a:r>
              <a:rPr lang="ja-JP" altLang="en-US" b="1" dirty="0">
                <a:solidFill>
                  <a:srgbClr val="009900"/>
                </a:solidFill>
              </a:rPr>
              <a:t>排出量</a:t>
            </a:r>
            <a:endParaRPr lang="ja-JP" altLang="en-US" b="1" dirty="0"/>
          </a:p>
          <a:p>
            <a:pPr marL="273050" indent="-273050"/>
            <a:r>
              <a:rPr lang="en-US" altLang="ja-JP" dirty="0"/>
              <a:t>GHG</a:t>
            </a:r>
            <a:r>
              <a:rPr lang="ja-JP" altLang="en-US" dirty="0"/>
              <a:t>プロトコルの</a:t>
            </a:r>
            <a:r>
              <a:rPr lang="en-US" altLang="ja-JP" dirty="0"/>
              <a:t>Scope3</a:t>
            </a:r>
            <a:r>
              <a:rPr lang="ja-JP" altLang="en-US" dirty="0"/>
              <a:t>基準では、</a:t>
            </a:r>
            <a:r>
              <a:rPr lang="en-US" altLang="ja-JP" dirty="0"/>
              <a:t>Scope3</a:t>
            </a:r>
            <a:r>
              <a:rPr lang="ja-JP" altLang="en-US" dirty="0"/>
              <a:t>を</a:t>
            </a:r>
            <a:r>
              <a:rPr lang="en-US" altLang="ja-JP" b="1" dirty="0">
                <a:solidFill>
                  <a:srgbClr val="FF0000"/>
                </a:solidFill>
              </a:rPr>
              <a:t>15</a:t>
            </a:r>
            <a:r>
              <a:rPr lang="ja-JP" altLang="en-US" b="1" dirty="0">
                <a:solidFill>
                  <a:srgbClr val="FF0000"/>
                </a:solidFill>
              </a:rPr>
              <a:t>のカテゴリに分類</a:t>
            </a:r>
          </a:p>
        </p:txBody>
      </p:sp>
      <p:sp>
        <p:nvSpPr>
          <p:cNvPr id="5" name="テキスト ボックス 4"/>
          <p:cNvSpPr txBox="1"/>
          <p:nvPr/>
        </p:nvSpPr>
        <p:spPr>
          <a:xfrm>
            <a:off x="624565" y="6343117"/>
            <a:ext cx="9575355" cy="1015663"/>
          </a:xfrm>
          <a:prstGeom prst="rect">
            <a:avLst/>
          </a:prstGeom>
          <a:noFill/>
        </p:spPr>
        <p:txBody>
          <a:bodyPr wrap="square" rtlCol="0" anchor="t">
            <a:spAutoFit/>
          </a:bodyPr>
          <a:lstStyle/>
          <a:p>
            <a:r>
              <a:rPr lang="en-US" altLang="ja-JP" sz="2000" b="1" dirty="0" smtClean="0">
                <a:solidFill>
                  <a:srgbClr val="0066CC"/>
                </a:solidFill>
                <a:latin typeface="Meiryo UI" panose="020B0604030504040204" pitchFamily="50" charset="-128"/>
                <a:ea typeface="Meiryo UI" panose="020B0604030504040204" pitchFamily="50" charset="-128"/>
              </a:rPr>
              <a:t>Scope1</a:t>
            </a:r>
            <a:r>
              <a:rPr lang="ja-JP" altLang="en-US" sz="2000" b="1" dirty="0" smtClean="0">
                <a:solidFill>
                  <a:srgbClr val="0066CC"/>
                </a:solidFill>
                <a:latin typeface="Meiryo UI" panose="020B0604030504040204" pitchFamily="50" charset="-128"/>
                <a:ea typeface="Meiryo UI" panose="020B0604030504040204" pitchFamily="50" charset="-128"/>
              </a:rPr>
              <a:t>：</a:t>
            </a:r>
            <a:r>
              <a:rPr lang="ja-JP" altLang="en-US" sz="2000" b="1" dirty="0">
                <a:solidFill>
                  <a:srgbClr val="0066CC"/>
                </a:solidFill>
                <a:latin typeface="Meiryo UI" panose="020B0604030504040204" pitchFamily="50" charset="-128"/>
                <a:ea typeface="Meiryo UI" panose="020B0604030504040204" pitchFamily="50" charset="-128"/>
              </a:rPr>
              <a:t>事</a:t>
            </a:r>
            <a:r>
              <a:rPr lang="ja-JP" altLang="en-US" sz="2000" b="1" dirty="0" smtClean="0">
                <a:solidFill>
                  <a:srgbClr val="0066CC"/>
                </a:solidFill>
                <a:latin typeface="Meiryo UI" panose="020B0604030504040204" pitchFamily="50" charset="-128"/>
                <a:ea typeface="Meiryo UI" panose="020B0604030504040204" pitchFamily="50" charset="-128"/>
              </a:rPr>
              <a:t>業者自らによる温室効果ガスの直接排出</a:t>
            </a:r>
            <a:r>
              <a:rPr lang="en-US" altLang="ja-JP" sz="2000" b="1" dirty="0" smtClean="0">
                <a:solidFill>
                  <a:srgbClr val="0066CC"/>
                </a:solidFill>
                <a:latin typeface="Meiryo UI" panose="020B0604030504040204" pitchFamily="50" charset="-128"/>
                <a:ea typeface="Meiryo UI" panose="020B0604030504040204" pitchFamily="50" charset="-128"/>
              </a:rPr>
              <a:t>(</a:t>
            </a:r>
            <a:r>
              <a:rPr lang="ja-JP" altLang="en-US" sz="2000" b="1" dirty="0" smtClean="0">
                <a:solidFill>
                  <a:srgbClr val="0066CC"/>
                </a:solidFill>
                <a:latin typeface="Meiryo UI" panose="020B0604030504040204" pitchFamily="50" charset="-128"/>
                <a:ea typeface="Meiryo UI" panose="020B0604030504040204" pitchFamily="50" charset="-128"/>
              </a:rPr>
              <a:t>燃料の燃焼、工業プロセス</a:t>
            </a:r>
            <a:r>
              <a:rPr lang="en-US" altLang="ja-JP" sz="2000" b="1" dirty="0" smtClean="0">
                <a:solidFill>
                  <a:srgbClr val="0066CC"/>
                </a:solidFill>
                <a:latin typeface="Meiryo UI" panose="020B0604030504040204" pitchFamily="50" charset="-128"/>
                <a:ea typeface="Meiryo UI" panose="020B0604030504040204" pitchFamily="50" charset="-128"/>
              </a:rPr>
              <a:t>)</a:t>
            </a:r>
          </a:p>
          <a:p>
            <a:r>
              <a:rPr lang="en-US" altLang="ja-JP" sz="2000" b="1" dirty="0" smtClean="0">
                <a:solidFill>
                  <a:srgbClr val="FF33CC"/>
                </a:solidFill>
                <a:latin typeface="Meiryo UI" panose="020B0604030504040204" pitchFamily="50" charset="-128"/>
                <a:ea typeface="Meiryo UI" panose="020B0604030504040204" pitchFamily="50" charset="-128"/>
              </a:rPr>
              <a:t>Scope2 :</a:t>
            </a:r>
            <a:r>
              <a:rPr lang="ja-JP" altLang="en-US" sz="2000" b="1" dirty="0">
                <a:solidFill>
                  <a:srgbClr val="FF33CC"/>
                </a:solidFill>
                <a:latin typeface="Meiryo UI" panose="020B0604030504040204" pitchFamily="50" charset="-128"/>
                <a:ea typeface="Meiryo UI" panose="020B0604030504040204" pitchFamily="50" charset="-128"/>
              </a:rPr>
              <a:t> </a:t>
            </a:r>
            <a:r>
              <a:rPr lang="ja-JP" altLang="en-US" sz="2000" b="1" dirty="0" smtClean="0">
                <a:solidFill>
                  <a:srgbClr val="FF33CC"/>
                </a:solidFill>
                <a:latin typeface="Meiryo UI" panose="020B0604030504040204" pitchFamily="50" charset="-128"/>
                <a:ea typeface="Meiryo UI" panose="020B0604030504040204" pitchFamily="50" charset="-128"/>
              </a:rPr>
              <a:t>他社から供給された電気、熱・蒸気の使用に伴う間接排出</a:t>
            </a:r>
            <a:endParaRPr lang="en-US" altLang="ja-JP" sz="2000" b="1" dirty="0" smtClean="0">
              <a:solidFill>
                <a:srgbClr val="FF33CC"/>
              </a:solidFill>
              <a:latin typeface="Meiryo UI" panose="020B0604030504040204" pitchFamily="50" charset="-128"/>
              <a:ea typeface="Meiryo UI" panose="020B0604030504040204" pitchFamily="50" charset="-128"/>
            </a:endParaRPr>
          </a:p>
          <a:p>
            <a:r>
              <a:rPr lang="en-US" altLang="ja-JP" sz="2000" b="1" dirty="0" smtClean="0">
                <a:solidFill>
                  <a:srgbClr val="009900"/>
                </a:solidFill>
                <a:latin typeface="Meiryo UI" panose="020B0604030504040204" pitchFamily="50" charset="-128"/>
                <a:ea typeface="Meiryo UI" panose="020B0604030504040204" pitchFamily="50" charset="-128"/>
              </a:rPr>
              <a:t>Scope3 : Scope1</a:t>
            </a:r>
            <a:r>
              <a:rPr lang="ja-JP" altLang="en-US" sz="2000" b="1" dirty="0" err="1" smtClean="0">
                <a:solidFill>
                  <a:srgbClr val="009900"/>
                </a:solidFill>
                <a:latin typeface="Meiryo UI" panose="020B0604030504040204" pitchFamily="50" charset="-128"/>
                <a:ea typeface="Meiryo UI" panose="020B0604030504040204" pitchFamily="50" charset="-128"/>
              </a:rPr>
              <a:t>、</a:t>
            </a:r>
            <a:r>
              <a:rPr lang="en-US" altLang="ja-JP" sz="2000" b="1" dirty="0" smtClean="0">
                <a:solidFill>
                  <a:srgbClr val="009900"/>
                </a:solidFill>
                <a:latin typeface="Meiryo UI" panose="020B0604030504040204" pitchFamily="50" charset="-128"/>
                <a:ea typeface="Meiryo UI" panose="020B0604030504040204" pitchFamily="50" charset="-128"/>
              </a:rPr>
              <a:t>Scope2</a:t>
            </a:r>
            <a:r>
              <a:rPr lang="ja-JP" altLang="en-US" sz="2000" b="1" dirty="0" smtClean="0">
                <a:solidFill>
                  <a:srgbClr val="009900"/>
                </a:solidFill>
                <a:latin typeface="Meiryo UI" panose="020B0604030504040204" pitchFamily="50" charset="-128"/>
                <a:ea typeface="Meiryo UI" panose="020B0604030504040204" pitchFamily="50" charset="-128"/>
              </a:rPr>
              <a:t>以外の間接排出</a:t>
            </a:r>
            <a:r>
              <a:rPr lang="en-US" altLang="ja-JP" sz="2000" b="1" dirty="0" smtClean="0">
                <a:solidFill>
                  <a:srgbClr val="009900"/>
                </a:solidFill>
                <a:latin typeface="Meiryo UI" panose="020B0604030504040204" pitchFamily="50" charset="-128"/>
                <a:ea typeface="Meiryo UI" panose="020B0604030504040204" pitchFamily="50" charset="-128"/>
              </a:rPr>
              <a:t>(</a:t>
            </a:r>
            <a:r>
              <a:rPr lang="ja-JP" altLang="en-US" sz="2000" b="1" dirty="0" smtClean="0">
                <a:solidFill>
                  <a:srgbClr val="009900"/>
                </a:solidFill>
                <a:latin typeface="Meiryo UI" panose="020B0604030504040204" pitchFamily="50" charset="-128"/>
                <a:ea typeface="Meiryo UI" panose="020B0604030504040204" pitchFamily="50" charset="-128"/>
              </a:rPr>
              <a:t>事業者の活動に関連する他社の排出</a:t>
            </a:r>
            <a:r>
              <a:rPr lang="en-US" altLang="ja-JP" sz="2000" b="1" dirty="0" smtClean="0">
                <a:solidFill>
                  <a:srgbClr val="009900"/>
                </a:solidFill>
                <a:latin typeface="Meiryo UI" panose="020B0604030504040204" pitchFamily="50" charset="-128"/>
                <a:ea typeface="Meiryo UI" panose="020B0604030504040204" pitchFamily="50" charset="-128"/>
              </a:rPr>
              <a:t>)</a:t>
            </a:r>
          </a:p>
        </p:txBody>
      </p:sp>
      <p:pic>
        <p:nvPicPr>
          <p:cNvPr id="6" name="図 5"/>
          <p:cNvPicPr>
            <a:picLocks noChangeAspect="1"/>
          </p:cNvPicPr>
          <p:nvPr/>
        </p:nvPicPr>
        <p:blipFill>
          <a:blip r:embed="rId2"/>
          <a:stretch>
            <a:fillRect/>
          </a:stretch>
        </p:blipFill>
        <p:spPr>
          <a:xfrm>
            <a:off x="636601" y="3390789"/>
            <a:ext cx="9563319" cy="2697775"/>
          </a:xfrm>
          <a:prstGeom prst="rect">
            <a:avLst/>
          </a:prstGeom>
        </p:spPr>
      </p:pic>
      <p:sp>
        <p:nvSpPr>
          <p:cNvPr id="8" name="テキスト ボックス 7"/>
          <p:cNvSpPr txBox="1"/>
          <p:nvPr/>
        </p:nvSpPr>
        <p:spPr>
          <a:xfrm>
            <a:off x="593724" y="6055085"/>
            <a:ext cx="2806727" cy="253916"/>
          </a:xfrm>
          <a:prstGeom prst="rect">
            <a:avLst/>
          </a:prstGeom>
          <a:noFill/>
        </p:spPr>
        <p:txBody>
          <a:bodyPr wrap="square" rtlCol="0">
            <a:spAutoFit/>
          </a:bodyPr>
          <a:lstStyle/>
          <a:p>
            <a:r>
              <a:rPr kumimoji="1" lang="ja-JP" altLang="en-US" sz="1050" dirty="0" smtClean="0">
                <a:latin typeface="+mn-lt"/>
                <a:ea typeface="+mn-ea"/>
              </a:rPr>
              <a:t>○の数字は</a:t>
            </a:r>
            <a:r>
              <a:rPr kumimoji="1" lang="en-US" altLang="ja-JP" sz="1050" dirty="0" smtClean="0">
                <a:latin typeface="+mn-lt"/>
                <a:ea typeface="+mn-ea"/>
              </a:rPr>
              <a:t>Scope</a:t>
            </a:r>
            <a:r>
              <a:rPr kumimoji="1" lang="ja-JP" altLang="en-US" sz="1050" dirty="0" smtClean="0">
                <a:latin typeface="+mn-lt"/>
                <a:ea typeface="+mn-ea"/>
              </a:rPr>
              <a:t>３のカテゴリ</a:t>
            </a:r>
          </a:p>
        </p:txBody>
      </p:sp>
    </p:spTree>
    <p:extLst>
      <p:ext uri="{BB962C8B-B14F-4D97-AF65-F5344CB8AC3E}">
        <p14:creationId xmlns:p14="http://schemas.microsoft.com/office/powerpoint/2010/main" val="3663837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latin typeface="+mn-ea"/>
              </a:rPr>
              <a:t>TCFD</a:t>
            </a:r>
            <a:r>
              <a:rPr lang="ja-JP" altLang="en-US" dirty="0">
                <a:latin typeface="+mn-ea"/>
              </a:rPr>
              <a:t>の最終報告書におけるサプライチェーン排出量の開示 </a:t>
            </a:r>
            <a:r>
              <a:rPr lang="en-US" altLang="ja-JP" dirty="0" smtClean="0">
                <a:latin typeface="+mn-ea"/>
              </a:rPr>
              <a:t>4/4</a:t>
            </a:r>
            <a:endParaRPr lang="ja-JP" altLang="en-US" dirty="0">
              <a:latin typeface="+mn-ea"/>
            </a:endParaRP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sp>
        <p:nvSpPr>
          <p:cNvPr id="15" name="Rectangle 8"/>
          <p:cNvSpPr>
            <a:spLocks noChangeArrowheads="1"/>
          </p:cNvSpPr>
          <p:nvPr/>
        </p:nvSpPr>
        <p:spPr bwMode="auto">
          <a:xfrm>
            <a:off x="794325" y="7160967"/>
            <a:ext cx="9103163" cy="290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lvl1pPr algn="l" defTabSz="862013"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622300" indent="-176213" algn="l" defTabSz="862013"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990600" indent="-177800" algn="l" defTabSz="862013"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buNone/>
            </a:pPr>
            <a:r>
              <a:rPr lang="en-US" altLang="ja-JP" sz="1200" dirty="0">
                <a:solidFill>
                  <a:prstClr val="black"/>
                </a:solidFill>
                <a:latin typeface="+mn-ea"/>
                <a:ea typeface="+mn-ea"/>
                <a:cs typeface="Meiryo UI" panose="020B0604030504040204" pitchFamily="50" charset="-128"/>
              </a:rPr>
              <a:t>[</a:t>
            </a:r>
            <a:r>
              <a:rPr lang="ja-JP" altLang="en-US" sz="1200" dirty="0">
                <a:solidFill>
                  <a:prstClr val="black"/>
                </a:solidFill>
                <a:latin typeface="+mn-ea"/>
                <a:ea typeface="+mn-ea"/>
                <a:cs typeface="Meiryo UI" panose="020B0604030504040204" pitchFamily="50" charset="-128"/>
              </a:rPr>
              <a:t>出所</a:t>
            </a:r>
            <a:r>
              <a:rPr lang="en-US" altLang="ja-JP" sz="1200" dirty="0">
                <a:solidFill>
                  <a:prstClr val="black"/>
                </a:solidFill>
                <a:latin typeface="+mn-ea"/>
                <a:ea typeface="+mn-ea"/>
                <a:cs typeface="Meiryo UI" panose="020B0604030504040204" pitchFamily="50" charset="-128"/>
              </a:rPr>
              <a:t>] </a:t>
            </a:r>
            <a:r>
              <a:rPr lang="en-US" altLang="ja-JP" sz="1200" dirty="0" smtClean="0">
                <a:solidFill>
                  <a:prstClr val="black"/>
                </a:solidFill>
                <a:latin typeface="+mn-ea"/>
                <a:ea typeface="+mn-ea"/>
                <a:cs typeface="Meiryo UI" panose="020B0604030504040204" pitchFamily="50" charset="-128"/>
              </a:rPr>
              <a:t>TCFD </a:t>
            </a:r>
            <a:r>
              <a:rPr lang="ja-JP" altLang="en-US" sz="1200" dirty="0" smtClean="0">
                <a:solidFill>
                  <a:prstClr val="black"/>
                </a:solidFill>
                <a:latin typeface="+mn-ea"/>
                <a:ea typeface="+mn-ea"/>
                <a:cs typeface="Meiryo UI" panose="020B0604030504040204" pitchFamily="50" charset="-128"/>
              </a:rPr>
              <a:t>「</a:t>
            </a:r>
            <a:r>
              <a:rPr lang="en-US" altLang="ja-JP" sz="1200" dirty="0">
                <a:solidFill>
                  <a:prstClr val="black"/>
                </a:solidFill>
                <a:latin typeface="+mn-ea"/>
                <a:ea typeface="+mn-ea"/>
                <a:cs typeface="Meiryo UI" panose="020B0604030504040204" pitchFamily="50" charset="-128"/>
              </a:rPr>
              <a:t>Implementing the Recommendations of the Task Force on Climate-related Financial </a:t>
            </a:r>
            <a:r>
              <a:rPr lang="en-US" altLang="ja-JP" sz="1200" dirty="0" smtClean="0">
                <a:solidFill>
                  <a:prstClr val="black"/>
                </a:solidFill>
                <a:latin typeface="+mn-ea"/>
                <a:ea typeface="+mn-ea"/>
                <a:cs typeface="Meiryo UI" panose="020B0604030504040204" pitchFamily="50" charset="-128"/>
              </a:rPr>
              <a:t>Disclosures</a:t>
            </a:r>
            <a:r>
              <a:rPr lang="ja-JP" altLang="en-US" sz="1200" dirty="0" smtClean="0">
                <a:solidFill>
                  <a:prstClr val="black"/>
                </a:solidFill>
                <a:latin typeface="+mn-ea"/>
                <a:ea typeface="+mn-ea"/>
                <a:cs typeface="Meiryo UI" panose="020B0604030504040204" pitchFamily="50" charset="-128"/>
              </a:rPr>
              <a:t>」</a:t>
            </a:r>
            <a:r>
              <a:rPr lang="en-US" altLang="ja-JP" sz="1200" dirty="0" smtClean="0">
                <a:solidFill>
                  <a:prstClr val="black"/>
                </a:solidFill>
                <a:latin typeface="+mn-ea"/>
                <a:ea typeface="+mn-ea"/>
                <a:cs typeface="Meiryo UI" panose="020B0604030504040204" pitchFamily="50" charset="-128"/>
              </a:rPr>
              <a:t> </a:t>
            </a:r>
            <a:r>
              <a:rPr lang="ja-JP" altLang="en-US" sz="1200" dirty="0" smtClean="0">
                <a:solidFill>
                  <a:prstClr val="black"/>
                </a:solidFill>
                <a:latin typeface="+mn-ea"/>
                <a:ea typeface="+mn-ea"/>
                <a:cs typeface="Meiryo UI" panose="020B0604030504040204" pitchFamily="50" charset="-128"/>
              </a:rPr>
              <a:t>より抜粋</a:t>
            </a:r>
            <a:endParaRPr lang="ja-JP" altLang="en-US" sz="1200" dirty="0">
              <a:solidFill>
                <a:prstClr val="black"/>
              </a:solidFill>
              <a:latin typeface="+mn-ea"/>
              <a:ea typeface="+mn-ea"/>
              <a:cs typeface="Meiryo UI" panose="020B0604030504040204" pitchFamily="50" charset="-128"/>
            </a:endParaRPr>
          </a:p>
        </p:txBody>
      </p:sp>
      <p:grpSp>
        <p:nvGrpSpPr>
          <p:cNvPr id="6" name="グループ化 5"/>
          <p:cNvGrpSpPr>
            <a:grpSpLocks noChangeAspect="1"/>
          </p:cNvGrpSpPr>
          <p:nvPr/>
        </p:nvGrpSpPr>
        <p:grpSpPr>
          <a:xfrm>
            <a:off x="1354065" y="2250863"/>
            <a:ext cx="7920000" cy="2550339"/>
            <a:chOff x="665906" y="2250861"/>
            <a:chExt cx="9360000" cy="3014038"/>
          </a:xfrm>
        </p:grpSpPr>
        <p:pic>
          <p:nvPicPr>
            <p:cNvPr id="2" name="図 1"/>
            <p:cNvPicPr>
              <a:picLocks noChangeAspect="1"/>
            </p:cNvPicPr>
            <p:nvPr/>
          </p:nvPicPr>
          <p:blipFill>
            <a:blip r:embed="rId2"/>
            <a:stretch>
              <a:fillRect/>
            </a:stretch>
          </p:blipFill>
          <p:spPr>
            <a:xfrm>
              <a:off x="665906" y="2250861"/>
              <a:ext cx="9360000" cy="2247240"/>
            </a:xfrm>
            <a:prstGeom prst="rect">
              <a:avLst/>
            </a:prstGeom>
          </p:spPr>
        </p:pic>
        <p:pic>
          <p:nvPicPr>
            <p:cNvPr id="5" name="図 4"/>
            <p:cNvPicPr>
              <a:picLocks noChangeAspect="1"/>
            </p:cNvPicPr>
            <p:nvPr/>
          </p:nvPicPr>
          <p:blipFill>
            <a:blip r:embed="rId3"/>
            <a:stretch>
              <a:fillRect/>
            </a:stretch>
          </p:blipFill>
          <p:spPr>
            <a:xfrm>
              <a:off x="708769" y="4452377"/>
              <a:ext cx="9288000" cy="812522"/>
            </a:xfrm>
            <a:prstGeom prst="rect">
              <a:avLst/>
            </a:prstGeom>
          </p:spPr>
        </p:pic>
      </p:grpSp>
      <p:sp>
        <p:nvSpPr>
          <p:cNvPr id="17" name="コンテンツ プレースホルダー 4"/>
          <p:cNvSpPr>
            <a:spLocks noGrp="1"/>
          </p:cNvSpPr>
          <p:nvPr>
            <p:ph sz="quarter" idx="12"/>
          </p:nvPr>
        </p:nvSpPr>
        <p:spPr>
          <a:xfrm>
            <a:off x="161925" y="1110920"/>
            <a:ext cx="10367963" cy="942717"/>
          </a:xfrm>
        </p:spPr>
        <p:txBody>
          <a:bodyPr/>
          <a:lstStyle/>
          <a:p>
            <a:pPr marL="273050" indent="-273050"/>
            <a:r>
              <a:rPr lang="en-US" altLang="ja-JP" dirty="0" smtClean="0"/>
              <a:t>2021</a:t>
            </a:r>
            <a:r>
              <a:rPr lang="ja-JP" altLang="en-US" dirty="0" smtClean="0"/>
              <a:t>年に</a:t>
            </a:r>
            <a:r>
              <a:rPr lang="en-US" altLang="ja-JP" dirty="0" smtClean="0"/>
              <a:t>TCFD</a:t>
            </a:r>
            <a:r>
              <a:rPr lang="ja-JP" altLang="en-US" dirty="0" smtClean="0"/>
              <a:t>最終報告書に係るガイダンスが公開され、</a:t>
            </a:r>
            <a:r>
              <a:rPr lang="en-US" altLang="ja-JP" dirty="0" smtClean="0"/>
              <a:t>Scope3</a:t>
            </a:r>
            <a:r>
              <a:rPr lang="ja-JP" altLang="en-US" dirty="0" smtClean="0"/>
              <a:t>排出量の開示を促す改訂が行われ、</a:t>
            </a:r>
            <a:r>
              <a:rPr lang="ja-JP" altLang="en-US" dirty="0"/>
              <a:t>すべて</a:t>
            </a:r>
            <a:r>
              <a:rPr lang="ja-JP" altLang="en-US" dirty="0" smtClean="0"/>
              <a:t>の組織において</a:t>
            </a:r>
            <a:r>
              <a:rPr lang="en-US" altLang="ja-JP" dirty="0" smtClean="0"/>
              <a:t>Scope3</a:t>
            </a:r>
            <a:r>
              <a:rPr lang="ja-JP" altLang="en-US" dirty="0" smtClean="0"/>
              <a:t>排出量の開示を</a:t>
            </a:r>
            <a:r>
              <a:rPr lang="en-US" altLang="ja-JP" dirty="0" smtClean="0"/>
              <a:t>”</a:t>
            </a:r>
            <a:r>
              <a:rPr lang="ja-JP" altLang="en-US" dirty="0" smtClean="0"/>
              <a:t>強く推奨</a:t>
            </a:r>
            <a:r>
              <a:rPr lang="en-US" altLang="ja-JP" dirty="0" smtClean="0"/>
              <a:t>”</a:t>
            </a:r>
            <a:r>
              <a:rPr lang="ja-JP" altLang="en-US" dirty="0" smtClean="0"/>
              <a:t>とした</a:t>
            </a:r>
            <a:endParaRPr lang="ja-JP" altLang="en-US" dirty="0"/>
          </a:p>
        </p:txBody>
      </p:sp>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b="36135"/>
          <a:stretch/>
        </p:blipFill>
        <p:spPr>
          <a:xfrm>
            <a:off x="1354065" y="4925294"/>
            <a:ext cx="7920000" cy="1170706"/>
          </a:xfrm>
          <a:prstGeom prst="rect">
            <a:avLst/>
          </a:prstGeom>
        </p:spPr>
      </p:pic>
      <p:sp>
        <p:nvSpPr>
          <p:cNvPr id="18" name="角丸四角形 17"/>
          <p:cNvSpPr/>
          <p:nvPr/>
        </p:nvSpPr>
        <p:spPr bwMode="auto">
          <a:xfrm>
            <a:off x="3016703" y="2298489"/>
            <a:ext cx="6232708" cy="900000"/>
          </a:xfrm>
          <a:prstGeom prst="roundRect">
            <a:avLst/>
          </a:prstGeom>
          <a:noFill/>
          <a:ln w="5715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smtClean="0">
              <a:ln>
                <a:noFill/>
              </a:ln>
              <a:solidFill>
                <a:prstClr val="black"/>
              </a:solidFill>
              <a:effectLst/>
              <a:uLnTx/>
              <a:uFillTx/>
              <a:latin typeface="+mn-ea"/>
              <a:ea typeface="+mn-ea"/>
              <a:cs typeface="+mn-cs"/>
            </a:endParaRPr>
          </a:p>
        </p:txBody>
      </p:sp>
      <p:sp>
        <p:nvSpPr>
          <p:cNvPr id="19" name="角丸四角形 18"/>
          <p:cNvSpPr/>
          <p:nvPr/>
        </p:nvSpPr>
        <p:spPr bwMode="auto">
          <a:xfrm>
            <a:off x="1354065" y="4909748"/>
            <a:ext cx="7895346" cy="683425"/>
          </a:xfrm>
          <a:prstGeom prst="roundRect">
            <a:avLst/>
          </a:prstGeom>
          <a:noFill/>
          <a:ln w="5715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smtClean="0">
              <a:ln>
                <a:noFill/>
              </a:ln>
              <a:solidFill>
                <a:prstClr val="black"/>
              </a:solidFill>
              <a:effectLst/>
              <a:uLnTx/>
              <a:uFillTx/>
              <a:latin typeface="+mn-ea"/>
              <a:ea typeface="+mn-ea"/>
              <a:cs typeface="+mn-cs"/>
            </a:endParaRPr>
          </a:p>
        </p:txBody>
      </p:sp>
      <p:sp>
        <p:nvSpPr>
          <p:cNvPr id="22" name="角丸四角形吹き出し 21"/>
          <p:cNvSpPr/>
          <p:nvPr/>
        </p:nvSpPr>
        <p:spPr bwMode="auto">
          <a:xfrm>
            <a:off x="845906" y="6220092"/>
            <a:ext cx="9000000" cy="648830"/>
          </a:xfrm>
          <a:prstGeom prst="wedgeRoundRectCallout">
            <a:avLst>
              <a:gd name="adj1" fmla="val 8269"/>
              <a:gd name="adj2" fmla="val -115331"/>
              <a:gd name="adj3" fmla="val 16667"/>
            </a:avLst>
          </a:prstGeom>
          <a:solidFill>
            <a:sysClr val="window" lastClr="FFFFFF"/>
          </a:solidFill>
          <a:ln w="25400" cap="flat" cmpd="sng" algn="ctr">
            <a:solidFill>
              <a:srgbClr val="F14124"/>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TCFD</a:t>
            </a:r>
            <a:r>
              <a:rPr kumimoji="0" lang="ja-JP" altLang="en-US"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は、すべての組織が</a:t>
            </a:r>
            <a:r>
              <a:rPr kumimoji="0" lang="en-US" altLang="ja-JP"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Scope3</a:t>
            </a:r>
            <a:r>
              <a:rPr kumimoji="0" lang="ja-JP" altLang="en-US"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排出量を開示することを強く推奨</a:t>
            </a:r>
          </a:p>
        </p:txBody>
      </p:sp>
    </p:spTree>
    <p:extLst>
      <p:ext uri="{BB962C8B-B14F-4D97-AF65-F5344CB8AC3E}">
        <p14:creationId xmlns:p14="http://schemas.microsoft.com/office/powerpoint/2010/main" val="440764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latin typeface="+mn-ea"/>
              </a:rPr>
              <a:t>SBT</a:t>
            </a:r>
            <a:r>
              <a:rPr lang="ja-JP" altLang="en-US" dirty="0">
                <a:latin typeface="+mn-ea"/>
              </a:rPr>
              <a:t>によるサプライチェーン排出量の目標設定・削減推進</a:t>
            </a: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sp>
        <p:nvSpPr>
          <p:cNvPr id="9" name="コンテンツ プレースホルダー 4"/>
          <p:cNvSpPr>
            <a:spLocks noGrp="1"/>
          </p:cNvSpPr>
          <p:nvPr>
            <p:ph sz="quarter" idx="12"/>
          </p:nvPr>
        </p:nvSpPr>
        <p:spPr>
          <a:xfrm>
            <a:off x="161925" y="1110920"/>
            <a:ext cx="10367963" cy="634941"/>
          </a:xfrm>
        </p:spPr>
        <p:txBody>
          <a:bodyPr/>
          <a:lstStyle/>
          <a:p>
            <a:pPr marL="273050" indent="-273050"/>
            <a:r>
              <a:rPr lang="en-US" altLang="ja-JP" dirty="0"/>
              <a:t>SBT</a:t>
            </a:r>
            <a:r>
              <a:rPr lang="ja-JP" altLang="en-US" dirty="0"/>
              <a:t>では</a:t>
            </a:r>
            <a:r>
              <a:rPr lang="en-US" altLang="ja-JP" dirty="0"/>
              <a:t>Scope3</a:t>
            </a:r>
            <a:r>
              <a:rPr lang="ja-JP" altLang="en-US" dirty="0"/>
              <a:t>について、「野心的な」目標を設定することを要求</a:t>
            </a:r>
          </a:p>
        </p:txBody>
      </p:sp>
      <p:sp>
        <p:nvSpPr>
          <p:cNvPr id="10" name="コンテンツ プレースホルダー 2"/>
          <p:cNvSpPr txBox="1">
            <a:spLocks/>
          </p:cNvSpPr>
          <p:nvPr/>
        </p:nvSpPr>
        <p:spPr>
          <a:xfrm>
            <a:off x="593724" y="2026553"/>
            <a:ext cx="9433048" cy="3660666"/>
          </a:xfrm>
          <a:prstGeom prst="rect">
            <a:avLst/>
          </a:prstGeom>
        </p:spPr>
        <p:txBody>
          <a:bodyPr>
            <a:noAutofit/>
          </a:bodyPr>
          <a:lstStyle>
            <a:lvl1pPr marL="266700" indent="-266700" algn="l" rtl="0" eaLnBrk="0" fontAlgn="base" hangingPunct="0">
              <a:lnSpc>
                <a:spcPct val="110000"/>
              </a:lnSpc>
              <a:spcBef>
                <a:spcPct val="20000"/>
              </a:spcBef>
              <a:spcAft>
                <a:spcPct val="0"/>
              </a:spcAft>
              <a:buClr>
                <a:srgbClr val="140078"/>
              </a:buClr>
              <a:buFont typeface="Wingdings" panose="05000000000000000000" pitchFamily="2" charset="2"/>
              <a:buChar char="l"/>
              <a:defRPr kumimoji="1">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lvl="0">
              <a:buClr>
                <a:prstClr val="black"/>
              </a:buClr>
              <a:defRPr/>
            </a:pPr>
            <a:r>
              <a:rPr kumimoji="1" lang="en-US" altLang="ja-JP" sz="2500" b="0" i="0" u="none" strike="noStrike" kern="0" cap="none" spc="0" normalizeH="0" baseline="0" noProof="0" dirty="0" smtClean="0">
                <a:ln>
                  <a:noFill/>
                </a:ln>
                <a:solidFill>
                  <a:prstClr val="black"/>
                </a:solidFill>
                <a:effectLst/>
                <a:uLnTx/>
                <a:uFillTx/>
              </a:rPr>
              <a:t>Science Based Targets</a:t>
            </a:r>
            <a:r>
              <a:rPr kumimoji="1" lang="ja-JP" altLang="en-US" sz="2500" b="0" i="0" u="none" strike="noStrike" kern="0" cap="none" spc="0" normalizeH="0" baseline="0" noProof="0" dirty="0" smtClean="0">
                <a:ln>
                  <a:noFill/>
                </a:ln>
                <a:solidFill>
                  <a:prstClr val="black"/>
                </a:solidFill>
                <a:effectLst/>
                <a:uLnTx/>
                <a:uFillTx/>
              </a:rPr>
              <a:t>（</a:t>
            </a:r>
            <a:r>
              <a:rPr kumimoji="1" lang="en-US" altLang="ja-JP" sz="2500" b="0" i="0" u="none" strike="noStrike" kern="0" cap="none" spc="0" normalizeH="0" baseline="0" noProof="0" dirty="0" smtClean="0">
                <a:ln>
                  <a:noFill/>
                </a:ln>
                <a:solidFill>
                  <a:prstClr val="black"/>
                </a:solidFill>
                <a:effectLst/>
                <a:uLnTx/>
                <a:uFillTx/>
              </a:rPr>
              <a:t>SBT</a:t>
            </a:r>
            <a:r>
              <a:rPr kumimoji="1" lang="ja-JP" altLang="en-US" sz="2500" b="0" i="0" u="none" strike="noStrike" kern="0" cap="none" spc="0" normalizeH="0" baseline="0" noProof="0" dirty="0" smtClean="0">
                <a:ln>
                  <a:noFill/>
                </a:ln>
                <a:solidFill>
                  <a:prstClr val="black"/>
                </a:solidFill>
                <a:effectLst/>
                <a:uLnTx/>
                <a:uFillTx/>
              </a:rPr>
              <a:t>）は、</a:t>
            </a:r>
            <a:r>
              <a:rPr lang="ja-JP" altLang="en-US" sz="2500" kern="0" dirty="0" smtClean="0">
                <a:solidFill>
                  <a:prstClr val="black"/>
                </a:solidFill>
              </a:rPr>
              <a:t>パリ</a:t>
            </a:r>
            <a:r>
              <a:rPr lang="ja-JP" altLang="en-US" sz="2500" kern="0" dirty="0">
                <a:solidFill>
                  <a:prstClr val="black"/>
                </a:solidFill>
              </a:rPr>
              <a:t>協定が求める水準と整合</a:t>
            </a:r>
            <a:r>
              <a:rPr lang="ja-JP" altLang="en-US" sz="2500" kern="0" dirty="0" smtClean="0">
                <a:solidFill>
                  <a:prstClr val="black"/>
                </a:solidFill>
              </a:rPr>
              <a:t>した温室</a:t>
            </a:r>
            <a:r>
              <a:rPr lang="ja-JP" altLang="en-US" sz="2500" kern="0" dirty="0">
                <a:solidFill>
                  <a:prstClr val="black"/>
                </a:solidFill>
              </a:rPr>
              <a:t>効果ガス排出削減</a:t>
            </a:r>
            <a:r>
              <a:rPr lang="ja-JP" altLang="en-US" sz="2500" kern="0" dirty="0" smtClean="0">
                <a:solidFill>
                  <a:prstClr val="black"/>
                </a:solidFill>
              </a:rPr>
              <a:t>目標を、企業に設定</a:t>
            </a:r>
            <a:r>
              <a:rPr lang="ja-JP" altLang="en-US" sz="2500" kern="0" dirty="0">
                <a:solidFill>
                  <a:prstClr val="black"/>
                </a:solidFill>
              </a:rPr>
              <a:t>させる</a:t>
            </a:r>
            <a:r>
              <a:rPr lang="ja-JP" altLang="en-US" sz="2500" kern="0" dirty="0" smtClean="0">
                <a:solidFill>
                  <a:prstClr val="black"/>
                </a:solidFill>
              </a:rPr>
              <a:t>取組</a:t>
            </a:r>
            <a:endParaRPr kumimoji="1" lang="en-US" altLang="ja-JP" sz="2500" b="0" i="0" u="none" strike="noStrike" kern="0" cap="none" spc="0" normalizeH="0" baseline="0" noProof="0" dirty="0" smtClean="0">
              <a:ln>
                <a:noFill/>
              </a:ln>
              <a:solidFill>
                <a:prstClr val="black"/>
              </a:solidFill>
              <a:effectLst/>
              <a:uLnTx/>
              <a:uFillTx/>
            </a:endParaRPr>
          </a:p>
          <a:p>
            <a:pPr marL="266700" marR="0" lvl="0" indent="-266700" algn="l"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Char char="l"/>
              <a:tabLst/>
              <a:defRPr/>
            </a:pPr>
            <a:r>
              <a:rPr kumimoji="1" lang="ja-JP" altLang="en-US" sz="2500" b="0" i="0" u="none" strike="noStrike" kern="0" cap="none" spc="0" normalizeH="0" baseline="0" noProof="0" dirty="0" smtClean="0">
                <a:ln>
                  <a:noFill/>
                </a:ln>
                <a:solidFill>
                  <a:prstClr val="black"/>
                </a:solidFill>
                <a:effectLst/>
                <a:uLnTx/>
                <a:uFillTx/>
              </a:rPr>
              <a:t>具体的には、</a:t>
            </a:r>
            <a:r>
              <a:rPr kumimoji="1" lang="en-US" altLang="ja-JP" sz="2500" b="0" i="0" u="sng" strike="noStrike" kern="0" cap="none" spc="0" normalizeH="0" baseline="0" noProof="0" dirty="0" smtClean="0">
                <a:ln>
                  <a:noFill/>
                </a:ln>
                <a:solidFill>
                  <a:srgbClr val="FF0000"/>
                </a:solidFill>
                <a:effectLst/>
                <a:uLnTx/>
                <a:uFillTx/>
              </a:rPr>
              <a:t>Scope1,2</a:t>
            </a:r>
            <a:r>
              <a:rPr kumimoji="1" lang="ja-JP" altLang="en-US" sz="2500" b="0" i="0" u="sng" strike="noStrike" kern="0" cap="none" spc="0" normalizeH="0" baseline="0" noProof="0" dirty="0" smtClean="0">
                <a:ln>
                  <a:noFill/>
                </a:ln>
                <a:solidFill>
                  <a:srgbClr val="FF0000"/>
                </a:solidFill>
                <a:effectLst/>
                <a:uLnTx/>
                <a:uFillTx/>
              </a:rPr>
              <a:t>排出量については産業革命以前からの気温上昇を</a:t>
            </a:r>
            <a:r>
              <a:rPr lang="en-US" altLang="ja-JP" sz="2500" u="sng" kern="0" dirty="0" smtClean="0">
                <a:solidFill>
                  <a:srgbClr val="FF0000"/>
                </a:solidFill>
              </a:rPr>
              <a:t>1.5</a:t>
            </a:r>
            <a:r>
              <a:rPr lang="ja-JP" altLang="en-US" sz="2500" u="sng" kern="0" dirty="0" smtClean="0">
                <a:solidFill>
                  <a:srgbClr val="FF0000"/>
                </a:solidFill>
              </a:rPr>
              <a:t>℃までに抑える</a:t>
            </a:r>
            <a:r>
              <a:rPr kumimoji="1" lang="ja-JP" altLang="en-US" sz="2500" b="0" i="0" u="sng" strike="noStrike" kern="0" cap="none" spc="0" normalizeH="0" baseline="0" noProof="0" dirty="0" smtClean="0">
                <a:ln>
                  <a:noFill/>
                </a:ln>
                <a:solidFill>
                  <a:srgbClr val="FF0000"/>
                </a:solidFill>
                <a:effectLst/>
                <a:uLnTx/>
                <a:uFillTx/>
              </a:rPr>
              <a:t>水準</a:t>
            </a:r>
            <a:r>
              <a:rPr kumimoji="1" lang="ja-JP" altLang="en-US" sz="2500" b="0" i="0" u="none" strike="noStrike" kern="0" cap="none" spc="0" normalizeH="0" baseline="0" noProof="0" dirty="0" smtClean="0">
                <a:ln>
                  <a:noFill/>
                </a:ln>
                <a:solidFill>
                  <a:prstClr val="black"/>
                </a:solidFill>
                <a:effectLst/>
                <a:uLnTx/>
                <a:uFillTx/>
              </a:rPr>
              <a:t>まで削減</a:t>
            </a:r>
            <a:r>
              <a:rPr kumimoji="1" lang="ja-JP" altLang="en-US" sz="2500" b="0" i="0" u="none" strike="noStrike" kern="0" cap="none" spc="0" normalizeH="0" baseline="0" noProof="0" dirty="0">
                <a:ln>
                  <a:noFill/>
                </a:ln>
                <a:solidFill>
                  <a:prstClr val="black"/>
                </a:solidFill>
                <a:effectLst/>
                <a:uLnTx/>
                <a:uFillTx/>
              </a:rPr>
              <a:t>する</a:t>
            </a:r>
            <a:r>
              <a:rPr kumimoji="1" lang="ja-JP" altLang="en-US" sz="2500" b="0" i="0" u="none" strike="noStrike" kern="0" cap="none" spc="0" normalizeH="0" baseline="0" noProof="0" dirty="0" smtClean="0">
                <a:ln>
                  <a:noFill/>
                </a:ln>
                <a:solidFill>
                  <a:prstClr val="black"/>
                </a:solidFill>
                <a:effectLst/>
                <a:uLnTx/>
                <a:uFillTx/>
              </a:rPr>
              <a:t>目標、</a:t>
            </a:r>
            <a:r>
              <a:rPr kumimoji="1" lang="en-US" altLang="ja-JP" sz="2500" b="0" i="0" u="sng" strike="noStrike" kern="0" cap="none" spc="0" normalizeH="0" baseline="0" noProof="0" dirty="0" smtClean="0">
                <a:ln>
                  <a:noFill/>
                </a:ln>
                <a:solidFill>
                  <a:srgbClr val="FF0000"/>
                </a:solidFill>
                <a:effectLst/>
                <a:uLnTx/>
                <a:uFillTx/>
              </a:rPr>
              <a:t>Scope3</a:t>
            </a:r>
            <a:r>
              <a:rPr kumimoji="1" lang="ja-JP" altLang="en-US" sz="2500" b="0" i="0" u="sng" strike="noStrike" kern="0" cap="none" spc="0" normalizeH="0" baseline="0" noProof="0" dirty="0" smtClean="0">
                <a:ln>
                  <a:noFill/>
                </a:ln>
                <a:solidFill>
                  <a:srgbClr val="FF0000"/>
                </a:solidFill>
                <a:effectLst/>
                <a:uLnTx/>
                <a:uFillTx/>
              </a:rPr>
              <a:t>については</a:t>
            </a:r>
            <a:r>
              <a:rPr lang="en-US" altLang="ja-JP" sz="2500" u="sng" kern="0" dirty="0">
                <a:solidFill>
                  <a:srgbClr val="FF0000"/>
                </a:solidFill>
              </a:rPr>
              <a:t>2℃</a:t>
            </a:r>
            <a:r>
              <a:rPr lang="ja-JP" altLang="en-US" sz="2500" u="sng" kern="0" dirty="0">
                <a:solidFill>
                  <a:srgbClr val="FF0000"/>
                </a:solidFill>
              </a:rPr>
              <a:t>を十分に下回る</a:t>
            </a:r>
            <a:r>
              <a:rPr lang="ja-JP" altLang="en-US" sz="2500" u="sng" kern="0" dirty="0" smtClean="0">
                <a:solidFill>
                  <a:srgbClr val="FF0000"/>
                </a:solidFill>
              </a:rPr>
              <a:t>水準</a:t>
            </a:r>
            <a:r>
              <a:rPr lang="ja-JP" altLang="en-US" sz="2500" kern="0" dirty="0" smtClean="0">
                <a:solidFill>
                  <a:schemeClr val="tx1"/>
                </a:solidFill>
              </a:rPr>
              <a:t>まで削減する目標を</a:t>
            </a:r>
            <a:r>
              <a:rPr lang="ja-JP" altLang="en-US" sz="2500" kern="0" dirty="0" err="1" smtClean="0">
                <a:solidFill>
                  <a:schemeClr val="tx1"/>
                </a:solidFill>
              </a:rPr>
              <a:t>設定す</a:t>
            </a:r>
            <a:r>
              <a:rPr kumimoji="1" lang="ja-JP" altLang="en-US" sz="2500" b="0" i="0" u="none" strike="noStrike" kern="0" cap="none" spc="0" normalizeH="0" baseline="0" noProof="0" dirty="0" smtClean="0">
                <a:ln>
                  <a:noFill/>
                </a:ln>
                <a:solidFill>
                  <a:prstClr val="black"/>
                </a:solidFill>
                <a:effectLst/>
                <a:uLnTx/>
                <a:uFillTx/>
              </a:rPr>
              <a:t>ることを求める</a:t>
            </a:r>
            <a:endParaRPr kumimoji="1" lang="en-US" altLang="ja-JP" sz="2500" b="0" i="0" u="none" strike="noStrike" kern="0" cap="none" spc="0" normalizeH="0" baseline="0" noProof="0" dirty="0">
              <a:ln>
                <a:noFill/>
              </a:ln>
              <a:solidFill>
                <a:prstClr val="black"/>
              </a:solidFill>
              <a:effectLst/>
              <a:uLnTx/>
              <a:uFillTx/>
            </a:endParaRPr>
          </a:p>
          <a:p>
            <a:pPr marL="266700" marR="0" lvl="0" indent="-266700" algn="l"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Char char="l"/>
              <a:tabLst/>
              <a:defRPr/>
            </a:pPr>
            <a:r>
              <a:rPr kumimoji="1" lang="en-US" altLang="ja-JP" sz="2500" b="0" i="0" u="none" strike="noStrike" kern="0" cap="none" spc="0" normalizeH="0" baseline="0" noProof="0" dirty="0" smtClean="0">
                <a:ln>
                  <a:noFill/>
                </a:ln>
                <a:solidFill>
                  <a:prstClr val="black"/>
                </a:solidFill>
                <a:effectLst/>
                <a:uLnTx/>
                <a:uFillTx/>
              </a:rPr>
              <a:t>SBT</a:t>
            </a:r>
            <a:r>
              <a:rPr kumimoji="1" lang="ja-JP" altLang="en-US" sz="2500" b="0" i="0" u="none" strike="noStrike" kern="0" cap="none" spc="0" normalizeH="0" baseline="0" noProof="0" dirty="0" smtClean="0">
                <a:ln>
                  <a:noFill/>
                </a:ln>
                <a:solidFill>
                  <a:prstClr val="black"/>
                </a:solidFill>
                <a:effectLst/>
                <a:uLnTx/>
                <a:uFillTx/>
              </a:rPr>
              <a:t>では、サプライチェーン排出量のうち</a:t>
            </a:r>
            <a:r>
              <a:rPr kumimoji="1" lang="en-US" altLang="ja-JP" sz="2500" b="0" i="0" u="sng" strike="noStrike" kern="0" cap="none" spc="0" normalizeH="0" baseline="0" noProof="0" dirty="0" smtClean="0">
                <a:ln>
                  <a:noFill/>
                </a:ln>
                <a:solidFill>
                  <a:prstClr val="black"/>
                </a:solidFill>
                <a:effectLst/>
                <a:uLnTx/>
                <a:uFillTx/>
              </a:rPr>
              <a:t>Scope3</a:t>
            </a:r>
            <a:r>
              <a:rPr kumimoji="1" lang="ja-JP" altLang="en-US" sz="2500" b="0" i="0" u="sng" strike="noStrike" kern="0" cap="none" spc="0" normalizeH="0" baseline="0" noProof="0" dirty="0" smtClean="0">
                <a:ln>
                  <a:noFill/>
                </a:ln>
                <a:solidFill>
                  <a:prstClr val="black"/>
                </a:solidFill>
                <a:effectLst/>
                <a:uLnTx/>
                <a:uFillTx/>
              </a:rPr>
              <a:t>排出量が</a:t>
            </a:r>
            <a:r>
              <a:rPr kumimoji="1" lang="en-US" altLang="ja-JP" sz="2500" b="0" i="0" u="sng" strike="noStrike" kern="0" cap="none" spc="0" normalizeH="0" baseline="0" noProof="0" dirty="0" smtClean="0">
                <a:ln>
                  <a:noFill/>
                </a:ln>
                <a:solidFill>
                  <a:prstClr val="black"/>
                </a:solidFill>
                <a:effectLst/>
                <a:uLnTx/>
                <a:uFillTx/>
              </a:rPr>
              <a:t>40%</a:t>
            </a:r>
            <a:r>
              <a:rPr kumimoji="1" lang="ja-JP" altLang="en-US" sz="2500" b="0" i="0" u="sng" strike="noStrike" kern="0" cap="none" spc="0" normalizeH="0" baseline="0" noProof="0" dirty="0" smtClean="0">
                <a:ln>
                  <a:noFill/>
                </a:ln>
                <a:solidFill>
                  <a:prstClr val="black"/>
                </a:solidFill>
                <a:effectLst/>
                <a:uLnTx/>
                <a:uFillTx/>
              </a:rPr>
              <a:t>以上を</a:t>
            </a:r>
            <a:r>
              <a:rPr kumimoji="1" lang="ja-JP" altLang="en-US" sz="2500" b="0" i="0" u="sng" strike="noStrike" kern="0" cap="none" spc="0" normalizeH="0" baseline="0" noProof="0" dirty="0">
                <a:ln>
                  <a:noFill/>
                </a:ln>
                <a:solidFill>
                  <a:prstClr val="black"/>
                </a:solidFill>
                <a:effectLst/>
                <a:uLnTx/>
                <a:uFillTx/>
              </a:rPr>
              <a:t>占</a:t>
            </a:r>
            <a:r>
              <a:rPr kumimoji="1" lang="ja-JP" altLang="en-US" sz="2500" b="0" i="0" u="sng" strike="noStrike" kern="0" cap="none" spc="0" normalizeH="0" baseline="0" noProof="0" dirty="0" smtClean="0">
                <a:ln>
                  <a:noFill/>
                </a:ln>
                <a:solidFill>
                  <a:prstClr val="black"/>
                </a:solidFill>
                <a:effectLst/>
                <a:uLnTx/>
                <a:uFillTx/>
              </a:rPr>
              <a:t>める</a:t>
            </a:r>
            <a:r>
              <a:rPr kumimoji="1" lang="ja-JP" altLang="en-US" sz="2500" b="0" i="0" u="none" strike="noStrike" kern="0" cap="none" spc="0" normalizeH="0" baseline="0" noProof="0" dirty="0" smtClean="0">
                <a:ln>
                  <a:noFill/>
                </a:ln>
                <a:solidFill>
                  <a:prstClr val="black"/>
                </a:solidFill>
                <a:effectLst/>
                <a:uLnTx/>
                <a:uFillTx/>
              </a:rPr>
              <a:t>場合、</a:t>
            </a:r>
            <a:r>
              <a:rPr kumimoji="1" lang="en-US" altLang="ja-JP" sz="2500" b="0" i="0" u="none" strike="noStrike" kern="0" cap="none" spc="0" normalizeH="0" baseline="0" noProof="0" dirty="0" smtClean="0">
                <a:ln>
                  <a:noFill/>
                </a:ln>
                <a:solidFill>
                  <a:prstClr val="black"/>
                </a:solidFill>
                <a:effectLst/>
                <a:uLnTx/>
                <a:uFillTx/>
              </a:rPr>
              <a:t>Scope3</a:t>
            </a:r>
            <a:r>
              <a:rPr kumimoji="1" lang="ja-JP" altLang="en-US" sz="2500" b="0" i="0" u="none" strike="noStrike" kern="0" cap="none" spc="0" normalizeH="0" baseline="0" noProof="0" dirty="0" smtClean="0">
                <a:ln>
                  <a:noFill/>
                </a:ln>
                <a:solidFill>
                  <a:prstClr val="black"/>
                </a:solidFill>
                <a:effectLst/>
                <a:uLnTx/>
                <a:uFillTx/>
              </a:rPr>
              <a:t>の目標設定が必要</a:t>
            </a:r>
            <a:endParaRPr kumimoji="1" lang="en-US" altLang="ja-JP" sz="2500" b="0" i="0" u="none" strike="noStrike" kern="0" cap="none" spc="0" normalizeH="0" baseline="0" noProof="0" dirty="0" smtClean="0">
              <a:ln>
                <a:noFill/>
              </a:ln>
              <a:solidFill>
                <a:prstClr val="black"/>
              </a:solidFill>
              <a:effectLst/>
              <a:uLnTx/>
              <a:uFillTx/>
            </a:endParaRPr>
          </a:p>
        </p:txBody>
      </p:sp>
      <p:sp>
        <p:nvSpPr>
          <p:cNvPr id="11" name="正方形/長方形 10"/>
          <p:cNvSpPr/>
          <p:nvPr/>
        </p:nvSpPr>
        <p:spPr>
          <a:xfrm>
            <a:off x="593724" y="6815900"/>
            <a:ext cx="9254490" cy="584775"/>
          </a:xfrm>
          <a:prstGeom prst="rect">
            <a:avLst/>
          </a:prstGeom>
        </p:spPr>
        <p:txBody>
          <a:bodyPr wrap="square">
            <a:spAutoFit/>
          </a:bodyPr>
          <a:lstStyle/>
          <a:p>
            <a:pPr marL="176213" indent="-176213"/>
            <a:r>
              <a:rPr lang="en-US" altLang="ja-JP" sz="1600" dirty="0" smtClean="0">
                <a:latin typeface="+mn-ea"/>
                <a:ea typeface="+mn-ea"/>
              </a:rPr>
              <a:t>※</a:t>
            </a:r>
            <a:r>
              <a:rPr lang="ja-JP" altLang="en-US" sz="1600" dirty="0" smtClean="0">
                <a:latin typeface="+mn-ea"/>
                <a:ea typeface="+mn-ea"/>
              </a:rPr>
              <a:t>詳しく</a:t>
            </a:r>
            <a:r>
              <a:rPr lang="ja-JP" altLang="en-US" sz="1600" dirty="0">
                <a:latin typeface="+mn-ea"/>
                <a:ea typeface="+mn-ea"/>
              </a:rPr>
              <a:t>は</a:t>
            </a:r>
            <a:r>
              <a:rPr lang="ja-JP" altLang="en-US" sz="1600" dirty="0" smtClean="0">
                <a:latin typeface="+mn-ea"/>
                <a:ea typeface="+mn-ea"/>
              </a:rPr>
              <a:t>環境省「グリーン・バリューチェーンプラットフォーム」掲載の「</a:t>
            </a:r>
            <a:r>
              <a:rPr lang="en-US" altLang="ja-JP" sz="1600" dirty="0" smtClean="0">
                <a:latin typeface="+mn-ea"/>
                <a:ea typeface="+mn-ea"/>
              </a:rPr>
              <a:t>SBT</a:t>
            </a:r>
            <a:r>
              <a:rPr lang="ja-JP" altLang="en-US" sz="1600" dirty="0" smtClean="0">
                <a:latin typeface="+mn-ea"/>
                <a:ea typeface="+mn-ea"/>
              </a:rPr>
              <a:t>　</a:t>
            </a:r>
            <a:r>
              <a:rPr lang="ja-JP" altLang="en-US" sz="1600" dirty="0" smtClean="0">
                <a:latin typeface="+mn-ea"/>
              </a:rPr>
              <a:t>詳細資料」</a:t>
            </a:r>
            <a:r>
              <a:rPr lang="en-US" altLang="ja-JP" sz="1600" dirty="0">
                <a:latin typeface="+mn-ea"/>
              </a:rPr>
              <a:t>(https://www.env.go.jp/earth/ondanka/supply_chain/gvc/targets.html)</a:t>
            </a:r>
            <a:r>
              <a:rPr lang="ja-JP" altLang="en-US" sz="1600" dirty="0" smtClean="0">
                <a:latin typeface="+mn-ea"/>
                <a:ea typeface="+mn-ea"/>
              </a:rPr>
              <a:t>に</a:t>
            </a:r>
            <a:r>
              <a:rPr lang="ja-JP" altLang="en-US" sz="1600" dirty="0">
                <a:latin typeface="+mn-ea"/>
                <a:ea typeface="+mn-ea"/>
              </a:rPr>
              <a:t>記載</a:t>
            </a:r>
          </a:p>
        </p:txBody>
      </p:sp>
    </p:spTree>
    <p:extLst>
      <p:ext uri="{BB962C8B-B14F-4D97-AF65-F5344CB8AC3E}">
        <p14:creationId xmlns:p14="http://schemas.microsoft.com/office/powerpoint/2010/main" val="854911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latin typeface="+mn-ea"/>
              </a:rPr>
              <a:t>サプライチェーン排出量の開示は</a:t>
            </a:r>
            <a:r>
              <a:rPr lang="en-US" altLang="ja-JP" dirty="0">
                <a:latin typeface="+mn-ea"/>
              </a:rPr>
              <a:t>ESG</a:t>
            </a:r>
            <a:r>
              <a:rPr lang="ja-JP" altLang="en-US" dirty="0">
                <a:latin typeface="+mn-ea"/>
              </a:rPr>
              <a:t>投資につながる</a:t>
            </a: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sp>
        <p:nvSpPr>
          <p:cNvPr id="9" name="コンテンツ プレースホルダー 4"/>
          <p:cNvSpPr>
            <a:spLocks noGrp="1"/>
          </p:cNvSpPr>
          <p:nvPr>
            <p:ph sz="quarter" idx="12"/>
          </p:nvPr>
        </p:nvSpPr>
        <p:spPr>
          <a:xfrm>
            <a:off x="161925" y="1110920"/>
            <a:ext cx="10367963" cy="942717"/>
          </a:xfrm>
        </p:spPr>
        <p:txBody>
          <a:bodyPr/>
          <a:lstStyle/>
          <a:p>
            <a:pPr marL="273050" indent="-273050"/>
            <a:r>
              <a:rPr lang="en-US" altLang="ja-JP" dirty="0"/>
              <a:t>GPIF</a:t>
            </a:r>
            <a:r>
              <a:rPr lang="ja-JP" altLang="en-US" dirty="0"/>
              <a:t>による</a:t>
            </a:r>
            <a:r>
              <a:rPr lang="en-US" altLang="ja-JP" dirty="0"/>
              <a:t>ESG</a:t>
            </a:r>
            <a:r>
              <a:rPr lang="ja-JP" altLang="en-US" dirty="0"/>
              <a:t>投資なども開始され、サプライチェーン排出量の開示により</a:t>
            </a:r>
            <a:r>
              <a:rPr lang="en-US" altLang="ja-JP" dirty="0"/>
              <a:t>ESG</a:t>
            </a:r>
            <a:r>
              <a:rPr lang="ja-JP" altLang="en-US" dirty="0"/>
              <a:t>の評価を</a:t>
            </a:r>
            <a:r>
              <a:rPr lang="ja-JP" altLang="en-US" dirty="0" smtClean="0"/>
              <a:t>高めて</a:t>
            </a:r>
            <a:r>
              <a:rPr lang="en-US" altLang="ja-JP" dirty="0" smtClean="0"/>
              <a:t/>
            </a:r>
            <a:br>
              <a:rPr lang="en-US" altLang="ja-JP" dirty="0" smtClean="0"/>
            </a:br>
            <a:r>
              <a:rPr lang="ja-JP" altLang="en-US" dirty="0" smtClean="0"/>
              <a:t>おく</a:t>
            </a:r>
            <a:r>
              <a:rPr lang="ja-JP" altLang="en-US" dirty="0"/>
              <a:t>ことは、資金調達につながる可能性がある</a:t>
            </a:r>
          </a:p>
        </p:txBody>
      </p:sp>
      <p:sp>
        <p:nvSpPr>
          <p:cNvPr id="8" name="Rectangle 39"/>
          <p:cNvSpPr>
            <a:spLocks noChangeArrowheads="1"/>
          </p:cNvSpPr>
          <p:nvPr/>
        </p:nvSpPr>
        <p:spPr bwMode="auto">
          <a:xfrm>
            <a:off x="593724" y="2346319"/>
            <a:ext cx="9577064" cy="446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04" tIns="43102" rIns="86204" bIns="43102"/>
          <a:lstStyle>
            <a:lvl1pPr marL="323850" indent="-323850" defTabSz="862013">
              <a:lnSpc>
                <a:spcPct val="110000"/>
              </a:lnSpc>
              <a:spcBef>
                <a:spcPct val="20000"/>
              </a:spcBef>
              <a:buClr>
                <a:srgbClr val="140078"/>
              </a:buClr>
              <a:buFont typeface="Wingdings" panose="05000000000000000000" pitchFamily="2" charset="2"/>
              <a:buChar char="l"/>
              <a:tabLst>
                <a:tab pos="1524000" algn="l"/>
              </a:tabLst>
              <a:defRPr kumimoji="1">
                <a:solidFill>
                  <a:srgbClr val="140078"/>
                </a:solidFill>
                <a:latin typeface="Arial" panose="020B0604020202020204" pitchFamily="34" charset="0"/>
                <a:ea typeface="HGSｺﾞｼｯｸM" panose="020B0600000000000000" pitchFamily="50" charset="-128"/>
              </a:defRPr>
            </a:lvl1pPr>
            <a:lvl2pPr marL="884238" indent="-452438" defTabSz="862013">
              <a:lnSpc>
                <a:spcPct val="110000"/>
              </a:lnSpc>
              <a:spcBef>
                <a:spcPct val="20000"/>
              </a:spcBef>
              <a:buClr>
                <a:schemeClr val="tx1"/>
              </a:buClr>
              <a:buFont typeface="Wingdings" panose="05000000000000000000" pitchFamily="2" charset="2"/>
              <a:buChar char="£"/>
              <a:tabLst>
                <a:tab pos="1524000" algn="l"/>
              </a:tabLst>
              <a:defRPr sz="1600">
                <a:solidFill>
                  <a:schemeClr val="tx1"/>
                </a:solidFill>
                <a:latin typeface="Arial" panose="020B0604020202020204" pitchFamily="34" charset="0"/>
                <a:ea typeface="HGSｺﾞｼｯｸM" panose="020B0600000000000000" pitchFamily="50" charset="-128"/>
              </a:defRPr>
            </a:lvl2pPr>
            <a:lvl3pPr marL="1524000" indent="-355600" defTabSz="862013">
              <a:lnSpc>
                <a:spcPct val="110000"/>
              </a:lnSpc>
              <a:spcBef>
                <a:spcPct val="20000"/>
              </a:spcBef>
              <a:buClr>
                <a:schemeClr val="tx1"/>
              </a:buClr>
              <a:buChar char="•"/>
              <a:tabLst>
                <a:tab pos="1524000" algn="l"/>
              </a:tabLst>
              <a:defRPr kumimoji="1" sz="1400">
                <a:solidFill>
                  <a:schemeClr val="tx1"/>
                </a:solidFill>
                <a:latin typeface="Arial" panose="020B0604020202020204" pitchFamily="34" charset="0"/>
                <a:ea typeface="HGSｺﾞｼｯｸM" panose="020B0600000000000000" pitchFamily="50" charset="-128"/>
              </a:defRPr>
            </a:lvl3pPr>
            <a:lvl4pPr marL="1931988" indent="-228600" defTabSz="862013">
              <a:lnSpc>
                <a:spcPct val="110000"/>
              </a:lnSpc>
              <a:spcBef>
                <a:spcPct val="20000"/>
              </a:spcBef>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4pPr>
            <a:lvl5pPr marL="2339975" indent="-228600" defTabSz="862013">
              <a:lnSpc>
                <a:spcPct val="110000"/>
              </a:lnSpc>
              <a:spcBef>
                <a:spcPct val="20000"/>
              </a:spcBef>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5pPr>
            <a:lvl6pPr marL="27971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6pPr>
            <a:lvl7pPr marL="32543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7pPr>
            <a:lvl8pPr marL="37115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8pPr>
            <a:lvl9pPr marL="41687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9pPr>
          </a:lstStyle>
          <a:p>
            <a:pPr fontAlgn="base">
              <a:spcBef>
                <a:spcPct val="10000"/>
              </a:spcBef>
              <a:spcAft>
                <a:spcPct val="10000"/>
              </a:spcAft>
              <a:buClr>
                <a:prstClr val="black"/>
              </a:buClr>
              <a:defRPr/>
            </a:pPr>
            <a:r>
              <a:rPr lang="en-US" altLang="ja-JP" sz="2400" dirty="0" smtClean="0">
                <a:latin typeface="Meiryo UI" panose="020B0604030504040204" pitchFamily="50" charset="-128"/>
                <a:ea typeface="Meiryo UI" panose="020B0604030504040204" pitchFamily="50" charset="-128"/>
              </a:rPr>
              <a:t>GPIF</a:t>
            </a:r>
            <a:r>
              <a:rPr lang="ja-JP" altLang="en-US" sz="2400" dirty="0" smtClean="0">
                <a:latin typeface="Meiryo UI" panose="020B0604030504040204" pitchFamily="50" charset="-128"/>
                <a:ea typeface="Meiryo UI" panose="020B0604030504040204" pitchFamily="50" charset="-128"/>
              </a:rPr>
              <a:t>による</a:t>
            </a:r>
            <a:r>
              <a:rPr lang="en-US" altLang="ja-JP" sz="2400" dirty="0" smtClean="0">
                <a:latin typeface="Meiryo UI" panose="020B0604030504040204" pitchFamily="50" charset="-128"/>
                <a:ea typeface="Meiryo UI" panose="020B0604030504040204" pitchFamily="50" charset="-128"/>
              </a:rPr>
              <a:t>ESG</a:t>
            </a:r>
            <a:r>
              <a:rPr lang="ja-JP" altLang="en-US" sz="2400" dirty="0" smtClean="0">
                <a:latin typeface="Meiryo UI" panose="020B0604030504040204" pitchFamily="50" charset="-128"/>
                <a:ea typeface="Meiryo UI" panose="020B0604030504040204" pitchFamily="50" charset="-128"/>
              </a:rPr>
              <a:t>投資の開始</a:t>
            </a:r>
            <a:endParaRPr lang="en-US" altLang="ja-JP" sz="2400" dirty="0" smtClean="0">
              <a:latin typeface="Meiryo UI" panose="020B0604030504040204" pitchFamily="50" charset="-128"/>
              <a:ea typeface="Meiryo UI" panose="020B0604030504040204" pitchFamily="50" charset="-128"/>
            </a:endParaRPr>
          </a:p>
          <a:p>
            <a:pPr lvl="1" fontAlgn="base">
              <a:spcBef>
                <a:spcPct val="10000"/>
              </a:spcBef>
              <a:spcAft>
                <a:spcPct val="10000"/>
              </a:spcAft>
              <a:buClr>
                <a:prstClr val="black"/>
              </a:buClr>
              <a:defRPr/>
            </a:pPr>
            <a:r>
              <a:rPr lang="ja-JP" altLang="en-US" sz="2400" dirty="0" smtClean="0">
                <a:solidFill>
                  <a:prstClr val="black"/>
                </a:solidFill>
                <a:latin typeface="Meiryo UI" panose="020B0604030504040204" pitchFamily="50" charset="-128"/>
                <a:ea typeface="Meiryo UI" panose="020B0604030504040204" pitchFamily="50" charset="-128"/>
              </a:rPr>
              <a:t>平成</a:t>
            </a:r>
            <a:r>
              <a:rPr lang="en-US" altLang="ja-JP" sz="2400" dirty="0" smtClean="0">
                <a:solidFill>
                  <a:prstClr val="black"/>
                </a:solidFill>
                <a:latin typeface="Meiryo UI" panose="020B0604030504040204" pitchFamily="50" charset="-128"/>
                <a:ea typeface="Meiryo UI" panose="020B0604030504040204" pitchFamily="50" charset="-128"/>
              </a:rPr>
              <a:t>27</a:t>
            </a:r>
            <a:r>
              <a:rPr lang="ja-JP" altLang="en-US" sz="2400" dirty="0" smtClean="0">
                <a:solidFill>
                  <a:prstClr val="black"/>
                </a:solidFill>
                <a:latin typeface="Meiryo UI" panose="020B0604030504040204" pitchFamily="50" charset="-128"/>
                <a:ea typeface="Meiryo UI" panose="020B0604030504040204" pitchFamily="50" charset="-128"/>
              </a:rPr>
              <a:t>年</a:t>
            </a:r>
            <a:r>
              <a:rPr lang="en-US" altLang="ja-JP" sz="2400" dirty="0" smtClean="0">
                <a:solidFill>
                  <a:prstClr val="black"/>
                </a:solidFill>
                <a:latin typeface="Meiryo UI" panose="020B0604030504040204" pitchFamily="50" charset="-128"/>
                <a:ea typeface="Meiryo UI" panose="020B0604030504040204" pitchFamily="50" charset="-128"/>
              </a:rPr>
              <a:t>9</a:t>
            </a:r>
            <a:r>
              <a:rPr lang="ja-JP" altLang="en-US" sz="2400" dirty="0" smtClean="0">
                <a:solidFill>
                  <a:prstClr val="black"/>
                </a:solidFill>
                <a:latin typeface="Meiryo UI" panose="020B0604030504040204" pitchFamily="50" charset="-128"/>
                <a:ea typeface="Meiryo UI" panose="020B0604030504040204" pitchFamily="50" charset="-128"/>
              </a:rPr>
              <a:t>月、世界最大の年金資産規模を持つ年金積立金管理　運用法人（</a:t>
            </a:r>
            <a:r>
              <a:rPr lang="en-US" altLang="ja-JP" sz="2400" dirty="0" smtClean="0">
                <a:solidFill>
                  <a:prstClr val="black"/>
                </a:solidFill>
                <a:latin typeface="Meiryo UI" panose="020B0604030504040204" pitchFamily="50" charset="-128"/>
                <a:ea typeface="Meiryo UI" panose="020B0604030504040204" pitchFamily="50" charset="-128"/>
              </a:rPr>
              <a:t>GPIF)</a:t>
            </a:r>
            <a:r>
              <a:rPr lang="ja-JP" altLang="en-US" sz="2400" dirty="0" smtClean="0">
                <a:solidFill>
                  <a:prstClr val="black"/>
                </a:solidFill>
                <a:latin typeface="Meiryo UI" panose="020B0604030504040204" pitchFamily="50" charset="-128"/>
                <a:ea typeface="Meiryo UI" panose="020B0604030504040204" pitchFamily="50" charset="-128"/>
              </a:rPr>
              <a:t>が、国連の責任投資原則（</a:t>
            </a:r>
            <a:r>
              <a:rPr lang="en-US" altLang="ja-JP" sz="2400" dirty="0" smtClean="0">
                <a:solidFill>
                  <a:prstClr val="black"/>
                </a:solidFill>
                <a:latin typeface="Meiryo UI" panose="020B0604030504040204" pitchFamily="50" charset="-128"/>
                <a:ea typeface="Meiryo UI" panose="020B0604030504040204" pitchFamily="50" charset="-128"/>
              </a:rPr>
              <a:t>PRI)</a:t>
            </a:r>
            <a:r>
              <a:rPr lang="ja-JP" altLang="en-US" sz="2400" dirty="0">
                <a:solidFill>
                  <a:prstClr val="black"/>
                </a:solidFill>
                <a:latin typeface="Meiryo UI" panose="020B0604030504040204" pitchFamily="50" charset="-128"/>
                <a:ea typeface="Meiryo UI" panose="020B0604030504040204" pitchFamily="50" charset="-128"/>
              </a:rPr>
              <a:t>に加盟</a:t>
            </a:r>
            <a:r>
              <a:rPr lang="ja-JP" altLang="en-US" sz="2400" dirty="0" smtClean="0">
                <a:solidFill>
                  <a:prstClr val="black"/>
                </a:solidFill>
                <a:latin typeface="Meiryo UI" panose="020B0604030504040204" pitchFamily="50" charset="-128"/>
                <a:ea typeface="Meiryo UI" panose="020B0604030504040204" pitchFamily="50" charset="-128"/>
              </a:rPr>
              <a:t>。</a:t>
            </a:r>
            <a:r>
              <a:rPr lang="en-US" altLang="ja-JP" sz="2400" dirty="0" smtClean="0">
                <a:solidFill>
                  <a:prstClr val="black"/>
                </a:solidFill>
                <a:latin typeface="Meiryo UI" panose="020B0604030504040204" pitchFamily="50" charset="-128"/>
                <a:ea typeface="Meiryo UI" panose="020B0604030504040204" pitchFamily="50" charset="-128"/>
              </a:rPr>
              <a:t>PRI</a:t>
            </a:r>
            <a:r>
              <a:rPr lang="ja-JP" altLang="en-US" sz="2400" dirty="0" smtClean="0">
                <a:solidFill>
                  <a:prstClr val="black"/>
                </a:solidFill>
                <a:latin typeface="Meiryo UI" panose="020B0604030504040204" pitchFamily="50" charset="-128"/>
                <a:ea typeface="Meiryo UI" panose="020B0604030504040204" pitchFamily="50" charset="-128"/>
              </a:rPr>
              <a:t>は投資プロセスに</a:t>
            </a:r>
            <a:r>
              <a:rPr lang="en-US" altLang="ja-JP" sz="2400" dirty="0" smtClean="0">
                <a:solidFill>
                  <a:prstClr val="black"/>
                </a:solidFill>
                <a:latin typeface="Meiryo UI" panose="020B0604030504040204" pitchFamily="50" charset="-128"/>
                <a:ea typeface="Meiryo UI" panose="020B0604030504040204" pitchFamily="50" charset="-128"/>
              </a:rPr>
              <a:t>ESG</a:t>
            </a:r>
            <a:r>
              <a:rPr lang="ja-JP" altLang="en-US" sz="2400" dirty="0" smtClean="0">
                <a:solidFill>
                  <a:prstClr val="black"/>
                </a:solidFill>
                <a:latin typeface="Meiryo UI" panose="020B0604030504040204" pitchFamily="50" charset="-128"/>
                <a:ea typeface="Meiryo UI" panose="020B0604030504040204" pitchFamily="50" charset="-128"/>
              </a:rPr>
              <a:t>要因を組み込むことを支援</a:t>
            </a:r>
            <a:endParaRPr lang="ja-JP" altLang="en-US" sz="2400" dirty="0">
              <a:solidFill>
                <a:prstClr val="black"/>
              </a:solidFill>
              <a:latin typeface="Meiryo UI" panose="020B0604030504040204" pitchFamily="50" charset="-128"/>
              <a:ea typeface="Meiryo UI" panose="020B0604030504040204" pitchFamily="50" charset="-128"/>
            </a:endParaRPr>
          </a:p>
          <a:p>
            <a:pPr lvl="1" fontAlgn="base">
              <a:spcBef>
                <a:spcPct val="10000"/>
              </a:spcBef>
              <a:spcAft>
                <a:spcPct val="10000"/>
              </a:spcAft>
              <a:buClr>
                <a:prstClr val="black"/>
              </a:buClr>
              <a:defRPr/>
            </a:pPr>
            <a:r>
              <a:rPr lang="en-US" altLang="ja-JP" sz="2400" dirty="0" smtClean="0">
                <a:solidFill>
                  <a:prstClr val="black"/>
                </a:solidFill>
                <a:latin typeface="Meiryo UI" panose="020B0604030504040204" pitchFamily="50" charset="-128"/>
                <a:ea typeface="Meiryo UI" panose="020B0604030504040204" pitchFamily="50" charset="-128"/>
              </a:rPr>
              <a:t>GPIF</a:t>
            </a:r>
            <a:r>
              <a:rPr lang="ja-JP" altLang="en-US" sz="2400" dirty="0" smtClean="0">
                <a:solidFill>
                  <a:prstClr val="black"/>
                </a:solidFill>
                <a:latin typeface="Meiryo UI" panose="020B0604030504040204" pitchFamily="50" charset="-128"/>
                <a:ea typeface="Meiryo UI" panose="020B0604030504040204" pitchFamily="50" charset="-128"/>
              </a:rPr>
              <a:t>は平成</a:t>
            </a:r>
            <a:r>
              <a:rPr lang="en-US" altLang="ja-JP" sz="2400" dirty="0" smtClean="0">
                <a:solidFill>
                  <a:prstClr val="black"/>
                </a:solidFill>
                <a:latin typeface="Meiryo UI" panose="020B0604030504040204" pitchFamily="50" charset="-128"/>
                <a:ea typeface="Meiryo UI" panose="020B0604030504040204" pitchFamily="50" charset="-128"/>
              </a:rPr>
              <a:t>29</a:t>
            </a:r>
            <a:r>
              <a:rPr lang="ja-JP" altLang="en-US" sz="2400" dirty="0" smtClean="0">
                <a:solidFill>
                  <a:prstClr val="black"/>
                </a:solidFill>
                <a:latin typeface="Meiryo UI" panose="020B0604030504040204" pitchFamily="50" charset="-128"/>
                <a:ea typeface="Meiryo UI" panose="020B0604030504040204" pitchFamily="50" charset="-128"/>
              </a:rPr>
              <a:t>年</a:t>
            </a:r>
            <a:r>
              <a:rPr lang="en-US" altLang="ja-JP" sz="2400" dirty="0" smtClean="0">
                <a:solidFill>
                  <a:prstClr val="black"/>
                </a:solidFill>
                <a:latin typeface="Meiryo UI" panose="020B0604030504040204" pitchFamily="50" charset="-128"/>
                <a:ea typeface="Meiryo UI" panose="020B0604030504040204" pitchFamily="50" charset="-128"/>
              </a:rPr>
              <a:t>7</a:t>
            </a:r>
            <a:r>
              <a:rPr lang="ja-JP" altLang="en-US" sz="2400" dirty="0">
                <a:solidFill>
                  <a:prstClr val="black"/>
                </a:solidFill>
                <a:latin typeface="Meiryo UI" panose="020B0604030504040204" pitchFamily="50" charset="-128"/>
                <a:ea typeface="Meiryo UI" panose="020B0604030504040204" pitchFamily="50" charset="-128"/>
              </a:rPr>
              <a:t>月に</a:t>
            </a:r>
            <a:r>
              <a:rPr lang="en-US" altLang="ja-JP" sz="2400" dirty="0">
                <a:solidFill>
                  <a:prstClr val="black"/>
                </a:solidFill>
                <a:latin typeface="Meiryo UI" panose="020B0604030504040204" pitchFamily="50" charset="-128"/>
                <a:ea typeface="Meiryo UI" panose="020B0604030504040204" pitchFamily="50" charset="-128"/>
              </a:rPr>
              <a:t>ESG</a:t>
            </a:r>
            <a:r>
              <a:rPr lang="ja-JP" altLang="en-US" sz="2400" dirty="0">
                <a:solidFill>
                  <a:prstClr val="black"/>
                </a:solidFill>
                <a:latin typeface="Meiryo UI" panose="020B0604030504040204" pitchFamily="50" charset="-128"/>
                <a:ea typeface="Meiryo UI" panose="020B0604030504040204" pitchFamily="50" charset="-128"/>
              </a:rPr>
              <a:t>指数を選定し、その指数と連動する運用を開始。</a:t>
            </a:r>
            <a:r>
              <a:rPr lang="en-US" altLang="ja-JP" sz="2400" dirty="0">
                <a:solidFill>
                  <a:prstClr val="black"/>
                </a:solidFill>
                <a:latin typeface="Meiryo UI" panose="020B0604030504040204" pitchFamily="50" charset="-128"/>
                <a:ea typeface="Meiryo UI" panose="020B0604030504040204" pitchFamily="50" charset="-128"/>
              </a:rPr>
              <a:t>GPIF</a:t>
            </a:r>
            <a:r>
              <a:rPr lang="ja-JP" altLang="en-US" sz="2400" dirty="0">
                <a:solidFill>
                  <a:prstClr val="black"/>
                </a:solidFill>
                <a:latin typeface="Meiryo UI" panose="020B0604030504040204" pitchFamily="50" charset="-128"/>
                <a:ea typeface="Meiryo UI" panose="020B0604030504040204" pitchFamily="50" charset="-128"/>
              </a:rPr>
              <a:t>保有の国内株の</a:t>
            </a:r>
            <a:r>
              <a:rPr lang="en-US" altLang="ja-JP" sz="2400" dirty="0">
                <a:solidFill>
                  <a:prstClr val="black"/>
                </a:solidFill>
                <a:latin typeface="Meiryo UI" panose="020B0604030504040204" pitchFamily="50" charset="-128"/>
                <a:ea typeface="Meiryo UI" panose="020B0604030504040204" pitchFamily="50" charset="-128"/>
              </a:rPr>
              <a:t>3%</a:t>
            </a:r>
            <a:r>
              <a:rPr lang="ja-JP" altLang="en-US" sz="2400" dirty="0">
                <a:solidFill>
                  <a:prstClr val="black"/>
                </a:solidFill>
                <a:latin typeface="Meiryo UI" panose="020B0604030504040204" pitchFamily="50" charset="-128"/>
                <a:ea typeface="Meiryo UI" panose="020B0604030504040204" pitchFamily="50" charset="-128"/>
              </a:rPr>
              <a:t>に相当する約</a:t>
            </a:r>
            <a:r>
              <a:rPr lang="en-US" altLang="ja-JP" sz="2400" dirty="0">
                <a:solidFill>
                  <a:prstClr val="black"/>
                </a:solidFill>
                <a:latin typeface="Meiryo UI" panose="020B0604030504040204" pitchFamily="50" charset="-128"/>
                <a:ea typeface="Meiryo UI" panose="020B0604030504040204" pitchFamily="50" charset="-128"/>
              </a:rPr>
              <a:t>1</a:t>
            </a:r>
            <a:r>
              <a:rPr lang="ja-JP" altLang="en-US" sz="2400" dirty="0">
                <a:solidFill>
                  <a:prstClr val="black"/>
                </a:solidFill>
                <a:latin typeface="Meiryo UI" panose="020B0604030504040204" pitchFamily="50" charset="-128"/>
                <a:ea typeface="Meiryo UI" panose="020B0604030504040204" pitchFamily="50" charset="-128"/>
              </a:rPr>
              <a:t>兆円が充てられる。</a:t>
            </a:r>
            <a:r>
              <a:rPr lang="en-US" altLang="ja-JP" sz="2400" dirty="0">
                <a:solidFill>
                  <a:prstClr val="black"/>
                </a:solidFill>
                <a:latin typeface="Meiryo UI" panose="020B0604030504040204" pitchFamily="50" charset="-128"/>
                <a:ea typeface="Meiryo UI" panose="020B0604030504040204" pitchFamily="50" charset="-128"/>
              </a:rPr>
              <a:t>ESG</a:t>
            </a:r>
            <a:r>
              <a:rPr lang="ja-JP" altLang="en-US" sz="2400" dirty="0">
                <a:solidFill>
                  <a:prstClr val="black"/>
                </a:solidFill>
                <a:latin typeface="Meiryo UI" panose="020B0604030504040204" pitchFamily="50" charset="-128"/>
                <a:ea typeface="Meiryo UI" panose="020B0604030504040204" pitchFamily="50" charset="-128"/>
              </a:rPr>
              <a:t>指数の構成銘柄に選ばれれば、</a:t>
            </a:r>
            <a:r>
              <a:rPr lang="en-US" altLang="ja-JP" sz="2400" dirty="0">
                <a:solidFill>
                  <a:prstClr val="black"/>
                </a:solidFill>
                <a:latin typeface="Meiryo UI" panose="020B0604030504040204" pitchFamily="50" charset="-128"/>
                <a:ea typeface="Meiryo UI" panose="020B0604030504040204" pitchFamily="50" charset="-128"/>
              </a:rPr>
              <a:t>1</a:t>
            </a:r>
            <a:r>
              <a:rPr lang="ja-JP" altLang="en-US" sz="2400" dirty="0">
                <a:solidFill>
                  <a:prstClr val="black"/>
                </a:solidFill>
                <a:latin typeface="Meiryo UI" panose="020B0604030504040204" pitchFamily="50" charset="-128"/>
                <a:ea typeface="Meiryo UI" panose="020B0604030504040204" pitchFamily="50" charset="-128"/>
              </a:rPr>
              <a:t>兆円の運用先に</a:t>
            </a:r>
            <a:r>
              <a:rPr lang="ja-JP" altLang="en-US" sz="2400" dirty="0" smtClean="0">
                <a:solidFill>
                  <a:prstClr val="black"/>
                </a:solidFill>
                <a:latin typeface="Meiryo UI" panose="020B0604030504040204" pitchFamily="50" charset="-128"/>
                <a:ea typeface="Meiryo UI" panose="020B0604030504040204" pitchFamily="50" charset="-128"/>
              </a:rPr>
              <a:t>なる</a:t>
            </a:r>
            <a:endParaRPr lang="ja-JP" altLang="en-US" sz="2400" dirty="0">
              <a:solidFill>
                <a:prstClr val="black"/>
              </a:solidFill>
              <a:latin typeface="Meiryo UI" panose="020B0604030504040204" pitchFamily="50" charset="-128"/>
              <a:ea typeface="Meiryo UI" panose="020B0604030504040204" pitchFamily="50" charset="-128"/>
            </a:endParaRPr>
          </a:p>
          <a:p>
            <a:pPr lvl="1" fontAlgn="base">
              <a:spcBef>
                <a:spcPct val="10000"/>
              </a:spcBef>
              <a:spcAft>
                <a:spcPct val="10000"/>
              </a:spcAft>
              <a:buClr>
                <a:prstClr val="black"/>
              </a:buClr>
              <a:defRPr/>
            </a:pPr>
            <a:r>
              <a:rPr lang="ja-JP" altLang="en-US" sz="2400" dirty="0">
                <a:solidFill>
                  <a:prstClr val="black"/>
                </a:solidFill>
                <a:latin typeface="Meiryo UI" panose="020B0604030504040204" pitchFamily="50" charset="-128"/>
                <a:ea typeface="Meiryo UI" panose="020B0604030504040204" pitchFamily="50" charset="-128"/>
              </a:rPr>
              <a:t>今後、</a:t>
            </a:r>
            <a:r>
              <a:rPr lang="en-US" altLang="ja-JP" sz="2400" dirty="0">
                <a:solidFill>
                  <a:prstClr val="black"/>
                </a:solidFill>
                <a:latin typeface="Meiryo UI" panose="020B0604030504040204" pitchFamily="50" charset="-128"/>
                <a:ea typeface="Meiryo UI" panose="020B0604030504040204" pitchFamily="50" charset="-128"/>
              </a:rPr>
              <a:t>GPIF</a:t>
            </a:r>
            <a:r>
              <a:rPr lang="ja-JP" altLang="en-US" sz="2400" dirty="0">
                <a:solidFill>
                  <a:prstClr val="black"/>
                </a:solidFill>
                <a:latin typeface="Meiryo UI" panose="020B0604030504040204" pitchFamily="50" charset="-128"/>
                <a:ea typeface="Meiryo UI" panose="020B0604030504040204" pitchFamily="50" charset="-128"/>
              </a:rPr>
              <a:t>を核として、</a:t>
            </a:r>
            <a:r>
              <a:rPr lang="en-US" altLang="ja-JP" sz="2400" dirty="0">
                <a:solidFill>
                  <a:prstClr val="black"/>
                </a:solidFill>
                <a:latin typeface="Meiryo UI" panose="020B0604030504040204" pitchFamily="50" charset="-128"/>
                <a:ea typeface="Meiryo UI" panose="020B0604030504040204" pitchFamily="50" charset="-128"/>
              </a:rPr>
              <a:t>ESG</a:t>
            </a:r>
            <a:r>
              <a:rPr lang="ja-JP" altLang="en-US" sz="2400" dirty="0">
                <a:solidFill>
                  <a:prstClr val="black"/>
                </a:solidFill>
                <a:latin typeface="Meiryo UI" panose="020B0604030504040204" pitchFamily="50" charset="-128"/>
                <a:ea typeface="Meiryo UI" panose="020B0604030504040204" pitchFamily="50" charset="-128"/>
              </a:rPr>
              <a:t>投資が、日本国内の投資家を始め</a:t>
            </a:r>
            <a:r>
              <a:rPr lang="ja-JP" altLang="en-US" sz="2400" dirty="0" smtClean="0">
                <a:solidFill>
                  <a:prstClr val="black"/>
                </a:solidFill>
                <a:latin typeface="Meiryo UI" panose="020B0604030504040204" pitchFamily="50" charset="-128"/>
                <a:ea typeface="Meiryo UI" panose="020B0604030504040204" pitchFamily="50" charset="-128"/>
              </a:rPr>
              <a:t>、　　投資先</a:t>
            </a:r>
            <a:r>
              <a:rPr lang="ja-JP" altLang="en-US" sz="2400" dirty="0">
                <a:solidFill>
                  <a:prstClr val="black"/>
                </a:solidFill>
                <a:latin typeface="Meiryo UI" panose="020B0604030504040204" pitchFamily="50" charset="-128"/>
                <a:ea typeface="Meiryo UI" panose="020B0604030504040204" pitchFamily="50" charset="-128"/>
              </a:rPr>
              <a:t>となる企業にも広まっていくことが期待</a:t>
            </a:r>
            <a:r>
              <a:rPr lang="ja-JP" altLang="en-US" sz="2400" dirty="0" smtClean="0">
                <a:solidFill>
                  <a:prstClr val="black"/>
                </a:solidFill>
                <a:latin typeface="Meiryo UI" panose="020B0604030504040204" pitchFamily="50" charset="-128"/>
                <a:ea typeface="Meiryo UI" panose="020B0604030504040204" pitchFamily="50" charset="-128"/>
              </a:rPr>
              <a:t>される</a:t>
            </a:r>
            <a:endParaRPr lang="ja-JP" altLang="en-US" sz="2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8307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latin typeface="+mn-ea"/>
              </a:rPr>
              <a:t>GPIF</a:t>
            </a:r>
            <a:r>
              <a:rPr lang="ja-JP" altLang="en-US" dirty="0">
                <a:latin typeface="+mn-ea"/>
              </a:rPr>
              <a:t>の選定した</a:t>
            </a:r>
            <a:r>
              <a:rPr lang="en-US" altLang="ja-JP" dirty="0">
                <a:latin typeface="+mn-ea"/>
              </a:rPr>
              <a:t>ESG</a:t>
            </a:r>
            <a:r>
              <a:rPr lang="ja-JP" altLang="en-US" dirty="0">
                <a:latin typeface="+mn-ea"/>
              </a:rPr>
              <a:t>指数におけるサプライチェーン排出量</a:t>
            </a: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sp>
        <p:nvSpPr>
          <p:cNvPr id="12" name="コンテンツ プレースホルダー 2"/>
          <p:cNvSpPr txBox="1">
            <a:spLocks/>
          </p:cNvSpPr>
          <p:nvPr/>
        </p:nvSpPr>
        <p:spPr>
          <a:xfrm>
            <a:off x="593724" y="1828438"/>
            <a:ext cx="9433048" cy="4464496"/>
          </a:xfrm>
          <a:prstGeom prst="rect">
            <a:avLst/>
          </a:prstGeom>
        </p:spPr>
        <p:txBody>
          <a:bodyPr>
            <a:noAutofit/>
          </a:bodyPr>
          <a:lstStyle>
            <a:lvl1pPr marL="266700" indent="-266700" algn="l" rtl="0" eaLnBrk="0" fontAlgn="base" hangingPunct="0">
              <a:lnSpc>
                <a:spcPct val="110000"/>
              </a:lnSpc>
              <a:spcBef>
                <a:spcPct val="20000"/>
              </a:spcBef>
              <a:spcAft>
                <a:spcPct val="0"/>
              </a:spcAft>
              <a:buClr>
                <a:srgbClr val="140078"/>
              </a:buClr>
              <a:buFont typeface="Wingdings" panose="05000000000000000000" pitchFamily="2" charset="2"/>
              <a:buChar char="l"/>
              <a:defRPr kumimoji="1">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266700" marR="0" lvl="0" indent="-266700" algn="l" defTabSz="914400" rtl="0" eaLnBrk="0" fontAlgn="base" latinLnBrk="0" hangingPunct="0">
              <a:lnSpc>
                <a:spcPct val="100000"/>
              </a:lnSpc>
              <a:spcBef>
                <a:spcPts val="600"/>
              </a:spcBef>
              <a:spcAft>
                <a:spcPts val="600"/>
              </a:spcAft>
              <a:buClr>
                <a:prstClr val="black"/>
              </a:buClr>
              <a:buSzTx/>
              <a:buFont typeface="Wingdings" panose="05000000000000000000" pitchFamily="2" charset="2"/>
              <a:buChar char="l"/>
              <a:tabLst/>
              <a:defRPr/>
            </a:pPr>
            <a: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GPIF</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が選定した</a:t>
            </a:r>
            <a: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ESG</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指数は</a:t>
            </a:r>
            <a: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3</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指数あり、以下の</a:t>
            </a:r>
            <a: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指数は</a:t>
            </a:r>
            <a: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”E”(Environment)</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を含む総合型指数</a:t>
            </a:r>
            <a:endParaRPr kumimoji="1" lang="en-US" altLang="ja-JP"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447675" marR="0" lvl="0" indent="-179388" algn="l" defTabSz="914400" rtl="0" eaLnBrk="0" fontAlgn="base" latinLnBrk="0" hangingPunct="0">
              <a:lnSpc>
                <a:spcPct val="100000"/>
              </a:lnSpc>
              <a:spcBef>
                <a:spcPts val="600"/>
              </a:spcBef>
              <a:spcAft>
                <a:spcPts val="600"/>
              </a:spcAft>
              <a:buClr>
                <a:prstClr val="black"/>
              </a:buClr>
              <a:buSzTx/>
              <a:buFont typeface="Arial" panose="020B0604020202020204" pitchFamily="34" charset="0"/>
              <a:buChar char="•"/>
              <a:tabLst/>
              <a:defRPr/>
            </a:pPr>
            <a: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FTSE Blossom Japan Index</a:t>
            </a:r>
          </a:p>
          <a:p>
            <a:pPr marL="1081087" marR="0" lvl="1" indent="-457200" algn="l" defTabSz="914400" rtl="0" eaLnBrk="0" fontAlgn="base" latinLnBrk="0" hangingPunct="0">
              <a:lnSpc>
                <a:spcPct val="100000"/>
              </a:lnSpc>
              <a:spcBef>
                <a:spcPts val="600"/>
              </a:spcBef>
              <a:spcAft>
                <a:spcPts val="600"/>
              </a:spcAft>
              <a:buClr>
                <a:prstClr val="black"/>
              </a:buClr>
              <a:buSzTx/>
              <a:buFont typeface="Wingdings" panose="05000000000000000000" pitchFamily="2" charset="2"/>
              <a:buChar char="ü"/>
              <a:tabLst/>
              <a:defRPr/>
            </a:pPr>
            <a:r>
              <a:rPr kumimoji="0"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FTSE: </a:t>
            </a:r>
            <a:r>
              <a:rPr kumimoji="0" lang="en-US" altLang="ja-JP" sz="2400" b="0" i="0" u="sng"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F</a:t>
            </a:r>
            <a:r>
              <a:rPr kumimoji="0"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inancial </a:t>
            </a:r>
            <a:r>
              <a:rPr kumimoji="0" lang="en-US" altLang="ja-JP" sz="24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T</a:t>
            </a:r>
            <a:r>
              <a:rPr kumimoji="0"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imes </a:t>
            </a:r>
            <a:r>
              <a:rPr kumimoji="0" lang="en-US" altLang="ja-JP" sz="24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a:t>
            </a:r>
            <a:r>
              <a:rPr kumimoji="0"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tock </a:t>
            </a:r>
            <a:r>
              <a:rPr kumimoji="0" lang="en-US" altLang="ja-JP" sz="2400" b="0" i="0" u="sng"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E</a:t>
            </a:r>
            <a:r>
              <a:rPr kumimoji="0"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xchange</a:t>
            </a:r>
            <a:endParaRPr kumimoji="0" lang="en-US" altLang="ja-JP"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447675" marR="0" lvl="0" indent="-179388" algn="l" defTabSz="914400" rtl="0" eaLnBrk="0" fontAlgn="base" latinLnBrk="0" hangingPunct="0">
              <a:lnSpc>
                <a:spcPct val="100000"/>
              </a:lnSpc>
              <a:spcBef>
                <a:spcPts val="600"/>
              </a:spcBef>
              <a:spcAft>
                <a:spcPts val="600"/>
              </a:spcAft>
              <a:buClr>
                <a:prstClr val="black"/>
              </a:buClr>
              <a:buSzTx/>
              <a:buFont typeface="Arial" panose="020B0604020202020204" pitchFamily="34" charset="0"/>
              <a:buChar char="•"/>
              <a:tabLst/>
              <a:defRPr/>
            </a:pPr>
            <a: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MSCI </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ジャパン</a:t>
            </a:r>
            <a: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ESG</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セレクト・リーダーズ指数</a:t>
            </a:r>
            <a:endPar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081087" marR="0" lvl="1" indent="-457200" algn="l" defTabSz="914400" rtl="0" eaLnBrk="0" fontAlgn="base" latinLnBrk="0" hangingPunct="0">
              <a:lnSpc>
                <a:spcPct val="100000"/>
              </a:lnSpc>
              <a:spcBef>
                <a:spcPts val="600"/>
              </a:spcBef>
              <a:spcAft>
                <a:spcPts val="600"/>
              </a:spcAft>
              <a:buClr>
                <a:prstClr val="black"/>
              </a:buClr>
              <a:buSzTx/>
              <a:buFont typeface="Wingdings" panose="05000000000000000000" pitchFamily="2" charset="2"/>
              <a:buChar char="ü"/>
              <a:tabLst/>
              <a:defRPr/>
            </a:pPr>
            <a:r>
              <a:rPr kumimoji="0"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MSCI: </a:t>
            </a:r>
            <a:r>
              <a:rPr kumimoji="0" lang="en-US" altLang="ja-JP" sz="2400" b="0" i="0" u="sng"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M</a:t>
            </a:r>
            <a:r>
              <a:rPr kumimoji="0"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organ </a:t>
            </a:r>
            <a:r>
              <a:rPr kumimoji="0" lang="en-US" altLang="ja-JP" sz="24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a:t>
            </a:r>
            <a:r>
              <a:rPr kumimoji="0"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tanley </a:t>
            </a:r>
            <a:r>
              <a:rPr kumimoji="0" lang="en-US" altLang="ja-JP" sz="24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C</a:t>
            </a:r>
            <a:r>
              <a:rPr kumimoji="0"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apital </a:t>
            </a:r>
            <a:r>
              <a:rPr kumimoji="0" lang="en-US" altLang="ja-JP" sz="2400" b="0" i="0" u="sng"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I</a:t>
            </a:r>
            <a:r>
              <a:rPr kumimoji="0"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nternational</a:t>
            </a:r>
            <a:endParaRPr kumimoji="0" lang="en-US" altLang="ja-JP" sz="2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66700" marR="0" lvl="0" indent="-266700" algn="l" defTabSz="914400" rtl="0" eaLnBrk="0" fontAlgn="base" latinLnBrk="0" hangingPunct="0">
              <a:lnSpc>
                <a:spcPct val="100000"/>
              </a:lnSpc>
              <a:spcBef>
                <a:spcPts val="600"/>
              </a:spcBef>
              <a:spcAft>
                <a:spcPts val="600"/>
              </a:spcAft>
              <a:buClr>
                <a:prstClr val="black"/>
              </a:buClr>
              <a:buSzTx/>
              <a:buFont typeface="Wingdings" panose="05000000000000000000" pitchFamily="2" charset="2"/>
              <a:buChar char="l"/>
              <a:tabLst/>
              <a:defRPr/>
            </a:pP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どちらの指数においてもサプライチェーン排出量の開示は、</a:t>
            </a:r>
            <a:r>
              <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ESG</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評価の項目</a:t>
            </a:r>
            <a:endPar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05998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latin typeface="+mn-ea"/>
              </a:rPr>
              <a:t>FTSE</a:t>
            </a:r>
            <a:r>
              <a:rPr lang="ja-JP" altLang="en-US" dirty="0">
                <a:latin typeface="+mn-ea"/>
              </a:rPr>
              <a:t>におけるサプライチェーン排出量の評価</a:t>
            </a: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807" b="1888"/>
          <a:stretch/>
        </p:blipFill>
        <p:spPr>
          <a:xfrm>
            <a:off x="545803" y="1701360"/>
            <a:ext cx="5195470" cy="5081284"/>
          </a:xfrm>
          <a:prstGeom prst="rect">
            <a:avLst/>
          </a:prstGeom>
        </p:spPr>
      </p:pic>
      <p:sp>
        <p:nvSpPr>
          <p:cNvPr id="6" name="Rectangle 8"/>
          <p:cNvSpPr>
            <a:spLocks noChangeArrowheads="1"/>
          </p:cNvSpPr>
          <p:nvPr/>
        </p:nvSpPr>
        <p:spPr bwMode="auto">
          <a:xfrm>
            <a:off x="-66265" y="1233308"/>
            <a:ext cx="6372708" cy="561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lvl1pPr algn="l" defTabSz="862013"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622300" indent="-176213" algn="l" defTabSz="862013"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990600" indent="-177800" algn="l" defTabSz="862013"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fontAlgn="base">
              <a:spcAft>
                <a:spcPct val="70000"/>
              </a:spcAft>
              <a:buClr>
                <a:prstClr val="black"/>
              </a:buClr>
              <a:buFont typeface="Wingdings" pitchFamily="2" charset="2"/>
              <a:buNone/>
              <a:tabLst>
                <a:tab pos="0" algn="l"/>
              </a:tabLst>
            </a:pPr>
            <a:r>
              <a:rPr lang="en-US" altLang="ja-JP" sz="2800" dirty="0" smtClean="0">
                <a:solidFill>
                  <a:prstClr val="black"/>
                </a:solidFill>
                <a:latin typeface="Meiryo UI"/>
                <a:ea typeface="Meiryo UI"/>
                <a:cs typeface="Meiryo UI" panose="020B0604030504040204" pitchFamily="50" charset="-128"/>
              </a:rPr>
              <a:t>FTSE</a:t>
            </a:r>
            <a:r>
              <a:rPr lang="ja-JP" altLang="en-US" sz="2800" dirty="0" smtClean="0">
                <a:solidFill>
                  <a:prstClr val="black"/>
                </a:solidFill>
                <a:latin typeface="Meiryo UI"/>
                <a:ea typeface="Meiryo UI"/>
                <a:cs typeface="Meiryo UI" panose="020B0604030504040204" pitchFamily="50" charset="-128"/>
              </a:rPr>
              <a:t>による総合</a:t>
            </a:r>
            <a:r>
              <a:rPr lang="en-US" altLang="ja-JP" sz="2800" dirty="0" smtClean="0">
                <a:solidFill>
                  <a:prstClr val="black"/>
                </a:solidFill>
                <a:latin typeface="Meiryo UI"/>
                <a:ea typeface="Meiryo UI"/>
                <a:cs typeface="Meiryo UI" panose="020B0604030504040204" pitchFamily="50" charset="-128"/>
              </a:rPr>
              <a:t>ESG</a:t>
            </a:r>
            <a:r>
              <a:rPr lang="ja-JP" altLang="en-US" sz="2800" dirty="0" smtClean="0">
                <a:solidFill>
                  <a:prstClr val="black"/>
                </a:solidFill>
                <a:latin typeface="Meiryo UI"/>
                <a:ea typeface="Meiryo UI"/>
                <a:cs typeface="Meiryo UI" panose="020B0604030504040204" pitchFamily="50" charset="-128"/>
              </a:rPr>
              <a:t>評価項目</a:t>
            </a:r>
            <a:endParaRPr lang="en-US" altLang="ja-JP" sz="2800" dirty="0">
              <a:solidFill>
                <a:prstClr val="black"/>
              </a:solidFill>
              <a:latin typeface="Meiryo UI"/>
              <a:ea typeface="Meiryo UI"/>
              <a:cs typeface="Meiryo UI" panose="020B0604030504040204" pitchFamily="50" charset="-128"/>
            </a:endParaRPr>
          </a:p>
        </p:txBody>
      </p:sp>
      <p:sp>
        <p:nvSpPr>
          <p:cNvPr id="7" name="正方形/長方形 6"/>
          <p:cNvSpPr/>
          <p:nvPr/>
        </p:nvSpPr>
        <p:spPr bwMode="auto">
          <a:xfrm>
            <a:off x="3642147" y="2926528"/>
            <a:ext cx="1166706" cy="468052"/>
          </a:xfrm>
          <a:prstGeom prst="rect">
            <a:avLst/>
          </a:prstGeom>
          <a:solidFill>
            <a:sysClr val="window" lastClr="FFFFFF"/>
          </a:solidFill>
          <a:ln w="25400" cap="flat" cmpd="sng" algn="ctr">
            <a:solidFill>
              <a:srgbClr val="660033"/>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900" kern="0" dirty="0" smtClean="0">
                <a:solidFill>
                  <a:prstClr val="black"/>
                </a:solidFill>
                <a:latin typeface="Meiryo UI"/>
                <a:cs typeface="Meiryo UI" panose="020B0604030504040204" pitchFamily="50" charset="-128"/>
              </a:rPr>
              <a:t>気候変動</a:t>
            </a:r>
          </a:p>
        </p:txBody>
      </p:sp>
      <p:sp>
        <p:nvSpPr>
          <p:cNvPr id="8" name="正方形/長方形 7"/>
          <p:cNvSpPr/>
          <p:nvPr/>
        </p:nvSpPr>
        <p:spPr bwMode="auto">
          <a:xfrm rot="3454458">
            <a:off x="3869044" y="2866325"/>
            <a:ext cx="2505619" cy="468052"/>
          </a:xfrm>
          <a:prstGeom prst="rect">
            <a:avLst/>
          </a:prstGeom>
          <a:solidFill>
            <a:sysClr val="window" lastClr="FFFFFF"/>
          </a:solidFill>
          <a:ln w="25400" cap="flat" cmpd="sng" algn="ctr">
            <a:solidFill>
              <a:srgbClr val="660033"/>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900" kern="0" dirty="0" smtClean="0">
                <a:solidFill>
                  <a:prstClr val="black"/>
                </a:solidFill>
                <a:latin typeface="Meiryo UI"/>
                <a:cs typeface="Meiryo UI" panose="020B0604030504040204" pitchFamily="50" charset="-128"/>
              </a:rPr>
              <a:t>サプライチェーン：環境</a:t>
            </a:r>
          </a:p>
        </p:txBody>
      </p:sp>
      <p:sp>
        <p:nvSpPr>
          <p:cNvPr id="9" name="円/楕円 8"/>
          <p:cNvSpPr/>
          <p:nvPr/>
        </p:nvSpPr>
        <p:spPr bwMode="auto">
          <a:xfrm>
            <a:off x="3642147" y="2885237"/>
            <a:ext cx="1166706" cy="544315"/>
          </a:xfrm>
          <a:prstGeom prst="ellipse">
            <a:avLst/>
          </a:prstGeom>
          <a:noFill/>
          <a:ln w="57150" cap="flat" cmpd="sng" algn="ctr">
            <a:solidFill>
              <a:srgbClr val="FF0000"/>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10" name="円/楕円 9"/>
          <p:cNvSpPr/>
          <p:nvPr/>
        </p:nvSpPr>
        <p:spPr bwMode="auto">
          <a:xfrm rot="19834453">
            <a:off x="4773678" y="1763489"/>
            <a:ext cx="635881" cy="2574772"/>
          </a:xfrm>
          <a:prstGeom prst="ellipse">
            <a:avLst/>
          </a:prstGeom>
          <a:noFill/>
          <a:ln w="57150" cap="flat" cmpd="sng" algn="ctr">
            <a:solidFill>
              <a:srgbClr val="FF0000"/>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11" name="Rectangle 8"/>
          <p:cNvSpPr>
            <a:spLocks noChangeArrowheads="1"/>
          </p:cNvSpPr>
          <p:nvPr/>
        </p:nvSpPr>
        <p:spPr bwMode="auto">
          <a:xfrm>
            <a:off x="726269" y="7019244"/>
            <a:ext cx="8982998" cy="456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lvl1pPr algn="l" defTabSz="862013"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622300" indent="-176213" algn="l" defTabSz="862013"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990600" indent="-177800" algn="l" defTabSz="862013"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eaLnBrk="1" hangingPunct="1">
              <a:lnSpc>
                <a:spcPct val="100000"/>
              </a:lnSpc>
              <a:spcBef>
                <a:spcPct val="0"/>
              </a:spcBef>
              <a:buClrTx/>
              <a:buFont typeface="Wingdings" pitchFamily="2" charset="2"/>
              <a:buNone/>
            </a:pPr>
            <a:r>
              <a:rPr lang="en-US" altLang="ja-JP" sz="1200" dirty="0" smtClean="0">
                <a:solidFill>
                  <a:prstClr val="black"/>
                </a:solidFill>
                <a:latin typeface="Meiryo UI"/>
                <a:ea typeface="Meiryo UI"/>
                <a:cs typeface="Meiryo UI" panose="020B0604030504040204" pitchFamily="50" charset="-128"/>
              </a:rPr>
              <a:t>[</a:t>
            </a:r>
            <a:r>
              <a:rPr lang="ja-JP" altLang="en-US" sz="1200" dirty="0" smtClean="0">
                <a:solidFill>
                  <a:prstClr val="black"/>
                </a:solidFill>
                <a:latin typeface="Meiryo UI"/>
                <a:ea typeface="Meiryo UI"/>
                <a:cs typeface="Meiryo UI" panose="020B0604030504040204" pitchFamily="50" charset="-128"/>
              </a:rPr>
              <a:t>出所</a:t>
            </a:r>
            <a:r>
              <a:rPr lang="en-US" altLang="ja-JP" sz="1200" dirty="0" smtClean="0">
                <a:solidFill>
                  <a:prstClr val="black"/>
                </a:solidFill>
                <a:latin typeface="Meiryo UI"/>
                <a:ea typeface="Meiryo UI"/>
                <a:cs typeface="Meiryo UI" panose="020B0604030504040204" pitchFamily="50" charset="-128"/>
              </a:rPr>
              <a:t>] </a:t>
            </a:r>
            <a:r>
              <a:rPr lang="en-US" altLang="ja-JP" sz="1200" dirty="0">
                <a:solidFill>
                  <a:prstClr val="black"/>
                </a:solidFill>
                <a:latin typeface="Meiryo UI"/>
                <a:ea typeface="Meiryo UI"/>
                <a:cs typeface="Meiryo UI" panose="020B0604030504040204" pitchFamily="50" charset="-128"/>
              </a:rPr>
              <a:t>FTSE Blossom Japan </a:t>
            </a:r>
            <a:r>
              <a:rPr lang="en-US" altLang="ja-JP" sz="1200" dirty="0" smtClean="0">
                <a:solidFill>
                  <a:prstClr val="black"/>
                </a:solidFill>
                <a:latin typeface="Meiryo UI"/>
                <a:ea typeface="Meiryo UI"/>
                <a:cs typeface="Meiryo UI" panose="020B0604030504040204" pitchFamily="50" charset="-128"/>
              </a:rPr>
              <a:t>Index </a:t>
            </a:r>
            <a:r>
              <a:rPr lang="en-US" altLang="ja-JP" sz="1200" dirty="0" err="1" smtClean="0">
                <a:solidFill>
                  <a:prstClr val="black"/>
                </a:solidFill>
                <a:latin typeface="Meiryo UI"/>
                <a:ea typeface="Meiryo UI"/>
                <a:cs typeface="Meiryo UI" panose="020B0604030504040204" pitchFamily="50" charset="-128"/>
              </a:rPr>
              <a:t>MethodologyOverview</a:t>
            </a:r>
            <a:endParaRPr lang="en-US" altLang="ja-JP" sz="1200" dirty="0" smtClean="0">
              <a:solidFill>
                <a:prstClr val="black"/>
              </a:solidFill>
              <a:latin typeface="Meiryo UI"/>
              <a:ea typeface="Meiryo UI"/>
              <a:cs typeface="Meiryo UI" panose="020B0604030504040204" pitchFamily="50" charset="-128"/>
            </a:endParaRPr>
          </a:p>
          <a:p>
            <a:pPr marL="441325" eaLnBrk="1" hangingPunct="1">
              <a:lnSpc>
                <a:spcPct val="100000"/>
              </a:lnSpc>
              <a:spcBef>
                <a:spcPct val="0"/>
              </a:spcBef>
              <a:buClrTx/>
              <a:buFont typeface="Wingdings" pitchFamily="2" charset="2"/>
              <a:buNone/>
            </a:pPr>
            <a:r>
              <a:rPr lang="en-US" altLang="ja-JP" sz="1200" dirty="0" smtClean="0">
                <a:solidFill>
                  <a:prstClr val="black"/>
                </a:solidFill>
                <a:latin typeface="Meiryo UI"/>
                <a:ea typeface="Meiryo UI"/>
                <a:cs typeface="Meiryo UI" panose="020B0604030504040204" pitchFamily="50" charset="-128"/>
              </a:rPr>
              <a:t>(https</a:t>
            </a:r>
            <a:r>
              <a:rPr lang="en-US" altLang="ja-JP" sz="1200" dirty="0">
                <a:solidFill>
                  <a:prstClr val="black"/>
                </a:solidFill>
                <a:latin typeface="Meiryo UI"/>
                <a:ea typeface="Meiryo UI"/>
                <a:cs typeface="Meiryo UI" panose="020B0604030504040204" pitchFamily="50" charset="-128"/>
              </a:rPr>
              <a:t>://research.ftserussell.com/products/downloads/blossom-japan-overview-jp.pdf)</a:t>
            </a:r>
            <a:endParaRPr lang="ja-JP" altLang="en-US" sz="1200" dirty="0">
              <a:solidFill>
                <a:prstClr val="black"/>
              </a:solidFill>
              <a:latin typeface="Meiryo UI"/>
              <a:ea typeface="Meiryo UI"/>
              <a:cs typeface="Meiryo UI" panose="020B0604030504040204" pitchFamily="50" charset="-128"/>
            </a:endParaRPr>
          </a:p>
        </p:txBody>
      </p:sp>
      <p:sp>
        <p:nvSpPr>
          <p:cNvPr id="13" name="Rectangle 8"/>
          <p:cNvSpPr>
            <a:spLocks noChangeArrowheads="1"/>
          </p:cNvSpPr>
          <p:nvPr/>
        </p:nvSpPr>
        <p:spPr bwMode="auto">
          <a:xfrm>
            <a:off x="6122592" y="2736064"/>
            <a:ext cx="4025204" cy="2997744"/>
          </a:xfrm>
          <a:prstGeom prst="rect">
            <a:avLst/>
          </a:prstGeom>
          <a:solidFill>
            <a:srgbClr val="5ECCF3">
              <a:lumMod val="40000"/>
              <a:lumOff val="60000"/>
            </a:srgbClr>
          </a:solidFill>
          <a:ln>
            <a:noFill/>
          </a:ln>
          <a:effectLst/>
          <a:extLst/>
        </p:spPr>
        <p:txBody>
          <a:bodyPr wrap="square" lIns="36000" tIns="0" rIns="36000" bIns="0">
            <a:spAutoFit/>
          </a:bodyPr>
          <a:lstStyle>
            <a:lvl1pPr algn="l" defTabSz="862013"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622300" indent="-176213" algn="l" defTabSz="862013"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990600" indent="-177800" algn="l" defTabSz="862013"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spcBef>
                <a:spcPts val="0"/>
              </a:spcBef>
              <a:spcAft>
                <a:spcPts val="600"/>
              </a:spcAft>
              <a:buClr>
                <a:prstClr val="black"/>
              </a:buClr>
              <a:buFont typeface="Wingdings" pitchFamily="2" charset="2"/>
              <a:buNone/>
              <a:tabLst>
                <a:tab pos="0" algn="l"/>
              </a:tabLst>
              <a:defRPr/>
            </a:pPr>
            <a:r>
              <a:rPr lang="ja-JP" altLang="en-US" sz="2400" kern="0" dirty="0" smtClean="0">
                <a:solidFill>
                  <a:prstClr val="black"/>
                </a:solidFill>
                <a:latin typeface="Meiryo UI"/>
                <a:ea typeface="Meiryo UI"/>
                <a:cs typeface="Meiryo UI" panose="020B0604030504040204" pitchFamily="50" charset="-128"/>
              </a:rPr>
              <a:t>総合</a:t>
            </a:r>
            <a:r>
              <a:rPr lang="en-US" altLang="ja-JP" sz="2400" kern="0" dirty="0" smtClean="0">
                <a:solidFill>
                  <a:prstClr val="black"/>
                </a:solidFill>
                <a:latin typeface="Meiryo UI"/>
                <a:ea typeface="Meiryo UI"/>
                <a:cs typeface="Meiryo UI" panose="020B0604030504040204" pitchFamily="50" charset="-128"/>
              </a:rPr>
              <a:t>ESG</a:t>
            </a:r>
            <a:r>
              <a:rPr lang="ja-JP" altLang="en-US" sz="2400" kern="0" dirty="0" smtClean="0">
                <a:solidFill>
                  <a:prstClr val="black"/>
                </a:solidFill>
                <a:latin typeface="Meiryo UI"/>
                <a:ea typeface="Meiryo UI"/>
                <a:cs typeface="Meiryo UI" panose="020B0604030504040204" pitchFamily="50" charset="-128"/>
              </a:rPr>
              <a:t>評価が高い企業は、機関投資家が使う</a:t>
            </a:r>
            <a:r>
              <a:rPr lang="en-US" altLang="ja-JP" sz="2400" kern="0" dirty="0" smtClean="0">
                <a:solidFill>
                  <a:prstClr val="black"/>
                </a:solidFill>
                <a:latin typeface="Meiryo UI"/>
                <a:ea typeface="Meiryo UI"/>
                <a:cs typeface="Meiryo UI" panose="020B0604030504040204" pitchFamily="50" charset="-128"/>
              </a:rPr>
              <a:t>FTSE</a:t>
            </a:r>
            <a:r>
              <a:rPr lang="ja-JP" altLang="en-US" sz="2400" kern="0" dirty="0" smtClean="0">
                <a:solidFill>
                  <a:prstClr val="black"/>
                </a:solidFill>
                <a:latin typeface="Meiryo UI"/>
                <a:ea typeface="Meiryo UI"/>
                <a:cs typeface="Meiryo UI" panose="020B0604030504040204" pitchFamily="50" charset="-128"/>
              </a:rPr>
              <a:t>の</a:t>
            </a:r>
            <a:r>
              <a:rPr lang="en-US" altLang="ja-JP" sz="2400" kern="0" dirty="0" smtClean="0">
                <a:solidFill>
                  <a:prstClr val="black"/>
                </a:solidFill>
                <a:latin typeface="Meiryo UI"/>
                <a:ea typeface="Meiryo UI"/>
                <a:cs typeface="Meiryo UI" panose="020B0604030504040204" pitchFamily="50" charset="-128"/>
              </a:rPr>
              <a:t>ESG</a:t>
            </a:r>
            <a:r>
              <a:rPr lang="ja-JP" altLang="en-US" sz="2400" kern="0" dirty="0" smtClean="0">
                <a:solidFill>
                  <a:prstClr val="black"/>
                </a:solidFill>
                <a:latin typeface="Meiryo UI"/>
                <a:ea typeface="Meiryo UI"/>
                <a:cs typeface="Meiryo UI" panose="020B0604030504040204" pitchFamily="50" charset="-128"/>
              </a:rPr>
              <a:t>投資指数に組み入れられる。</a:t>
            </a:r>
            <a:endParaRPr lang="en-US" altLang="ja-JP" sz="2400" kern="0" dirty="0" smtClean="0">
              <a:solidFill>
                <a:prstClr val="black"/>
              </a:solidFill>
              <a:latin typeface="Meiryo UI"/>
              <a:ea typeface="Meiryo UI"/>
              <a:cs typeface="Meiryo UI" panose="020B0604030504040204" pitchFamily="50" charset="-128"/>
            </a:endParaRPr>
          </a:p>
          <a:p>
            <a:pPr>
              <a:spcBef>
                <a:spcPts val="0"/>
              </a:spcBef>
              <a:spcAft>
                <a:spcPts val="600"/>
              </a:spcAft>
              <a:buClr>
                <a:prstClr val="black"/>
              </a:buClr>
              <a:buFont typeface="Wingdings" pitchFamily="2" charset="2"/>
              <a:buNone/>
              <a:tabLst>
                <a:tab pos="0" algn="l"/>
              </a:tabLst>
              <a:defRPr/>
            </a:pPr>
            <a:endParaRPr lang="en-US" altLang="ja-JP" sz="2400" kern="0" dirty="0" smtClean="0">
              <a:solidFill>
                <a:prstClr val="black"/>
              </a:solidFill>
              <a:latin typeface="Meiryo UI"/>
              <a:ea typeface="Meiryo UI"/>
              <a:cs typeface="Meiryo UI" panose="020B0604030504040204" pitchFamily="50" charset="-128"/>
            </a:endParaRPr>
          </a:p>
          <a:p>
            <a:pPr>
              <a:spcBef>
                <a:spcPts val="0"/>
              </a:spcBef>
              <a:spcAft>
                <a:spcPts val="600"/>
              </a:spcAft>
              <a:buClr>
                <a:prstClr val="black"/>
              </a:buClr>
              <a:buFont typeface="Wingdings" pitchFamily="2" charset="2"/>
              <a:buNone/>
              <a:tabLst>
                <a:tab pos="0" algn="l"/>
              </a:tabLst>
              <a:defRPr/>
            </a:pPr>
            <a:r>
              <a:rPr lang="ja-JP" altLang="en-US" sz="2400" kern="0" dirty="0">
                <a:solidFill>
                  <a:prstClr val="black"/>
                </a:solidFill>
                <a:latin typeface="Meiryo UI"/>
                <a:ea typeface="Meiryo UI"/>
                <a:cs typeface="Meiryo UI" panose="020B0604030504040204" pitchFamily="50" charset="-128"/>
              </a:rPr>
              <a:t>当該企業</a:t>
            </a:r>
            <a:r>
              <a:rPr lang="ja-JP" altLang="en-US" sz="2400" kern="0" dirty="0" smtClean="0">
                <a:solidFill>
                  <a:prstClr val="black"/>
                </a:solidFill>
                <a:latin typeface="Meiryo UI"/>
                <a:ea typeface="Meiryo UI"/>
                <a:cs typeface="Meiryo UI" panose="020B0604030504040204" pitchFamily="50" charset="-128"/>
              </a:rPr>
              <a:t>が、同指数を活用する</a:t>
            </a:r>
            <a:r>
              <a:rPr lang="ja-JP" altLang="en-US" sz="2400" kern="0" dirty="0">
                <a:solidFill>
                  <a:prstClr val="black"/>
                </a:solidFill>
                <a:latin typeface="Meiryo UI"/>
                <a:ea typeface="Meiryo UI"/>
                <a:cs typeface="Meiryo UI" panose="020B0604030504040204" pitchFamily="50" charset="-128"/>
              </a:rPr>
              <a:t>機関投資家の</a:t>
            </a:r>
            <a:r>
              <a:rPr lang="en-US" altLang="ja-JP" sz="2400" kern="0" dirty="0">
                <a:solidFill>
                  <a:prstClr val="black"/>
                </a:solidFill>
                <a:latin typeface="Meiryo UI"/>
                <a:ea typeface="Meiryo UI"/>
                <a:cs typeface="Meiryo UI" panose="020B0604030504040204" pitchFamily="50" charset="-128"/>
              </a:rPr>
              <a:t>ESG</a:t>
            </a:r>
            <a:r>
              <a:rPr lang="ja-JP" altLang="en-US" sz="2400" kern="0" dirty="0">
                <a:solidFill>
                  <a:prstClr val="black"/>
                </a:solidFill>
                <a:latin typeface="Meiryo UI"/>
                <a:ea typeface="Meiryo UI"/>
                <a:cs typeface="Meiryo UI" panose="020B0604030504040204" pitchFamily="50" charset="-128"/>
              </a:rPr>
              <a:t>投資の投資先となる可能性が高まる。</a:t>
            </a:r>
          </a:p>
        </p:txBody>
      </p:sp>
      <p:sp>
        <p:nvSpPr>
          <p:cNvPr id="14" name="下矢印 13"/>
          <p:cNvSpPr/>
          <p:nvPr/>
        </p:nvSpPr>
        <p:spPr bwMode="auto">
          <a:xfrm>
            <a:off x="7386563" y="4060444"/>
            <a:ext cx="1296144" cy="348848"/>
          </a:xfrm>
          <a:prstGeom prst="downArrow">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Tree>
    <p:extLst>
      <p:ext uri="{BB962C8B-B14F-4D97-AF65-F5344CB8AC3E}">
        <p14:creationId xmlns:p14="http://schemas.microsoft.com/office/powerpoint/2010/main" val="2620495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latin typeface="+mn-ea"/>
              </a:rPr>
              <a:t>MSCI</a:t>
            </a:r>
            <a:r>
              <a:rPr lang="ja-JP" altLang="en-US" dirty="0">
                <a:latin typeface="+mn-ea"/>
              </a:rPr>
              <a:t>におけるサプライチェーン排出量の評価</a:t>
            </a:r>
          </a:p>
        </p:txBody>
      </p:sp>
      <p:sp>
        <p:nvSpPr>
          <p:cNvPr id="4" name="コンテンツ プレースホルダー 3"/>
          <p:cNvSpPr>
            <a:spLocks noGrp="1"/>
          </p:cNvSpPr>
          <p:nvPr>
            <p:ph sz="quarter" idx="11"/>
          </p:nvPr>
        </p:nvSpPr>
        <p:spPr/>
        <p:txBody>
          <a:bodyPr/>
          <a:lstStyle/>
          <a:p>
            <a:r>
              <a:rPr kumimoji="1" lang="ja-JP" altLang="en-US" dirty="0" smtClean="0"/>
              <a:t>なぜサプライチェーン排出量を算定するのか？④</a:t>
            </a:r>
            <a:endParaRPr kumimoji="1" lang="ja-JP" altLang="en-US" dirty="0"/>
          </a:p>
        </p:txBody>
      </p:sp>
      <p:pic>
        <p:nvPicPr>
          <p:cNvPr id="15" name="図 14"/>
          <p:cNvPicPr>
            <a:picLocks noChangeAspect="1"/>
          </p:cNvPicPr>
          <p:nvPr/>
        </p:nvPicPr>
        <p:blipFill rotWithShape="1">
          <a:blip r:embed="rId2" cstate="print">
            <a:extLst>
              <a:ext uri="{28A0092B-C50C-407E-A947-70E740481C1C}">
                <a14:useLocalDpi xmlns:a14="http://schemas.microsoft.com/office/drawing/2010/main" val="0"/>
              </a:ext>
            </a:extLst>
          </a:blip>
          <a:srcRect l="2750" t="8250" r="2750"/>
          <a:stretch/>
        </p:blipFill>
        <p:spPr>
          <a:xfrm>
            <a:off x="388891" y="1511506"/>
            <a:ext cx="9906000" cy="5639385"/>
          </a:xfrm>
          <a:prstGeom prst="rect">
            <a:avLst/>
          </a:prstGeom>
        </p:spPr>
      </p:pic>
      <p:sp>
        <p:nvSpPr>
          <p:cNvPr id="16" name="Rectangle 8"/>
          <p:cNvSpPr>
            <a:spLocks noChangeArrowheads="1"/>
          </p:cNvSpPr>
          <p:nvPr/>
        </p:nvSpPr>
        <p:spPr bwMode="auto">
          <a:xfrm>
            <a:off x="733379" y="1090197"/>
            <a:ext cx="4392488" cy="493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lvl1pPr algn="l" defTabSz="862013"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622300" indent="-176213" algn="l" defTabSz="862013"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990600" indent="-177800" algn="l" defTabSz="862013"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marL="342900" indent="-342900" algn="ctr" fontAlgn="base">
              <a:spcAft>
                <a:spcPct val="70000"/>
              </a:spcAft>
              <a:buClr>
                <a:prstClr val="black"/>
              </a:buClr>
              <a:tabLst>
                <a:tab pos="0" algn="l"/>
              </a:tabLst>
            </a:pPr>
            <a:r>
              <a:rPr lang="en-US" altLang="ja-JP" sz="2400" dirty="0" smtClean="0">
                <a:solidFill>
                  <a:prstClr val="black"/>
                </a:solidFill>
                <a:latin typeface="Meiryo UI"/>
                <a:ea typeface="Meiryo UI"/>
                <a:cs typeface="Meiryo UI" panose="020B0604030504040204" pitchFamily="50" charset="-128"/>
              </a:rPr>
              <a:t>MSCI ESG</a:t>
            </a:r>
            <a:r>
              <a:rPr lang="ja-JP" altLang="en-US" sz="2400" dirty="0" smtClean="0">
                <a:solidFill>
                  <a:prstClr val="black"/>
                </a:solidFill>
                <a:latin typeface="Meiryo UI"/>
                <a:ea typeface="Meiryo UI"/>
                <a:cs typeface="Meiryo UI" panose="020B0604030504040204" pitchFamily="50" charset="-128"/>
              </a:rPr>
              <a:t>格付けキーイシュー</a:t>
            </a:r>
            <a:endParaRPr lang="en-US" altLang="ja-JP" sz="2400" dirty="0">
              <a:solidFill>
                <a:prstClr val="black"/>
              </a:solidFill>
              <a:latin typeface="Meiryo UI"/>
              <a:ea typeface="Meiryo UI"/>
              <a:cs typeface="Meiryo UI" panose="020B0604030504040204" pitchFamily="50" charset="-128"/>
            </a:endParaRPr>
          </a:p>
        </p:txBody>
      </p:sp>
      <p:sp>
        <p:nvSpPr>
          <p:cNvPr id="17" name="正方形/長方形 16"/>
          <p:cNvSpPr/>
          <p:nvPr/>
        </p:nvSpPr>
        <p:spPr bwMode="auto">
          <a:xfrm>
            <a:off x="452776" y="3345428"/>
            <a:ext cx="928675" cy="580442"/>
          </a:xfrm>
          <a:prstGeom prst="rect">
            <a:avLst/>
          </a:prstGeom>
          <a:solidFill>
            <a:sysClr val="window" lastClr="FFFFFF">
              <a:lumMod val="75000"/>
            </a:sysClr>
          </a:solidFill>
          <a:ln w="9525" cap="flat" cmpd="sng" algn="ctr">
            <a:solidFill>
              <a:sysClr val="window" lastClr="FFFFFF"/>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a:cs typeface="Meiryo UI" panose="020B0604030504040204" pitchFamily="50" charset="-128"/>
              </a:rPr>
              <a:t>二酸化炭素</a:t>
            </a:r>
            <a:endParaRPr kumimoji="0" lang="en-US" altLang="ja-JP" sz="1400" kern="0" dirty="0" smtClean="0">
              <a:solidFill>
                <a:prstClr val="black"/>
              </a:solidFill>
              <a:latin typeface="Meiryo UI"/>
              <a:cs typeface="Meiryo UI" panose="020B0604030504040204" pitchFamily="50" charset="-128"/>
            </a:endParaRPr>
          </a:p>
          <a:p>
            <a:pPr algn="ctr" defTabSz="862013">
              <a:defRPr/>
            </a:pPr>
            <a:r>
              <a:rPr kumimoji="0" lang="ja-JP" altLang="en-US" sz="1400" kern="0" dirty="0" smtClean="0">
                <a:solidFill>
                  <a:prstClr val="black"/>
                </a:solidFill>
                <a:latin typeface="Meiryo UI"/>
                <a:cs typeface="Meiryo UI" panose="020B0604030504040204" pitchFamily="50" charset="-128"/>
              </a:rPr>
              <a:t>排出</a:t>
            </a:r>
          </a:p>
        </p:txBody>
      </p:sp>
      <p:sp>
        <p:nvSpPr>
          <p:cNvPr id="18" name="正方形/長方形 17"/>
          <p:cNvSpPr/>
          <p:nvPr/>
        </p:nvSpPr>
        <p:spPr bwMode="auto">
          <a:xfrm>
            <a:off x="452775" y="3992145"/>
            <a:ext cx="914376" cy="557839"/>
          </a:xfrm>
          <a:prstGeom prst="rect">
            <a:avLst/>
          </a:prstGeom>
          <a:solidFill>
            <a:sysClr val="window" lastClr="FFFFFF">
              <a:lumMod val="75000"/>
            </a:sysClr>
          </a:solidFill>
          <a:ln w="9525" cap="flat" cmpd="sng" algn="ctr">
            <a:solidFill>
              <a:sysClr val="window" lastClr="FFFFFF"/>
            </a:solidFill>
            <a:prstDash val="solid"/>
            <a:roun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a:cs typeface="Meiryo UI" panose="020B0604030504040204" pitchFamily="50" charset="-128"/>
              </a:rPr>
              <a:t>製品カーボンフットプリント</a:t>
            </a:r>
          </a:p>
        </p:txBody>
      </p:sp>
      <p:sp>
        <p:nvSpPr>
          <p:cNvPr id="19" name="正方形/長方形 18"/>
          <p:cNvSpPr/>
          <p:nvPr/>
        </p:nvSpPr>
        <p:spPr bwMode="auto">
          <a:xfrm>
            <a:off x="452774" y="4594890"/>
            <a:ext cx="914377" cy="540060"/>
          </a:xfrm>
          <a:prstGeom prst="rect">
            <a:avLst/>
          </a:prstGeom>
          <a:solidFill>
            <a:sysClr val="window" lastClr="FFFFFF">
              <a:lumMod val="75000"/>
            </a:sysClr>
          </a:solidFill>
          <a:ln w="9525" cap="flat" cmpd="sng" algn="ctr">
            <a:solidFill>
              <a:sysClr val="window" lastClr="FFFFFF"/>
            </a:solidFill>
            <a:prstDash val="solid"/>
            <a:roun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a:cs typeface="Meiryo UI" panose="020B0604030504040204" pitchFamily="50" charset="-128"/>
              </a:rPr>
              <a:t>環境配慮融資</a:t>
            </a:r>
          </a:p>
        </p:txBody>
      </p:sp>
      <p:sp>
        <p:nvSpPr>
          <p:cNvPr id="20" name="正方形/長方形 19"/>
          <p:cNvSpPr/>
          <p:nvPr/>
        </p:nvSpPr>
        <p:spPr bwMode="auto">
          <a:xfrm>
            <a:off x="3388547" y="3345428"/>
            <a:ext cx="928675" cy="580442"/>
          </a:xfrm>
          <a:prstGeom prst="rect">
            <a:avLst/>
          </a:prstGeom>
          <a:solidFill>
            <a:sysClr val="window" lastClr="FFFFFF">
              <a:lumMod val="75000"/>
            </a:sysClr>
          </a:solidFill>
          <a:ln w="9525" cap="flat" cmpd="sng" algn="ctr">
            <a:solidFill>
              <a:sysClr val="window" lastClr="FFFFFF"/>
            </a:solidFill>
            <a:prstDash val="solid"/>
            <a:roun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a:cs typeface="Meiryo UI" panose="020B0604030504040204" pitchFamily="50" charset="-128"/>
              </a:rPr>
              <a:t>クリーンテクノロジー</a:t>
            </a:r>
          </a:p>
        </p:txBody>
      </p:sp>
      <p:sp>
        <p:nvSpPr>
          <p:cNvPr id="21" name="正方形/長方形 20"/>
          <p:cNvSpPr/>
          <p:nvPr/>
        </p:nvSpPr>
        <p:spPr bwMode="auto">
          <a:xfrm>
            <a:off x="3388547" y="3992145"/>
            <a:ext cx="928675" cy="557839"/>
          </a:xfrm>
          <a:prstGeom prst="rect">
            <a:avLst/>
          </a:prstGeom>
          <a:solidFill>
            <a:sysClr val="window" lastClr="FFFFFF">
              <a:lumMod val="75000"/>
            </a:sysClr>
          </a:solidFill>
          <a:ln w="9525" cap="flat" cmpd="sng" algn="ctr">
            <a:solidFill>
              <a:sysClr val="window" lastClr="FFFFFF"/>
            </a:solidFill>
            <a:prstDash val="solid"/>
            <a:roun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a:cs typeface="Meiryo UI" panose="020B0604030504040204" pitchFamily="50" charset="-128"/>
              </a:rPr>
              <a:t>グリーンビルディング</a:t>
            </a:r>
          </a:p>
        </p:txBody>
      </p:sp>
      <p:sp>
        <p:nvSpPr>
          <p:cNvPr id="22" name="正方形/長方形 21"/>
          <p:cNvSpPr/>
          <p:nvPr/>
        </p:nvSpPr>
        <p:spPr bwMode="auto">
          <a:xfrm>
            <a:off x="3388547" y="4594890"/>
            <a:ext cx="928675" cy="540060"/>
          </a:xfrm>
          <a:prstGeom prst="rect">
            <a:avLst/>
          </a:prstGeom>
          <a:solidFill>
            <a:sysClr val="window" lastClr="FFFFFF">
              <a:lumMod val="75000"/>
            </a:sysClr>
          </a:solidFill>
          <a:ln w="9525" cap="flat" cmpd="sng" algn="ctr">
            <a:solidFill>
              <a:sysClr val="window" lastClr="FFFFFF"/>
            </a:solidFill>
            <a:prstDash val="solid"/>
            <a:roun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a:cs typeface="Meiryo UI" panose="020B0604030504040204" pitchFamily="50" charset="-128"/>
              </a:rPr>
              <a:t>再生可能</a:t>
            </a:r>
            <a:endParaRPr kumimoji="0" lang="en-US" altLang="ja-JP" sz="1400" kern="0" dirty="0" smtClean="0">
              <a:solidFill>
                <a:prstClr val="black"/>
              </a:solidFill>
              <a:latin typeface="Meiryo UI"/>
              <a:cs typeface="Meiryo UI" panose="020B0604030504040204" pitchFamily="50" charset="-128"/>
            </a:endParaRPr>
          </a:p>
          <a:p>
            <a:pPr algn="ctr" defTabSz="862013">
              <a:defRPr/>
            </a:pPr>
            <a:r>
              <a:rPr kumimoji="0" lang="ja-JP" altLang="en-US" sz="1400" kern="0" dirty="0" smtClean="0">
                <a:solidFill>
                  <a:prstClr val="black"/>
                </a:solidFill>
                <a:latin typeface="Meiryo UI"/>
                <a:cs typeface="Meiryo UI" panose="020B0604030504040204" pitchFamily="50" charset="-128"/>
              </a:rPr>
              <a:t>エネルギー</a:t>
            </a:r>
          </a:p>
        </p:txBody>
      </p:sp>
      <p:sp>
        <p:nvSpPr>
          <p:cNvPr id="23" name="正方形/長方形 22"/>
          <p:cNvSpPr/>
          <p:nvPr/>
        </p:nvSpPr>
        <p:spPr bwMode="auto">
          <a:xfrm>
            <a:off x="3388548" y="2676409"/>
            <a:ext cx="945232" cy="602742"/>
          </a:xfrm>
          <a:prstGeom prst="rect">
            <a:avLst/>
          </a:prstGeom>
          <a:solidFill>
            <a:srgbClr val="EAB200"/>
          </a:solidFill>
          <a:ln w="9525" cap="flat" cmpd="sng" algn="ctr">
            <a:solidFill>
              <a:sysClr val="window" lastClr="FFFFFF"/>
            </a:solidFill>
            <a:prstDash val="solid"/>
            <a:roun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a:cs typeface="Meiryo UI" panose="020B0604030504040204" pitchFamily="50" charset="-128"/>
              </a:rPr>
              <a:t>環境市場</a:t>
            </a:r>
            <a:endParaRPr kumimoji="0" lang="en-US" altLang="ja-JP" sz="1400" kern="0" dirty="0" smtClean="0">
              <a:solidFill>
                <a:prstClr val="black"/>
              </a:solidFill>
              <a:latin typeface="Meiryo UI"/>
              <a:cs typeface="Meiryo UI" panose="020B0604030504040204" pitchFamily="50" charset="-128"/>
            </a:endParaRPr>
          </a:p>
          <a:p>
            <a:pPr algn="ctr" defTabSz="862013">
              <a:defRPr/>
            </a:pPr>
            <a:r>
              <a:rPr kumimoji="0" lang="ja-JP" altLang="en-US" sz="1400" kern="0" dirty="0" smtClean="0">
                <a:solidFill>
                  <a:prstClr val="black"/>
                </a:solidFill>
                <a:latin typeface="Meiryo UI"/>
                <a:cs typeface="Meiryo UI" panose="020B0604030504040204" pitchFamily="50" charset="-128"/>
              </a:rPr>
              <a:t>機会</a:t>
            </a:r>
          </a:p>
        </p:txBody>
      </p:sp>
      <p:sp>
        <p:nvSpPr>
          <p:cNvPr id="24" name="正方形/長方形 23"/>
          <p:cNvSpPr/>
          <p:nvPr/>
        </p:nvSpPr>
        <p:spPr bwMode="auto">
          <a:xfrm>
            <a:off x="434309" y="2661353"/>
            <a:ext cx="932842" cy="617798"/>
          </a:xfrm>
          <a:prstGeom prst="rect">
            <a:avLst/>
          </a:prstGeom>
          <a:solidFill>
            <a:srgbClr val="EAB200"/>
          </a:solidFill>
          <a:ln w="9525" cap="flat" cmpd="sng" algn="ctr">
            <a:solidFill>
              <a:sysClr val="window" lastClr="FFFFFF"/>
            </a:solidFill>
            <a:prstDash val="solid"/>
            <a:roun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a:cs typeface="Meiryo UI" panose="020B0604030504040204" pitchFamily="50" charset="-128"/>
              </a:rPr>
              <a:t>地球温暖化</a:t>
            </a:r>
          </a:p>
        </p:txBody>
      </p:sp>
      <p:sp>
        <p:nvSpPr>
          <p:cNvPr id="25" name="正方形/長方形 24"/>
          <p:cNvSpPr/>
          <p:nvPr/>
        </p:nvSpPr>
        <p:spPr bwMode="auto">
          <a:xfrm>
            <a:off x="452775" y="5212231"/>
            <a:ext cx="914376" cy="584983"/>
          </a:xfrm>
          <a:prstGeom prst="rect">
            <a:avLst/>
          </a:prstGeom>
          <a:solidFill>
            <a:sysClr val="window" lastClr="FFFFFF">
              <a:lumMod val="75000"/>
            </a:sysClr>
          </a:solidFill>
          <a:ln w="9525" cap="flat" cmpd="sng" algn="ctr">
            <a:solidFill>
              <a:sysClr val="window" lastClr="FFFFFF"/>
            </a:solidFill>
            <a:prstDash val="solid"/>
            <a:roun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1400" kern="0" dirty="0" smtClean="0">
                <a:solidFill>
                  <a:prstClr val="black"/>
                </a:solidFill>
                <a:latin typeface="Meiryo UI"/>
                <a:cs typeface="Meiryo UI" panose="020B0604030504040204" pitchFamily="50" charset="-128"/>
              </a:rPr>
              <a:t>温暖化保険リスク</a:t>
            </a:r>
          </a:p>
        </p:txBody>
      </p:sp>
      <p:sp>
        <p:nvSpPr>
          <p:cNvPr id="26" name="Rectangle 8"/>
          <p:cNvSpPr>
            <a:spLocks noChangeArrowheads="1"/>
          </p:cNvSpPr>
          <p:nvPr/>
        </p:nvSpPr>
        <p:spPr bwMode="auto">
          <a:xfrm>
            <a:off x="6422011" y="6852259"/>
            <a:ext cx="3096344" cy="275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lvl1pPr algn="l" defTabSz="862013"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622300" indent="-176213" algn="l" defTabSz="862013"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990600" indent="-177800" algn="l" defTabSz="862013"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eaLnBrk="1" hangingPunct="1">
              <a:lnSpc>
                <a:spcPct val="100000"/>
              </a:lnSpc>
              <a:spcBef>
                <a:spcPct val="0"/>
              </a:spcBef>
              <a:buClrTx/>
              <a:buFont typeface="Wingdings" pitchFamily="2" charset="2"/>
              <a:buNone/>
            </a:pPr>
            <a:r>
              <a:rPr lang="en-US" altLang="ja-JP" sz="1200" dirty="0" smtClean="0">
                <a:solidFill>
                  <a:prstClr val="black"/>
                </a:solidFill>
                <a:latin typeface="Meiryo UI"/>
                <a:ea typeface="Meiryo UI"/>
                <a:cs typeface="Meiryo UI" panose="020B0604030504040204" pitchFamily="50" charset="-128"/>
              </a:rPr>
              <a:t>[</a:t>
            </a:r>
            <a:r>
              <a:rPr lang="ja-JP" altLang="en-US" sz="1200" dirty="0" smtClean="0">
                <a:solidFill>
                  <a:prstClr val="black"/>
                </a:solidFill>
                <a:latin typeface="Meiryo UI"/>
                <a:ea typeface="Meiryo UI"/>
                <a:cs typeface="Meiryo UI" panose="020B0604030504040204" pitchFamily="50" charset="-128"/>
              </a:rPr>
              <a:t>出所</a:t>
            </a:r>
            <a:r>
              <a:rPr lang="en-US" altLang="ja-JP" sz="1200" dirty="0" smtClean="0">
                <a:solidFill>
                  <a:prstClr val="black"/>
                </a:solidFill>
                <a:latin typeface="Meiryo UI"/>
                <a:ea typeface="Meiryo UI"/>
                <a:cs typeface="Meiryo UI" panose="020B0604030504040204" pitchFamily="50" charset="-128"/>
              </a:rPr>
              <a:t>]MSCI ESG Rating </a:t>
            </a:r>
            <a:r>
              <a:rPr lang="ja-JP" altLang="en-US" sz="1200" dirty="0" smtClean="0">
                <a:solidFill>
                  <a:prstClr val="black"/>
                </a:solidFill>
                <a:latin typeface="Meiryo UI"/>
                <a:ea typeface="Meiryo UI"/>
                <a:cs typeface="Meiryo UI" panose="020B0604030504040204" pitchFamily="50" charset="-128"/>
              </a:rPr>
              <a:t>メソドロジーサマリー</a:t>
            </a:r>
            <a:endParaRPr lang="ja-JP" altLang="en-US" sz="1200" dirty="0">
              <a:solidFill>
                <a:prstClr val="black"/>
              </a:solidFill>
              <a:latin typeface="Meiryo UI"/>
              <a:ea typeface="Meiryo UI"/>
              <a:cs typeface="Meiryo UI" panose="020B0604030504040204" pitchFamily="50" charset="-128"/>
            </a:endParaRPr>
          </a:p>
        </p:txBody>
      </p:sp>
      <p:sp>
        <p:nvSpPr>
          <p:cNvPr id="27" name="Rectangle 8"/>
          <p:cNvSpPr>
            <a:spLocks noChangeArrowheads="1"/>
          </p:cNvSpPr>
          <p:nvPr/>
        </p:nvSpPr>
        <p:spPr bwMode="auto">
          <a:xfrm>
            <a:off x="517889" y="5966221"/>
            <a:ext cx="4607977" cy="1015663"/>
          </a:xfrm>
          <a:prstGeom prst="rect">
            <a:avLst/>
          </a:prstGeom>
          <a:solidFill>
            <a:srgbClr val="5ECCF3">
              <a:lumMod val="40000"/>
              <a:lumOff val="60000"/>
            </a:srgbClr>
          </a:solidFill>
          <a:ln>
            <a:noFill/>
          </a:ln>
          <a:effectLst/>
          <a:extLst/>
        </p:spPr>
        <p:txBody>
          <a:bodyPr wrap="square" lIns="36000" tIns="0" rIns="36000" bIns="0">
            <a:spAutoFit/>
          </a:bodyPr>
          <a:lstStyle>
            <a:lvl1pPr algn="l" defTabSz="862013"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622300" indent="-176213" algn="l" defTabSz="862013"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990600" indent="-177800" algn="l" defTabSz="862013"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defTabSz="862013"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defTabSz="862013"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spcBef>
                <a:spcPts val="0"/>
              </a:spcBef>
              <a:buClr>
                <a:prstClr val="black"/>
              </a:buClr>
              <a:buFont typeface="Wingdings" pitchFamily="2" charset="2"/>
              <a:buNone/>
              <a:tabLst>
                <a:tab pos="0" algn="l"/>
              </a:tabLst>
              <a:defRPr/>
            </a:pPr>
            <a:r>
              <a:rPr lang="en-US" altLang="ja-JP" sz="2000" kern="0" dirty="0" smtClean="0">
                <a:solidFill>
                  <a:prstClr val="black"/>
                </a:solidFill>
                <a:latin typeface="Meiryo UI"/>
                <a:ea typeface="Meiryo UI"/>
                <a:cs typeface="Meiryo UI" panose="020B0604030504040204" pitchFamily="50" charset="-128"/>
              </a:rPr>
              <a:t>MSCI</a:t>
            </a:r>
            <a:r>
              <a:rPr lang="ja-JP" altLang="en-US" sz="2000" kern="0" dirty="0" smtClean="0">
                <a:solidFill>
                  <a:prstClr val="black"/>
                </a:solidFill>
                <a:latin typeface="Meiryo UI"/>
                <a:ea typeface="Meiryo UI"/>
                <a:cs typeface="Meiryo UI" panose="020B0604030504040204" pitchFamily="50" charset="-128"/>
              </a:rPr>
              <a:t>の</a:t>
            </a:r>
            <a:r>
              <a:rPr lang="en-US" altLang="ja-JP" sz="2000" kern="0" dirty="0" smtClean="0">
                <a:solidFill>
                  <a:prstClr val="black"/>
                </a:solidFill>
                <a:latin typeface="Meiryo UI"/>
                <a:ea typeface="Meiryo UI"/>
                <a:cs typeface="Meiryo UI" panose="020B0604030504040204" pitchFamily="50" charset="-128"/>
              </a:rPr>
              <a:t>ESG</a:t>
            </a:r>
            <a:r>
              <a:rPr lang="ja-JP" altLang="en-US" sz="2000" kern="0" dirty="0" smtClean="0">
                <a:solidFill>
                  <a:prstClr val="black"/>
                </a:solidFill>
                <a:latin typeface="Meiryo UI"/>
                <a:ea typeface="Meiryo UI"/>
                <a:cs typeface="Meiryo UI" panose="020B0604030504040204" pitchFamily="50" charset="-128"/>
              </a:rPr>
              <a:t>格付が上がれば、当該企業が</a:t>
            </a:r>
            <a:endParaRPr lang="en-US" altLang="ja-JP" sz="2000" kern="0" dirty="0" smtClean="0">
              <a:solidFill>
                <a:prstClr val="black"/>
              </a:solidFill>
              <a:latin typeface="Meiryo UI"/>
              <a:ea typeface="Meiryo UI"/>
              <a:cs typeface="Meiryo UI" panose="020B0604030504040204" pitchFamily="50" charset="-128"/>
            </a:endParaRPr>
          </a:p>
          <a:p>
            <a:pPr>
              <a:spcBef>
                <a:spcPts val="0"/>
              </a:spcBef>
              <a:buClr>
                <a:prstClr val="black"/>
              </a:buClr>
              <a:buFont typeface="Wingdings" pitchFamily="2" charset="2"/>
              <a:buNone/>
              <a:tabLst>
                <a:tab pos="0" algn="l"/>
              </a:tabLst>
              <a:defRPr/>
            </a:pPr>
            <a:r>
              <a:rPr lang="ja-JP" altLang="en-US" sz="2000" kern="0" dirty="0" smtClean="0">
                <a:solidFill>
                  <a:prstClr val="black"/>
                </a:solidFill>
                <a:latin typeface="Meiryo UI"/>
                <a:ea typeface="Meiryo UI"/>
                <a:cs typeface="Meiryo UI" panose="020B0604030504040204" pitchFamily="50" charset="-128"/>
              </a:rPr>
              <a:t>同格付を参照する機関投資家の</a:t>
            </a:r>
            <a:r>
              <a:rPr lang="en-US" altLang="ja-JP" sz="2000" kern="0" dirty="0" smtClean="0">
                <a:solidFill>
                  <a:prstClr val="black"/>
                </a:solidFill>
                <a:latin typeface="Meiryo UI"/>
                <a:ea typeface="Meiryo UI"/>
                <a:cs typeface="Meiryo UI" panose="020B0604030504040204" pitchFamily="50" charset="-128"/>
              </a:rPr>
              <a:t>ESG</a:t>
            </a:r>
            <a:r>
              <a:rPr lang="ja-JP" altLang="en-US" sz="2000" kern="0" dirty="0" smtClean="0">
                <a:solidFill>
                  <a:prstClr val="black"/>
                </a:solidFill>
                <a:latin typeface="Meiryo UI"/>
                <a:ea typeface="Meiryo UI"/>
                <a:cs typeface="Meiryo UI" panose="020B0604030504040204" pitchFamily="50" charset="-128"/>
              </a:rPr>
              <a:t>投資の投資先となる可能性が高まる。</a:t>
            </a:r>
            <a:endParaRPr lang="en-US" altLang="ja-JP" sz="2000" kern="0" dirty="0">
              <a:solidFill>
                <a:prstClr val="black"/>
              </a:solidFill>
              <a:latin typeface="Meiryo UI"/>
              <a:ea typeface="Meiryo UI"/>
              <a:cs typeface="Meiryo UI" panose="020B0604030504040204" pitchFamily="50" charset="-128"/>
            </a:endParaRPr>
          </a:p>
        </p:txBody>
      </p:sp>
      <p:sp>
        <p:nvSpPr>
          <p:cNvPr id="28" name="角丸四角形 27"/>
          <p:cNvSpPr/>
          <p:nvPr/>
        </p:nvSpPr>
        <p:spPr bwMode="auto">
          <a:xfrm>
            <a:off x="435997" y="3383714"/>
            <a:ext cx="945453" cy="1200392"/>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lang="ja-JP" altLang="en-US" sz="1400" smtClean="0">
              <a:solidFill>
                <a:prstClr val="black"/>
              </a:solidFill>
              <a:ea typeface="HGPｺﾞｼｯｸM" pitchFamily="50" charset="-128"/>
            </a:endParaRPr>
          </a:p>
        </p:txBody>
      </p:sp>
      <p:sp>
        <p:nvSpPr>
          <p:cNvPr id="29" name="角丸四角形 28"/>
          <p:cNvSpPr/>
          <p:nvPr/>
        </p:nvSpPr>
        <p:spPr bwMode="auto">
          <a:xfrm>
            <a:off x="3388547" y="3383714"/>
            <a:ext cx="945453" cy="1751236"/>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lang="ja-JP" altLang="en-US" sz="1400" smtClean="0">
              <a:solidFill>
                <a:prstClr val="black"/>
              </a:solidFill>
              <a:ea typeface="HGPｺﾞｼｯｸM" pitchFamily="50" charset="-128"/>
            </a:endParaRPr>
          </a:p>
        </p:txBody>
      </p:sp>
    </p:spTree>
    <p:extLst>
      <p:ext uri="{BB962C8B-B14F-4D97-AF65-F5344CB8AC3E}">
        <p14:creationId xmlns:p14="http://schemas.microsoft.com/office/powerpoint/2010/main" val="4062338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3"/>
            </a:pPr>
            <a:r>
              <a:rPr lang="ja-JP" altLang="en-US" dirty="0" smtClean="0"/>
              <a:t>サプライチェーン排出量の</a:t>
            </a:r>
            <a:r>
              <a:rPr lang="en-US" altLang="ja-JP" dirty="0" smtClean="0"/>
              <a:t/>
            </a:r>
            <a:br>
              <a:rPr lang="en-US" altLang="ja-JP" dirty="0" smtClean="0"/>
            </a:br>
            <a:r>
              <a:rPr lang="ja-JP" altLang="en-US" dirty="0" smtClean="0"/>
              <a:t>算定の考え方</a:t>
            </a:r>
            <a:endParaRPr lang="ja-JP" altLang="en-US" dirty="0"/>
          </a:p>
        </p:txBody>
      </p:sp>
    </p:spTree>
    <p:extLst>
      <p:ext uri="{BB962C8B-B14F-4D97-AF65-F5344CB8AC3E}">
        <p14:creationId xmlns:p14="http://schemas.microsoft.com/office/powerpoint/2010/main" val="2153684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サプライチェーン排出量の算定の流れ</a:t>
            </a:r>
            <a:endParaRPr kumimoji="1" lang="ja-JP" altLang="en-US" dirty="0"/>
          </a:p>
        </p:txBody>
      </p:sp>
      <p:sp>
        <p:nvSpPr>
          <p:cNvPr id="6"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smtClean="0"/>
              <a:t>サプライチェーン排出量算定は大まかに分けると</a:t>
            </a:r>
            <a:r>
              <a:rPr lang="en-US" altLang="ja-JP" b="1" dirty="0" smtClean="0">
                <a:solidFill>
                  <a:srgbClr val="FF0000"/>
                </a:solidFill>
              </a:rPr>
              <a:t>4</a:t>
            </a:r>
            <a:r>
              <a:rPr lang="ja-JP" altLang="en-US" b="1" dirty="0" err="1" smtClean="0">
                <a:solidFill>
                  <a:srgbClr val="FF0000"/>
                </a:solidFill>
              </a:rPr>
              <a:t>つの</a:t>
            </a:r>
            <a:r>
              <a:rPr lang="ja-JP" altLang="en-US" b="1" dirty="0" smtClean="0">
                <a:solidFill>
                  <a:srgbClr val="FF0000"/>
                </a:solidFill>
              </a:rPr>
              <a:t>ステップ</a:t>
            </a:r>
            <a:r>
              <a:rPr lang="ja-JP" altLang="en-US" dirty="0" smtClean="0"/>
              <a:t>から成る</a:t>
            </a:r>
            <a:endParaRPr lang="ja-JP" altLang="en-US" dirty="0"/>
          </a:p>
        </p:txBody>
      </p:sp>
      <p:sp>
        <p:nvSpPr>
          <p:cNvPr id="111" name="テキスト ボックス 110"/>
          <p:cNvSpPr txBox="1"/>
          <p:nvPr/>
        </p:nvSpPr>
        <p:spPr>
          <a:xfrm>
            <a:off x="3065689" y="4597434"/>
            <a:ext cx="3960440" cy="400110"/>
          </a:xfrm>
          <a:prstGeom prst="rect">
            <a:avLst/>
          </a:prstGeom>
          <a:solidFill>
            <a:schemeClr val="bg1"/>
          </a:solidFill>
        </p:spPr>
        <p:txBody>
          <a:bodyPr wrap="square" rtlCol="0">
            <a:spAutoFit/>
          </a:bodyPr>
          <a:lstStyle/>
          <a:p>
            <a:pPr lvl="0"/>
            <a:r>
              <a:rPr lang="ja-JP" altLang="en-US" sz="2000" b="1" dirty="0">
                <a:solidFill>
                  <a:prstClr val="black"/>
                </a:solidFill>
                <a:latin typeface="Meiryo UI"/>
                <a:ea typeface="Meiryo UI"/>
              </a:rPr>
              <a:t>算定対象範囲の</a:t>
            </a:r>
            <a:r>
              <a:rPr lang="ja-JP" altLang="en-US" sz="2000" b="1" dirty="0" smtClean="0">
                <a:solidFill>
                  <a:prstClr val="black"/>
                </a:solidFill>
                <a:latin typeface="Meiryo UI"/>
                <a:ea typeface="Meiryo UI"/>
              </a:rPr>
              <a:t>確認</a:t>
            </a:r>
            <a:endParaRPr kumimoji="1" lang="ja-JP" altLang="en-US" dirty="0" smtClean="0">
              <a:latin typeface="+mn-lt"/>
              <a:ea typeface="+mn-ea"/>
            </a:endParaRPr>
          </a:p>
        </p:txBody>
      </p:sp>
      <p:sp>
        <p:nvSpPr>
          <p:cNvPr id="112" name="テキスト ボックス 111"/>
          <p:cNvSpPr txBox="1"/>
          <p:nvPr/>
        </p:nvSpPr>
        <p:spPr>
          <a:xfrm>
            <a:off x="1985569" y="5637484"/>
            <a:ext cx="2952328" cy="400110"/>
          </a:xfrm>
          <a:prstGeom prst="rect">
            <a:avLst/>
          </a:prstGeom>
          <a:noFill/>
        </p:spPr>
        <p:txBody>
          <a:bodyPr wrap="square" rtlCol="0">
            <a:spAutoFit/>
          </a:bodyPr>
          <a:lstStyle/>
          <a:p>
            <a:pPr lvl="0"/>
            <a:r>
              <a:rPr lang="ja-JP" altLang="en-US" sz="2000" b="1" dirty="0">
                <a:solidFill>
                  <a:prstClr val="black"/>
                </a:solidFill>
                <a:latin typeface="Meiryo UI"/>
                <a:ea typeface="Meiryo UI"/>
              </a:rPr>
              <a:t>算定目的の設定</a:t>
            </a:r>
          </a:p>
        </p:txBody>
      </p:sp>
      <p:sp>
        <p:nvSpPr>
          <p:cNvPr id="113" name="正方形/長方形 112"/>
          <p:cNvSpPr/>
          <p:nvPr/>
        </p:nvSpPr>
        <p:spPr bwMode="auto">
          <a:xfrm>
            <a:off x="2849665" y="4021370"/>
            <a:ext cx="1368152" cy="648072"/>
          </a:xfrm>
          <a:prstGeom prst="rect">
            <a:avLst/>
          </a:prstGeom>
          <a:solidFill>
            <a:schemeClr val="bg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ｺﾞｼｯｸM" pitchFamily="50" charset="-128"/>
            </a:endParaRPr>
          </a:p>
        </p:txBody>
      </p:sp>
      <p:grpSp>
        <p:nvGrpSpPr>
          <p:cNvPr id="114" name="グループ化 113"/>
          <p:cNvGrpSpPr/>
          <p:nvPr/>
        </p:nvGrpSpPr>
        <p:grpSpPr>
          <a:xfrm>
            <a:off x="533715" y="2077154"/>
            <a:ext cx="9713111" cy="4821085"/>
            <a:chOff x="116770" y="1317692"/>
            <a:chExt cx="9713111" cy="4821085"/>
          </a:xfrm>
        </p:grpSpPr>
        <p:grpSp>
          <p:nvGrpSpPr>
            <p:cNvPr id="115" name="グループ化 114"/>
            <p:cNvGrpSpPr/>
            <p:nvPr/>
          </p:nvGrpSpPr>
          <p:grpSpPr>
            <a:xfrm>
              <a:off x="116770" y="1335622"/>
              <a:ext cx="5976320" cy="4752102"/>
              <a:chOff x="131873" y="1786732"/>
              <a:chExt cx="5976320" cy="4752102"/>
            </a:xfrm>
          </p:grpSpPr>
          <p:pic>
            <p:nvPicPr>
              <p:cNvPr id="123" name="図 122"/>
              <p:cNvPicPr>
                <a:picLocks noChangeAspect="1"/>
              </p:cNvPicPr>
              <p:nvPr/>
            </p:nvPicPr>
            <p:blipFill rotWithShape="1">
              <a:blip r:embed="rId2"/>
              <a:srcRect t="15148"/>
              <a:stretch/>
            </p:blipFill>
            <p:spPr>
              <a:xfrm>
                <a:off x="131873" y="2132856"/>
                <a:ext cx="5973255" cy="4405978"/>
              </a:xfrm>
              <a:prstGeom prst="rect">
                <a:avLst/>
              </a:prstGeom>
            </p:spPr>
          </p:pic>
          <p:pic>
            <p:nvPicPr>
              <p:cNvPr id="124" name="図 123"/>
              <p:cNvPicPr>
                <a:picLocks noChangeAspect="1"/>
              </p:cNvPicPr>
              <p:nvPr/>
            </p:nvPicPr>
            <p:blipFill rotWithShape="1">
              <a:blip r:embed="rId2"/>
              <a:srcRect b="93334"/>
              <a:stretch/>
            </p:blipFill>
            <p:spPr>
              <a:xfrm>
                <a:off x="134938" y="1786732"/>
                <a:ext cx="5973255" cy="346124"/>
              </a:xfrm>
              <a:prstGeom prst="rect">
                <a:avLst/>
              </a:prstGeom>
            </p:spPr>
          </p:pic>
        </p:grpSp>
        <p:sp>
          <p:nvSpPr>
            <p:cNvPr id="116" name="テキスト ボックス 115"/>
            <p:cNvSpPr txBox="1"/>
            <p:nvPr/>
          </p:nvSpPr>
          <p:spPr>
            <a:xfrm>
              <a:off x="302153" y="5430891"/>
              <a:ext cx="9527728" cy="707886"/>
            </a:xfrm>
            <a:prstGeom prst="rect">
              <a:avLst/>
            </a:prstGeom>
            <a:solidFill>
              <a:schemeClr val="bg1"/>
            </a:solidFill>
          </p:spPr>
          <p:txBody>
            <a:bodyPr wrap="square" rtlCol="0">
              <a:spAutoFit/>
            </a:bodyPr>
            <a:lstStyle/>
            <a:p>
              <a:r>
                <a:rPr lang="ja-JP" altLang="en-US" sz="2000" dirty="0">
                  <a:latin typeface="+mn-ea"/>
                  <a:ea typeface="+mn-ea"/>
                </a:rPr>
                <a:t>自社のサプライチェーン排出量の規模を把握し、サプライチェーンにおいて削減すべき対象を特定すること等の算定に係る目的を設定</a:t>
              </a:r>
            </a:p>
          </p:txBody>
        </p:sp>
        <p:sp>
          <p:nvSpPr>
            <p:cNvPr id="117" name="テキスト ボックス 116"/>
            <p:cNvSpPr txBox="1"/>
            <p:nvPr/>
          </p:nvSpPr>
          <p:spPr>
            <a:xfrm>
              <a:off x="3497736" y="1695662"/>
              <a:ext cx="6264573" cy="1323439"/>
            </a:xfrm>
            <a:prstGeom prst="rect">
              <a:avLst/>
            </a:prstGeom>
            <a:solidFill>
              <a:schemeClr val="bg1"/>
            </a:solidFill>
          </p:spPr>
          <p:txBody>
            <a:bodyPr wrap="square" rtlCol="0">
              <a:spAutoFit/>
            </a:bodyPr>
            <a:lstStyle/>
            <a:p>
              <a:r>
                <a:rPr lang="en-US" altLang="ja-JP" sz="2000" dirty="0" smtClean="0">
                  <a:latin typeface="+mn-ea"/>
                  <a:ea typeface="+mn-ea"/>
                </a:rPr>
                <a:t>STEP4-1</a:t>
              </a:r>
              <a:r>
                <a:rPr lang="ja-JP" altLang="en-US" sz="2000" dirty="0">
                  <a:latin typeface="+mn-ea"/>
                  <a:ea typeface="+mn-ea"/>
                </a:rPr>
                <a:t>： 算定の目的を考慮し、算定方針を決定</a:t>
              </a:r>
            </a:p>
            <a:p>
              <a:r>
                <a:rPr lang="en-US" altLang="ja-JP" sz="2000" dirty="0">
                  <a:latin typeface="+mn-ea"/>
                  <a:ea typeface="+mn-ea"/>
                </a:rPr>
                <a:t>STEP4-2</a:t>
              </a:r>
              <a:r>
                <a:rPr lang="ja-JP" altLang="en-US" sz="2000" dirty="0">
                  <a:latin typeface="+mn-ea"/>
                  <a:ea typeface="+mn-ea"/>
                </a:rPr>
                <a:t>： データ収集項目を整理し、データを収集</a:t>
              </a:r>
            </a:p>
            <a:p>
              <a:pPr marL="1381125" indent="-1381125"/>
              <a:r>
                <a:rPr lang="en-US" altLang="ja-JP" sz="2000" dirty="0">
                  <a:latin typeface="+mn-ea"/>
                  <a:ea typeface="+mn-ea"/>
                </a:rPr>
                <a:t>STEP4-3</a:t>
              </a:r>
              <a:r>
                <a:rPr lang="ja-JP" altLang="en-US" sz="2000" dirty="0">
                  <a:latin typeface="+mn-ea"/>
                  <a:ea typeface="+mn-ea"/>
                </a:rPr>
                <a:t>： 収集したデータを基に、活動量と</a:t>
              </a:r>
              <a:r>
                <a:rPr lang="ja-JP" altLang="en-US" sz="2000" dirty="0" smtClean="0">
                  <a:latin typeface="+mn-ea"/>
                  <a:ea typeface="+mn-ea"/>
                </a:rPr>
                <a:t>排出原単位</a:t>
              </a:r>
              <a:r>
                <a:rPr lang="en-US" altLang="ja-JP" sz="2000" dirty="0" smtClean="0">
                  <a:latin typeface="+mn-ea"/>
                  <a:ea typeface="+mn-ea"/>
                </a:rPr>
                <a:t/>
              </a:r>
              <a:br>
                <a:rPr lang="en-US" altLang="ja-JP" sz="2000" dirty="0" smtClean="0">
                  <a:latin typeface="+mn-ea"/>
                  <a:ea typeface="+mn-ea"/>
                </a:rPr>
              </a:br>
              <a:r>
                <a:rPr lang="ja-JP" altLang="en-US" sz="2000" dirty="0" smtClean="0">
                  <a:latin typeface="+mn-ea"/>
                  <a:ea typeface="+mn-ea"/>
                </a:rPr>
                <a:t>から排出量</a:t>
              </a:r>
              <a:r>
                <a:rPr lang="ja-JP" altLang="en-US" sz="2000" dirty="0">
                  <a:latin typeface="+mn-ea"/>
                  <a:ea typeface="+mn-ea"/>
                </a:rPr>
                <a:t>を算定</a:t>
              </a:r>
              <a:endParaRPr kumimoji="1" lang="ja-JP" altLang="en-US" sz="2000" dirty="0" smtClean="0">
                <a:latin typeface="+mn-ea"/>
                <a:ea typeface="+mn-ea"/>
              </a:endParaRPr>
            </a:p>
          </p:txBody>
        </p:sp>
        <p:sp>
          <p:nvSpPr>
            <p:cNvPr id="118" name="テキスト ボックス 117"/>
            <p:cNvSpPr txBox="1"/>
            <p:nvPr/>
          </p:nvSpPr>
          <p:spPr>
            <a:xfrm>
              <a:off x="4721873" y="1317692"/>
              <a:ext cx="2304256" cy="400110"/>
            </a:xfrm>
            <a:prstGeom prst="rect">
              <a:avLst/>
            </a:prstGeom>
            <a:noFill/>
          </p:spPr>
          <p:txBody>
            <a:bodyPr wrap="square" rtlCol="0">
              <a:spAutoFit/>
            </a:bodyPr>
            <a:lstStyle/>
            <a:p>
              <a:pPr lvl="0"/>
              <a:r>
                <a:rPr lang="ja-JP" altLang="en-US" sz="2000" b="1" dirty="0">
                  <a:solidFill>
                    <a:prstClr val="black"/>
                  </a:solidFill>
                  <a:latin typeface="Meiryo UI"/>
                  <a:ea typeface="Meiryo UI"/>
                </a:rPr>
                <a:t>各カテゴリの</a:t>
              </a:r>
              <a:r>
                <a:rPr lang="ja-JP" altLang="en-US" sz="2000" b="1" dirty="0" smtClean="0">
                  <a:solidFill>
                    <a:prstClr val="black"/>
                  </a:solidFill>
                  <a:latin typeface="Meiryo UI"/>
                  <a:ea typeface="Meiryo UI"/>
                </a:rPr>
                <a:t>算定</a:t>
              </a:r>
              <a:endParaRPr kumimoji="1" lang="ja-JP" altLang="en-US" dirty="0" smtClean="0">
                <a:latin typeface="+mn-lt"/>
                <a:ea typeface="+mn-ea"/>
              </a:endParaRPr>
            </a:p>
          </p:txBody>
        </p:sp>
        <p:sp>
          <p:nvSpPr>
            <p:cNvPr id="119" name="テキスト ボックス 118"/>
            <p:cNvSpPr txBox="1"/>
            <p:nvPr/>
          </p:nvSpPr>
          <p:spPr>
            <a:xfrm>
              <a:off x="3641753" y="2946981"/>
              <a:ext cx="3960440" cy="400110"/>
            </a:xfrm>
            <a:prstGeom prst="rect">
              <a:avLst/>
            </a:prstGeom>
            <a:noFill/>
          </p:spPr>
          <p:txBody>
            <a:bodyPr wrap="square" rtlCol="0">
              <a:spAutoFit/>
            </a:bodyPr>
            <a:lstStyle/>
            <a:p>
              <a:pPr lvl="0"/>
              <a:r>
                <a:rPr lang="en-US" altLang="ja-JP" sz="2000" b="1" dirty="0">
                  <a:solidFill>
                    <a:prstClr val="black"/>
                  </a:solidFill>
                  <a:latin typeface="Meiryo UI"/>
                  <a:ea typeface="Meiryo UI"/>
                </a:rPr>
                <a:t>Scope3</a:t>
              </a:r>
              <a:r>
                <a:rPr lang="ja-JP" altLang="en-US" sz="2000" b="1" dirty="0">
                  <a:solidFill>
                    <a:prstClr val="black"/>
                  </a:solidFill>
                  <a:latin typeface="Meiryo UI"/>
                  <a:ea typeface="Meiryo UI"/>
                </a:rPr>
                <a:t>活動の各カテゴリへの分類</a:t>
              </a:r>
            </a:p>
          </p:txBody>
        </p:sp>
        <p:sp>
          <p:nvSpPr>
            <p:cNvPr id="120" name="テキスト ボックス 119"/>
            <p:cNvSpPr txBox="1"/>
            <p:nvPr/>
          </p:nvSpPr>
          <p:spPr>
            <a:xfrm>
              <a:off x="2633641" y="3999918"/>
              <a:ext cx="3960440" cy="400110"/>
            </a:xfrm>
            <a:prstGeom prst="rect">
              <a:avLst/>
            </a:prstGeom>
            <a:solidFill>
              <a:schemeClr val="bg1"/>
            </a:solidFill>
          </p:spPr>
          <p:txBody>
            <a:bodyPr wrap="square" rtlCol="0">
              <a:spAutoFit/>
            </a:bodyPr>
            <a:lstStyle/>
            <a:p>
              <a:pPr lvl="0"/>
              <a:r>
                <a:rPr lang="ja-JP" altLang="en-US" sz="2000" b="1" dirty="0">
                  <a:solidFill>
                    <a:prstClr val="black"/>
                  </a:solidFill>
                  <a:latin typeface="Meiryo UI"/>
                  <a:ea typeface="Meiryo UI"/>
                </a:rPr>
                <a:t>算定対象範囲の</a:t>
              </a:r>
              <a:r>
                <a:rPr lang="ja-JP" altLang="en-US" sz="2000" b="1" dirty="0" smtClean="0">
                  <a:solidFill>
                    <a:prstClr val="black"/>
                  </a:solidFill>
                  <a:latin typeface="Meiryo UI"/>
                  <a:ea typeface="Meiryo UI"/>
                </a:rPr>
                <a:t>確認</a:t>
              </a:r>
              <a:endParaRPr kumimoji="1" lang="ja-JP" altLang="en-US" dirty="0" smtClean="0">
                <a:latin typeface="+mn-lt"/>
                <a:ea typeface="+mn-ea"/>
              </a:endParaRPr>
            </a:p>
          </p:txBody>
        </p:sp>
        <p:sp>
          <p:nvSpPr>
            <p:cNvPr id="121" name="正方形/長方形 120"/>
            <p:cNvSpPr/>
            <p:nvPr/>
          </p:nvSpPr>
          <p:spPr bwMode="auto">
            <a:xfrm>
              <a:off x="2417617" y="3423854"/>
              <a:ext cx="1368152" cy="648072"/>
            </a:xfrm>
            <a:prstGeom prst="rect">
              <a:avLst/>
            </a:prstGeom>
            <a:solidFill>
              <a:schemeClr val="bg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ｺﾞｼｯｸM" pitchFamily="50" charset="-128"/>
              </a:endParaRPr>
            </a:p>
          </p:txBody>
        </p:sp>
        <p:sp>
          <p:nvSpPr>
            <p:cNvPr id="122" name="テキスト ボックス 121"/>
            <p:cNvSpPr txBox="1"/>
            <p:nvPr/>
          </p:nvSpPr>
          <p:spPr>
            <a:xfrm>
              <a:off x="2417617" y="3320146"/>
              <a:ext cx="7272808" cy="400110"/>
            </a:xfrm>
            <a:prstGeom prst="rect">
              <a:avLst/>
            </a:prstGeom>
            <a:solidFill>
              <a:schemeClr val="bg1"/>
            </a:solidFill>
          </p:spPr>
          <p:txBody>
            <a:bodyPr wrap="square" rtlCol="0">
              <a:spAutoFit/>
            </a:bodyPr>
            <a:lstStyle/>
            <a:p>
              <a:r>
                <a:rPr lang="ja-JP" altLang="en-US" sz="2000" dirty="0" smtClean="0">
                  <a:latin typeface="+mn-ea"/>
                  <a:ea typeface="+mn-ea"/>
                </a:rPr>
                <a:t>サプライチェーン</a:t>
              </a:r>
              <a:r>
                <a:rPr lang="ja-JP" altLang="en-US" sz="2000" dirty="0">
                  <a:latin typeface="+mn-ea"/>
                  <a:ea typeface="+mn-ea"/>
                </a:rPr>
                <a:t>における各活動を、漏れなくカテゴリ</a:t>
              </a:r>
              <a:r>
                <a:rPr lang="en-US" altLang="ja-JP" sz="2000" dirty="0">
                  <a:latin typeface="+mn-ea"/>
                  <a:ea typeface="+mn-ea"/>
                </a:rPr>
                <a:t>1</a:t>
              </a:r>
              <a:r>
                <a:rPr lang="ja-JP" altLang="en-US" sz="2000" dirty="0">
                  <a:latin typeface="+mn-ea"/>
                  <a:ea typeface="+mn-ea"/>
                </a:rPr>
                <a:t>～</a:t>
              </a:r>
              <a:r>
                <a:rPr lang="en-US" altLang="ja-JP" sz="2000" dirty="0">
                  <a:latin typeface="+mn-ea"/>
                  <a:ea typeface="+mn-ea"/>
                </a:rPr>
                <a:t>15</a:t>
              </a:r>
              <a:r>
                <a:rPr lang="ja-JP" altLang="en-US" sz="2000" dirty="0" smtClean="0">
                  <a:latin typeface="+mn-ea"/>
                  <a:ea typeface="+mn-ea"/>
                </a:rPr>
                <a:t>に分類</a:t>
              </a:r>
              <a:endParaRPr kumimoji="1" lang="ja-JP" altLang="en-US" sz="2000" dirty="0" smtClean="0">
                <a:latin typeface="+mn-ea"/>
                <a:ea typeface="+mn-ea"/>
              </a:endParaRPr>
            </a:p>
          </p:txBody>
        </p:sp>
      </p:grpSp>
      <p:sp>
        <p:nvSpPr>
          <p:cNvPr id="125" name="正方形/長方形 124"/>
          <p:cNvSpPr/>
          <p:nvPr/>
        </p:nvSpPr>
        <p:spPr bwMode="auto">
          <a:xfrm>
            <a:off x="1841553" y="5104036"/>
            <a:ext cx="1944216" cy="849635"/>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ｺﾞｼｯｸM" pitchFamily="50" charset="-128"/>
            </a:endParaRPr>
          </a:p>
        </p:txBody>
      </p:sp>
      <p:sp>
        <p:nvSpPr>
          <p:cNvPr id="126" name="テキスト ボックス 125"/>
          <p:cNvSpPr txBox="1"/>
          <p:nvPr/>
        </p:nvSpPr>
        <p:spPr>
          <a:xfrm>
            <a:off x="1807645" y="5107840"/>
            <a:ext cx="8208789" cy="643533"/>
          </a:xfrm>
          <a:prstGeom prst="rect">
            <a:avLst/>
          </a:prstGeom>
          <a:solidFill>
            <a:schemeClr val="bg1"/>
          </a:solidFill>
        </p:spPr>
        <p:txBody>
          <a:bodyPr wrap="square" rtlCol="0">
            <a:spAutoFit/>
          </a:bodyPr>
          <a:lstStyle/>
          <a:p>
            <a:r>
              <a:rPr lang="ja-JP" altLang="en-US" sz="2000" dirty="0" smtClean="0">
                <a:latin typeface="+mn-ea"/>
                <a:ea typeface="+mn-ea"/>
              </a:rPr>
              <a:t>サプライチェーン</a:t>
            </a:r>
            <a:r>
              <a:rPr lang="ja-JP" altLang="en-US" sz="2000" dirty="0">
                <a:latin typeface="+mn-ea"/>
                <a:ea typeface="+mn-ea"/>
              </a:rPr>
              <a:t>排出量の算定の際には、グループ単位を自社と</a:t>
            </a:r>
            <a:r>
              <a:rPr lang="ja-JP" altLang="en-US" sz="2000" dirty="0" smtClean="0">
                <a:latin typeface="+mn-ea"/>
                <a:ea typeface="+mn-ea"/>
              </a:rPr>
              <a:t>とらえて算定</a:t>
            </a:r>
            <a:r>
              <a:rPr lang="ja-JP" altLang="en-US" sz="2000" dirty="0">
                <a:latin typeface="+mn-ea"/>
                <a:ea typeface="+mn-ea"/>
              </a:rPr>
              <a:t>する必要が</a:t>
            </a:r>
            <a:r>
              <a:rPr lang="ja-JP" altLang="en-US" sz="2000" dirty="0" smtClean="0">
                <a:latin typeface="+mn-ea"/>
                <a:ea typeface="+mn-ea"/>
              </a:rPr>
              <a:t>ある</a:t>
            </a:r>
            <a:endParaRPr kumimoji="1" lang="ja-JP" altLang="en-US" sz="2000" dirty="0" smtClean="0">
              <a:latin typeface="+mn-ea"/>
              <a:ea typeface="+mn-ea"/>
            </a:endParaRPr>
          </a:p>
        </p:txBody>
      </p:sp>
      <p:sp>
        <p:nvSpPr>
          <p:cNvPr id="127" name="テキスト ボックス 126"/>
          <p:cNvSpPr txBox="1"/>
          <p:nvPr/>
        </p:nvSpPr>
        <p:spPr>
          <a:xfrm>
            <a:off x="1913561" y="5815368"/>
            <a:ext cx="3960440" cy="400110"/>
          </a:xfrm>
          <a:prstGeom prst="rect">
            <a:avLst/>
          </a:prstGeom>
          <a:solidFill>
            <a:schemeClr val="bg1"/>
          </a:solidFill>
        </p:spPr>
        <p:txBody>
          <a:bodyPr wrap="square" rtlCol="0">
            <a:spAutoFit/>
          </a:bodyPr>
          <a:lstStyle/>
          <a:p>
            <a:pPr lvl="0"/>
            <a:r>
              <a:rPr lang="ja-JP" altLang="en-US" sz="2000" b="1" dirty="0" smtClean="0">
                <a:solidFill>
                  <a:prstClr val="black"/>
                </a:solidFill>
                <a:latin typeface="Meiryo UI"/>
                <a:ea typeface="Meiryo UI"/>
              </a:rPr>
              <a:t>算定目標の設定</a:t>
            </a:r>
            <a:endParaRPr kumimoji="1" lang="ja-JP" altLang="en-US" dirty="0" smtClean="0">
              <a:latin typeface="+mn-lt"/>
              <a:ea typeface="+mn-ea"/>
            </a:endParaRPr>
          </a:p>
        </p:txBody>
      </p:sp>
      <p:sp>
        <p:nvSpPr>
          <p:cNvPr id="23" name="テキスト ボックス 22"/>
          <p:cNvSpPr txBox="1"/>
          <p:nvPr/>
        </p:nvSpPr>
        <p:spPr>
          <a:xfrm>
            <a:off x="426107" y="7248655"/>
            <a:ext cx="9648948" cy="246221"/>
          </a:xfrm>
          <a:prstGeom prst="rect">
            <a:avLst/>
          </a:prstGeom>
          <a:noFill/>
        </p:spPr>
        <p:txBody>
          <a:bodyPr wrap="square" rtlCol="0">
            <a:spAutoFit/>
          </a:bodyPr>
          <a:lstStyle/>
          <a:p>
            <a:pPr fontAlgn="base">
              <a:spcBef>
                <a:spcPct val="0"/>
              </a:spcBef>
              <a:spcAft>
                <a:spcPct val="0"/>
              </a:spcAft>
            </a:pPr>
            <a:r>
              <a:rPr lang="en-US" altLang="ja-JP" sz="1000" dirty="0" smtClean="0">
                <a:solidFill>
                  <a:prstClr val="black"/>
                </a:solidFill>
                <a:latin typeface="Meiryo UI"/>
              </a:rPr>
              <a:t>[</a:t>
            </a:r>
            <a:r>
              <a:rPr lang="ja-JP" altLang="en-US" sz="1000" dirty="0" smtClean="0">
                <a:solidFill>
                  <a:prstClr val="black"/>
                </a:solidFill>
                <a:latin typeface="Meiryo UI"/>
              </a:rPr>
              <a:t>出所</a:t>
            </a:r>
            <a:r>
              <a:rPr lang="en-US" altLang="ja-JP" sz="1000" dirty="0" smtClean="0">
                <a:solidFill>
                  <a:prstClr val="black"/>
                </a:solidFill>
                <a:latin typeface="Meiryo UI"/>
              </a:rPr>
              <a:t>] </a:t>
            </a:r>
            <a:r>
              <a:rPr lang="ja-JP" altLang="en-US" sz="1000" dirty="0" smtClean="0">
                <a:solidFill>
                  <a:prstClr val="black"/>
                </a:solidFill>
                <a:latin typeface="Meiryo UI"/>
              </a:rPr>
              <a:t>環境省「サプライチェーン</a:t>
            </a:r>
            <a:r>
              <a:rPr lang="ja-JP" altLang="en-US" sz="1000" dirty="0" smtClean="0">
                <a:solidFill>
                  <a:prstClr val="black"/>
                </a:solidFill>
                <a:latin typeface="Meiryo UI"/>
              </a:rPr>
              <a:t>排出量算定の</a:t>
            </a:r>
            <a:r>
              <a:rPr lang="ja-JP" altLang="en-US" sz="1000" dirty="0" smtClean="0">
                <a:solidFill>
                  <a:prstClr val="black"/>
                </a:solidFill>
                <a:latin typeface="Meiryo UI"/>
              </a:rPr>
              <a:t>考え方</a:t>
            </a:r>
            <a:r>
              <a:rPr lang="ja-JP" altLang="en-US" sz="1000" dirty="0" smtClean="0">
                <a:solidFill>
                  <a:prstClr val="black"/>
                </a:solidFill>
                <a:latin typeface="Meiryo UI"/>
              </a:rPr>
              <a:t>」（</a:t>
            </a:r>
            <a:r>
              <a:rPr lang="ja-JP" altLang="en-US" sz="1000" dirty="0" smtClean="0">
                <a:solidFill>
                  <a:prstClr val="black"/>
                </a:solidFill>
                <a:latin typeface="Meiryo UI"/>
              </a:rPr>
              <a:t>パンフレット）</a:t>
            </a:r>
            <a:r>
              <a:rPr lang="en-US" altLang="ja-JP" sz="1000" dirty="0" smtClean="0">
                <a:solidFill>
                  <a:prstClr val="black"/>
                </a:solidFill>
              </a:rPr>
              <a:t>(</a:t>
            </a:r>
            <a:r>
              <a:rPr lang="en-US" altLang="ja-JP" sz="1000" dirty="0">
                <a:solidFill>
                  <a:prstClr val="black"/>
                </a:solidFill>
              </a:rPr>
              <a:t>https://www.env.go.jp/earth/ondanka/supply_chain/gvc/estimate.html)</a:t>
            </a:r>
            <a:endParaRPr lang="ja-JP" altLang="en-US" sz="1000" dirty="0" smtClean="0">
              <a:solidFill>
                <a:prstClr val="black"/>
              </a:solidFill>
              <a:latin typeface="Meiryo UI"/>
            </a:endParaRPr>
          </a:p>
        </p:txBody>
      </p:sp>
    </p:spTree>
    <p:extLst>
      <p:ext uri="{BB962C8B-B14F-4D97-AF65-F5344CB8AC3E}">
        <p14:creationId xmlns:p14="http://schemas.microsoft.com/office/powerpoint/2010/main" val="817556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サプライチェーン排出量</a:t>
            </a:r>
            <a:r>
              <a:rPr lang="ja-JP" altLang="en-US" dirty="0"/>
              <a:t>算定</a:t>
            </a:r>
            <a:r>
              <a:rPr lang="ja-JP" altLang="en-US" dirty="0" smtClean="0"/>
              <a:t>の</a:t>
            </a:r>
            <a:r>
              <a:rPr lang="ja-JP" altLang="en-US" dirty="0"/>
              <a:t>ポイント</a:t>
            </a:r>
            <a:endParaRPr kumimoji="1" lang="ja-JP" altLang="en-US" dirty="0"/>
          </a:p>
        </p:txBody>
      </p:sp>
      <p:sp>
        <p:nvSpPr>
          <p:cNvPr id="23" name="コンテンツ プレースホルダー 2"/>
          <p:cNvSpPr txBox="1">
            <a:spLocks/>
          </p:cNvSpPr>
          <p:nvPr/>
        </p:nvSpPr>
        <p:spPr>
          <a:xfrm>
            <a:off x="618622" y="2130724"/>
            <a:ext cx="9433048" cy="792088"/>
          </a:xfrm>
          <a:prstGeom prst="rect">
            <a:avLst/>
          </a:prstGeom>
        </p:spPr>
        <p:txBody>
          <a:bodyPr>
            <a:noAutofit/>
          </a:bodyPr>
          <a:lstStyle>
            <a:lvl1pPr marL="266700" indent="-266700" algn="l" rtl="0" eaLnBrk="0" fontAlgn="base" hangingPunct="0">
              <a:lnSpc>
                <a:spcPct val="110000"/>
              </a:lnSpc>
              <a:spcBef>
                <a:spcPct val="20000"/>
              </a:spcBef>
              <a:spcAft>
                <a:spcPct val="0"/>
              </a:spcAft>
              <a:buClr>
                <a:srgbClr val="140078"/>
              </a:buClr>
              <a:buFont typeface="Wingdings" panose="05000000000000000000" pitchFamily="2" charset="2"/>
              <a:buChar char="l"/>
              <a:defRPr kumimoji="1">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0" marR="0" lvl="0" indent="0" algn="ctr"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None/>
              <a:tabLst/>
              <a:defRPr/>
            </a:pPr>
            <a:r>
              <a:rPr kumimoji="1" lang="ja-JP" altLang="en-US" sz="4800" b="1" i="0"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初めに算定目的を設定する！</a:t>
            </a:r>
            <a:endParaRPr kumimoji="1" lang="en-US" altLang="ja-JP" sz="48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24" name="下矢印 23"/>
          <p:cNvSpPr/>
          <p:nvPr/>
        </p:nvSpPr>
        <p:spPr bwMode="auto">
          <a:xfrm>
            <a:off x="4460010" y="3420503"/>
            <a:ext cx="1764195" cy="450804"/>
          </a:xfrm>
          <a:prstGeom prst="downArrow">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25" name="コンテンツ プレースホルダー 2"/>
          <p:cNvSpPr txBox="1">
            <a:spLocks/>
          </p:cNvSpPr>
          <p:nvPr/>
        </p:nvSpPr>
        <p:spPr>
          <a:xfrm>
            <a:off x="618622" y="4290964"/>
            <a:ext cx="9433048" cy="2196245"/>
          </a:xfrm>
          <a:prstGeom prst="rect">
            <a:avLst/>
          </a:prstGeom>
        </p:spPr>
        <p:txBody>
          <a:bodyPr>
            <a:noAutofit/>
          </a:bodyPr>
          <a:lstStyle>
            <a:lvl1pPr marL="266700" indent="-266700" algn="l" rtl="0" eaLnBrk="0" fontAlgn="base" hangingPunct="0">
              <a:lnSpc>
                <a:spcPct val="110000"/>
              </a:lnSpc>
              <a:spcBef>
                <a:spcPct val="20000"/>
              </a:spcBef>
              <a:spcAft>
                <a:spcPct val="0"/>
              </a:spcAft>
              <a:buClr>
                <a:srgbClr val="140078"/>
              </a:buClr>
              <a:buFont typeface="Wingdings" panose="05000000000000000000" pitchFamily="2" charset="2"/>
              <a:buChar char="l"/>
              <a:defRPr kumimoji="1">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0" marR="0" lvl="0" indent="0" algn="l"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None/>
              <a:tabLst/>
              <a:defRPr/>
            </a:pPr>
            <a:r>
              <a:rPr kumimoji="1" lang="ja-JP" altLang="en-US" sz="3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－なぜ算定目的を最初に設定する必要があるのか？</a:t>
            </a:r>
            <a:endParaRPr kumimoji="1" lang="en-US" altLang="ja-JP" sz="3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533400" marR="0" lvl="0" indent="-263525" algn="l"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Char char="ü"/>
              <a:tabLst/>
              <a:defRPr/>
            </a:pPr>
            <a:r>
              <a:rPr kumimoji="1" lang="ja-JP" altLang="en-US" sz="2800" b="0" i="0" u="sng"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算定目的に応じて算定範囲、精度が決まる</a:t>
            </a:r>
            <a:r>
              <a:rPr kumimoji="1" lang="ja-JP" altLang="en-US"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。目的がなければどこまで詳細に算定すればよいのか判断ができない。</a:t>
            </a:r>
            <a:endParaRPr kumimoji="1" lang="en-US" altLang="ja-JP" sz="2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538163" marR="0" lvl="0" indent="-179388" algn="l"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Char char="ü"/>
              <a:tabLst/>
              <a:defRPr/>
            </a:pPr>
            <a:endParaRPr kumimoji="1" lang="en-US" altLang="ja-JP" sz="3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0253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算定目的と範囲・精度</a:t>
            </a:r>
          </a:p>
        </p:txBody>
      </p:sp>
      <p:sp>
        <p:nvSpPr>
          <p:cNvPr id="6"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a:t>算定目的に応じて算定範囲、精度は異なるため、まずは算定目的を設定</a:t>
            </a:r>
            <a:endParaRPr lang="en-US" altLang="ja-JP" dirty="0"/>
          </a:p>
        </p:txBody>
      </p:sp>
      <p:sp>
        <p:nvSpPr>
          <p:cNvPr id="22" name="コンテンツ プレースホルダー 2"/>
          <p:cNvSpPr txBox="1">
            <a:spLocks/>
          </p:cNvSpPr>
          <p:nvPr/>
        </p:nvSpPr>
        <p:spPr>
          <a:xfrm>
            <a:off x="663031" y="1890304"/>
            <a:ext cx="9433048" cy="5140878"/>
          </a:xfrm>
          <a:prstGeom prst="rect">
            <a:avLst/>
          </a:prstGeom>
        </p:spPr>
        <p:txBody>
          <a:bodyPr>
            <a:noAutofit/>
          </a:bodyPr>
          <a:lstStyle>
            <a:lvl1pPr marL="266700" indent="-266700" algn="l" rtl="0" eaLnBrk="0" fontAlgn="base" hangingPunct="0">
              <a:lnSpc>
                <a:spcPct val="110000"/>
              </a:lnSpc>
              <a:spcBef>
                <a:spcPct val="20000"/>
              </a:spcBef>
              <a:spcAft>
                <a:spcPct val="0"/>
              </a:spcAft>
              <a:buClr>
                <a:srgbClr val="140078"/>
              </a:buClr>
              <a:buFont typeface="Wingdings" panose="05000000000000000000" pitchFamily="2" charset="2"/>
              <a:buChar char="l"/>
              <a:defRPr kumimoji="1">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0" marR="0" lvl="0" indent="0" algn="l"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None/>
              <a:tabLst/>
              <a:defRPr/>
            </a:pPr>
            <a:r>
              <a:rPr kumimoji="1" lang="ja-JP" altLang="en-US"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例</a:t>
            </a:r>
            <a:r>
              <a:rPr kumimoji="1" lang="en-US" altLang="ja-JP"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）「自社のサプライチェーン排出量の全体像把握」</a:t>
            </a:r>
            <a:endParaRPr kumimoji="1" lang="en-US" altLang="ja-JP"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prstClr val="black"/>
              </a:buClr>
              <a:buSzTx/>
              <a:buFont typeface="Meiryo UI" panose="020B0604030504040204" pitchFamily="50" charset="-128"/>
              <a:buChar char="⇒"/>
              <a:tabLst>
                <a:tab pos="625475" algn="l"/>
              </a:tabLst>
              <a:defRPr/>
            </a:pP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範囲：自社単体</a:t>
            </a:r>
            <a:endPar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625475" marR="0" lvl="0" indent="0" algn="l" defTabSz="314325" rtl="0" eaLnBrk="0" fontAlgn="base" latinLnBrk="0" hangingPunct="0">
              <a:lnSpc>
                <a:spcPct val="110000"/>
              </a:lnSpc>
              <a:spcBef>
                <a:spcPct val="20000"/>
              </a:spcBef>
              <a:spcAft>
                <a:spcPct val="0"/>
              </a:spcAft>
              <a:buClr>
                <a:prstClr val="black"/>
              </a:buClr>
              <a:buSzTx/>
              <a:buFont typeface="Wingdings" panose="05000000000000000000" pitchFamily="2" charset="2"/>
              <a:buNone/>
              <a:tabLst>
                <a:tab pos="628650" algn="l"/>
              </a:tabLst>
              <a:defRPr/>
            </a:pP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精度：全カテゴリを算定するが、推計などを含めた粗い算定</a:t>
            </a:r>
            <a:endParaRPr kumimoji="1" lang="en-US" altLang="ja-JP" sz="2400" b="0" i="0" u="sng"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l" defTabSz="314325" rtl="0" eaLnBrk="0" fontAlgn="base" latinLnBrk="0" hangingPunct="0">
              <a:lnSpc>
                <a:spcPct val="110000"/>
              </a:lnSpc>
              <a:spcBef>
                <a:spcPts val="1800"/>
              </a:spcBef>
              <a:spcAft>
                <a:spcPct val="0"/>
              </a:spcAft>
              <a:buClr>
                <a:prstClr val="black"/>
              </a:buClr>
              <a:buSzTx/>
              <a:buFont typeface="Wingdings" panose="05000000000000000000" pitchFamily="2" charset="2"/>
              <a:buNone/>
              <a:tabLst>
                <a:tab pos="625475" algn="l"/>
              </a:tabLst>
              <a:defRPr/>
            </a:pPr>
            <a:r>
              <a:rPr kumimoji="1" lang="ja-JP" altLang="en-US"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例</a:t>
            </a:r>
            <a:r>
              <a:rPr kumimoji="1" lang="en-US" altLang="ja-JP"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a:t>
            </a:r>
            <a:r>
              <a:rPr kumimoji="1" lang="ja-JP" altLang="en-US"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）「サプライチェーン排出量の削減箇所を把握する」</a:t>
            </a:r>
            <a:endParaRPr kumimoji="1" lang="en-US" altLang="ja-JP" sz="2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prstClr val="black"/>
              </a:buClr>
              <a:buSzTx/>
              <a:buFont typeface="Meiryo UI" panose="020B0604030504040204" pitchFamily="50" charset="-128"/>
              <a:buChar char="⇒"/>
              <a:tabLst>
                <a:tab pos="625475" algn="l"/>
              </a:tabLst>
              <a:defRPr/>
            </a:pP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範囲：国内グループ</a:t>
            </a:r>
            <a:r>
              <a:rPr kumimoji="1"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全体（自社</a:t>
            </a:r>
            <a:r>
              <a:rPr kumimoji="1"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連結対象）</a:t>
            </a:r>
            <a:endParaRPr kumimoji="1"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628650" marR="0" lvl="0" indent="-3175" algn="l" defTabSz="314325" rtl="0" eaLnBrk="0" fontAlgn="base" latinLnBrk="0" hangingPunct="0">
              <a:lnSpc>
                <a:spcPct val="110000"/>
              </a:lnSpc>
              <a:spcBef>
                <a:spcPct val="20000"/>
              </a:spcBef>
              <a:spcAft>
                <a:spcPct val="0"/>
              </a:spcAft>
              <a:buClr>
                <a:prstClr val="black"/>
              </a:buClr>
              <a:buSzTx/>
              <a:buFont typeface="Wingdings" panose="05000000000000000000" pitchFamily="2" charset="2"/>
              <a:buNone/>
              <a:tabLst>
                <a:tab pos="625475" algn="l"/>
              </a:tabLst>
              <a:defRPr/>
            </a:pPr>
            <a:r>
              <a:rPr kumimoji="1"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精度</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：排出量の大きいカテゴリを把握。該当カテゴリにおいて削減取組を反映可能な算定</a:t>
            </a:r>
            <a:endParaRPr kumimoji="1" lang="en-US" altLang="ja-JP" sz="2400" b="0" i="0" u="sng"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l" defTabSz="314325" rtl="0" eaLnBrk="0" fontAlgn="base" latinLnBrk="0" hangingPunct="0">
              <a:lnSpc>
                <a:spcPct val="110000"/>
              </a:lnSpc>
              <a:spcBef>
                <a:spcPts val="1800"/>
              </a:spcBef>
              <a:spcAft>
                <a:spcPct val="0"/>
              </a:spcAft>
              <a:buClr>
                <a:prstClr val="black"/>
              </a:buClr>
              <a:buSzTx/>
              <a:buFont typeface="Wingdings" panose="05000000000000000000" pitchFamily="2" charset="2"/>
              <a:buNone/>
              <a:tabLst>
                <a:tab pos="625475" algn="l"/>
              </a:tabLst>
              <a:defRPr/>
            </a:pPr>
            <a:r>
              <a:rPr kumimoji="1" lang="ja-JP" altLang="en-US"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例</a:t>
            </a:r>
            <a:r>
              <a:rPr kumimoji="1" lang="en-US" altLang="ja-JP"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3</a:t>
            </a:r>
            <a:r>
              <a:rPr kumimoji="1" lang="ja-JP" altLang="en-US"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SBT</a:t>
            </a:r>
            <a:r>
              <a:rPr kumimoji="1" lang="ja-JP" altLang="en-US"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の認定を取得する」</a:t>
            </a:r>
            <a:endParaRPr kumimoji="1" lang="en-US" altLang="ja-JP"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266700" marR="0" lvl="0" indent="-266700" algn="l" defTabSz="914400" rtl="0" eaLnBrk="0" fontAlgn="base" latinLnBrk="0" hangingPunct="0">
              <a:lnSpc>
                <a:spcPct val="110000"/>
              </a:lnSpc>
              <a:spcBef>
                <a:spcPct val="20000"/>
              </a:spcBef>
              <a:spcAft>
                <a:spcPct val="0"/>
              </a:spcAft>
              <a:buClr>
                <a:prstClr val="black"/>
              </a:buClr>
              <a:buSzTx/>
              <a:buFont typeface="Meiryo UI" panose="020B0604030504040204" pitchFamily="50" charset="-128"/>
              <a:buChar char="⇒"/>
              <a:tabLst>
                <a:tab pos="625475" algn="l"/>
              </a:tabLst>
              <a:defRPr/>
            </a:pPr>
            <a:r>
              <a:rPr kumimoji="1"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範囲：海外含むグループ全体（自社</a:t>
            </a:r>
            <a:r>
              <a:rPr kumimoji="1"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連結対象）</a:t>
            </a:r>
            <a:endParaRPr kumimoji="1"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628650" marR="0" lvl="0" indent="0" algn="l" defTabSz="314325" rtl="0" eaLnBrk="0" fontAlgn="base" latinLnBrk="0" hangingPunct="0">
              <a:lnSpc>
                <a:spcPct val="110000"/>
              </a:lnSpc>
              <a:spcBef>
                <a:spcPct val="20000"/>
              </a:spcBef>
              <a:spcAft>
                <a:spcPct val="0"/>
              </a:spcAft>
              <a:buClr>
                <a:prstClr val="black"/>
              </a:buClr>
              <a:buSzTx/>
              <a:buFont typeface="Wingdings" panose="05000000000000000000" pitchFamily="2" charset="2"/>
              <a:buNone/>
              <a:tabLst>
                <a:tab pos="625475" algn="l"/>
              </a:tabLst>
              <a:defRPr/>
            </a:pPr>
            <a:r>
              <a:rPr kumimoji="1"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精度</a:t>
            </a:r>
            <a:r>
              <a:rPr kumimoji="1"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：削減取組の効果が反映可能な算定</a:t>
            </a:r>
            <a:endParaRPr kumimoji="1" lang="en-US" altLang="ja-JP" sz="2400" b="1" i="0" u="sng"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317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自社の排出量の把握</a:t>
            </a:r>
            <a:endParaRPr kumimoji="1" lang="ja-JP" altLang="en-US" dirty="0"/>
          </a:p>
        </p:txBody>
      </p:sp>
      <p:sp>
        <p:nvSpPr>
          <p:cNvPr id="3" name="コンテンツ プレースホルダー 2"/>
          <p:cNvSpPr>
            <a:spLocks noGrp="1"/>
          </p:cNvSpPr>
          <p:nvPr>
            <p:ph sz="quarter" idx="12"/>
          </p:nvPr>
        </p:nvSpPr>
        <p:spPr>
          <a:xfrm>
            <a:off x="161925" y="1110920"/>
            <a:ext cx="10367963" cy="1635214"/>
          </a:xfrm>
        </p:spPr>
        <p:txBody>
          <a:bodyPr/>
          <a:lstStyle/>
          <a:p>
            <a:pPr marL="273050" indent="-273050"/>
            <a:r>
              <a:rPr lang="ja-JP" altLang="en-US" dirty="0"/>
              <a:t>「地球温暖化対策推進法」による算定・報告・公表制度の施行以来、企業による</a:t>
            </a:r>
            <a:r>
              <a:rPr lang="ja-JP" altLang="en-US" b="1" dirty="0">
                <a:solidFill>
                  <a:srgbClr val="FF0000"/>
                </a:solidFill>
              </a:rPr>
              <a:t>自社の排出量</a:t>
            </a:r>
            <a:r>
              <a:rPr lang="ja-JP" altLang="en-US" dirty="0"/>
              <a:t>の把握が定着している</a:t>
            </a:r>
          </a:p>
          <a:p>
            <a:pPr marL="273050" indent="-273050"/>
            <a:r>
              <a:rPr lang="ja-JP" altLang="en-US" dirty="0"/>
              <a:t>排出量把握の定着とともに、自社の排出削減に対して企業が責任を負う、という考え方も一般的になろうとしている</a:t>
            </a:r>
          </a:p>
        </p:txBody>
      </p:sp>
      <p:sp>
        <p:nvSpPr>
          <p:cNvPr id="7" name="テキスト ボックス 6"/>
          <p:cNvSpPr txBox="1"/>
          <p:nvPr/>
        </p:nvSpPr>
        <p:spPr>
          <a:xfrm>
            <a:off x="603452" y="3174263"/>
            <a:ext cx="3888432" cy="523220"/>
          </a:xfrm>
          <a:prstGeom prst="rect">
            <a:avLst/>
          </a:prstGeom>
          <a:noFill/>
        </p:spPr>
        <p:txBody>
          <a:bodyPr wrap="square" rtlCol="0">
            <a:spAutoFit/>
          </a:bodyPr>
          <a:lstStyle/>
          <a:p>
            <a:pPr defTabSz="914400" fontAlgn="base">
              <a:spcBef>
                <a:spcPct val="0"/>
              </a:spcBef>
              <a:spcAft>
                <a:spcPct val="0"/>
              </a:spcAft>
            </a:pPr>
            <a:r>
              <a:rPr lang="ja-JP" altLang="en-US" sz="2800" dirty="0" smtClean="0">
                <a:solidFill>
                  <a:prstClr val="black"/>
                </a:solidFill>
                <a:latin typeface="Segoe UI"/>
              </a:rPr>
              <a:t>－　</a:t>
            </a:r>
            <a:r>
              <a:rPr lang="ja-JP" altLang="en-US" sz="2800" dirty="0" smtClean="0">
                <a:solidFill>
                  <a:srgbClr val="0070C0"/>
                </a:solidFill>
                <a:latin typeface="Segoe UI"/>
              </a:rPr>
              <a:t>自社の排出量とは？</a:t>
            </a:r>
          </a:p>
        </p:txBody>
      </p:sp>
      <p:sp>
        <p:nvSpPr>
          <p:cNvPr id="9" name="テキスト ボックス 8"/>
          <p:cNvSpPr txBox="1"/>
          <p:nvPr/>
        </p:nvSpPr>
        <p:spPr>
          <a:xfrm>
            <a:off x="747468" y="3687028"/>
            <a:ext cx="9432925" cy="1384995"/>
          </a:xfrm>
          <a:prstGeom prst="rect">
            <a:avLst/>
          </a:prstGeom>
          <a:noFill/>
        </p:spPr>
        <p:txBody>
          <a:bodyPr wrap="square" rtlCol="0">
            <a:spAutoFit/>
          </a:bodyPr>
          <a:lstStyle/>
          <a:p>
            <a:pPr marL="342900" indent="-342900" defTabSz="914400" fontAlgn="base">
              <a:spcBef>
                <a:spcPct val="0"/>
              </a:spcBef>
              <a:spcAft>
                <a:spcPct val="0"/>
              </a:spcAft>
              <a:buFont typeface="Wingdings" panose="05000000000000000000" pitchFamily="2" charset="2"/>
              <a:buChar char="p"/>
            </a:pPr>
            <a:r>
              <a:rPr lang="ja-JP" altLang="en-US" sz="2800" dirty="0">
                <a:solidFill>
                  <a:prstClr val="black"/>
                </a:solidFill>
                <a:latin typeface="Segoe UI"/>
              </a:rPr>
              <a:t>自社</a:t>
            </a:r>
            <a:r>
              <a:rPr lang="ja-JP" altLang="en-US" sz="2800" dirty="0" smtClean="0">
                <a:solidFill>
                  <a:prstClr val="black"/>
                </a:solidFill>
                <a:latin typeface="Segoe UI"/>
              </a:rPr>
              <a:t>の</a:t>
            </a:r>
            <a:r>
              <a:rPr lang="ja-JP" altLang="en-US" sz="2800" dirty="0">
                <a:solidFill>
                  <a:prstClr val="black"/>
                </a:solidFill>
                <a:latin typeface="Segoe UI"/>
              </a:rPr>
              <a:t>燃料</a:t>
            </a:r>
            <a:r>
              <a:rPr lang="ja-JP" altLang="en-US" sz="2800" dirty="0" smtClean="0">
                <a:solidFill>
                  <a:prstClr val="black"/>
                </a:solidFill>
                <a:latin typeface="Segoe UI"/>
              </a:rPr>
              <a:t>の使用、工業プロセスでの排出（</a:t>
            </a:r>
            <a:r>
              <a:rPr lang="ja-JP" altLang="en-US" sz="2800" dirty="0" smtClean="0">
                <a:solidFill>
                  <a:srgbClr val="FF0000"/>
                </a:solidFill>
                <a:latin typeface="Segoe UI"/>
              </a:rPr>
              <a:t>直接</a:t>
            </a:r>
            <a:r>
              <a:rPr lang="ja-JP" altLang="en-US" sz="2800" dirty="0">
                <a:solidFill>
                  <a:srgbClr val="FF0000"/>
                </a:solidFill>
                <a:latin typeface="Segoe UI"/>
              </a:rPr>
              <a:t>排出</a:t>
            </a:r>
            <a:r>
              <a:rPr lang="ja-JP" altLang="en-US" sz="2800" dirty="0" smtClean="0">
                <a:solidFill>
                  <a:prstClr val="black"/>
                </a:solidFill>
                <a:latin typeface="Segoe UI"/>
              </a:rPr>
              <a:t>）</a:t>
            </a:r>
            <a:endParaRPr lang="en-US" altLang="ja-JP" sz="2800" dirty="0" smtClean="0">
              <a:solidFill>
                <a:prstClr val="black"/>
              </a:solidFill>
              <a:latin typeface="Segoe UI"/>
            </a:endParaRPr>
          </a:p>
          <a:p>
            <a:pPr marL="342900" indent="-342900" defTabSz="914400" fontAlgn="base">
              <a:spcBef>
                <a:spcPct val="0"/>
              </a:spcBef>
              <a:spcAft>
                <a:spcPct val="0"/>
              </a:spcAft>
              <a:buFont typeface="Wingdings" panose="05000000000000000000" pitchFamily="2" charset="2"/>
              <a:buChar char="p"/>
            </a:pPr>
            <a:r>
              <a:rPr lang="ja-JP" altLang="en-US" sz="2800" dirty="0">
                <a:solidFill>
                  <a:prstClr val="black"/>
                </a:solidFill>
                <a:latin typeface="Segoe UI"/>
              </a:rPr>
              <a:t>他社</a:t>
            </a:r>
            <a:r>
              <a:rPr lang="ja-JP" altLang="en-US" sz="2800" dirty="0" smtClean="0">
                <a:solidFill>
                  <a:prstClr val="black"/>
                </a:solidFill>
                <a:latin typeface="Segoe UI"/>
              </a:rPr>
              <a:t>で</a:t>
            </a:r>
            <a:r>
              <a:rPr lang="ja-JP" altLang="en-US" sz="2800" dirty="0">
                <a:solidFill>
                  <a:prstClr val="black"/>
                </a:solidFill>
                <a:latin typeface="Segoe UI"/>
              </a:rPr>
              <a:t>生産</a:t>
            </a:r>
            <a:r>
              <a:rPr lang="ja-JP" altLang="en-US" sz="2800" dirty="0" smtClean="0">
                <a:solidFill>
                  <a:prstClr val="black"/>
                </a:solidFill>
                <a:latin typeface="Segoe UI"/>
              </a:rPr>
              <a:t>されたエネルギーの使用（主に電力）に伴う排出（</a:t>
            </a:r>
            <a:r>
              <a:rPr lang="ja-JP" altLang="en-US" sz="2800" dirty="0" smtClean="0">
                <a:solidFill>
                  <a:srgbClr val="FF0000"/>
                </a:solidFill>
                <a:latin typeface="Segoe UI"/>
              </a:rPr>
              <a:t>間接排出</a:t>
            </a:r>
            <a:r>
              <a:rPr lang="ja-JP" altLang="en-US" sz="2800" dirty="0" smtClean="0">
                <a:solidFill>
                  <a:prstClr val="black"/>
                </a:solidFill>
                <a:latin typeface="Segoe UI"/>
              </a:rPr>
              <a:t>）</a:t>
            </a:r>
          </a:p>
        </p:txBody>
      </p:sp>
      <p:sp>
        <p:nvSpPr>
          <p:cNvPr id="10" name="フローチャート: 処理 9"/>
          <p:cNvSpPr/>
          <p:nvPr/>
        </p:nvSpPr>
        <p:spPr bwMode="auto">
          <a:xfrm>
            <a:off x="1701574" y="5166543"/>
            <a:ext cx="7308812" cy="1116124"/>
          </a:xfrm>
          <a:prstGeom prst="flowChartProcess">
            <a:avLst/>
          </a:prstGeom>
          <a:noFill/>
          <a:ln w="9525" cap="flat" cmpd="sng" algn="ctr">
            <a:solidFill>
              <a:sysClr val="windowText" lastClr="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panose="020B0604030504040204" pitchFamily="50" charset="-128"/>
                <a:cs typeface="Meiryo UI" panose="020B0604030504040204" pitchFamily="50" charset="-128"/>
              </a:rPr>
              <a:t>自社の排出量は「</a:t>
            </a:r>
            <a:r>
              <a:rPr kumimoji="0" lang="en-US" altLang="ja-JP" sz="2400" kern="0" dirty="0" smtClean="0">
                <a:solidFill>
                  <a:prstClr val="black"/>
                </a:solidFill>
                <a:latin typeface="Meiryo UI" panose="020B0604030504040204" pitchFamily="50" charset="-128"/>
                <a:cs typeface="Meiryo UI" panose="020B0604030504040204" pitchFamily="50" charset="-128"/>
              </a:rPr>
              <a:t>GHG</a:t>
            </a:r>
            <a:r>
              <a:rPr kumimoji="0" lang="ja-JP" altLang="en-US" sz="2400" kern="0" dirty="0" smtClean="0">
                <a:solidFill>
                  <a:prstClr val="black"/>
                </a:solidFill>
                <a:latin typeface="Meiryo UI" panose="020B0604030504040204" pitchFamily="50" charset="-128"/>
                <a:cs typeface="Meiryo UI" panose="020B0604030504040204" pitchFamily="50" charset="-128"/>
              </a:rPr>
              <a:t>プロトコル」において、</a:t>
            </a:r>
            <a:endParaRPr kumimoji="0" lang="en-US" altLang="ja-JP" sz="2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2400" kern="0" dirty="0" smtClean="0">
                <a:solidFill>
                  <a:prstClr val="black"/>
                </a:solidFill>
                <a:latin typeface="Meiryo UI" panose="020B0604030504040204" pitchFamily="50" charset="-128"/>
                <a:cs typeface="Meiryo UI" panose="020B0604030504040204" pitchFamily="50" charset="-128"/>
              </a:rPr>
              <a:t>各々</a:t>
            </a:r>
            <a:r>
              <a:rPr kumimoji="0" lang="en-US" altLang="ja-JP" sz="2400" b="1" kern="0" dirty="0" smtClean="0">
                <a:solidFill>
                  <a:srgbClr val="4679AC"/>
                </a:solidFill>
                <a:latin typeface="Meiryo UI" panose="020B0604030504040204" pitchFamily="50" charset="-128"/>
                <a:cs typeface="Meiryo UI" panose="020B0604030504040204" pitchFamily="50" charset="-128"/>
              </a:rPr>
              <a:t>Scope1</a:t>
            </a:r>
            <a:r>
              <a:rPr kumimoji="0" lang="ja-JP" altLang="en-US" sz="2400" kern="0" dirty="0" err="1" smtClean="0">
                <a:solidFill>
                  <a:prstClr val="black"/>
                </a:solidFill>
                <a:latin typeface="Meiryo UI" panose="020B0604030504040204" pitchFamily="50" charset="-128"/>
                <a:cs typeface="Meiryo UI" panose="020B0604030504040204" pitchFamily="50" charset="-128"/>
              </a:rPr>
              <a:t>、</a:t>
            </a:r>
            <a:r>
              <a:rPr kumimoji="0" lang="en-US" altLang="ja-JP" sz="2400" b="1" kern="0" dirty="0" smtClean="0">
                <a:solidFill>
                  <a:srgbClr val="FF33CC"/>
                </a:solidFill>
                <a:latin typeface="Meiryo UI" panose="020B0604030504040204" pitchFamily="50" charset="-128"/>
                <a:cs typeface="Meiryo UI" panose="020B0604030504040204" pitchFamily="50" charset="-128"/>
              </a:rPr>
              <a:t>Scope2</a:t>
            </a:r>
            <a:r>
              <a:rPr kumimoji="0" lang="ja-JP" altLang="en-US" sz="2400" kern="0" dirty="0" smtClean="0">
                <a:solidFill>
                  <a:prstClr val="black"/>
                </a:solidFill>
                <a:latin typeface="Meiryo UI" panose="020B0604030504040204" pitchFamily="50" charset="-128"/>
                <a:cs typeface="Meiryo UI" panose="020B0604030504040204" pitchFamily="50" charset="-128"/>
              </a:rPr>
              <a:t>として定義されている</a:t>
            </a:r>
          </a:p>
        </p:txBody>
      </p:sp>
      <p:sp>
        <p:nvSpPr>
          <p:cNvPr id="11" name="正方形/長方形 10"/>
          <p:cNvSpPr/>
          <p:nvPr/>
        </p:nvSpPr>
        <p:spPr>
          <a:xfrm>
            <a:off x="710870" y="3678319"/>
            <a:ext cx="9253622" cy="2880320"/>
          </a:xfrm>
          <a:prstGeom prst="rect">
            <a:avLst/>
          </a:prstGeom>
          <a:noFill/>
          <a:ln w="25400" cap="flat" cmpd="sng" algn="ctr">
            <a:solidFill>
              <a:srgbClr val="0070C0"/>
            </a:solidFill>
            <a:prstDash val="solid"/>
          </a:ln>
          <a:effectLst/>
        </p:spPr>
        <p:txBody>
          <a:bodyPr rtlCol="0" anchor="ctr"/>
          <a:lstStyle/>
          <a:p>
            <a:pPr algn="ctr" defTabSz="914400">
              <a:lnSpc>
                <a:spcPct val="120000"/>
              </a:lnSpc>
              <a:spcAft>
                <a:spcPct val="70000"/>
              </a:spcAft>
              <a:defRPr/>
            </a:pPr>
            <a:endParaRPr kumimoji="0" lang="ja-JP" altLang="en-US" sz="1400" b="1" kern="0" dirty="0" smtClean="0">
              <a:solidFill>
                <a:prstClr val="black"/>
              </a:solidFill>
              <a:ea typeface="HGSｺﾞｼｯｸM"/>
            </a:endParaRPr>
          </a:p>
        </p:txBody>
      </p:sp>
      <p:sp>
        <p:nvSpPr>
          <p:cNvPr id="12" name="AutoShape 15"/>
          <p:cNvSpPr>
            <a:spLocks noChangeArrowheads="1"/>
          </p:cNvSpPr>
          <p:nvPr/>
        </p:nvSpPr>
        <p:spPr bwMode="auto">
          <a:xfrm rot="10800000">
            <a:off x="3771149" y="6702655"/>
            <a:ext cx="3169662" cy="274961"/>
          </a:xfrm>
          <a:prstGeom prst="triangle">
            <a:avLst>
              <a:gd name="adj" fmla="val 50000"/>
            </a:avLst>
          </a:prstGeom>
          <a:gradFill rotWithShape="1">
            <a:gsLst>
              <a:gs pos="0">
                <a:srgbClr val="5ECCF3">
                  <a:tint val="50000"/>
                  <a:satMod val="300000"/>
                </a:srgbClr>
              </a:gs>
              <a:gs pos="35000">
                <a:srgbClr val="5ECCF3">
                  <a:tint val="37000"/>
                  <a:satMod val="300000"/>
                </a:srgbClr>
              </a:gs>
              <a:gs pos="100000">
                <a:srgbClr val="5ECCF3">
                  <a:tint val="15000"/>
                  <a:satMod val="350000"/>
                </a:srgbClr>
              </a:gs>
            </a:gsLst>
            <a:lin ang="16200000" scaled="1"/>
          </a:gradFill>
          <a:ln w="9525" cap="flat" cmpd="sng" algn="ctr">
            <a:solidFill>
              <a:srgbClr val="5ECCF3">
                <a:shade val="95000"/>
                <a:satMod val="105000"/>
              </a:srgbClr>
            </a:solid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66343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算定カテゴリの抽出、カテゴリ内での算定対象の特定</a:t>
            </a:r>
          </a:p>
        </p:txBody>
      </p:sp>
      <p:sp>
        <p:nvSpPr>
          <p:cNvPr id="6"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a:t>算定目的に応じて算定カテゴリを限定することも可能</a:t>
            </a:r>
            <a:endParaRPr lang="en-US" altLang="ja-JP" dirty="0"/>
          </a:p>
        </p:txBody>
      </p:sp>
      <p:sp>
        <p:nvSpPr>
          <p:cNvPr id="5" name="Rectangle 39"/>
          <p:cNvSpPr>
            <a:spLocks noChangeArrowheads="1"/>
          </p:cNvSpPr>
          <p:nvPr/>
        </p:nvSpPr>
        <p:spPr bwMode="auto">
          <a:xfrm>
            <a:off x="603453" y="2342833"/>
            <a:ext cx="9496872" cy="255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04" tIns="43102" rIns="86204" bIns="43102"/>
          <a:lstStyle>
            <a:lvl1pPr marL="323850" indent="-323850" algn="l" defTabSz="862013" eaLnBrk="0" hangingPunct="0">
              <a:lnSpc>
                <a:spcPct val="110000"/>
              </a:lnSpc>
              <a:spcBef>
                <a:spcPct val="20000"/>
              </a:spcBef>
              <a:buClr>
                <a:srgbClr val="140078"/>
              </a:buClr>
              <a:buFont typeface="Wingdings" pitchFamily="2" charset="2"/>
              <a:buChar char="l"/>
              <a:tabLst>
                <a:tab pos="1524000" algn="l"/>
              </a:tabLst>
              <a:defRPr kumimoji="1">
                <a:solidFill>
                  <a:srgbClr val="140078"/>
                </a:solidFill>
                <a:latin typeface="Arial" pitchFamily="34" charset="0"/>
                <a:ea typeface="HGSｺﾞｼｯｸM" pitchFamily="50" charset="-128"/>
              </a:defRPr>
            </a:lvl1pPr>
            <a:lvl2pPr marL="884238" indent="-452438" algn="l" defTabSz="862013" eaLnBrk="0" hangingPunct="0">
              <a:lnSpc>
                <a:spcPct val="110000"/>
              </a:lnSpc>
              <a:spcBef>
                <a:spcPct val="20000"/>
              </a:spcBef>
              <a:buClr>
                <a:schemeClr val="tx1"/>
              </a:buClr>
              <a:buFont typeface="Wingdings" pitchFamily="2" charset="2"/>
              <a:buChar char="£"/>
              <a:tabLst>
                <a:tab pos="1524000" algn="l"/>
              </a:tabLst>
              <a:defRPr sz="1600">
                <a:solidFill>
                  <a:schemeClr val="tx1"/>
                </a:solidFill>
                <a:latin typeface="Arial" pitchFamily="34" charset="0"/>
                <a:ea typeface="HGSｺﾞｼｯｸM" pitchFamily="50" charset="-128"/>
              </a:defRPr>
            </a:lvl2pPr>
            <a:lvl3pPr marL="1524000" indent="-355600" algn="l" defTabSz="862013" eaLnBrk="0" hangingPunct="0">
              <a:lnSpc>
                <a:spcPct val="110000"/>
              </a:lnSpc>
              <a:spcBef>
                <a:spcPct val="20000"/>
              </a:spcBef>
              <a:buClr>
                <a:schemeClr val="tx1"/>
              </a:buClr>
              <a:buChar char="•"/>
              <a:tabLst>
                <a:tab pos="1524000" algn="l"/>
              </a:tabLst>
              <a:defRPr kumimoji="1" sz="1400">
                <a:solidFill>
                  <a:schemeClr val="tx1"/>
                </a:solidFill>
                <a:latin typeface="Arial" pitchFamily="34" charset="0"/>
                <a:ea typeface="HGSｺﾞｼｯｸM" pitchFamily="50" charset="-128"/>
              </a:defRPr>
            </a:lvl3pPr>
            <a:lvl4pPr marL="1931988" indent="-228600" algn="l" defTabSz="862013" eaLnBrk="0" hangingPunct="0">
              <a:lnSpc>
                <a:spcPct val="110000"/>
              </a:lnSpc>
              <a:spcBef>
                <a:spcPct val="20000"/>
              </a:spcBef>
              <a:buChar char="–"/>
              <a:tabLst>
                <a:tab pos="1524000" algn="l"/>
              </a:tabLst>
              <a:defRPr kumimoji="1" sz="1200">
                <a:solidFill>
                  <a:schemeClr val="tx1"/>
                </a:solidFill>
                <a:latin typeface="Arial" pitchFamily="34" charset="0"/>
                <a:ea typeface="HGSｺﾞｼｯｸM" pitchFamily="50" charset="-128"/>
              </a:defRPr>
            </a:lvl4pPr>
            <a:lvl5pPr marL="2339975" indent="-228600" algn="l" defTabSz="862013" eaLnBrk="0" hangingPunct="0">
              <a:lnSpc>
                <a:spcPct val="110000"/>
              </a:lnSpc>
              <a:spcBef>
                <a:spcPct val="20000"/>
              </a:spcBef>
              <a:buChar char="»"/>
              <a:tabLst>
                <a:tab pos="1524000" algn="l"/>
              </a:tabLst>
              <a:defRPr kumimoji="1" sz="1200">
                <a:solidFill>
                  <a:schemeClr val="tx1"/>
                </a:solidFill>
                <a:latin typeface="Arial" pitchFamily="34" charset="0"/>
                <a:ea typeface="HGSｺﾞｼｯｸM" pitchFamily="50" charset="-128"/>
              </a:defRPr>
            </a:lvl5pPr>
            <a:lvl6pPr marL="27971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6pPr>
            <a:lvl7pPr marL="32543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7pPr>
            <a:lvl8pPr marL="37115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8pPr>
            <a:lvl9pPr marL="41687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9pPr>
          </a:lstStyle>
          <a:p>
            <a:pPr marL="541338" lvl="1" indent="-541338" eaLnBrk="1" fontAlgn="base" hangingPunct="1">
              <a:spcBef>
                <a:spcPts val="0"/>
              </a:spcBef>
              <a:buClr>
                <a:prstClr val="black"/>
              </a:buClr>
              <a:buFont typeface="Wingdings" pitchFamily="2" charset="2"/>
              <a:buChar char="l"/>
              <a:tabLst>
                <a:tab pos="541338" algn="l"/>
              </a:tabLst>
              <a:defRPr/>
            </a:pPr>
            <a:r>
              <a:rPr kumimoji="0" lang="ja-JP" altLang="en-US" sz="2800" dirty="0" smtClean="0">
                <a:solidFill>
                  <a:prstClr val="black"/>
                </a:solidFill>
                <a:latin typeface="Meiryo UI" panose="020B0604030504040204" pitchFamily="50" charset="-128"/>
                <a:ea typeface="Meiryo UI" panose="020B0604030504040204" pitchFamily="50" charset="-128"/>
              </a:rPr>
              <a:t>サプライチェーン排出量の算定では原則として、</a:t>
            </a:r>
            <a:r>
              <a:rPr kumimoji="0" lang="ja-JP" altLang="en-US" sz="2800" b="1" dirty="0" smtClean="0">
                <a:solidFill>
                  <a:srgbClr val="FF0000"/>
                </a:solidFill>
                <a:latin typeface="Meiryo UI" panose="020B0604030504040204" pitchFamily="50" charset="-128"/>
                <a:ea typeface="Meiryo UI" panose="020B0604030504040204" pitchFamily="50" charset="-128"/>
              </a:rPr>
              <a:t>全てのカテゴリ、全ての活動</a:t>
            </a:r>
            <a:r>
              <a:rPr kumimoji="0" lang="ja-JP" altLang="en-US" sz="2800" dirty="0" smtClean="0">
                <a:solidFill>
                  <a:prstClr val="black"/>
                </a:solidFill>
                <a:latin typeface="Meiryo UI" panose="020B0604030504040204" pitchFamily="50" charset="-128"/>
                <a:ea typeface="Meiryo UI" panose="020B0604030504040204" pitchFamily="50" charset="-128"/>
              </a:rPr>
              <a:t>について</a:t>
            </a:r>
            <a:r>
              <a:rPr kumimoji="0" lang="ja-JP" altLang="en-US" sz="2800" dirty="0">
                <a:solidFill>
                  <a:prstClr val="black"/>
                </a:solidFill>
                <a:latin typeface="Meiryo UI" panose="020B0604030504040204" pitchFamily="50" charset="-128"/>
                <a:ea typeface="Meiryo UI" panose="020B0604030504040204" pitchFamily="50" charset="-128"/>
              </a:rPr>
              <a:t>排出量算定</a:t>
            </a:r>
            <a:r>
              <a:rPr kumimoji="0" lang="ja-JP" altLang="en-US" sz="2800" dirty="0" smtClean="0">
                <a:solidFill>
                  <a:prstClr val="black"/>
                </a:solidFill>
                <a:latin typeface="Meiryo UI" panose="020B0604030504040204" pitchFamily="50" charset="-128"/>
                <a:ea typeface="Meiryo UI" panose="020B0604030504040204" pitchFamily="50" charset="-128"/>
              </a:rPr>
              <a:t>を推奨</a:t>
            </a:r>
            <a:endParaRPr kumimoji="0" lang="en-US" altLang="ja-JP" sz="2800" dirty="0" smtClean="0">
              <a:solidFill>
                <a:prstClr val="black"/>
              </a:solidFill>
              <a:latin typeface="Meiryo UI" panose="020B0604030504040204" pitchFamily="50" charset="-128"/>
              <a:ea typeface="Meiryo UI" panose="020B0604030504040204" pitchFamily="50" charset="-128"/>
            </a:endParaRPr>
          </a:p>
          <a:p>
            <a:pPr marL="541338" lvl="1" indent="-541338" eaLnBrk="1" fontAlgn="base" hangingPunct="1">
              <a:spcBef>
                <a:spcPts val="0"/>
              </a:spcBef>
              <a:buClr>
                <a:prstClr val="black"/>
              </a:buClr>
              <a:buFont typeface="Wingdings" pitchFamily="2" charset="2"/>
              <a:buChar char="l"/>
              <a:tabLst>
                <a:tab pos="541338" algn="l"/>
              </a:tabLst>
              <a:defRPr/>
            </a:pPr>
            <a:r>
              <a:rPr kumimoji="0" lang="ja-JP" altLang="en-US" sz="2800" dirty="0" smtClean="0">
                <a:solidFill>
                  <a:prstClr val="black"/>
                </a:solidFill>
                <a:latin typeface="Meiryo UI" panose="020B0604030504040204" pitchFamily="50" charset="-128"/>
                <a:ea typeface="Meiryo UI" panose="020B0604030504040204" pitchFamily="50" charset="-128"/>
              </a:rPr>
              <a:t>しかし、</a:t>
            </a:r>
            <a:r>
              <a:rPr kumimoji="0" lang="ja-JP" altLang="en-US" sz="2800" dirty="0" smtClean="0">
                <a:solidFill>
                  <a:srgbClr val="140078"/>
                </a:solidFill>
                <a:latin typeface="Meiryo UI" panose="020B0604030504040204" pitchFamily="50" charset="-128"/>
                <a:ea typeface="Meiryo UI" panose="020B0604030504040204" pitchFamily="50" charset="-128"/>
              </a:rPr>
              <a:t>一定の基準を満たした場合に</a:t>
            </a:r>
            <a:r>
              <a:rPr kumimoji="0" lang="ja-JP" altLang="en-US" sz="2800" dirty="0" smtClean="0">
                <a:solidFill>
                  <a:prstClr val="black"/>
                </a:solidFill>
                <a:latin typeface="Meiryo UI" panose="020B0604030504040204" pitchFamily="50" charset="-128"/>
                <a:ea typeface="Meiryo UI" panose="020B0604030504040204" pitchFamily="50" charset="-128"/>
              </a:rPr>
              <a:t>、</a:t>
            </a:r>
            <a:r>
              <a:rPr kumimoji="0" lang="ja-JP" altLang="en-US" sz="2800" b="1" dirty="0" smtClean="0">
                <a:solidFill>
                  <a:srgbClr val="FF0000"/>
                </a:solidFill>
                <a:latin typeface="Meiryo UI" panose="020B0604030504040204" pitchFamily="50" charset="-128"/>
                <a:ea typeface="Meiryo UI" panose="020B0604030504040204" pitchFamily="50" charset="-128"/>
              </a:rPr>
              <a:t>カテゴリ</a:t>
            </a:r>
            <a:r>
              <a:rPr kumimoji="0" lang="ja-JP" altLang="en-US" sz="2800" b="1" dirty="0">
                <a:solidFill>
                  <a:srgbClr val="FF0000"/>
                </a:solidFill>
                <a:latin typeface="Meiryo UI" panose="020B0604030504040204" pitchFamily="50" charset="-128"/>
                <a:ea typeface="Meiryo UI" panose="020B0604030504040204" pitchFamily="50" charset="-128"/>
              </a:rPr>
              <a:t>そのもの</a:t>
            </a:r>
            <a:r>
              <a:rPr kumimoji="0" lang="ja-JP" altLang="en-US" sz="2800" b="1" dirty="0" smtClean="0">
                <a:solidFill>
                  <a:srgbClr val="FF0000"/>
                </a:solidFill>
                <a:latin typeface="Meiryo UI" panose="020B0604030504040204" pitchFamily="50" charset="-128"/>
                <a:ea typeface="Meiryo UI" panose="020B0604030504040204" pitchFamily="50" charset="-128"/>
              </a:rPr>
              <a:t>の</a:t>
            </a:r>
            <a:r>
              <a:rPr kumimoji="0" lang="en-US" altLang="ja-JP" sz="2800" b="1" dirty="0" smtClean="0">
                <a:solidFill>
                  <a:srgbClr val="FF0000"/>
                </a:solidFill>
                <a:latin typeface="Meiryo UI" panose="020B0604030504040204" pitchFamily="50" charset="-128"/>
                <a:ea typeface="Meiryo UI" panose="020B0604030504040204" pitchFamily="50" charset="-128"/>
              </a:rPr>
              <a:t/>
            </a:r>
            <a:br>
              <a:rPr kumimoji="0" lang="en-US" altLang="ja-JP" sz="2800" b="1" dirty="0" smtClean="0">
                <a:solidFill>
                  <a:srgbClr val="FF0000"/>
                </a:solidFill>
                <a:latin typeface="Meiryo UI" panose="020B0604030504040204" pitchFamily="50" charset="-128"/>
                <a:ea typeface="Meiryo UI" panose="020B0604030504040204" pitchFamily="50" charset="-128"/>
              </a:rPr>
            </a:br>
            <a:r>
              <a:rPr kumimoji="0" lang="ja-JP" altLang="en-US" sz="2800" b="1" dirty="0" smtClean="0">
                <a:solidFill>
                  <a:srgbClr val="FF0000"/>
                </a:solidFill>
                <a:latin typeface="Meiryo UI" panose="020B0604030504040204" pitchFamily="50" charset="-128"/>
                <a:ea typeface="Meiryo UI" panose="020B0604030504040204" pitchFamily="50" charset="-128"/>
              </a:rPr>
              <a:t>除外</a:t>
            </a:r>
            <a:r>
              <a:rPr kumimoji="0" lang="ja-JP" altLang="en-US" sz="2800" b="1" dirty="0">
                <a:solidFill>
                  <a:srgbClr val="FF0000"/>
                </a:solidFill>
                <a:latin typeface="Meiryo UI" panose="020B0604030504040204" pitchFamily="50" charset="-128"/>
                <a:ea typeface="Meiryo UI" panose="020B0604030504040204" pitchFamily="50" charset="-128"/>
              </a:rPr>
              <a:t>やカテゴリ内で算定対象を限定</a:t>
            </a:r>
            <a:r>
              <a:rPr kumimoji="0" lang="ja-JP" altLang="en-US" sz="2800" dirty="0" smtClean="0">
                <a:solidFill>
                  <a:prstClr val="black"/>
                </a:solidFill>
                <a:latin typeface="Meiryo UI" panose="020B0604030504040204" pitchFamily="50" charset="-128"/>
                <a:ea typeface="Meiryo UI" panose="020B0604030504040204" pitchFamily="50" charset="-128"/>
              </a:rPr>
              <a:t>することも認めている</a:t>
            </a:r>
            <a:endParaRPr kumimoji="0" lang="en-US" altLang="ja-JP" sz="2800" dirty="0" smtClean="0">
              <a:solidFill>
                <a:prstClr val="black"/>
              </a:solidFill>
              <a:latin typeface="Meiryo UI" panose="020B0604030504040204" pitchFamily="50" charset="-128"/>
              <a:ea typeface="Meiryo UI" panose="020B0604030504040204" pitchFamily="50" charset="-128"/>
            </a:endParaRPr>
          </a:p>
          <a:p>
            <a:pPr marL="541338" lvl="1" indent="-541338" eaLnBrk="1" fontAlgn="base" hangingPunct="1">
              <a:spcBef>
                <a:spcPts val="0"/>
              </a:spcBef>
              <a:buClr>
                <a:prstClr val="black"/>
              </a:buClr>
              <a:buFont typeface="Wingdings" pitchFamily="2" charset="2"/>
              <a:buChar char="l"/>
              <a:tabLst>
                <a:tab pos="541338" algn="l"/>
              </a:tabLst>
              <a:defRPr/>
            </a:pPr>
            <a:r>
              <a:rPr lang="ja-JP" altLang="en-US" sz="2800" b="1" dirty="0" smtClean="0">
                <a:solidFill>
                  <a:srgbClr val="FF0000"/>
                </a:solidFill>
                <a:latin typeface="Meiryo UI" panose="020B0604030504040204" pitchFamily="50" charset="-128"/>
                <a:ea typeface="Meiryo UI" panose="020B0604030504040204" pitchFamily="50" charset="-128"/>
              </a:rPr>
              <a:t>算定目的に応じて</a:t>
            </a:r>
            <a:r>
              <a:rPr lang="ja-JP" altLang="en-US" sz="2800" dirty="0" smtClean="0">
                <a:solidFill>
                  <a:prstClr val="black"/>
                </a:solidFill>
                <a:latin typeface="Meiryo UI" panose="020B0604030504040204" pitchFamily="50" charset="-128"/>
                <a:ea typeface="Meiryo UI" panose="020B0604030504040204" pitchFamily="50" charset="-128"/>
              </a:rPr>
              <a:t>算定の範囲を特定することが重要</a:t>
            </a:r>
            <a:endParaRPr lang="en-US" altLang="ja-JP" sz="2800" dirty="0" smtClean="0">
              <a:solidFill>
                <a:prstClr val="black"/>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94209" y="5658103"/>
            <a:ext cx="3624710" cy="584775"/>
          </a:xfrm>
          <a:prstGeom prst="rect">
            <a:avLst/>
          </a:prstGeom>
          <a:noFill/>
        </p:spPr>
        <p:txBody>
          <a:bodyPr wrap="none" rtlCol="0">
            <a:spAutoFit/>
          </a:bodyPr>
          <a:lstStyle/>
          <a:p>
            <a:pPr algn="ctr" defTabSz="914400" eaLnBrk="0" fontAlgn="base" hangingPunct="0">
              <a:spcBef>
                <a:spcPct val="0"/>
              </a:spcBef>
              <a:spcAft>
                <a:spcPct val="0"/>
              </a:spcAft>
            </a:pPr>
            <a:r>
              <a:rPr lang="ja-JP" altLang="en-US" sz="3200" dirty="0" smtClean="0">
                <a:solidFill>
                  <a:prstClr val="black"/>
                </a:solidFill>
                <a:latin typeface="Meiryo UI" panose="020B0604030504040204" pitchFamily="50" charset="-128"/>
                <a:cs typeface="Meiryo UI" panose="020B0604030504040204" pitchFamily="50" charset="-128"/>
              </a:rPr>
              <a:t>では、その基準とは</a:t>
            </a:r>
            <a:r>
              <a:rPr lang="ja-JP" altLang="en-US" sz="3200" dirty="0">
                <a:solidFill>
                  <a:prstClr val="black"/>
                </a:solidFill>
                <a:latin typeface="Meiryo UI" panose="020B0604030504040204" pitchFamily="50" charset="-128"/>
                <a:cs typeface="Meiryo UI" panose="020B0604030504040204" pitchFamily="50" charset="-128"/>
              </a:rPr>
              <a:t>？</a:t>
            </a:r>
            <a:endParaRPr lang="en-US" altLang="ja-JP" sz="3200" dirty="0" smtClean="0">
              <a:solidFill>
                <a:prstClr val="black"/>
              </a:solidFill>
              <a:latin typeface="Meiryo UI" panose="020B0604030504040204" pitchFamily="50" charset="-128"/>
              <a:cs typeface="Meiryo UI" panose="020B0604030504040204" pitchFamily="50" charset="-128"/>
            </a:endParaRPr>
          </a:p>
        </p:txBody>
      </p:sp>
      <p:sp>
        <p:nvSpPr>
          <p:cNvPr id="8" name="下矢印 7"/>
          <p:cNvSpPr/>
          <p:nvPr/>
        </p:nvSpPr>
        <p:spPr bwMode="auto">
          <a:xfrm>
            <a:off x="4974517" y="5007129"/>
            <a:ext cx="864096" cy="432048"/>
          </a:xfrm>
          <a:prstGeom prst="downArrow">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70834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カテゴリの抽出、算定対象の特定の基準例</a:t>
            </a:r>
          </a:p>
        </p:txBody>
      </p:sp>
      <p:sp>
        <p:nvSpPr>
          <p:cNvPr id="3" name="コンテンツ プレースホルダー 2"/>
          <p:cNvSpPr>
            <a:spLocks noGrp="1"/>
          </p:cNvSpPr>
          <p:nvPr>
            <p:ph sz="quarter" idx="12"/>
          </p:nvPr>
        </p:nvSpPr>
        <p:spPr>
          <a:xfrm>
            <a:off x="161925" y="1110920"/>
            <a:ext cx="10367963" cy="942717"/>
          </a:xfrm>
        </p:spPr>
        <p:txBody>
          <a:bodyPr/>
          <a:lstStyle/>
          <a:p>
            <a:pPr marL="273050" indent="-273050"/>
            <a:r>
              <a:rPr lang="ja-JP" altLang="en-US" dirty="0"/>
              <a:t>基本ガイドラインが提示する、カテゴリそのものの除外やカテゴリ内での算定対象の限定を</a:t>
            </a:r>
            <a:r>
              <a:rPr lang="ja-JP" altLang="en-US" dirty="0" smtClean="0"/>
              <a:t>認める</a:t>
            </a:r>
            <a:r>
              <a:rPr lang="en-US" altLang="ja-JP" dirty="0" smtClean="0"/>
              <a:t/>
            </a:r>
            <a:br>
              <a:rPr lang="en-US" altLang="ja-JP" dirty="0" smtClean="0"/>
            </a:br>
            <a:r>
              <a:rPr lang="ja-JP" altLang="en-US" dirty="0" smtClean="0"/>
              <a:t>基</a:t>
            </a:r>
            <a:r>
              <a:rPr lang="ja-JP" altLang="en-US" dirty="0"/>
              <a:t>準例と注意は以下の通り</a:t>
            </a:r>
          </a:p>
        </p:txBody>
      </p:sp>
      <p:graphicFrame>
        <p:nvGraphicFramePr>
          <p:cNvPr id="14" name="表 13"/>
          <p:cNvGraphicFramePr>
            <a:graphicFrameLocks noGrp="1"/>
          </p:cNvGraphicFramePr>
          <p:nvPr>
            <p:extLst>
              <p:ext uri="{D42A27DB-BD31-4B8C-83A1-F6EECF244321}">
                <p14:modId xmlns:p14="http://schemas.microsoft.com/office/powerpoint/2010/main" val="1363942333"/>
              </p:ext>
            </p:extLst>
          </p:nvPr>
        </p:nvGraphicFramePr>
        <p:xfrm>
          <a:off x="498240" y="2374923"/>
          <a:ext cx="9648824" cy="4937760"/>
        </p:xfrm>
        <a:graphic>
          <a:graphicData uri="http://schemas.openxmlformats.org/drawingml/2006/table">
            <a:tbl>
              <a:tblPr firstRow="1" bandRow="1"/>
              <a:tblGrid>
                <a:gridCol w="4846169">
                  <a:extLst>
                    <a:ext uri="{9D8B030D-6E8A-4147-A177-3AD203B41FA5}">
                      <a16:colId xmlns:a16="http://schemas.microsoft.com/office/drawing/2014/main" val="20000"/>
                    </a:ext>
                  </a:extLst>
                </a:gridCol>
                <a:gridCol w="4802655">
                  <a:extLst>
                    <a:ext uri="{9D8B030D-6E8A-4147-A177-3AD203B41FA5}">
                      <a16:colId xmlns:a16="http://schemas.microsoft.com/office/drawing/2014/main" val="20001"/>
                    </a:ext>
                  </a:extLst>
                </a:gridCol>
              </a:tblGrid>
              <a:tr h="370840">
                <a:tc>
                  <a:txBody>
                    <a:bodyPr/>
                    <a:lstStyle>
                      <a:lvl1pPr marL="0" algn="l" defTabSz="914400" rtl="0" eaLnBrk="1" latinLnBrk="0" hangingPunct="1">
                        <a:defRPr kumimoji="1" sz="1800" b="1" kern="1200">
                          <a:solidFill>
                            <a:schemeClr val="lt1"/>
                          </a:solidFill>
                          <a:latin typeface="Arial"/>
                          <a:ea typeface="HGSｺﾞｼｯｸM"/>
                        </a:defRPr>
                      </a:lvl1pPr>
                      <a:lvl2pPr marL="457200" algn="l" defTabSz="914400" rtl="0" eaLnBrk="1" latinLnBrk="0" hangingPunct="1">
                        <a:defRPr kumimoji="1" sz="1800" b="1" kern="1200">
                          <a:solidFill>
                            <a:schemeClr val="lt1"/>
                          </a:solidFill>
                          <a:latin typeface="Arial"/>
                          <a:ea typeface="HGSｺﾞｼｯｸM"/>
                        </a:defRPr>
                      </a:lvl2pPr>
                      <a:lvl3pPr marL="914400" algn="l" defTabSz="914400" rtl="0" eaLnBrk="1" latinLnBrk="0" hangingPunct="1">
                        <a:defRPr kumimoji="1" sz="1800" b="1" kern="1200">
                          <a:solidFill>
                            <a:schemeClr val="lt1"/>
                          </a:solidFill>
                          <a:latin typeface="Arial"/>
                          <a:ea typeface="HGSｺﾞｼｯｸM"/>
                        </a:defRPr>
                      </a:lvl3pPr>
                      <a:lvl4pPr marL="1371600" algn="l" defTabSz="914400" rtl="0" eaLnBrk="1" latinLnBrk="0" hangingPunct="1">
                        <a:defRPr kumimoji="1" sz="1800" b="1" kern="1200">
                          <a:solidFill>
                            <a:schemeClr val="lt1"/>
                          </a:solidFill>
                          <a:latin typeface="Arial"/>
                          <a:ea typeface="HGSｺﾞｼｯｸM"/>
                        </a:defRPr>
                      </a:lvl4pPr>
                      <a:lvl5pPr marL="1828800" algn="l" defTabSz="914400" rtl="0" eaLnBrk="1" latinLnBrk="0" hangingPunct="1">
                        <a:defRPr kumimoji="1" sz="1800" b="1" kern="1200">
                          <a:solidFill>
                            <a:schemeClr val="lt1"/>
                          </a:solidFill>
                          <a:latin typeface="Arial"/>
                          <a:ea typeface="HGSｺﾞｼｯｸM"/>
                        </a:defRPr>
                      </a:lvl5pPr>
                      <a:lvl6pPr marL="2286000" algn="l" defTabSz="914400" rtl="0" eaLnBrk="1" latinLnBrk="0" hangingPunct="1">
                        <a:defRPr kumimoji="1" sz="1800" b="1" kern="1200">
                          <a:solidFill>
                            <a:schemeClr val="lt1"/>
                          </a:solidFill>
                          <a:latin typeface="Arial"/>
                          <a:ea typeface="HGSｺﾞｼｯｸM"/>
                        </a:defRPr>
                      </a:lvl6pPr>
                      <a:lvl7pPr marL="2743200" algn="l" defTabSz="914400" rtl="0" eaLnBrk="1" latinLnBrk="0" hangingPunct="1">
                        <a:defRPr kumimoji="1" sz="1800" b="1" kern="1200">
                          <a:solidFill>
                            <a:schemeClr val="lt1"/>
                          </a:solidFill>
                          <a:latin typeface="Arial"/>
                          <a:ea typeface="HGSｺﾞｼｯｸM"/>
                        </a:defRPr>
                      </a:lvl7pPr>
                      <a:lvl8pPr marL="3200400" algn="l" defTabSz="914400" rtl="0" eaLnBrk="1" latinLnBrk="0" hangingPunct="1">
                        <a:defRPr kumimoji="1" sz="1800" b="1" kern="1200">
                          <a:solidFill>
                            <a:schemeClr val="lt1"/>
                          </a:solidFill>
                          <a:latin typeface="Arial"/>
                          <a:ea typeface="HGSｺﾞｼｯｸM"/>
                        </a:defRPr>
                      </a:lvl8pPr>
                      <a:lvl9pPr marL="3657600" algn="l" defTabSz="914400" rtl="0" eaLnBrk="1" latinLnBrk="0" hangingPunct="1">
                        <a:defRPr kumimoji="1" sz="1800" b="1" kern="1200">
                          <a:solidFill>
                            <a:schemeClr val="lt1"/>
                          </a:solidFill>
                          <a:latin typeface="Arial"/>
                          <a:ea typeface="HGSｺﾞｼｯｸM"/>
                        </a:defRPr>
                      </a:lvl9pPr>
                    </a:lstStyle>
                    <a:p>
                      <a:pPr algn="ctr"/>
                      <a:r>
                        <a:rPr kumimoji="1" lang="ja-JP" altLang="en-US" sz="24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基準例</a:t>
                      </a:r>
                      <a:endParaRPr kumimoji="1" lang="ja-JP" altLang="en-US" sz="2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Arial"/>
                          <a:ea typeface="HGSｺﾞｼｯｸM"/>
                        </a:defRPr>
                      </a:lvl1pPr>
                      <a:lvl2pPr marL="457200" algn="l" defTabSz="914400" rtl="0" eaLnBrk="1" latinLnBrk="0" hangingPunct="1">
                        <a:defRPr kumimoji="1" sz="1800" b="1" kern="1200">
                          <a:solidFill>
                            <a:schemeClr val="lt1"/>
                          </a:solidFill>
                          <a:latin typeface="Arial"/>
                          <a:ea typeface="HGSｺﾞｼｯｸM"/>
                        </a:defRPr>
                      </a:lvl2pPr>
                      <a:lvl3pPr marL="914400" algn="l" defTabSz="914400" rtl="0" eaLnBrk="1" latinLnBrk="0" hangingPunct="1">
                        <a:defRPr kumimoji="1" sz="1800" b="1" kern="1200">
                          <a:solidFill>
                            <a:schemeClr val="lt1"/>
                          </a:solidFill>
                          <a:latin typeface="Arial"/>
                          <a:ea typeface="HGSｺﾞｼｯｸM"/>
                        </a:defRPr>
                      </a:lvl3pPr>
                      <a:lvl4pPr marL="1371600" algn="l" defTabSz="914400" rtl="0" eaLnBrk="1" latinLnBrk="0" hangingPunct="1">
                        <a:defRPr kumimoji="1" sz="1800" b="1" kern="1200">
                          <a:solidFill>
                            <a:schemeClr val="lt1"/>
                          </a:solidFill>
                          <a:latin typeface="Arial"/>
                          <a:ea typeface="HGSｺﾞｼｯｸM"/>
                        </a:defRPr>
                      </a:lvl4pPr>
                      <a:lvl5pPr marL="1828800" algn="l" defTabSz="914400" rtl="0" eaLnBrk="1" latinLnBrk="0" hangingPunct="1">
                        <a:defRPr kumimoji="1" sz="1800" b="1" kern="1200">
                          <a:solidFill>
                            <a:schemeClr val="lt1"/>
                          </a:solidFill>
                          <a:latin typeface="Arial"/>
                          <a:ea typeface="HGSｺﾞｼｯｸM"/>
                        </a:defRPr>
                      </a:lvl5pPr>
                      <a:lvl6pPr marL="2286000" algn="l" defTabSz="914400" rtl="0" eaLnBrk="1" latinLnBrk="0" hangingPunct="1">
                        <a:defRPr kumimoji="1" sz="1800" b="1" kern="1200">
                          <a:solidFill>
                            <a:schemeClr val="lt1"/>
                          </a:solidFill>
                          <a:latin typeface="Arial"/>
                          <a:ea typeface="HGSｺﾞｼｯｸM"/>
                        </a:defRPr>
                      </a:lvl6pPr>
                      <a:lvl7pPr marL="2743200" algn="l" defTabSz="914400" rtl="0" eaLnBrk="1" latinLnBrk="0" hangingPunct="1">
                        <a:defRPr kumimoji="1" sz="1800" b="1" kern="1200">
                          <a:solidFill>
                            <a:schemeClr val="lt1"/>
                          </a:solidFill>
                          <a:latin typeface="Arial"/>
                          <a:ea typeface="HGSｺﾞｼｯｸM"/>
                        </a:defRPr>
                      </a:lvl7pPr>
                      <a:lvl8pPr marL="3200400" algn="l" defTabSz="914400" rtl="0" eaLnBrk="1" latinLnBrk="0" hangingPunct="1">
                        <a:defRPr kumimoji="1" sz="1800" b="1" kern="1200">
                          <a:solidFill>
                            <a:schemeClr val="lt1"/>
                          </a:solidFill>
                          <a:latin typeface="Arial"/>
                          <a:ea typeface="HGSｺﾞｼｯｸM"/>
                        </a:defRPr>
                      </a:lvl8pPr>
                      <a:lvl9pPr marL="3657600" algn="l" defTabSz="914400" rtl="0" eaLnBrk="1" latinLnBrk="0" hangingPunct="1">
                        <a:defRPr kumimoji="1" sz="1800" b="1" kern="1200">
                          <a:solidFill>
                            <a:schemeClr val="lt1"/>
                          </a:solidFill>
                          <a:latin typeface="Arial"/>
                          <a:ea typeface="HGSｺﾞｼｯｸM"/>
                        </a:defRPr>
                      </a:lvl9pPr>
                    </a:lstStyle>
                    <a:p>
                      <a:pPr algn="ctr"/>
                      <a:r>
                        <a:rPr kumimoji="1" lang="ja-JP" altLang="en-US" sz="24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注意</a:t>
                      </a:r>
                      <a:endParaRPr kumimoji="1" lang="ja-JP" altLang="en-US" sz="2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該当する活動がないもの</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排出量が小さく、サプライチェーン排出量全体に与える影響が小さいもの</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上限量の試算を行った上での判断であることが望ましい</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事業者が排出削減に影響力を及ぼすことが難しいもの</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ただし、排出規模の把握までは行うことが望ましい</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排出量の算定に必要なデータの収集等が困難なもの</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算定取組を実施した上で、データ収集が困難と分かった場合</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自ら設定した排出量算定の目的から見て不要なもの</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サプライチェーン内では、あるカテゴリでの削減取組が他カテゴリに波及する場合があるため、「不要」判断は慎重に行う</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68786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各カテゴリの排出量の算定方法</a:t>
            </a:r>
          </a:p>
        </p:txBody>
      </p:sp>
      <p:sp>
        <p:nvSpPr>
          <p:cNvPr id="3"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a:t>各カテゴリの排出量の算定方法には以下の</a:t>
            </a:r>
            <a:r>
              <a:rPr lang="en-US" altLang="ja-JP" dirty="0"/>
              <a:t>2</a:t>
            </a:r>
            <a:r>
              <a:rPr lang="ja-JP" altLang="en-US" dirty="0"/>
              <a:t>種がある</a:t>
            </a:r>
          </a:p>
        </p:txBody>
      </p:sp>
      <p:sp>
        <p:nvSpPr>
          <p:cNvPr id="8" name="角丸四角形 7"/>
          <p:cNvSpPr/>
          <p:nvPr/>
        </p:nvSpPr>
        <p:spPr bwMode="auto">
          <a:xfrm>
            <a:off x="831786" y="2114392"/>
            <a:ext cx="8848046" cy="2124236"/>
          </a:xfrm>
          <a:prstGeom prst="roundRect">
            <a:avLst/>
          </a:prstGeom>
          <a:noFill/>
          <a:ln w="57150" cap="flat" cmpd="sng" algn="ctr">
            <a:solidFill>
              <a:srgbClr val="5DCEAF"/>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marL="457200" indent="-457200" defTabSz="862013">
              <a:buClr>
                <a:srgbClr val="0070C0"/>
              </a:buClr>
              <a:buFont typeface="+mj-lt"/>
              <a:buAutoNum type="alphaLcPeriod"/>
              <a:defRPr/>
            </a:pPr>
            <a:r>
              <a:rPr kumimoji="0" lang="ja-JP" altLang="en-US" sz="2800" kern="0" dirty="0">
                <a:solidFill>
                  <a:prstClr val="black"/>
                </a:solidFill>
                <a:latin typeface="Meiryo UI"/>
              </a:rPr>
              <a:t>関係</a:t>
            </a:r>
            <a:r>
              <a:rPr kumimoji="0" lang="ja-JP" altLang="en-US" sz="2800" kern="0" dirty="0" smtClean="0">
                <a:solidFill>
                  <a:prstClr val="black"/>
                </a:solidFill>
                <a:latin typeface="Meiryo UI"/>
              </a:rPr>
              <a:t>する取引</a:t>
            </a:r>
            <a:r>
              <a:rPr kumimoji="0" lang="ja-JP" altLang="en-US" sz="2800" kern="0" dirty="0">
                <a:solidFill>
                  <a:prstClr val="black"/>
                </a:solidFill>
                <a:latin typeface="Meiryo UI"/>
              </a:rPr>
              <a:t>先</a:t>
            </a:r>
            <a:r>
              <a:rPr kumimoji="0" lang="ja-JP" altLang="en-US" sz="2800" kern="0" dirty="0" smtClean="0">
                <a:solidFill>
                  <a:prstClr val="black"/>
                </a:solidFill>
                <a:latin typeface="Meiryo UI"/>
              </a:rPr>
              <a:t>から排出</a:t>
            </a:r>
            <a:r>
              <a:rPr kumimoji="0" lang="ja-JP" altLang="en-US" sz="2800" kern="0" dirty="0">
                <a:solidFill>
                  <a:prstClr val="black"/>
                </a:solidFill>
                <a:latin typeface="Meiryo UI"/>
              </a:rPr>
              <a:t>量</a:t>
            </a:r>
            <a:r>
              <a:rPr kumimoji="0" lang="ja-JP" altLang="en-US" sz="2800" kern="0" dirty="0" smtClean="0">
                <a:solidFill>
                  <a:prstClr val="black"/>
                </a:solidFill>
                <a:latin typeface="Meiryo UI"/>
              </a:rPr>
              <a:t>の</a:t>
            </a:r>
            <a:r>
              <a:rPr kumimoji="0" lang="ja-JP" altLang="en-US" sz="2800" kern="0" dirty="0">
                <a:solidFill>
                  <a:prstClr val="black"/>
                </a:solidFill>
                <a:latin typeface="Meiryo UI"/>
              </a:rPr>
              <a:t>提供</a:t>
            </a:r>
            <a:r>
              <a:rPr kumimoji="0" lang="ja-JP" altLang="en-US" sz="2800" kern="0" dirty="0" smtClean="0">
                <a:solidFill>
                  <a:prstClr val="black"/>
                </a:solidFill>
                <a:latin typeface="Meiryo UI"/>
              </a:rPr>
              <a:t>を受ける方法（一次データを利用する方法）</a:t>
            </a:r>
            <a:endParaRPr kumimoji="0" lang="en-US" altLang="ja-JP" sz="2800" kern="0" dirty="0" smtClean="0">
              <a:solidFill>
                <a:prstClr val="black"/>
              </a:solidFill>
              <a:latin typeface="Meiryo UI"/>
            </a:endParaRPr>
          </a:p>
          <a:p>
            <a:pPr marL="809625" indent="-457200" defTabSz="862013">
              <a:buFont typeface="Arial" panose="020B0604020202020204" pitchFamily="34" charset="0"/>
              <a:buChar char="•"/>
              <a:defRPr/>
            </a:pPr>
            <a:r>
              <a:rPr kumimoji="0" lang="ja-JP" altLang="en-US" sz="2800" kern="0" dirty="0" smtClean="0">
                <a:solidFill>
                  <a:prstClr val="black"/>
                </a:solidFill>
                <a:latin typeface="Meiryo UI"/>
              </a:rPr>
              <a:t>取引先から「＠＠年度の貴社向け生産に係る総排出量は**トンでした」のような報告を受ける。</a:t>
            </a:r>
          </a:p>
        </p:txBody>
      </p:sp>
      <p:sp>
        <p:nvSpPr>
          <p:cNvPr id="9" name="角丸四角形 8"/>
          <p:cNvSpPr/>
          <p:nvPr/>
        </p:nvSpPr>
        <p:spPr bwMode="auto">
          <a:xfrm>
            <a:off x="831786" y="4601140"/>
            <a:ext cx="8852222" cy="2124236"/>
          </a:xfrm>
          <a:prstGeom prst="roundRect">
            <a:avLst/>
          </a:prstGeom>
          <a:noFill/>
          <a:ln w="57150" cap="flat" cmpd="sng" algn="ctr">
            <a:solidFill>
              <a:srgbClr val="F14124"/>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marL="514350" indent="-514350" defTabSz="862013">
              <a:buClr>
                <a:srgbClr val="0070C0"/>
              </a:buClr>
              <a:buFont typeface="+mj-lt"/>
              <a:buAutoNum type="alphaLcPeriod" startAt="2"/>
              <a:defRPr/>
            </a:pPr>
            <a:r>
              <a:rPr kumimoji="0" lang="ja-JP" altLang="en-US" sz="2800" kern="0" dirty="0" smtClean="0">
                <a:solidFill>
                  <a:prstClr val="black"/>
                </a:solidFill>
                <a:latin typeface="Meiryo UI"/>
              </a:rPr>
              <a:t>「排出量＝活動量</a:t>
            </a:r>
            <a:r>
              <a:rPr kumimoji="0" lang="en-US" altLang="ja-JP" sz="2800" kern="0" dirty="0" smtClean="0">
                <a:solidFill>
                  <a:prstClr val="black"/>
                </a:solidFill>
                <a:latin typeface="Meiryo UI"/>
              </a:rPr>
              <a:t>×</a:t>
            </a:r>
            <a:r>
              <a:rPr kumimoji="0" lang="ja-JP" altLang="en-US" sz="2800" kern="0" dirty="0" smtClean="0">
                <a:solidFill>
                  <a:prstClr val="black"/>
                </a:solidFill>
                <a:latin typeface="Meiryo UI"/>
              </a:rPr>
              <a:t>排出原単位」という算定式を用いる方法</a:t>
            </a:r>
            <a:endParaRPr kumimoji="0" lang="en-US" altLang="ja-JP" sz="2800" kern="0" dirty="0" smtClean="0">
              <a:solidFill>
                <a:prstClr val="black"/>
              </a:solidFill>
              <a:latin typeface="Meiryo UI"/>
            </a:endParaRPr>
          </a:p>
          <a:p>
            <a:pPr marL="809625" indent="-457200" defTabSz="862013">
              <a:buFont typeface="Arial" panose="020B0604020202020204" pitchFamily="34" charset="0"/>
              <a:buChar char="•"/>
              <a:defRPr/>
            </a:pPr>
            <a:r>
              <a:rPr kumimoji="0" lang="ja-JP" altLang="en-US" sz="2800" kern="0" dirty="0" smtClean="0">
                <a:solidFill>
                  <a:prstClr val="black"/>
                </a:solidFill>
                <a:latin typeface="Meiryo UI"/>
              </a:rPr>
              <a:t>活動</a:t>
            </a:r>
            <a:r>
              <a:rPr kumimoji="0" lang="ja-JP" altLang="en-US" sz="2800" kern="0" dirty="0">
                <a:solidFill>
                  <a:prstClr val="black"/>
                </a:solidFill>
                <a:latin typeface="Meiryo UI"/>
              </a:rPr>
              <a:t>量</a:t>
            </a:r>
            <a:r>
              <a:rPr kumimoji="0" lang="ja-JP" altLang="en-US" sz="2800" kern="0" dirty="0" smtClean="0">
                <a:solidFill>
                  <a:prstClr val="black"/>
                </a:solidFill>
                <a:latin typeface="Meiryo UI"/>
              </a:rPr>
              <a:t>を自社で収集</a:t>
            </a:r>
            <a:endParaRPr kumimoji="0" lang="en-US" altLang="ja-JP" sz="2800" kern="0" dirty="0" smtClean="0">
              <a:solidFill>
                <a:prstClr val="black"/>
              </a:solidFill>
              <a:latin typeface="Meiryo UI"/>
            </a:endParaRPr>
          </a:p>
          <a:p>
            <a:pPr marL="809625" indent="-457200" defTabSz="862013">
              <a:buFont typeface="Arial" panose="020B0604020202020204" pitchFamily="34" charset="0"/>
              <a:buChar char="•"/>
              <a:defRPr/>
            </a:pPr>
            <a:r>
              <a:rPr kumimoji="0" lang="ja-JP" altLang="en-US" sz="2800" kern="0" dirty="0" smtClean="0">
                <a:solidFill>
                  <a:prstClr val="black"/>
                </a:solidFill>
                <a:latin typeface="Meiryo UI"/>
              </a:rPr>
              <a:t>排出</a:t>
            </a:r>
            <a:r>
              <a:rPr kumimoji="0" lang="ja-JP" altLang="en-US" sz="2800" kern="0" dirty="0">
                <a:solidFill>
                  <a:prstClr val="black"/>
                </a:solidFill>
                <a:latin typeface="Meiryo UI"/>
              </a:rPr>
              <a:t>原単位</a:t>
            </a:r>
            <a:r>
              <a:rPr kumimoji="0" lang="ja-JP" altLang="en-US" sz="2800" kern="0" dirty="0" smtClean="0">
                <a:solidFill>
                  <a:prstClr val="black"/>
                </a:solidFill>
                <a:latin typeface="Meiryo UI"/>
              </a:rPr>
              <a:t>は、外部データベースや取引先から得る</a:t>
            </a:r>
            <a:endParaRPr kumimoji="0" lang="en-US" altLang="ja-JP" sz="2800" kern="0" dirty="0" smtClean="0">
              <a:solidFill>
                <a:prstClr val="black"/>
              </a:solidFill>
              <a:latin typeface="Meiryo UI"/>
            </a:endParaRPr>
          </a:p>
        </p:txBody>
      </p:sp>
    </p:spTree>
    <p:extLst>
      <p:ext uri="{BB962C8B-B14F-4D97-AF65-F5344CB8AC3E}">
        <p14:creationId xmlns:p14="http://schemas.microsoft.com/office/powerpoint/2010/main" val="1923389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どちらの算定方法を選ぶべきか</a:t>
            </a:r>
            <a:r>
              <a:rPr lang="en-US" altLang="ja-JP" dirty="0"/>
              <a:t>…</a:t>
            </a:r>
            <a:endParaRPr lang="ja-JP" altLang="en-US" dirty="0"/>
          </a:p>
        </p:txBody>
      </p:sp>
      <p:sp>
        <p:nvSpPr>
          <p:cNvPr id="3" name="コンテンツ プレースホルダー 2"/>
          <p:cNvSpPr>
            <a:spLocks noGrp="1"/>
          </p:cNvSpPr>
          <p:nvPr>
            <p:ph sz="quarter" idx="12"/>
          </p:nvPr>
        </p:nvSpPr>
        <p:spPr>
          <a:xfrm>
            <a:off x="161925" y="1110920"/>
            <a:ext cx="10367963" cy="942717"/>
          </a:xfrm>
        </p:spPr>
        <p:txBody>
          <a:bodyPr/>
          <a:lstStyle/>
          <a:p>
            <a:pPr marL="273050" indent="-273050"/>
            <a:r>
              <a:rPr lang="ja-JP" altLang="en-US" dirty="0"/>
              <a:t>排出量の算定には「活動量</a:t>
            </a:r>
            <a:r>
              <a:rPr lang="en-US" altLang="ja-JP" dirty="0"/>
              <a:t>×</a:t>
            </a:r>
            <a:r>
              <a:rPr lang="ja-JP" altLang="en-US" dirty="0"/>
              <a:t>排出原単位」という算定式が一般的ではあるが、一次データを利用するメリットも</a:t>
            </a:r>
          </a:p>
        </p:txBody>
      </p:sp>
      <p:sp>
        <p:nvSpPr>
          <p:cNvPr id="11" name="Rectangle 39"/>
          <p:cNvSpPr>
            <a:spLocks noChangeArrowheads="1"/>
          </p:cNvSpPr>
          <p:nvPr/>
        </p:nvSpPr>
        <p:spPr bwMode="auto">
          <a:xfrm>
            <a:off x="613180" y="2458699"/>
            <a:ext cx="935285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04" tIns="43102" rIns="86204" bIns="43102"/>
          <a:lstStyle>
            <a:lvl1pPr marL="323850" indent="-323850" algn="l" defTabSz="862013" eaLnBrk="0" hangingPunct="0">
              <a:lnSpc>
                <a:spcPct val="110000"/>
              </a:lnSpc>
              <a:spcBef>
                <a:spcPct val="20000"/>
              </a:spcBef>
              <a:buClr>
                <a:srgbClr val="140078"/>
              </a:buClr>
              <a:buFont typeface="Wingdings" pitchFamily="2" charset="2"/>
              <a:buChar char="l"/>
              <a:tabLst>
                <a:tab pos="1524000" algn="l"/>
              </a:tabLst>
              <a:defRPr kumimoji="1">
                <a:solidFill>
                  <a:srgbClr val="140078"/>
                </a:solidFill>
                <a:latin typeface="Arial" pitchFamily="34" charset="0"/>
                <a:ea typeface="HGSｺﾞｼｯｸM" pitchFamily="50" charset="-128"/>
              </a:defRPr>
            </a:lvl1pPr>
            <a:lvl2pPr marL="884238" indent="-452438" algn="l" defTabSz="862013" eaLnBrk="0" hangingPunct="0">
              <a:lnSpc>
                <a:spcPct val="110000"/>
              </a:lnSpc>
              <a:spcBef>
                <a:spcPct val="20000"/>
              </a:spcBef>
              <a:buClr>
                <a:schemeClr val="tx1"/>
              </a:buClr>
              <a:buFont typeface="Wingdings" pitchFamily="2" charset="2"/>
              <a:buChar char="£"/>
              <a:tabLst>
                <a:tab pos="1524000" algn="l"/>
              </a:tabLst>
              <a:defRPr sz="1600">
                <a:solidFill>
                  <a:schemeClr val="tx1"/>
                </a:solidFill>
                <a:latin typeface="Arial" pitchFamily="34" charset="0"/>
                <a:ea typeface="HGSｺﾞｼｯｸM" pitchFamily="50" charset="-128"/>
              </a:defRPr>
            </a:lvl2pPr>
            <a:lvl3pPr marL="1524000" indent="-355600" algn="l" defTabSz="862013" eaLnBrk="0" hangingPunct="0">
              <a:lnSpc>
                <a:spcPct val="110000"/>
              </a:lnSpc>
              <a:spcBef>
                <a:spcPct val="20000"/>
              </a:spcBef>
              <a:buClr>
                <a:schemeClr val="tx1"/>
              </a:buClr>
              <a:buChar char="•"/>
              <a:tabLst>
                <a:tab pos="1524000" algn="l"/>
              </a:tabLst>
              <a:defRPr kumimoji="1" sz="1400">
                <a:solidFill>
                  <a:schemeClr val="tx1"/>
                </a:solidFill>
                <a:latin typeface="Arial" pitchFamily="34" charset="0"/>
                <a:ea typeface="HGSｺﾞｼｯｸM" pitchFamily="50" charset="-128"/>
              </a:defRPr>
            </a:lvl3pPr>
            <a:lvl4pPr marL="1931988" indent="-228600" algn="l" defTabSz="862013" eaLnBrk="0" hangingPunct="0">
              <a:lnSpc>
                <a:spcPct val="110000"/>
              </a:lnSpc>
              <a:spcBef>
                <a:spcPct val="20000"/>
              </a:spcBef>
              <a:buChar char="–"/>
              <a:tabLst>
                <a:tab pos="1524000" algn="l"/>
              </a:tabLst>
              <a:defRPr kumimoji="1" sz="1200">
                <a:solidFill>
                  <a:schemeClr val="tx1"/>
                </a:solidFill>
                <a:latin typeface="Arial" pitchFamily="34" charset="0"/>
                <a:ea typeface="HGSｺﾞｼｯｸM" pitchFamily="50" charset="-128"/>
              </a:defRPr>
            </a:lvl4pPr>
            <a:lvl5pPr marL="2339975" indent="-228600" algn="l" defTabSz="862013" eaLnBrk="0" hangingPunct="0">
              <a:lnSpc>
                <a:spcPct val="110000"/>
              </a:lnSpc>
              <a:spcBef>
                <a:spcPct val="20000"/>
              </a:spcBef>
              <a:buChar char="»"/>
              <a:tabLst>
                <a:tab pos="1524000" algn="l"/>
              </a:tabLst>
              <a:defRPr kumimoji="1" sz="1200">
                <a:solidFill>
                  <a:schemeClr val="tx1"/>
                </a:solidFill>
                <a:latin typeface="Arial" pitchFamily="34" charset="0"/>
                <a:ea typeface="HGSｺﾞｼｯｸM" pitchFamily="50" charset="-128"/>
              </a:defRPr>
            </a:lvl5pPr>
            <a:lvl6pPr marL="27971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6pPr>
            <a:lvl7pPr marL="32543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7pPr>
            <a:lvl8pPr marL="37115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8pPr>
            <a:lvl9pPr marL="41687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9pPr>
          </a:lstStyle>
          <a:p>
            <a:pPr marL="0" lvl="1" indent="0" eaLnBrk="1" fontAlgn="base" hangingPunct="1">
              <a:spcBef>
                <a:spcPts val="0"/>
              </a:spcBef>
              <a:buClr>
                <a:prstClr val="black"/>
              </a:buClr>
              <a:buFont typeface="Wingdings" pitchFamily="2" charset="2"/>
              <a:buNone/>
              <a:tabLst>
                <a:tab pos="541338" algn="l"/>
              </a:tabLst>
              <a:defRPr/>
            </a:pPr>
            <a:r>
              <a:rPr lang="ja-JP" altLang="en-US" sz="3200" dirty="0" smtClean="0">
                <a:solidFill>
                  <a:prstClr val="black"/>
                </a:solidFill>
                <a:latin typeface="Meiryo UI" panose="020B0604030504040204" pitchFamily="50" charset="-128"/>
                <a:ea typeface="Meiryo UI" panose="020B0604030504040204" pitchFamily="50" charset="-128"/>
              </a:rPr>
              <a:t>現時点</a:t>
            </a:r>
            <a:r>
              <a:rPr lang="ja-JP" altLang="en-US" sz="3200" dirty="0">
                <a:solidFill>
                  <a:prstClr val="black"/>
                </a:solidFill>
                <a:latin typeface="Meiryo UI" panose="020B0604030504040204" pitchFamily="50" charset="-128"/>
                <a:ea typeface="Meiryo UI" panose="020B0604030504040204" pitchFamily="50" charset="-128"/>
              </a:rPr>
              <a:t>で、実務上の主流</a:t>
            </a:r>
            <a:r>
              <a:rPr lang="ja-JP" altLang="en-US" sz="3200" dirty="0" smtClean="0">
                <a:solidFill>
                  <a:prstClr val="black"/>
                </a:solidFill>
                <a:latin typeface="Meiryo UI" panose="020B0604030504040204" pitchFamily="50" charset="-128"/>
                <a:ea typeface="Meiryo UI" panose="020B0604030504040204" pitchFamily="50" charset="-128"/>
              </a:rPr>
              <a:t>は</a:t>
            </a:r>
            <a:r>
              <a:rPr lang="en-US" altLang="ja-JP" sz="3200" dirty="0" smtClean="0">
                <a:solidFill>
                  <a:srgbClr val="001478"/>
                </a:solidFill>
                <a:latin typeface="Meiryo UI" panose="020B0604030504040204" pitchFamily="50" charset="-128"/>
                <a:ea typeface="Meiryo UI" panose="020B0604030504040204" pitchFamily="50" charset="-128"/>
              </a:rPr>
              <a:t>b</a:t>
            </a:r>
            <a:r>
              <a:rPr lang="ja-JP" altLang="en-US" sz="3200" dirty="0" smtClean="0">
                <a:solidFill>
                  <a:srgbClr val="001478"/>
                </a:solidFill>
                <a:latin typeface="Meiryo UI" panose="020B0604030504040204" pitchFamily="50" charset="-128"/>
                <a:ea typeface="Meiryo UI" panose="020B0604030504040204" pitchFamily="50" charset="-128"/>
              </a:rPr>
              <a:t>（活動量</a:t>
            </a:r>
            <a:r>
              <a:rPr lang="en-US" altLang="ja-JP" sz="3200" dirty="0" smtClean="0">
                <a:solidFill>
                  <a:srgbClr val="001478"/>
                </a:solidFill>
                <a:latin typeface="Meiryo UI" panose="020B0604030504040204" pitchFamily="50" charset="-128"/>
                <a:ea typeface="Meiryo UI" panose="020B0604030504040204" pitchFamily="50" charset="-128"/>
              </a:rPr>
              <a:t>×</a:t>
            </a:r>
            <a:r>
              <a:rPr lang="ja-JP" altLang="en-US" sz="3200" dirty="0" smtClean="0">
                <a:solidFill>
                  <a:srgbClr val="001478"/>
                </a:solidFill>
                <a:latin typeface="Meiryo UI" panose="020B0604030504040204" pitchFamily="50" charset="-128"/>
                <a:ea typeface="Meiryo UI" panose="020B0604030504040204" pitchFamily="50" charset="-128"/>
              </a:rPr>
              <a:t>原単位）</a:t>
            </a:r>
            <a:r>
              <a:rPr lang="ja-JP" altLang="en-US" sz="3200" dirty="0" smtClean="0">
                <a:solidFill>
                  <a:prstClr val="black"/>
                </a:solidFill>
                <a:latin typeface="Meiryo UI" panose="020B0604030504040204" pitchFamily="50" charset="-128"/>
                <a:ea typeface="Meiryo UI" panose="020B0604030504040204" pitchFamily="50" charset="-128"/>
              </a:rPr>
              <a:t>。</a:t>
            </a:r>
            <a:endParaRPr lang="en-US" altLang="ja-JP" sz="3200" dirty="0">
              <a:solidFill>
                <a:prstClr val="black"/>
              </a:solidFill>
              <a:latin typeface="Meiryo UI" panose="020B0604030504040204" pitchFamily="50" charset="-128"/>
              <a:ea typeface="Meiryo UI" panose="020B0604030504040204" pitchFamily="50" charset="-128"/>
            </a:endParaRPr>
          </a:p>
          <a:p>
            <a:pPr marL="0" lvl="1" indent="0" eaLnBrk="1" fontAlgn="base" hangingPunct="1">
              <a:spcBef>
                <a:spcPts val="0"/>
              </a:spcBef>
              <a:buClr>
                <a:prstClr val="black"/>
              </a:buClr>
              <a:buFont typeface="Wingdings" pitchFamily="2" charset="2"/>
              <a:buNone/>
              <a:tabLst>
                <a:tab pos="541338" algn="l"/>
              </a:tabLst>
              <a:defRPr/>
            </a:pPr>
            <a:r>
              <a:rPr lang="en-US" altLang="ja-JP" sz="3200" dirty="0" smtClean="0">
                <a:solidFill>
                  <a:srgbClr val="001478"/>
                </a:solidFill>
                <a:latin typeface="Meiryo UI" panose="020B0604030504040204" pitchFamily="50" charset="-128"/>
                <a:ea typeface="Meiryo UI" panose="020B0604030504040204" pitchFamily="50" charset="-128"/>
              </a:rPr>
              <a:t> a</a:t>
            </a:r>
            <a:r>
              <a:rPr lang="ja-JP" altLang="en-US" sz="3200" dirty="0" smtClean="0">
                <a:solidFill>
                  <a:srgbClr val="001478"/>
                </a:solidFill>
                <a:latin typeface="Meiryo UI" panose="020B0604030504040204" pitchFamily="50" charset="-128"/>
                <a:ea typeface="Meiryo UI" panose="020B0604030504040204" pitchFamily="50" charset="-128"/>
              </a:rPr>
              <a:t>（一次データを利用）</a:t>
            </a:r>
            <a:r>
              <a:rPr lang="ja-JP" altLang="en-US" sz="3200" dirty="0" smtClean="0">
                <a:solidFill>
                  <a:prstClr val="black"/>
                </a:solidFill>
                <a:latin typeface="Meiryo UI" panose="020B0604030504040204" pitchFamily="50" charset="-128"/>
                <a:ea typeface="Meiryo UI" panose="020B0604030504040204" pitchFamily="50" charset="-128"/>
              </a:rPr>
              <a:t>で</a:t>
            </a:r>
            <a:r>
              <a:rPr lang="ja-JP" altLang="en-US" sz="3200" dirty="0">
                <a:solidFill>
                  <a:prstClr val="black"/>
                </a:solidFill>
                <a:latin typeface="Meiryo UI" panose="020B0604030504040204" pitchFamily="50" charset="-128"/>
                <a:ea typeface="Meiryo UI" panose="020B0604030504040204" pitchFamily="50" charset="-128"/>
              </a:rPr>
              <a:t>サプライチェーン全域の排出量を把握するのは</a:t>
            </a:r>
            <a:r>
              <a:rPr lang="ja-JP" altLang="en-US" sz="3200" dirty="0" smtClean="0">
                <a:solidFill>
                  <a:prstClr val="black"/>
                </a:solidFill>
                <a:latin typeface="Meiryo UI" panose="020B0604030504040204" pitchFamily="50" charset="-128"/>
                <a:ea typeface="Meiryo UI" panose="020B0604030504040204" pitchFamily="50" charset="-128"/>
              </a:rPr>
              <a:t>不可能</a:t>
            </a:r>
            <a:endParaRPr lang="en-US" altLang="ja-JP" sz="3200" dirty="0" smtClean="0">
              <a:solidFill>
                <a:prstClr val="black"/>
              </a:solidFill>
              <a:latin typeface="Meiryo UI" panose="020B0604030504040204" pitchFamily="50" charset="-128"/>
              <a:ea typeface="Meiryo UI" panose="020B0604030504040204" pitchFamily="50" charset="-128"/>
            </a:endParaRPr>
          </a:p>
          <a:p>
            <a:pPr marL="0" lvl="1" indent="0" eaLnBrk="1" fontAlgn="base" hangingPunct="1">
              <a:spcBef>
                <a:spcPts val="0"/>
              </a:spcBef>
              <a:buClr>
                <a:prstClr val="black"/>
              </a:buClr>
              <a:buFont typeface="Wingdings" pitchFamily="2" charset="2"/>
              <a:buNone/>
              <a:tabLst>
                <a:tab pos="541338" algn="l"/>
              </a:tabLst>
              <a:defRPr/>
            </a:pPr>
            <a:r>
              <a:rPr lang="ja-JP" altLang="en-US" sz="3200" dirty="0" smtClean="0">
                <a:solidFill>
                  <a:prstClr val="black"/>
                </a:solidFill>
                <a:latin typeface="Meiryo UI" panose="020B0604030504040204" pitchFamily="50" charset="-128"/>
                <a:ea typeface="Meiryo UI" panose="020B0604030504040204" pitchFamily="50" charset="-128"/>
              </a:rPr>
              <a:t>ただし・・・</a:t>
            </a:r>
            <a:endParaRPr lang="en-US" altLang="ja-JP" sz="3200" dirty="0" smtClean="0">
              <a:solidFill>
                <a:prstClr val="black"/>
              </a:solidFill>
              <a:latin typeface="Meiryo UI" panose="020B0604030504040204" pitchFamily="50" charset="-128"/>
              <a:ea typeface="Meiryo UI" panose="020B0604030504040204" pitchFamily="50" charset="-128"/>
            </a:endParaRPr>
          </a:p>
          <a:p>
            <a:pPr marL="0" lvl="1" indent="0" eaLnBrk="1" fontAlgn="base" hangingPunct="1">
              <a:spcBef>
                <a:spcPts val="0"/>
              </a:spcBef>
              <a:buClr>
                <a:prstClr val="black"/>
              </a:buClr>
              <a:buFont typeface="Wingdings" pitchFamily="2" charset="2"/>
              <a:buNone/>
              <a:tabLst>
                <a:tab pos="541338" algn="l"/>
              </a:tabLst>
              <a:defRPr/>
            </a:pPr>
            <a:endParaRPr lang="en-US" altLang="ja-JP" sz="3200" dirty="0">
              <a:solidFill>
                <a:prstClr val="black"/>
              </a:solidFill>
              <a:latin typeface="Meiryo UI" panose="020B0604030504040204" pitchFamily="50" charset="-128"/>
              <a:ea typeface="Meiryo UI" panose="020B0604030504040204" pitchFamily="50" charset="-128"/>
            </a:endParaRPr>
          </a:p>
          <a:p>
            <a:pPr marL="0" lvl="1" indent="0" eaLnBrk="1" fontAlgn="base" hangingPunct="1">
              <a:spcBef>
                <a:spcPts val="0"/>
              </a:spcBef>
              <a:buClr>
                <a:prstClr val="black"/>
              </a:buClr>
              <a:buFont typeface="Wingdings" pitchFamily="2" charset="2"/>
              <a:buNone/>
              <a:tabLst>
                <a:tab pos="541338" algn="l"/>
              </a:tabLst>
              <a:defRPr/>
            </a:pPr>
            <a:endParaRPr lang="en-US" altLang="ja-JP" sz="3200" dirty="0">
              <a:solidFill>
                <a:prstClr val="black"/>
              </a:solidFill>
              <a:latin typeface="Meiryo UI" panose="020B0604030504040204" pitchFamily="50" charset="-128"/>
              <a:ea typeface="Meiryo UI" panose="020B0604030504040204" pitchFamily="50" charset="-128"/>
            </a:endParaRPr>
          </a:p>
          <a:p>
            <a:pPr marL="0" lvl="1" indent="0" algn="ctr" eaLnBrk="1" fontAlgn="base" hangingPunct="1">
              <a:spcBef>
                <a:spcPts val="0"/>
              </a:spcBef>
              <a:buClr>
                <a:prstClr val="black"/>
              </a:buClr>
              <a:buFont typeface="Wingdings" pitchFamily="2" charset="2"/>
              <a:buNone/>
              <a:tabLst>
                <a:tab pos="541338" algn="l"/>
              </a:tabLst>
              <a:defRPr/>
            </a:pPr>
            <a:r>
              <a:rPr lang="ja-JP" altLang="en-US" sz="3600" u="sng" dirty="0" smtClean="0">
                <a:solidFill>
                  <a:prstClr val="black"/>
                </a:solidFill>
                <a:latin typeface="Meiryo UI" panose="020B0604030504040204" pitchFamily="50" charset="-128"/>
                <a:ea typeface="Meiryo UI" panose="020B0604030504040204" pitchFamily="50" charset="-128"/>
              </a:rPr>
              <a:t>削減方法によっては</a:t>
            </a:r>
            <a:endParaRPr lang="en-US" altLang="ja-JP" sz="3600" u="sng" dirty="0">
              <a:solidFill>
                <a:prstClr val="black"/>
              </a:solidFill>
              <a:latin typeface="Meiryo UI" panose="020B0604030504040204" pitchFamily="50" charset="-128"/>
              <a:ea typeface="Meiryo UI" panose="020B0604030504040204" pitchFamily="50" charset="-128"/>
            </a:endParaRPr>
          </a:p>
          <a:p>
            <a:pPr marL="0" lvl="1" indent="0" algn="ctr" eaLnBrk="1" fontAlgn="base" hangingPunct="1">
              <a:spcBef>
                <a:spcPts val="0"/>
              </a:spcBef>
              <a:buClr>
                <a:prstClr val="black"/>
              </a:buClr>
              <a:buFont typeface="Wingdings" pitchFamily="2" charset="2"/>
              <a:buNone/>
              <a:tabLst>
                <a:tab pos="541338" algn="l"/>
              </a:tabLst>
              <a:defRPr/>
            </a:pPr>
            <a:r>
              <a:rPr lang="ja-JP" altLang="en-US" sz="3600" u="sng" dirty="0" smtClean="0">
                <a:solidFill>
                  <a:prstClr val="black"/>
                </a:solidFill>
                <a:latin typeface="Meiryo UI" panose="020B0604030504040204" pitchFamily="50" charset="-128"/>
                <a:ea typeface="Meiryo UI" panose="020B0604030504040204" pitchFamily="50" charset="-128"/>
              </a:rPr>
              <a:t>一次データを利用するメリットが！</a:t>
            </a:r>
            <a:endParaRPr lang="en-US" altLang="ja-JP" sz="3600" u="sng" dirty="0" smtClean="0">
              <a:solidFill>
                <a:prstClr val="black"/>
              </a:solidFill>
              <a:latin typeface="Meiryo UI" panose="020B0604030504040204" pitchFamily="50" charset="-128"/>
              <a:ea typeface="Meiryo UI" panose="020B0604030504040204" pitchFamily="50" charset="-128"/>
            </a:endParaRPr>
          </a:p>
        </p:txBody>
      </p:sp>
      <p:sp>
        <p:nvSpPr>
          <p:cNvPr id="12" name="下矢印 11"/>
          <p:cNvSpPr/>
          <p:nvPr/>
        </p:nvSpPr>
        <p:spPr bwMode="auto">
          <a:xfrm>
            <a:off x="4461516" y="4978979"/>
            <a:ext cx="1656184" cy="360040"/>
          </a:xfrm>
          <a:prstGeom prst="downArrow">
            <a:avLst/>
          </a:prstGeom>
          <a:gradFill rotWithShape="1">
            <a:gsLst>
              <a:gs pos="0">
                <a:srgbClr val="5ECCF3">
                  <a:tint val="50000"/>
                  <a:satMod val="300000"/>
                </a:srgbClr>
              </a:gs>
              <a:gs pos="35000">
                <a:srgbClr val="5ECCF3">
                  <a:tint val="37000"/>
                  <a:satMod val="300000"/>
                </a:srgbClr>
              </a:gs>
              <a:gs pos="100000">
                <a:srgbClr val="5ECCF3">
                  <a:tint val="15000"/>
                  <a:satMod val="350000"/>
                </a:srgbClr>
              </a:gs>
            </a:gsLst>
            <a:lin ang="16200000" scaled="1"/>
          </a:gradFill>
          <a:ln w="9525" cap="flat" cmpd="sng" algn="ctr">
            <a:solidFill>
              <a:srgbClr val="5ECCF3">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578728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一次データを利用するメリット</a:t>
            </a:r>
          </a:p>
        </p:txBody>
      </p:sp>
      <p:sp>
        <p:nvSpPr>
          <p:cNvPr id="14" name="テキスト プレースホルダー 2"/>
          <p:cNvSpPr txBox="1">
            <a:spLocks/>
          </p:cNvSpPr>
          <p:nvPr/>
        </p:nvSpPr>
        <p:spPr>
          <a:xfrm>
            <a:off x="349980" y="1320238"/>
            <a:ext cx="5089331" cy="892571"/>
          </a:xfrm>
          <a:prstGeom prst="rect">
            <a:avLst/>
          </a:prstGeom>
        </p:spPr>
        <p:txBody>
          <a:bodyPr vert="horz" lIns="39000" tIns="49530" rIns="39000" bIns="49530" rtlCol="0" anchor="b">
            <a:noAutofit/>
          </a:bodyPr>
          <a:lstStyle>
            <a:lvl1pPr marL="266700" indent="-266700" algn="l" rtl="0" eaLnBrk="0" fontAlgn="base" hangingPunct="0">
              <a:lnSpc>
                <a:spcPct val="110000"/>
              </a:lnSpc>
              <a:spcBef>
                <a:spcPct val="20000"/>
              </a:spcBef>
              <a:spcAft>
                <a:spcPct val="0"/>
              </a:spcAft>
              <a:buClr>
                <a:srgbClr val="140078"/>
              </a:buClr>
              <a:buFont typeface="Wingdings" panose="05000000000000000000" pitchFamily="2" charset="2"/>
              <a:buChar char="l"/>
              <a:defRPr kumimoji="1">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266700" marR="0" lvl="0" indent="-266700" algn="ctr"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Char char="l"/>
              <a:tabLst/>
              <a:defRPr/>
            </a:pPr>
            <a:r>
              <a:rPr kumimoji="1" lang="ja-JP" altLang="en-US" sz="3250" b="0" i="0" u="none" strike="noStrike" kern="0" cap="none" spc="-162" normalizeH="0" baseline="0" noProof="0" dirty="0" smtClean="0">
                <a:ln>
                  <a:noFill/>
                </a:ln>
                <a:solidFill>
                  <a:srgbClr val="140078"/>
                </a:solidFill>
                <a:effectLst/>
                <a:uLnTx/>
                <a:uFillTx/>
                <a:latin typeface="Meiryo UI" panose="020B0604030504040204" pitchFamily="50" charset="-128"/>
                <a:ea typeface="Meiryo UI" panose="020B0604030504040204" pitchFamily="50" charset="-128"/>
              </a:rPr>
              <a:t>一次データを利用した場合</a:t>
            </a:r>
            <a:endParaRPr kumimoji="1" lang="ja-JP" altLang="en-US" sz="3250" b="0" i="0" u="none" strike="noStrike" kern="0" cap="none" spc="-162"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p:txBody>
      </p:sp>
      <p:graphicFrame>
        <p:nvGraphicFramePr>
          <p:cNvPr id="15" name="コンテンツ プレースホルダー 9"/>
          <p:cNvGraphicFramePr>
            <a:graphicFrameLocks/>
          </p:cNvGraphicFramePr>
          <p:nvPr>
            <p:extLst>
              <p:ext uri="{D42A27DB-BD31-4B8C-83A1-F6EECF244321}">
                <p14:modId xmlns:p14="http://schemas.microsoft.com/office/powerpoint/2010/main" val="689104833"/>
              </p:ext>
            </p:extLst>
          </p:nvPr>
        </p:nvGraphicFramePr>
        <p:xfrm>
          <a:off x="896041" y="2180977"/>
          <a:ext cx="4004039" cy="4053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テキスト プレースホルダー 5"/>
          <p:cNvSpPr txBox="1">
            <a:spLocks/>
          </p:cNvSpPr>
          <p:nvPr/>
        </p:nvSpPr>
        <p:spPr>
          <a:xfrm>
            <a:off x="5494903" y="1320238"/>
            <a:ext cx="4762181" cy="892571"/>
          </a:xfrm>
          <a:prstGeom prst="rect">
            <a:avLst/>
          </a:prstGeom>
        </p:spPr>
        <p:txBody>
          <a:bodyPr vert="horz" lIns="39000" tIns="49530" rIns="39000" bIns="49530" rtlCol="0" anchor="b">
            <a:noAutofit/>
          </a:bodyPr>
          <a:lstStyle>
            <a:lvl1pPr marL="266700" indent="-266700" algn="l" rtl="0" eaLnBrk="0" fontAlgn="base" hangingPunct="0">
              <a:lnSpc>
                <a:spcPct val="110000"/>
              </a:lnSpc>
              <a:spcBef>
                <a:spcPct val="20000"/>
              </a:spcBef>
              <a:spcAft>
                <a:spcPct val="0"/>
              </a:spcAft>
              <a:buClr>
                <a:srgbClr val="140078"/>
              </a:buClr>
              <a:buFont typeface="Wingdings" panose="05000000000000000000" pitchFamily="2" charset="2"/>
              <a:buChar char="l"/>
              <a:defRPr kumimoji="1">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266700" marR="0" lvl="0" indent="-266700" algn="ctr" defTabSz="914400" rtl="0" eaLnBrk="0" fontAlgn="base" latinLnBrk="0" hangingPunct="0">
              <a:lnSpc>
                <a:spcPct val="110000"/>
              </a:lnSpc>
              <a:spcBef>
                <a:spcPct val="20000"/>
              </a:spcBef>
              <a:spcAft>
                <a:spcPct val="0"/>
              </a:spcAft>
              <a:buClr>
                <a:prstClr val="black"/>
              </a:buClr>
              <a:buSzTx/>
              <a:buFont typeface="Wingdings" panose="05000000000000000000" pitchFamily="2" charset="2"/>
              <a:buChar char="l"/>
              <a:tabLst/>
              <a:defRPr/>
            </a:pPr>
            <a:r>
              <a:rPr kumimoji="1" lang="ja-JP" altLang="en-US" sz="3250" b="0" i="0" u="none" strike="noStrike" kern="0" cap="none" spc="-162" normalizeH="0" baseline="0" noProof="0" dirty="0" smtClean="0">
                <a:ln>
                  <a:noFill/>
                </a:ln>
                <a:solidFill>
                  <a:srgbClr val="140078"/>
                </a:solidFill>
                <a:effectLst/>
                <a:uLnTx/>
                <a:uFillTx/>
                <a:latin typeface="Meiryo UI" panose="020B0604030504040204" pitchFamily="50" charset="-128"/>
                <a:ea typeface="Meiryo UI" panose="020B0604030504040204" pitchFamily="50" charset="-128"/>
              </a:rPr>
              <a:t>原単位から推計した場合</a:t>
            </a:r>
            <a:endParaRPr kumimoji="1" lang="ja-JP" altLang="en-US" sz="3250" b="0" i="0" u="none" strike="noStrike" kern="0" cap="none" spc="-162"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p:txBody>
      </p:sp>
      <p:graphicFrame>
        <p:nvGraphicFramePr>
          <p:cNvPr id="17" name="コンテンツ プレースホルダー 9"/>
          <p:cNvGraphicFramePr>
            <a:graphicFrameLocks/>
          </p:cNvGraphicFramePr>
          <p:nvPr>
            <p:extLst>
              <p:ext uri="{D42A27DB-BD31-4B8C-83A1-F6EECF244321}">
                <p14:modId xmlns:p14="http://schemas.microsoft.com/office/powerpoint/2010/main" val="3992284699"/>
              </p:ext>
            </p:extLst>
          </p:nvPr>
        </p:nvGraphicFramePr>
        <p:xfrm>
          <a:off x="5624342" y="2207392"/>
          <a:ext cx="4320707" cy="39916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矢印: 右 18"/>
          <p:cNvSpPr/>
          <p:nvPr/>
        </p:nvSpPr>
        <p:spPr>
          <a:xfrm>
            <a:off x="594598" y="6637033"/>
            <a:ext cx="453081" cy="578581"/>
          </a:xfrm>
          <a:prstGeom prst="rightArrow">
            <a:avLst/>
          </a:prstGeom>
          <a:gradFill rotWithShape="1">
            <a:gsLst>
              <a:gs pos="0">
                <a:srgbClr val="5ECCF3">
                  <a:tint val="50000"/>
                  <a:satMod val="300000"/>
                </a:srgbClr>
              </a:gs>
              <a:gs pos="35000">
                <a:srgbClr val="5ECCF3">
                  <a:tint val="37000"/>
                  <a:satMod val="300000"/>
                </a:srgbClr>
              </a:gs>
              <a:gs pos="100000">
                <a:srgbClr val="5ECCF3">
                  <a:tint val="15000"/>
                  <a:satMod val="350000"/>
                </a:srgbClr>
              </a:gs>
            </a:gsLst>
            <a:lin ang="16200000" scaled="1"/>
          </a:gradFill>
          <a:ln w="9525" cap="flat" cmpd="sng" algn="ctr">
            <a:solidFill>
              <a:srgbClr val="5ECCF3">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endParaRPr kumimoji="0" lang="ja-JP" altLang="en-US" sz="1950" kern="0" dirty="0" smtClean="0">
              <a:solidFill>
                <a:prstClr val="white"/>
              </a:solidFill>
              <a:latin typeface="Meiryo UI" panose="020B0604030504040204" pitchFamily="50" charset="-128"/>
              <a:ea typeface="HGSｺﾞｼｯｸM"/>
              <a:cs typeface="Meiryo UI" panose="020B0604030504040204" pitchFamily="50" charset="-128"/>
            </a:endParaRPr>
          </a:p>
        </p:txBody>
      </p:sp>
      <p:sp>
        <p:nvSpPr>
          <p:cNvPr id="20" name="テキスト ボックス 19"/>
          <p:cNvSpPr txBox="1"/>
          <p:nvPr/>
        </p:nvSpPr>
        <p:spPr>
          <a:xfrm>
            <a:off x="1127131" y="6449271"/>
            <a:ext cx="9057942" cy="954107"/>
          </a:xfrm>
          <a:prstGeom prst="rect">
            <a:avLst/>
          </a:prstGeom>
          <a:noFill/>
        </p:spPr>
        <p:txBody>
          <a:bodyPr wrap="square" rtlCol="0">
            <a:spAutoFit/>
          </a:bodyPr>
          <a:lstStyle/>
          <a:p>
            <a:pPr defTabSz="914400"/>
            <a:r>
              <a:rPr lang="ja-JP" altLang="en-US" sz="2800" dirty="0">
                <a:solidFill>
                  <a:prstClr val="black"/>
                </a:solidFill>
                <a:latin typeface="Meiryo UI" panose="020B0604030504040204" pitchFamily="50" charset="-128"/>
                <a:cs typeface="Meiryo UI" panose="020B0604030504040204" pitchFamily="50" charset="-128"/>
              </a:rPr>
              <a:t>サプライヤー</a:t>
            </a:r>
            <a:r>
              <a:rPr lang="ja-JP" altLang="en-US" sz="2800" dirty="0" smtClean="0">
                <a:solidFill>
                  <a:prstClr val="black"/>
                </a:solidFill>
                <a:latin typeface="Meiryo UI" panose="020B0604030504040204" pitchFamily="50" charset="-128"/>
                <a:cs typeface="Meiryo UI" panose="020B0604030504040204" pitchFamily="50" charset="-128"/>
              </a:rPr>
              <a:t>からの一次</a:t>
            </a:r>
            <a:r>
              <a:rPr lang="ja-JP" altLang="en-US" sz="2800" dirty="0">
                <a:solidFill>
                  <a:prstClr val="black"/>
                </a:solidFill>
                <a:latin typeface="Meiryo UI" panose="020B0604030504040204" pitchFamily="50" charset="-128"/>
                <a:cs typeface="Meiryo UI" panose="020B0604030504040204" pitchFamily="50" charset="-128"/>
              </a:rPr>
              <a:t>データを利用した場合</a:t>
            </a:r>
            <a:r>
              <a:rPr lang="ja-JP" altLang="en-US" sz="2800" dirty="0" smtClean="0">
                <a:solidFill>
                  <a:prstClr val="black"/>
                </a:solidFill>
                <a:latin typeface="Meiryo UI" panose="020B0604030504040204" pitchFamily="50" charset="-128"/>
                <a:cs typeface="Meiryo UI" panose="020B0604030504040204" pitchFamily="50" charset="-128"/>
              </a:rPr>
              <a:t>、</a:t>
            </a:r>
            <a:r>
              <a:rPr lang="ja-JP" altLang="en-US" sz="2800" b="1" dirty="0" smtClean="0">
                <a:solidFill>
                  <a:srgbClr val="FF0000"/>
                </a:solidFill>
                <a:latin typeface="Meiryo UI" panose="020B0604030504040204" pitchFamily="50" charset="-128"/>
                <a:cs typeface="Meiryo UI" panose="020B0604030504040204" pitchFamily="50" charset="-128"/>
              </a:rPr>
              <a:t>サプライヤーの削減が直接算定企業の</a:t>
            </a:r>
            <a:r>
              <a:rPr lang="en-US" altLang="ja-JP" sz="2800" b="1" dirty="0" smtClean="0">
                <a:solidFill>
                  <a:srgbClr val="FF0000"/>
                </a:solidFill>
                <a:latin typeface="Meiryo UI" panose="020B0604030504040204" pitchFamily="50" charset="-128"/>
                <a:cs typeface="Meiryo UI" panose="020B0604030504040204" pitchFamily="50" charset="-128"/>
              </a:rPr>
              <a:t>Scope3</a:t>
            </a:r>
            <a:r>
              <a:rPr lang="ja-JP" altLang="en-US" sz="2800" b="1" dirty="0" smtClean="0">
                <a:solidFill>
                  <a:srgbClr val="FF0000"/>
                </a:solidFill>
                <a:latin typeface="Meiryo UI" panose="020B0604030504040204" pitchFamily="50" charset="-128"/>
                <a:cs typeface="Meiryo UI" panose="020B0604030504040204" pitchFamily="50" charset="-128"/>
              </a:rPr>
              <a:t>に</a:t>
            </a:r>
            <a:r>
              <a:rPr lang="ja-JP" altLang="en-US" sz="2800" b="1" dirty="0">
                <a:solidFill>
                  <a:srgbClr val="FF0000"/>
                </a:solidFill>
                <a:latin typeface="Meiryo UI" panose="020B0604030504040204" pitchFamily="50" charset="-128"/>
                <a:cs typeface="Meiryo UI" panose="020B0604030504040204" pitchFamily="50" charset="-128"/>
              </a:rPr>
              <a:t>反映</a:t>
            </a:r>
            <a:r>
              <a:rPr lang="ja-JP" altLang="en-US" sz="2800" b="1" dirty="0" smtClean="0">
                <a:solidFill>
                  <a:srgbClr val="FF0000"/>
                </a:solidFill>
                <a:latin typeface="Meiryo UI" panose="020B0604030504040204" pitchFamily="50" charset="-128"/>
                <a:cs typeface="Meiryo UI" panose="020B0604030504040204" pitchFamily="50" charset="-128"/>
              </a:rPr>
              <a:t>される</a:t>
            </a:r>
            <a:endParaRPr lang="ja-JP" altLang="en-US" sz="2800" dirty="0">
              <a:solidFill>
                <a:srgbClr val="FF0000"/>
              </a:solidFill>
              <a:latin typeface="Meiryo UI" panose="020B0604030504040204" pitchFamily="50" charset="-128"/>
              <a:cs typeface="Meiryo UI" panose="020B0604030504040204" pitchFamily="50" charset="-128"/>
            </a:endParaRPr>
          </a:p>
        </p:txBody>
      </p:sp>
      <p:sp>
        <p:nvSpPr>
          <p:cNvPr id="21" name="正方形/長方形 20"/>
          <p:cNvSpPr/>
          <p:nvPr/>
        </p:nvSpPr>
        <p:spPr>
          <a:xfrm>
            <a:off x="5498552" y="1476255"/>
            <a:ext cx="4680520" cy="4836537"/>
          </a:xfrm>
          <a:prstGeom prst="rect">
            <a:avLst/>
          </a:prstGeom>
          <a:noFill/>
          <a:ln w="12700" cap="flat" cmpd="sng" algn="ctr">
            <a:solidFill>
              <a:srgbClr val="4E67C8">
                <a:shade val="50000"/>
              </a:srgbClr>
            </a:solidFill>
            <a:prstDash val="solid"/>
          </a:ln>
          <a:effectLst/>
        </p:spPr>
        <p:txBody>
          <a:bodyPr rtlCol="0" anchor="ctr"/>
          <a:lstStyle/>
          <a:p>
            <a:pPr algn="ctr" defTabSz="914400">
              <a:defRPr/>
            </a:pPr>
            <a:endParaRPr kumimoji="0" lang="ja-JP" altLang="en-US" sz="1950" kern="0" dirty="0" smtClean="0">
              <a:solidFill>
                <a:prstClr val="white"/>
              </a:solidFill>
              <a:latin typeface="Meiryo UI" panose="020B0604030504040204" pitchFamily="50" charset="-128"/>
              <a:ea typeface="HGSｺﾞｼｯｸM"/>
              <a:cs typeface="Meiryo UI" panose="020B0604030504040204" pitchFamily="50" charset="-128"/>
            </a:endParaRPr>
          </a:p>
        </p:txBody>
      </p:sp>
      <p:sp>
        <p:nvSpPr>
          <p:cNvPr id="22" name="正方形/長方形 21"/>
          <p:cNvSpPr/>
          <p:nvPr/>
        </p:nvSpPr>
        <p:spPr>
          <a:xfrm>
            <a:off x="506001" y="1476255"/>
            <a:ext cx="4807520" cy="4836537"/>
          </a:xfrm>
          <a:prstGeom prst="rect">
            <a:avLst/>
          </a:prstGeom>
          <a:noFill/>
          <a:ln w="12700" cap="flat" cmpd="sng" algn="ctr">
            <a:solidFill>
              <a:srgbClr val="4E67C8">
                <a:shade val="50000"/>
              </a:srgbClr>
            </a:solidFill>
            <a:prstDash val="solid"/>
          </a:ln>
          <a:effectLst/>
        </p:spPr>
        <p:txBody>
          <a:bodyPr rtlCol="0" anchor="ctr"/>
          <a:lstStyle/>
          <a:p>
            <a:pPr algn="ctr" defTabSz="914400">
              <a:defRPr/>
            </a:pPr>
            <a:endParaRPr kumimoji="0" lang="ja-JP" altLang="en-US" sz="1950" kern="0" dirty="0" smtClean="0">
              <a:solidFill>
                <a:prstClr val="white"/>
              </a:solidFill>
              <a:latin typeface="Meiryo UI" panose="020B0604030504040204" pitchFamily="50" charset="-128"/>
              <a:ea typeface="HGSｺﾞｼｯｸM"/>
              <a:cs typeface="Meiryo UI" panose="020B0604030504040204" pitchFamily="50" charset="-128"/>
            </a:endParaRPr>
          </a:p>
        </p:txBody>
      </p:sp>
      <p:sp>
        <p:nvSpPr>
          <p:cNvPr id="23" name="矢印: 右 18"/>
          <p:cNvSpPr/>
          <p:nvPr/>
        </p:nvSpPr>
        <p:spPr>
          <a:xfrm rot="19098440">
            <a:off x="6959742" y="3871416"/>
            <a:ext cx="453081" cy="578581"/>
          </a:xfrm>
          <a:prstGeom prst="rightArrow">
            <a:avLst/>
          </a:prstGeom>
          <a:noFill/>
          <a:ln w="25400" cap="flat" cmpd="sng" algn="ctr">
            <a:solidFill>
              <a:srgbClr val="FF0000"/>
            </a:solidFill>
            <a:prstDash val="sysDot"/>
          </a:ln>
          <a:effectLst/>
        </p:spPr>
        <p:txBody>
          <a:bodyPr rtlCol="0" anchor="ctr"/>
          <a:lstStyle/>
          <a:p>
            <a:pPr algn="ctr" defTabSz="914400">
              <a:defRPr/>
            </a:pPr>
            <a:endParaRPr kumimoji="0" lang="ja-JP" altLang="en-US" sz="1950" kern="0" dirty="0" smtClean="0">
              <a:solidFill>
                <a:prstClr val="white"/>
              </a:solidFill>
              <a:latin typeface="Meiryo UI" panose="020B0604030504040204" pitchFamily="50" charset="-128"/>
              <a:ea typeface="HGSｺﾞｼｯｸM"/>
              <a:cs typeface="Meiryo UI" panose="020B0604030504040204" pitchFamily="50" charset="-128"/>
            </a:endParaRPr>
          </a:p>
        </p:txBody>
      </p:sp>
      <p:sp>
        <p:nvSpPr>
          <p:cNvPr id="24" name="テキスト ボックス 23"/>
          <p:cNvSpPr txBox="1"/>
          <p:nvPr/>
        </p:nvSpPr>
        <p:spPr>
          <a:xfrm>
            <a:off x="543348" y="3316378"/>
            <a:ext cx="1375698" cy="1200329"/>
          </a:xfrm>
          <a:prstGeom prst="rect">
            <a:avLst/>
          </a:prstGeom>
          <a:noFill/>
        </p:spPr>
        <p:txBody>
          <a:bodyPr wrap="none" rtlCol="0">
            <a:spAutoFit/>
          </a:bodyPr>
          <a:lstStyle/>
          <a:p>
            <a:pPr algn="ctr" defTabSz="914400"/>
            <a:r>
              <a:rPr lang="ja-JP" altLang="en-US" sz="2400" dirty="0">
                <a:solidFill>
                  <a:srgbClr val="FF0000"/>
                </a:solidFill>
                <a:latin typeface="Meiryo UI" panose="020B0604030504040204" pitchFamily="50" charset="-128"/>
                <a:cs typeface="Meiryo UI" panose="020B0604030504040204" pitchFamily="50" charset="-128"/>
              </a:rPr>
              <a:t>削減の</a:t>
            </a:r>
            <a:endParaRPr lang="en-US" altLang="ja-JP" sz="2400" dirty="0">
              <a:solidFill>
                <a:srgbClr val="FF0000"/>
              </a:solidFill>
              <a:latin typeface="Meiryo UI" panose="020B0604030504040204" pitchFamily="50" charset="-128"/>
              <a:cs typeface="Meiryo UI" panose="020B0604030504040204" pitchFamily="50" charset="-128"/>
            </a:endParaRPr>
          </a:p>
          <a:p>
            <a:pPr algn="ctr" defTabSz="914400"/>
            <a:r>
              <a:rPr lang="ja-JP" altLang="en-US" sz="2400" dirty="0">
                <a:solidFill>
                  <a:srgbClr val="FF0000"/>
                </a:solidFill>
                <a:latin typeface="Meiryo UI" panose="020B0604030504040204" pitchFamily="50" charset="-128"/>
                <a:cs typeface="Meiryo UI" panose="020B0604030504040204" pitchFamily="50" charset="-128"/>
              </a:rPr>
              <a:t>サイクルが</a:t>
            </a:r>
            <a:endParaRPr lang="en-US" altLang="ja-JP" sz="2400" dirty="0">
              <a:solidFill>
                <a:srgbClr val="FF0000"/>
              </a:solidFill>
              <a:latin typeface="Meiryo UI" panose="020B0604030504040204" pitchFamily="50" charset="-128"/>
              <a:cs typeface="Meiryo UI" panose="020B0604030504040204" pitchFamily="50" charset="-128"/>
            </a:endParaRPr>
          </a:p>
          <a:p>
            <a:pPr algn="ctr" defTabSz="914400"/>
            <a:r>
              <a:rPr lang="ja-JP" altLang="en-US" sz="2400" dirty="0">
                <a:solidFill>
                  <a:srgbClr val="FF0000"/>
                </a:solidFill>
                <a:latin typeface="Meiryo UI" panose="020B0604030504040204" pitchFamily="50" charset="-128"/>
                <a:cs typeface="Meiryo UI" panose="020B0604030504040204" pitchFamily="50" charset="-128"/>
              </a:rPr>
              <a:t>成立</a:t>
            </a:r>
          </a:p>
        </p:txBody>
      </p:sp>
      <p:sp>
        <p:nvSpPr>
          <p:cNvPr id="25" name="十字形 24"/>
          <p:cNvSpPr/>
          <p:nvPr/>
        </p:nvSpPr>
        <p:spPr>
          <a:xfrm rot="18924755">
            <a:off x="7063995" y="3880388"/>
            <a:ext cx="351693" cy="387206"/>
          </a:xfrm>
          <a:prstGeom prst="plus">
            <a:avLst>
              <a:gd name="adj" fmla="val 37388"/>
            </a:avLst>
          </a:prstGeom>
          <a:solidFill>
            <a:srgbClr val="FF0000"/>
          </a:solidFill>
          <a:ln w="25400" cap="flat" cmpd="sng" algn="ctr">
            <a:noFill/>
            <a:prstDash val="solid"/>
          </a:ln>
          <a:effectLst/>
        </p:spPr>
        <p:txBody>
          <a:bodyPr rtlCol="0" anchor="ctr"/>
          <a:lstStyle/>
          <a:p>
            <a:pPr algn="ctr" defTabSz="914400">
              <a:defRPr/>
            </a:pPr>
            <a:endParaRPr kumimoji="0" lang="ja-JP" altLang="en-US" sz="1950" kern="0" dirty="0" smtClean="0">
              <a:solidFill>
                <a:prstClr val="white"/>
              </a:solidFill>
              <a:latin typeface="Meiryo UI" panose="020B0604030504040204" pitchFamily="50" charset="-128"/>
              <a:ea typeface="HGSｺﾞｼｯｸM"/>
              <a:cs typeface="Meiryo UI" panose="020B0604030504040204" pitchFamily="50" charset="-128"/>
            </a:endParaRPr>
          </a:p>
        </p:txBody>
      </p:sp>
      <p:sp>
        <p:nvSpPr>
          <p:cNvPr id="26" name="正方形/長方形 25"/>
          <p:cNvSpPr/>
          <p:nvPr/>
        </p:nvSpPr>
        <p:spPr bwMode="auto">
          <a:xfrm>
            <a:off x="3434323" y="4774118"/>
            <a:ext cx="1368152" cy="109652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fontAlgn="base">
              <a:spcBef>
                <a:spcPct val="0"/>
              </a:spcBef>
              <a:spcAft>
                <a:spcPct val="0"/>
              </a:spcAft>
            </a:pPr>
            <a:r>
              <a:rPr lang="ja-JP" altLang="en-US" sz="2300" dirty="0" smtClean="0">
                <a:solidFill>
                  <a:prstClr val="black"/>
                </a:solidFill>
                <a:latin typeface="Meiryo UI" panose="020B0604030504040204" pitchFamily="50" charset="-128"/>
                <a:cs typeface="Meiryo UI" panose="020B0604030504040204" pitchFamily="50" charset="-128"/>
              </a:rPr>
              <a:t>サプライヤー</a:t>
            </a:r>
            <a:endParaRPr lang="en-US" altLang="ja-JP" sz="2300" dirty="0" smtClean="0">
              <a:solidFill>
                <a:prstClr val="black"/>
              </a:solidFill>
              <a:latin typeface="Meiryo UI" panose="020B0604030504040204" pitchFamily="50" charset="-128"/>
              <a:cs typeface="Meiryo UI" panose="020B0604030504040204" pitchFamily="50" charset="-128"/>
            </a:endParaRPr>
          </a:p>
          <a:p>
            <a:pPr algn="ctr" defTabSz="862013" fontAlgn="base">
              <a:spcBef>
                <a:spcPct val="0"/>
              </a:spcBef>
              <a:spcAft>
                <a:spcPct val="0"/>
              </a:spcAft>
            </a:pPr>
            <a:r>
              <a:rPr lang="ja-JP" altLang="en-US" sz="2300" dirty="0" smtClean="0">
                <a:solidFill>
                  <a:prstClr val="black"/>
                </a:solidFill>
                <a:latin typeface="Meiryo UI" panose="020B0604030504040204" pitchFamily="50" charset="-128"/>
                <a:cs typeface="Meiryo UI" panose="020B0604030504040204" pitchFamily="50" charset="-128"/>
              </a:rPr>
              <a:t>の</a:t>
            </a:r>
            <a:endParaRPr lang="en-US" altLang="ja-JP" sz="2300" dirty="0" smtClean="0">
              <a:solidFill>
                <a:prstClr val="black"/>
              </a:solidFill>
              <a:latin typeface="Meiryo UI" panose="020B0604030504040204" pitchFamily="50" charset="-128"/>
              <a:cs typeface="Meiryo UI" panose="020B0604030504040204" pitchFamily="50" charset="-128"/>
            </a:endParaRPr>
          </a:p>
          <a:p>
            <a:pPr algn="ctr" defTabSz="862013" fontAlgn="base">
              <a:spcBef>
                <a:spcPct val="0"/>
              </a:spcBef>
              <a:spcAft>
                <a:spcPct val="0"/>
              </a:spcAft>
            </a:pPr>
            <a:r>
              <a:rPr lang="ja-JP" altLang="en-US" sz="2300" dirty="0" smtClean="0">
                <a:solidFill>
                  <a:prstClr val="black"/>
                </a:solidFill>
                <a:latin typeface="Meiryo UI" panose="020B0604030504040204" pitchFamily="50" charset="-128"/>
                <a:cs typeface="Meiryo UI" panose="020B0604030504040204" pitchFamily="50" charset="-128"/>
              </a:rPr>
              <a:t>削減行動</a:t>
            </a:r>
          </a:p>
        </p:txBody>
      </p:sp>
      <p:sp>
        <p:nvSpPr>
          <p:cNvPr id="27" name="正方形/長方形 26"/>
          <p:cNvSpPr/>
          <p:nvPr/>
        </p:nvSpPr>
        <p:spPr bwMode="auto">
          <a:xfrm>
            <a:off x="8402875" y="4774118"/>
            <a:ext cx="1368152" cy="109652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fontAlgn="base">
              <a:spcBef>
                <a:spcPct val="0"/>
              </a:spcBef>
              <a:spcAft>
                <a:spcPct val="0"/>
              </a:spcAft>
            </a:pPr>
            <a:r>
              <a:rPr lang="ja-JP" altLang="en-US" sz="2300" dirty="0" smtClean="0">
                <a:solidFill>
                  <a:prstClr val="black"/>
                </a:solidFill>
                <a:latin typeface="Meiryo UI" panose="020B0604030504040204" pitchFamily="50" charset="-128"/>
                <a:cs typeface="Meiryo UI" panose="020B0604030504040204" pitchFamily="50" charset="-128"/>
              </a:rPr>
              <a:t>サプライヤー</a:t>
            </a:r>
            <a:endParaRPr lang="en-US" altLang="ja-JP" sz="2300" dirty="0" smtClean="0">
              <a:solidFill>
                <a:prstClr val="black"/>
              </a:solidFill>
              <a:latin typeface="Meiryo UI" panose="020B0604030504040204" pitchFamily="50" charset="-128"/>
              <a:cs typeface="Meiryo UI" panose="020B0604030504040204" pitchFamily="50" charset="-128"/>
            </a:endParaRPr>
          </a:p>
          <a:p>
            <a:pPr algn="ctr" defTabSz="862013" fontAlgn="base">
              <a:spcBef>
                <a:spcPct val="0"/>
              </a:spcBef>
              <a:spcAft>
                <a:spcPct val="0"/>
              </a:spcAft>
            </a:pPr>
            <a:r>
              <a:rPr lang="ja-JP" altLang="en-US" sz="2300" dirty="0" smtClean="0">
                <a:solidFill>
                  <a:prstClr val="black"/>
                </a:solidFill>
                <a:latin typeface="Meiryo UI" panose="020B0604030504040204" pitchFamily="50" charset="-128"/>
                <a:cs typeface="Meiryo UI" panose="020B0604030504040204" pitchFamily="50" charset="-128"/>
              </a:rPr>
              <a:t>の</a:t>
            </a:r>
            <a:endParaRPr lang="en-US" altLang="ja-JP" sz="2300" dirty="0" smtClean="0">
              <a:solidFill>
                <a:prstClr val="black"/>
              </a:solidFill>
              <a:latin typeface="Meiryo UI" panose="020B0604030504040204" pitchFamily="50" charset="-128"/>
              <a:cs typeface="Meiryo UI" panose="020B0604030504040204" pitchFamily="50" charset="-128"/>
            </a:endParaRPr>
          </a:p>
          <a:p>
            <a:pPr algn="ctr" defTabSz="862013" fontAlgn="base">
              <a:spcBef>
                <a:spcPct val="0"/>
              </a:spcBef>
              <a:spcAft>
                <a:spcPct val="0"/>
              </a:spcAft>
            </a:pPr>
            <a:r>
              <a:rPr lang="ja-JP" altLang="en-US" sz="2300" dirty="0" smtClean="0">
                <a:solidFill>
                  <a:prstClr val="black"/>
                </a:solidFill>
                <a:latin typeface="Meiryo UI" panose="020B0604030504040204" pitchFamily="50" charset="-128"/>
                <a:cs typeface="Meiryo UI" panose="020B0604030504040204" pitchFamily="50" charset="-128"/>
              </a:rPr>
              <a:t>削減行動</a:t>
            </a:r>
          </a:p>
        </p:txBody>
      </p:sp>
    </p:spTree>
    <p:extLst>
      <p:ext uri="{BB962C8B-B14F-4D97-AF65-F5344CB8AC3E}">
        <p14:creationId xmlns:p14="http://schemas.microsoft.com/office/powerpoint/2010/main" val="1963583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CO2</a:t>
            </a:r>
            <a:r>
              <a:rPr lang="ja-JP" altLang="en-US" dirty="0"/>
              <a:t>排出量算定の基本式</a:t>
            </a:r>
          </a:p>
        </p:txBody>
      </p:sp>
      <p:sp>
        <p:nvSpPr>
          <p:cNvPr id="3" name="コンテンツ プレースホルダー 2"/>
          <p:cNvSpPr>
            <a:spLocks noGrp="1"/>
          </p:cNvSpPr>
          <p:nvPr>
            <p:ph sz="quarter" idx="12"/>
          </p:nvPr>
        </p:nvSpPr>
        <p:spPr>
          <a:xfrm>
            <a:off x="161925" y="1110920"/>
            <a:ext cx="10367963" cy="634941"/>
          </a:xfrm>
        </p:spPr>
        <p:txBody>
          <a:bodyPr/>
          <a:lstStyle/>
          <a:p>
            <a:pPr marL="273050" indent="-273050"/>
            <a:r>
              <a:rPr lang="en-US" altLang="ja-JP" dirty="0"/>
              <a:t>CO2</a:t>
            </a:r>
            <a:r>
              <a:rPr lang="ja-JP" altLang="en-US" dirty="0"/>
              <a:t>排出量は、活動量に排出原単位を乗じることで算定可能</a:t>
            </a:r>
          </a:p>
        </p:txBody>
      </p:sp>
      <p:pic>
        <p:nvPicPr>
          <p:cNvPr id="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184" y="3672396"/>
            <a:ext cx="4658314" cy="362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34" y="3672395"/>
            <a:ext cx="4581525" cy="362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乗算記号 14"/>
          <p:cNvSpPr/>
          <p:nvPr/>
        </p:nvSpPr>
        <p:spPr bwMode="auto">
          <a:xfrm>
            <a:off x="4631346" y="2291271"/>
            <a:ext cx="1258888" cy="1260475"/>
          </a:xfrm>
          <a:prstGeom prst="mathMultiply">
            <a:avLst>
              <a:gd name="adj1" fmla="val 13820"/>
            </a:avLst>
          </a:prstGeom>
          <a:solidFill>
            <a:srgbClr val="05B7B3"/>
          </a:solidFill>
          <a:ln w="9525" cap="flat" cmpd="sng" algn="ctr">
            <a:noFill/>
            <a:prstDash val="solid"/>
            <a:round/>
            <a:headEnd type="none" w="med" len="med"/>
            <a:tailEnd type="none" w="med" len="med"/>
          </a:ln>
          <a:effectLst/>
          <a:extLst/>
        </p:spPr>
        <p:txBody>
          <a:bodyPr wrap="none" lIns="86210" tIns="43105" rIns="86210" bIns="43105" anchor="ctr"/>
          <a:lstStyle/>
          <a:p>
            <a:pPr algn="ctr" defTabSz="862013" fontAlgn="base">
              <a:lnSpc>
                <a:spcPct val="120000"/>
              </a:lnSpc>
              <a:spcBef>
                <a:spcPct val="0"/>
              </a:spcBef>
              <a:spcAft>
                <a:spcPct val="70000"/>
              </a:spcAft>
              <a:defRPr/>
            </a:pPr>
            <a:endParaRPr lang="ja-JP" altLang="en-US" sz="2800" b="1" dirty="0">
              <a:solidFill>
                <a:prstClr val="white"/>
              </a:solidFill>
              <a:latin typeface="Meiryo UI" panose="020B0604030504040204" pitchFamily="50" charset="-128"/>
              <a:cs typeface="Meiryo UI" panose="020B0604030504040204" pitchFamily="50" charset="-128"/>
            </a:endParaRPr>
          </a:p>
        </p:txBody>
      </p:sp>
      <p:sp>
        <p:nvSpPr>
          <p:cNvPr id="16" name="円/楕円 3"/>
          <p:cNvSpPr>
            <a:spLocks noChangeArrowheads="1"/>
          </p:cNvSpPr>
          <p:nvPr/>
        </p:nvSpPr>
        <p:spPr bwMode="auto">
          <a:xfrm>
            <a:off x="2816834" y="2021396"/>
            <a:ext cx="1800225" cy="1800225"/>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6210" tIns="43105" rIns="86210" bIns="43105"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2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活動量</a:t>
            </a:r>
            <a:endParaRPr lang="en-US" altLang="ja-JP" sz="2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09259" y="3789870"/>
            <a:ext cx="1925637" cy="350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直線コネクタ 17"/>
          <p:cNvCxnSpPr/>
          <p:nvPr/>
        </p:nvCxnSpPr>
        <p:spPr>
          <a:xfrm>
            <a:off x="2808896" y="3831146"/>
            <a:ext cx="0" cy="2879725"/>
          </a:xfrm>
          <a:prstGeom prst="line">
            <a:avLst/>
          </a:prstGeom>
          <a:noFill/>
          <a:ln w="25400" cap="flat" cmpd="sng" algn="ctr">
            <a:solidFill>
              <a:srgbClr val="05B7B3"/>
            </a:solidFill>
            <a:prstDash val="solid"/>
          </a:ln>
          <a:effectLst/>
        </p:spPr>
      </p:cxnSp>
      <p:sp>
        <p:nvSpPr>
          <p:cNvPr id="20" name="テキスト ボックス 3"/>
          <p:cNvSpPr txBox="1">
            <a:spLocks noChangeArrowheads="1"/>
          </p:cNvSpPr>
          <p:nvPr/>
        </p:nvSpPr>
        <p:spPr bwMode="auto">
          <a:xfrm>
            <a:off x="629259" y="3672396"/>
            <a:ext cx="2198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defTabSz="914400" fontAlgn="base">
              <a:lnSpc>
                <a:spcPct val="120000"/>
              </a:lnSpc>
              <a:spcBef>
                <a:spcPct val="0"/>
              </a:spcBef>
              <a:spcAft>
                <a:spcPct val="70000"/>
              </a:spcAft>
              <a:buFontTx/>
              <a:buNone/>
            </a:pPr>
            <a:r>
              <a:rPr lang="ja-JP" altLang="en-US" sz="2400" b="1" dirty="0">
                <a:solidFill>
                  <a:srgbClr val="05A39F"/>
                </a:solidFill>
                <a:latin typeface="Meiryo UI" panose="020B0604030504040204" pitchFamily="50" charset="-128"/>
                <a:ea typeface="Meiryo UI" panose="020B0604030504040204" pitchFamily="50" charset="-128"/>
                <a:cs typeface="Meiryo UI" panose="020B0604030504040204" pitchFamily="50" charset="-128"/>
              </a:rPr>
              <a:t>活動量</a:t>
            </a:r>
          </a:p>
        </p:txBody>
      </p:sp>
      <p:sp>
        <p:nvSpPr>
          <p:cNvPr id="21" name="テキスト ボックス 14"/>
          <p:cNvSpPr txBox="1">
            <a:spLocks noChangeArrowheads="1"/>
          </p:cNvSpPr>
          <p:nvPr/>
        </p:nvSpPr>
        <p:spPr bwMode="auto">
          <a:xfrm>
            <a:off x="7731734" y="3672396"/>
            <a:ext cx="2198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r" defTabSz="914400" fontAlgn="base">
              <a:lnSpc>
                <a:spcPct val="120000"/>
              </a:lnSpc>
              <a:spcBef>
                <a:spcPct val="0"/>
              </a:spcBef>
              <a:spcAft>
                <a:spcPct val="70000"/>
              </a:spcAft>
              <a:buFontTx/>
              <a:buNone/>
            </a:pPr>
            <a:r>
              <a:rPr lang="ja-JP" altLang="en-US" sz="2400" b="1" dirty="0">
                <a:solidFill>
                  <a:srgbClr val="05A39F"/>
                </a:solidFill>
                <a:latin typeface="Meiryo UI" panose="020B0604030504040204" pitchFamily="50" charset="-128"/>
                <a:ea typeface="Meiryo UI" panose="020B0604030504040204" pitchFamily="50" charset="-128"/>
                <a:cs typeface="Meiryo UI" panose="020B0604030504040204" pitchFamily="50" charset="-128"/>
              </a:rPr>
              <a:t>排出原単位</a:t>
            </a:r>
          </a:p>
        </p:txBody>
      </p:sp>
      <p:sp>
        <p:nvSpPr>
          <p:cNvPr id="22" name="テキスト ボックス 1"/>
          <p:cNvSpPr txBox="1">
            <a:spLocks noChangeArrowheads="1"/>
          </p:cNvSpPr>
          <p:nvPr/>
        </p:nvSpPr>
        <p:spPr bwMode="auto">
          <a:xfrm>
            <a:off x="616559" y="4164521"/>
            <a:ext cx="220027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defTabSz="914400" fontAlgn="base">
              <a:spcBef>
                <a:spcPct val="0"/>
              </a:spcBef>
              <a:buFontTx/>
              <a:buNone/>
            </a:pPr>
            <a:r>
              <a:rPr lang="ja-JP" altLang="en-US" sz="2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事業者の活動の規模に関する量</a:t>
            </a:r>
            <a:r>
              <a:rPr lang="ja-JP" altLang="en-US" sz="2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fontAlgn="base">
              <a:spcBef>
                <a:spcPct val="0"/>
              </a:spcBef>
              <a:buFontTx/>
              <a:buNone/>
            </a:pPr>
            <a:endParaRPr lang="en-US" altLang="ja-JP" sz="2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fontAlgn="base">
              <a:spcBef>
                <a:spcPct val="0"/>
              </a:spcBef>
              <a:buFontTx/>
              <a:buNone/>
            </a:pPr>
            <a:r>
              <a:rPr lang="ja-JP" altLang="en-US" sz="2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社内の各種データや、文献データ、業界平均データ、製品の設計値等から収集する。</a:t>
            </a:r>
            <a:endParaRPr lang="en-US" altLang="ja-JP" sz="2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04171" y="3831145"/>
            <a:ext cx="1700213" cy="338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直線コネクタ 23"/>
          <p:cNvCxnSpPr/>
          <p:nvPr/>
        </p:nvCxnSpPr>
        <p:spPr>
          <a:xfrm>
            <a:off x="7715859" y="3794633"/>
            <a:ext cx="0" cy="2879725"/>
          </a:xfrm>
          <a:prstGeom prst="line">
            <a:avLst/>
          </a:prstGeom>
          <a:noFill/>
          <a:ln w="25400" cap="flat" cmpd="sng" algn="ctr">
            <a:solidFill>
              <a:srgbClr val="05B7B3"/>
            </a:solidFill>
            <a:prstDash val="solid"/>
          </a:ln>
          <a:effectLst/>
        </p:spPr>
      </p:cxnSp>
      <p:sp>
        <p:nvSpPr>
          <p:cNvPr id="25" name="テキスト ボックス 20"/>
          <p:cNvSpPr txBox="1">
            <a:spLocks noChangeArrowheads="1"/>
          </p:cNvSpPr>
          <p:nvPr/>
        </p:nvSpPr>
        <p:spPr bwMode="auto">
          <a:xfrm>
            <a:off x="7741986" y="4164521"/>
            <a:ext cx="233997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defTabSz="914400" fontAlgn="base">
              <a:spcBef>
                <a:spcPct val="0"/>
              </a:spcBef>
              <a:buFontTx/>
              <a:buNone/>
            </a:pPr>
            <a:r>
              <a:rPr lang="ja-JP" altLang="en-US" sz="2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活動量あたりの</a:t>
            </a:r>
            <a:r>
              <a:rPr lang="en-US" altLang="ja-JP" sz="2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2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排出量。</a:t>
            </a:r>
            <a:endParaRPr lang="en-US" altLang="ja-JP" sz="2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fontAlgn="base">
              <a:spcBef>
                <a:spcPct val="0"/>
              </a:spcBef>
              <a:buFontTx/>
              <a:buNone/>
            </a:pPr>
            <a:r>
              <a:rPr lang="ja-JP" altLang="en-US" sz="2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基本的</a:t>
            </a:r>
            <a:r>
              <a:rPr lang="ja-JP" altLang="en-US" sz="2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には既存</a:t>
            </a:r>
            <a:r>
              <a:rPr lang="ja-JP" altLang="en-US" sz="2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2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DB</a:t>
            </a:r>
            <a:r>
              <a:rPr lang="ja-JP" altLang="en-US" sz="2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から選択して</a:t>
            </a:r>
            <a:r>
              <a:rPr lang="ja-JP" altLang="en-US" sz="2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使用するが、排出量を実測する方法や取引先から排出量情報の提供を受ける方法もある。</a:t>
            </a:r>
            <a:endParaRPr lang="en-US" altLang="ja-JP" sz="2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13"/>
          <p:cNvSpPr>
            <a:spLocks noChangeArrowheads="1"/>
          </p:cNvSpPr>
          <p:nvPr/>
        </p:nvSpPr>
        <p:spPr bwMode="auto">
          <a:xfrm>
            <a:off x="5904521" y="2021396"/>
            <a:ext cx="1800225" cy="1800225"/>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6210" tIns="43105" rIns="86210" bIns="43105"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2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排出原単位</a:t>
            </a:r>
            <a:endParaRPr lang="en-US" altLang="ja-JP" sz="2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乗算記号 26"/>
          <p:cNvSpPr/>
          <p:nvPr/>
        </p:nvSpPr>
        <p:spPr bwMode="auto">
          <a:xfrm>
            <a:off x="4631346" y="4670933"/>
            <a:ext cx="1258888" cy="1260475"/>
          </a:xfrm>
          <a:prstGeom prst="mathMultiply">
            <a:avLst>
              <a:gd name="adj1" fmla="val 13820"/>
            </a:avLst>
          </a:prstGeom>
          <a:solidFill>
            <a:srgbClr val="05B7B3"/>
          </a:solidFill>
          <a:ln w="9525" cap="flat" cmpd="sng" algn="ctr">
            <a:noFill/>
            <a:prstDash val="solid"/>
            <a:round/>
            <a:headEnd type="none" w="med" len="med"/>
            <a:tailEnd type="none" w="med" len="med"/>
          </a:ln>
          <a:effectLst/>
          <a:extLst/>
        </p:spPr>
        <p:txBody>
          <a:bodyPr wrap="none" lIns="86210" tIns="43105" rIns="86210" bIns="43105" anchor="ctr"/>
          <a:lstStyle/>
          <a:p>
            <a:pPr algn="ctr" defTabSz="862013" fontAlgn="base">
              <a:lnSpc>
                <a:spcPct val="120000"/>
              </a:lnSpc>
              <a:spcBef>
                <a:spcPct val="0"/>
              </a:spcBef>
              <a:spcAft>
                <a:spcPct val="70000"/>
              </a:spcAft>
              <a:defRPr/>
            </a:pPr>
            <a:endParaRPr lang="ja-JP" altLang="en-US" sz="2800" b="1" dirty="0">
              <a:solidFill>
                <a:prstClr val="white"/>
              </a:solidFill>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4345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サプライチェーン排出量算定に必要な資料</a:t>
            </a:r>
          </a:p>
        </p:txBody>
      </p:sp>
      <p:sp>
        <p:nvSpPr>
          <p:cNvPr id="3" name="コンテンツ プレースホルダー 2"/>
          <p:cNvSpPr>
            <a:spLocks noGrp="1"/>
          </p:cNvSpPr>
          <p:nvPr>
            <p:ph sz="quarter" idx="12"/>
          </p:nvPr>
        </p:nvSpPr>
        <p:spPr>
          <a:xfrm>
            <a:off x="161925" y="1110920"/>
            <a:ext cx="10367963" cy="942717"/>
          </a:xfrm>
        </p:spPr>
        <p:txBody>
          <a:bodyPr/>
          <a:lstStyle/>
          <a:p>
            <a:pPr marL="273050" indent="-273050"/>
            <a:r>
              <a:rPr lang="en-US" altLang="ja-JP" dirty="0"/>
              <a:t>Web</a:t>
            </a:r>
            <a:r>
              <a:rPr lang="ja-JP" altLang="en-US" dirty="0"/>
              <a:t>サイト 環境省「グリーン・バリューチェーンプラットフォーム」に掲載</a:t>
            </a:r>
            <a:r>
              <a:rPr lang="en-US" altLang="ja-JP" dirty="0"/>
              <a:t>(http://www.env.go.jp/earth/ondanka/supply_chain/gvc/)</a:t>
            </a:r>
          </a:p>
        </p:txBody>
      </p:sp>
      <p:graphicFrame>
        <p:nvGraphicFramePr>
          <p:cNvPr id="9" name="表 8"/>
          <p:cNvGraphicFramePr>
            <a:graphicFrameLocks noGrp="1"/>
          </p:cNvGraphicFramePr>
          <p:nvPr>
            <p:extLst>
              <p:ext uri="{D42A27DB-BD31-4B8C-83A1-F6EECF244321}">
                <p14:modId xmlns:p14="http://schemas.microsoft.com/office/powerpoint/2010/main" val="3150458887"/>
              </p:ext>
            </p:extLst>
          </p:nvPr>
        </p:nvGraphicFramePr>
        <p:xfrm>
          <a:off x="507905" y="2232291"/>
          <a:ext cx="9648949" cy="5120640"/>
        </p:xfrm>
        <a:graphic>
          <a:graphicData uri="http://schemas.openxmlformats.org/drawingml/2006/table">
            <a:tbl>
              <a:tblPr firstCol="1" bandCol="1"/>
              <a:tblGrid>
                <a:gridCol w="2304256">
                  <a:extLst>
                    <a:ext uri="{9D8B030D-6E8A-4147-A177-3AD203B41FA5}">
                      <a16:colId xmlns:a16="http://schemas.microsoft.com/office/drawing/2014/main" val="20000"/>
                    </a:ext>
                  </a:extLst>
                </a:gridCol>
                <a:gridCol w="7344693">
                  <a:extLst>
                    <a:ext uri="{9D8B030D-6E8A-4147-A177-3AD203B41FA5}">
                      <a16:colId xmlns:a16="http://schemas.microsoft.com/office/drawing/2014/main" val="20001"/>
                    </a:ext>
                  </a:extLst>
                </a:gridCol>
              </a:tblGrid>
              <a:tr h="61265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t>基本ガイドライン</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各カテゴリの概要や、基本的な計算式を示したもの</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カテゴリの中で複数の算定方法が考えられる場合、複数の算定方法を</a:t>
                      </a:r>
                      <a:r>
                        <a:rPr kumimoji="1" lang="ja-JP" altLang="en-US" sz="2400" b="0" u="none" kern="1200" dirty="0" smtClean="0">
                          <a:solidFill>
                            <a:schemeClr val="tx1"/>
                          </a:solidFill>
                          <a:latin typeface="+mj-ea"/>
                          <a:ea typeface="+mn-ea"/>
                          <a:cs typeface="Segoe UI" panose="020B0502040204020203" pitchFamily="34" charset="0"/>
                        </a:rPr>
                        <a:t>掲載</a:t>
                      </a:r>
                      <a:endParaRPr kumimoji="1" lang="en-US" altLang="ja-JP" sz="2400" b="0" u="none" kern="1200" dirty="0" smtClean="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8993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t>排出原単位</a:t>
                      </a:r>
                      <a:r>
                        <a:rPr kumimoji="1" lang="en-US" altLang="ja-JP" sz="2400" b="1" dirty="0" smtClean="0"/>
                        <a:t/>
                      </a:r>
                      <a:br>
                        <a:rPr kumimoji="1" lang="en-US" altLang="ja-JP" sz="2400" b="1" dirty="0" smtClean="0"/>
                      </a:br>
                      <a:r>
                        <a:rPr kumimoji="1" lang="ja-JP" altLang="en-US" sz="2400" b="1" dirty="0" smtClean="0"/>
                        <a:t>について</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u="none" kern="1200" dirty="0" smtClean="0">
                          <a:solidFill>
                            <a:schemeClr val="tx1"/>
                          </a:solidFill>
                          <a:latin typeface="+mj-ea"/>
                          <a:ea typeface="+mn-ea"/>
                          <a:cs typeface="Segoe UI" panose="020B0502040204020203" pitchFamily="34" charset="0"/>
                        </a:rPr>
                        <a:t>排出原単位の考え方や整備方針、使い方、留意点等をまとめたもの。排出原単位データベースの使い方等の詳細を掲載</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8993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t>排出原単位</a:t>
                      </a:r>
                      <a:r>
                        <a:rPr kumimoji="1" lang="en-US" altLang="ja-JP" sz="2400" b="1" dirty="0" smtClean="0"/>
                        <a:t/>
                      </a:r>
                      <a:br>
                        <a:rPr kumimoji="1" lang="en-US" altLang="ja-JP" sz="2400" b="1" dirty="0" smtClean="0"/>
                      </a:br>
                      <a:r>
                        <a:rPr kumimoji="1" lang="ja-JP" altLang="en-US" sz="2400" b="1" dirty="0" smtClean="0"/>
                        <a:t>データベース</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u="none" kern="1200" dirty="0" smtClean="0">
                          <a:solidFill>
                            <a:schemeClr val="tx1"/>
                          </a:solidFill>
                          <a:latin typeface="+mj-ea"/>
                          <a:ea typeface="+mn-ea"/>
                          <a:cs typeface="Segoe UI" panose="020B0502040204020203" pitchFamily="34" charset="0"/>
                        </a:rPr>
                        <a:t>サプライチェーン排出量算定に使用可能な排出原単位を掲載。「サプライチェーンを通じた組織の温室効果ガス排出等の算定のための排出原単位データベース」には、利用可能な海外の排出原単位データベースの一覧も掲載</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8993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t>算定支援ツール</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u="none" kern="1200" dirty="0" smtClean="0">
                          <a:solidFill>
                            <a:schemeClr val="tx1"/>
                          </a:solidFill>
                          <a:latin typeface="+mj-ea"/>
                          <a:ea typeface="+mn-ea"/>
                          <a:cs typeface="Segoe UI" panose="020B0502040204020203" pitchFamily="34" charset="0"/>
                        </a:rPr>
                        <a:t>サプライチェーン排出量算定に活用することができるエクセルファイル。基本ガイドラインにおいて紹介されている全ての算定方法を掲載</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8936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排出原単位データベースには算定に必要な原単位が記載</a:t>
            </a:r>
          </a:p>
        </p:txBody>
      </p:sp>
      <p:sp>
        <p:nvSpPr>
          <p:cNvPr id="3" name="コンテンツ プレースホルダー 2"/>
          <p:cNvSpPr>
            <a:spLocks noGrp="1"/>
          </p:cNvSpPr>
          <p:nvPr>
            <p:ph sz="quarter" idx="12"/>
          </p:nvPr>
        </p:nvSpPr>
        <p:spPr>
          <a:xfrm>
            <a:off x="161925" y="1110920"/>
            <a:ext cx="10367963" cy="1712159"/>
          </a:xfrm>
        </p:spPr>
        <p:txBody>
          <a:bodyPr/>
          <a:lstStyle/>
          <a:p>
            <a:pPr marL="273050" indent="-273050"/>
            <a:r>
              <a:rPr lang="ja-JP" altLang="en-US" dirty="0"/>
              <a:t>環境省はサプライチェーン排出量算定のために、下記</a:t>
            </a:r>
            <a:r>
              <a:rPr lang="en-US" altLang="ja-JP" dirty="0"/>
              <a:t>2</a:t>
            </a:r>
            <a:r>
              <a:rPr lang="ja-JP" altLang="en-US" dirty="0" err="1"/>
              <a:t>つの排</a:t>
            </a:r>
            <a:r>
              <a:rPr lang="ja-JP" altLang="en-US" dirty="0"/>
              <a:t>出原単位データベースを公開</a:t>
            </a:r>
            <a:r>
              <a:rPr lang="ja-JP" altLang="en-US" dirty="0" smtClean="0"/>
              <a:t>して</a:t>
            </a:r>
            <a:r>
              <a:rPr lang="en-US" altLang="ja-JP" dirty="0" smtClean="0"/>
              <a:t/>
            </a:r>
            <a:br>
              <a:rPr lang="en-US" altLang="ja-JP" dirty="0" smtClean="0"/>
            </a:br>
            <a:r>
              <a:rPr lang="ja-JP" altLang="en-US" dirty="0" smtClean="0"/>
              <a:t>いる</a:t>
            </a:r>
            <a:endParaRPr lang="ja-JP" altLang="en-US" dirty="0"/>
          </a:p>
          <a:p>
            <a:pPr marL="719138" indent="-457200">
              <a:buFont typeface="+mj-ea"/>
              <a:buAutoNum type="circleNumDbPlain"/>
            </a:pPr>
            <a:r>
              <a:rPr lang="ja-JP" altLang="en-US" dirty="0"/>
              <a:t>サプライチェーンを通じた組織の温室効果ガス排出等の算定のための排出原単位データベース</a:t>
            </a:r>
          </a:p>
          <a:p>
            <a:pPr marL="719138" indent="-457200">
              <a:buFont typeface="+mj-ea"/>
              <a:buAutoNum type="circleNumDbPlain"/>
            </a:pPr>
            <a:r>
              <a:rPr lang="en-US" altLang="ja-JP" dirty="0"/>
              <a:t>IDEAv2</a:t>
            </a:r>
            <a:r>
              <a:rPr lang="ja-JP" altLang="en-US" dirty="0"/>
              <a:t>（サプライチェーン温室効果ガス排出量算定用）</a:t>
            </a:r>
          </a:p>
        </p:txBody>
      </p:sp>
      <p:graphicFrame>
        <p:nvGraphicFramePr>
          <p:cNvPr id="9" name="表 8"/>
          <p:cNvGraphicFramePr>
            <a:graphicFrameLocks noGrp="1"/>
          </p:cNvGraphicFramePr>
          <p:nvPr>
            <p:extLst>
              <p:ext uri="{D42A27DB-BD31-4B8C-83A1-F6EECF244321}">
                <p14:modId xmlns:p14="http://schemas.microsoft.com/office/powerpoint/2010/main" val="3011155121"/>
              </p:ext>
            </p:extLst>
          </p:nvPr>
        </p:nvGraphicFramePr>
        <p:xfrm>
          <a:off x="527423" y="3443945"/>
          <a:ext cx="9648824" cy="3200400"/>
        </p:xfrm>
        <a:graphic>
          <a:graphicData uri="http://schemas.openxmlformats.org/drawingml/2006/table">
            <a:tbl>
              <a:tblPr firstRow="1" bandRow="1"/>
              <a:tblGrid>
                <a:gridCol w="4176340">
                  <a:extLst>
                    <a:ext uri="{9D8B030D-6E8A-4147-A177-3AD203B41FA5}">
                      <a16:colId xmlns:a16="http://schemas.microsoft.com/office/drawing/2014/main" val="20000"/>
                    </a:ext>
                  </a:extLst>
                </a:gridCol>
                <a:gridCol w="5472484">
                  <a:extLst>
                    <a:ext uri="{9D8B030D-6E8A-4147-A177-3AD203B41FA5}">
                      <a16:colId xmlns:a16="http://schemas.microsoft.com/office/drawing/2014/main" val="20001"/>
                    </a:ext>
                  </a:extLst>
                </a:gridCol>
              </a:tblGrid>
              <a:tr h="370840">
                <a:tc>
                  <a:txBody>
                    <a:bodyPr/>
                    <a:lstStyle>
                      <a:lvl1pPr marL="0" algn="l" defTabSz="914400" rtl="0" eaLnBrk="1" latinLnBrk="0" hangingPunct="1">
                        <a:defRPr kumimoji="1" sz="1800" b="1" kern="1200">
                          <a:solidFill>
                            <a:schemeClr val="lt1"/>
                          </a:solidFill>
                          <a:latin typeface="Arial"/>
                          <a:ea typeface="HGSｺﾞｼｯｸM"/>
                        </a:defRPr>
                      </a:lvl1pPr>
                      <a:lvl2pPr marL="457200" algn="l" defTabSz="914400" rtl="0" eaLnBrk="1" latinLnBrk="0" hangingPunct="1">
                        <a:defRPr kumimoji="1" sz="1800" b="1" kern="1200">
                          <a:solidFill>
                            <a:schemeClr val="lt1"/>
                          </a:solidFill>
                          <a:latin typeface="Arial"/>
                          <a:ea typeface="HGSｺﾞｼｯｸM"/>
                        </a:defRPr>
                      </a:lvl2pPr>
                      <a:lvl3pPr marL="914400" algn="l" defTabSz="914400" rtl="0" eaLnBrk="1" latinLnBrk="0" hangingPunct="1">
                        <a:defRPr kumimoji="1" sz="1800" b="1" kern="1200">
                          <a:solidFill>
                            <a:schemeClr val="lt1"/>
                          </a:solidFill>
                          <a:latin typeface="Arial"/>
                          <a:ea typeface="HGSｺﾞｼｯｸM"/>
                        </a:defRPr>
                      </a:lvl3pPr>
                      <a:lvl4pPr marL="1371600" algn="l" defTabSz="914400" rtl="0" eaLnBrk="1" latinLnBrk="0" hangingPunct="1">
                        <a:defRPr kumimoji="1" sz="1800" b="1" kern="1200">
                          <a:solidFill>
                            <a:schemeClr val="lt1"/>
                          </a:solidFill>
                          <a:latin typeface="Arial"/>
                          <a:ea typeface="HGSｺﾞｼｯｸM"/>
                        </a:defRPr>
                      </a:lvl4pPr>
                      <a:lvl5pPr marL="1828800" algn="l" defTabSz="914400" rtl="0" eaLnBrk="1" latinLnBrk="0" hangingPunct="1">
                        <a:defRPr kumimoji="1" sz="1800" b="1" kern="1200">
                          <a:solidFill>
                            <a:schemeClr val="lt1"/>
                          </a:solidFill>
                          <a:latin typeface="Arial"/>
                          <a:ea typeface="HGSｺﾞｼｯｸM"/>
                        </a:defRPr>
                      </a:lvl5pPr>
                      <a:lvl6pPr marL="2286000" algn="l" defTabSz="914400" rtl="0" eaLnBrk="1" latinLnBrk="0" hangingPunct="1">
                        <a:defRPr kumimoji="1" sz="1800" b="1" kern="1200">
                          <a:solidFill>
                            <a:schemeClr val="lt1"/>
                          </a:solidFill>
                          <a:latin typeface="Arial"/>
                          <a:ea typeface="HGSｺﾞｼｯｸM"/>
                        </a:defRPr>
                      </a:lvl6pPr>
                      <a:lvl7pPr marL="2743200" algn="l" defTabSz="914400" rtl="0" eaLnBrk="1" latinLnBrk="0" hangingPunct="1">
                        <a:defRPr kumimoji="1" sz="1800" b="1" kern="1200">
                          <a:solidFill>
                            <a:schemeClr val="lt1"/>
                          </a:solidFill>
                          <a:latin typeface="Arial"/>
                          <a:ea typeface="HGSｺﾞｼｯｸM"/>
                        </a:defRPr>
                      </a:lvl7pPr>
                      <a:lvl8pPr marL="3200400" algn="l" defTabSz="914400" rtl="0" eaLnBrk="1" latinLnBrk="0" hangingPunct="1">
                        <a:defRPr kumimoji="1" sz="1800" b="1" kern="1200">
                          <a:solidFill>
                            <a:schemeClr val="lt1"/>
                          </a:solidFill>
                          <a:latin typeface="Arial"/>
                          <a:ea typeface="HGSｺﾞｼｯｸM"/>
                        </a:defRPr>
                      </a:lvl8pPr>
                      <a:lvl9pPr marL="3657600" algn="l" defTabSz="914400" rtl="0" eaLnBrk="1" latinLnBrk="0" hangingPunct="1">
                        <a:defRPr kumimoji="1" sz="1800" b="1" kern="1200">
                          <a:solidFill>
                            <a:schemeClr val="lt1"/>
                          </a:solidFill>
                          <a:latin typeface="Arial"/>
                          <a:ea typeface="HGSｺﾞｼｯｸM"/>
                        </a:defRPr>
                      </a:lvl9pPr>
                    </a:lstStyle>
                    <a:p>
                      <a:pPr algn="ctr"/>
                      <a:r>
                        <a:rPr kumimoji="1" lang="ja-JP" altLang="en-US" sz="2000" b="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上記①におけるカテゴリ例</a:t>
                      </a:r>
                      <a:endParaRPr kumimoji="1" lang="ja-JP" altLang="en-US" sz="20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Arial"/>
                          <a:ea typeface="HGSｺﾞｼｯｸM"/>
                        </a:defRPr>
                      </a:lvl1pPr>
                      <a:lvl2pPr marL="457200" algn="l" defTabSz="914400" rtl="0" eaLnBrk="1" latinLnBrk="0" hangingPunct="1">
                        <a:defRPr kumimoji="1" sz="1800" b="1" kern="1200">
                          <a:solidFill>
                            <a:schemeClr val="lt1"/>
                          </a:solidFill>
                          <a:latin typeface="Arial"/>
                          <a:ea typeface="HGSｺﾞｼｯｸM"/>
                        </a:defRPr>
                      </a:lvl2pPr>
                      <a:lvl3pPr marL="914400" algn="l" defTabSz="914400" rtl="0" eaLnBrk="1" latinLnBrk="0" hangingPunct="1">
                        <a:defRPr kumimoji="1" sz="1800" b="1" kern="1200">
                          <a:solidFill>
                            <a:schemeClr val="lt1"/>
                          </a:solidFill>
                          <a:latin typeface="Arial"/>
                          <a:ea typeface="HGSｺﾞｼｯｸM"/>
                        </a:defRPr>
                      </a:lvl3pPr>
                      <a:lvl4pPr marL="1371600" algn="l" defTabSz="914400" rtl="0" eaLnBrk="1" latinLnBrk="0" hangingPunct="1">
                        <a:defRPr kumimoji="1" sz="1800" b="1" kern="1200">
                          <a:solidFill>
                            <a:schemeClr val="lt1"/>
                          </a:solidFill>
                          <a:latin typeface="Arial"/>
                          <a:ea typeface="HGSｺﾞｼｯｸM"/>
                        </a:defRPr>
                      </a:lvl4pPr>
                      <a:lvl5pPr marL="1828800" algn="l" defTabSz="914400" rtl="0" eaLnBrk="1" latinLnBrk="0" hangingPunct="1">
                        <a:defRPr kumimoji="1" sz="1800" b="1" kern="1200">
                          <a:solidFill>
                            <a:schemeClr val="lt1"/>
                          </a:solidFill>
                          <a:latin typeface="Arial"/>
                          <a:ea typeface="HGSｺﾞｼｯｸM"/>
                        </a:defRPr>
                      </a:lvl5pPr>
                      <a:lvl6pPr marL="2286000" algn="l" defTabSz="914400" rtl="0" eaLnBrk="1" latinLnBrk="0" hangingPunct="1">
                        <a:defRPr kumimoji="1" sz="1800" b="1" kern="1200">
                          <a:solidFill>
                            <a:schemeClr val="lt1"/>
                          </a:solidFill>
                          <a:latin typeface="Arial"/>
                          <a:ea typeface="HGSｺﾞｼｯｸM"/>
                        </a:defRPr>
                      </a:lvl6pPr>
                      <a:lvl7pPr marL="2743200" algn="l" defTabSz="914400" rtl="0" eaLnBrk="1" latinLnBrk="0" hangingPunct="1">
                        <a:defRPr kumimoji="1" sz="1800" b="1" kern="1200">
                          <a:solidFill>
                            <a:schemeClr val="lt1"/>
                          </a:solidFill>
                          <a:latin typeface="Arial"/>
                          <a:ea typeface="HGSｺﾞｼｯｸM"/>
                        </a:defRPr>
                      </a:lvl7pPr>
                      <a:lvl8pPr marL="3200400" algn="l" defTabSz="914400" rtl="0" eaLnBrk="1" latinLnBrk="0" hangingPunct="1">
                        <a:defRPr kumimoji="1" sz="1800" b="1" kern="1200">
                          <a:solidFill>
                            <a:schemeClr val="lt1"/>
                          </a:solidFill>
                          <a:latin typeface="Arial"/>
                          <a:ea typeface="HGSｺﾞｼｯｸM"/>
                        </a:defRPr>
                      </a:lvl8pPr>
                      <a:lvl9pPr marL="3657600" algn="l" defTabSz="914400" rtl="0" eaLnBrk="1" latinLnBrk="0" hangingPunct="1">
                        <a:defRPr kumimoji="1" sz="1800" b="1" kern="1200">
                          <a:solidFill>
                            <a:schemeClr val="lt1"/>
                          </a:solidFill>
                          <a:latin typeface="Arial"/>
                          <a:ea typeface="HGSｺﾞｼｯｸM"/>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記載原単位例</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温対法算定・報告・公表制度における</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輸送</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に関する排出係数</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小型貨物車（最大積載量</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トン、積載率</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）の輸送トンキロ当たり燃料使用量［</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km</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産業連関表ベースの排出原単位</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プラスチック製品</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万円分を製造する際の排出量［</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t-CO2/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廃棄物種類別排出原単位</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汚泥</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を処理する際の排出量</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t-CO2/t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交通区分別交通費支給額当たり排出原単位</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鉄道の交通費支給額当たりの排出量</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kg-CO2/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80079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4"/>
            </a:pPr>
            <a:r>
              <a:rPr lang="ja-JP" altLang="en-US" dirty="0" smtClean="0"/>
              <a:t>代表的なカテゴリの算定方法</a:t>
            </a:r>
            <a:endParaRPr lang="ja-JP" altLang="en-US" dirty="0"/>
          </a:p>
        </p:txBody>
      </p:sp>
    </p:spTree>
    <p:extLst>
      <p:ext uri="{BB962C8B-B14F-4D97-AF65-F5344CB8AC3E}">
        <p14:creationId xmlns:p14="http://schemas.microsoft.com/office/powerpoint/2010/main" val="18749061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Scope3</a:t>
            </a:r>
            <a:r>
              <a:rPr lang="ja-JP" altLang="en-US" dirty="0"/>
              <a:t>の代表カテゴリの算定方法</a:t>
            </a:r>
          </a:p>
        </p:txBody>
      </p:sp>
      <p:pic>
        <p:nvPicPr>
          <p:cNvPr id="8" name="図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7862" y="1230108"/>
            <a:ext cx="9109012" cy="6030094"/>
          </a:xfrm>
          <a:prstGeom prst="rect">
            <a:avLst/>
          </a:prstGeom>
        </p:spPr>
      </p:pic>
      <p:sp>
        <p:nvSpPr>
          <p:cNvPr id="10" name="正方形/長方形 9"/>
          <p:cNvSpPr/>
          <p:nvPr/>
        </p:nvSpPr>
        <p:spPr bwMode="auto">
          <a:xfrm>
            <a:off x="7744646" y="1230108"/>
            <a:ext cx="2052228" cy="2017748"/>
          </a:xfrm>
          <a:prstGeom prst="rect">
            <a:avLst/>
          </a:prstGeom>
          <a:solidFill>
            <a:sysClr val="window" lastClr="FFFFFF"/>
          </a:solidFill>
          <a:ln w="9525" cap="flat" cmpd="sng" algn="ctr">
            <a:no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13" name="フローチャート: 結合子 12"/>
          <p:cNvSpPr/>
          <p:nvPr/>
        </p:nvSpPr>
        <p:spPr bwMode="auto">
          <a:xfrm>
            <a:off x="2200030" y="3571892"/>
            <a:ext cx="2088232" cy="1889478"/>
          </a:xfrm>
          <a:prstGeom prst="flowChartConnector">
            <a:avLst/>
          </a:prstGeom>
          <a:noFill/>
          <a:ln w="7620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14" name="フローチャート: 結合子 13"/>
          <p:cNvSpPr/>
          <p:nvPr/>
        </p:nvSpPr>
        <p:spPr bwMode="auto">
          <a:xfrm>
            <a:off x="480222" y="3184232"/>
            <a:ext cx="1821132" cy="1647800"/>
          </a:xfrm>
          <a:prstGeom prst="flowChartConnector">
            <a:avLst/>
          </a:prstGeom>
          <a:noFill/>
          <a:ln w="7620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15" name="フローチャート: 結合子 14"/>
          <p:cNvSpPr/>
          <p:nvPr/>
        </p:nvSpPr>
        <p:spPr bwMode="auto">
          <a:xfrm>
            <a:off x="8202232" y="3063393"/>
            <a:ext cx="1954682" cy="1768639"/>
          </a:xfrm>
          <a:prstGeom prst="flowChartConnector">
            <a:avLst/>
          </a:prstGeom>
          <a:noFill/>
          <a:ln w="7620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16" name="フローチャート: 結合子 15"/>
          <p:cNvSpPr/>
          <p:nvPr/>
        </p:nvSpPr>
        <p:spPr bwMode="auto">
          <a:xfrm>
            <a:off x="8315523" y="4966101"/>
            <a:ext cx="1841391" cy="1666131"/>
          </a:xfrm>
          <a:prstGeom prst="flowChartConnector">
            <a:avLst/>
          </a:prstGeom>
          <a:noFill/>
          <a:ln w="7620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17" name="曲折矢印 16"/>
          <p:cNvSpPr/>
          <p:nvPr/>
        </p:nvSpPr>
        <p:spPr bwMode="auto">
          <a:xfrm rot="5400000">
            <a:off x="4225254" y="729788"/>
            <a:ext cx="2304257" cy="8298922"/>
          </a:xfrm>
          <a:prstGeom prst="bentArrow">
            <a:avLst>
              <a:gd name="adj1" fmla="val 10547"/>
              <a:gd name="adj2" fmla="val 11205"/>
              <a:gd name="adj3" fmla="val 14042"/>
              <a:gd name="adj4" fmla="val 43750"/>
            </a:avLst>
          </a:prstGeom>
          <a:noFill/>
          <a:ln w="2540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18" name="四角形吹き出し 17"/>
          <p:cNvSpPr/>
          <p:nvPr/>
        </p:nvSpPr>
        <p:spPr bwMode="auto">
          <a:xfrm>
            <a:off x="7639424" y="1379408"/>
            <a:ext cx="2484276" cy="1436399"/>
          </a:xfrm>
          <a:prstGeom prst="wedgeRectCallout">
            <a:avLst>
              <a:gd name="adj1" fmla="val -33101"/>
              <a:gd name="adj2" fmla="val 110869"/>
            </a:avLst>
          </a:prstGeom>
          <a:solidFill>
            <a:sysClr val="window" lastClr="FFFFFF"/>
          </a:solidFill>
          <a:ln w="2540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a:cs typeface="Meiryo UI" panose="020B0604030504040204" pitchFamily="50" charset="-128"/>
              </a:rPr>
              <a:t>電気スタンドの</a:t>
            </a:r>
            <a:endParaRPr kumimoji="0" lang="en-US" altLang="ja-JP" sz="2400" kern="0" dirty="0" smtClean="0">
              <a:solidFill>
                <a:prstClr val="black"/>
              </a:solidFill>
              <a:latin typeface="Meiryo UI"/>
              <a:cs typeface="Meiryo UI" panose="020B0604030504040204" pitchFamily="50" charset="-128"/>
            </a:endParaRPr>
          </a:p>
          <a:p>
            <a:pPr algn="ctr" defTabSz="862013">
              <a:defRPr/>
            </a:pPr>
            <a:r>
              <a:rPr kumimoji="0" lang="ja-JP" altLang="en-US" sz="2400" kern="0" dirty="0" smtClean="0">
                <a:solidFill>
                  <a:prstClr val="black"/>
                </a:solidFill>
                <a:latin typeface="Meiryo UI"/>
                <a:cs typeface="Meiryo UI" panose="020B0604030504040204" pitchFamily="50" charset="-128"/>
              </a:rPr>
              <a:t>製造～廃棄を例に</a:t>
            </a:r>
            <a:endParaRPr kumimoji="0" lang="en-US" altLang="ja-JP" sz="2400" kern="0" dirty="0" smtClean="0">
              <a:solidFill>
                <a:prstClr val="black"/>
              </a:solidFill>
              <a:latin typeface="Meiryo UI"/>
              <a:cs typeface="Meiryo UI" panose="020B0604030504040204" pitchFamily="50" charset="-128"/>
            </a:endParaRPr>
          </a:p>
          <a:p>
            <a:pPr algn="ctr" defTabSz="862013">
              <a:defRPr/>
            </a:pPr>
            <a:r>
              <a:rPr kumimoji="0" lang="ja-JP" altLang="en-US" sz="2400" kern="0" dirty="0" smtClean="0">
                <a:solidFill>
                  <a:prstClr val="black"/>
                </a:solidFill>
                <a:latin typeface="Meiryo UI"/>
                <a:cs typeface="Meiryo UI" panose="020B0604030504040204" pitchFamily="50" charset="-128"/>
              </a:rPr>
              <a:t>算定方法を示す</a:t>
            </a:r>
          </a:p>
        </p:txBody>
      </p:sp>
      <p:sp>
        <p:nvSpPr>
          <p:cNvPr id="19" name="フローチャート: 結合子 18"/>
          <p:cNvSpPr/>
          <p:nvPr/>
        </p:nvSpPr>
        <p:spPr bwMode="auto">
          <a:xfrm>
            <a:off x="5870974" y="2645155"/>
            <a:ext cx="2088232" cy="1889478"/>
          </a:xfrm>
          <a:prstGeom prst="flowChartConnector">
            <a:avLst/>
          </a:prstGeom>
          <a:noFill/>
          <a:ln w="7620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Tree>
    <p:extLst>
      <p:ext uri="{BB962C8B-B14F-4D97-AF65-F5344CB8AC3E}">
        <p14:creationId xmlns:p14="http://schemas.microsoft.com/office/powerpoint/2010/main" val="114878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自社の排出からサプライチェーン全体の排出へ</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a:t>近年、自社の排出責任は</a:t>
            </a:r>
            <a:r>
              <a:rPr lang="ja-JP" altLang="en-US" b="1" dirty="0">
                <a:solidFill>
                  <a:srgbClr val="FF0000"/>
                </a:solidFill>
              </a:rPr>
              <a:t>サプライチェーン全体</a:t>
            </a:r>
            <a:r>
              <a:rPr lang="ja-JP" altLang="en-US" dirty="0"/>
              <a:t>へと拡大している</a:t>
            </a:r>
          </a:p>
        </p:txBody>
      </p:sp>
      <p:sp>
        <p:nvSpPr>
          <p:cNvPr id="7" name="Rectangle 39"/>
          <p:cNvSpPr>
            <a:spLocks noChangeArrowheads="1"/>
          </p:cNvSpPr>
          <p:nvPr/>
        </p:nvSpPr>
        <p:spPr bwMode="auto">
          <a:xfrm>
            <a:off x="897957" y="2352059"/>
            <a:ext cx="9553637" cy="181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04" tIns="43102" rIns="86204" bIns="43102"/>
          <a:lstStyle>
            <a:lvl1pPr marL="323850" indent="-323850" algn="l" defTabSz="862013" eaLnBrk="0" hangingPunct="0">
              <a:lnSpc>
                <a:spcPct val="110000"/>
              </a:lnSpc>
              <a:spcBef>
                <a:spcPct val="20000"/>
              </a:spcBef>
              <a:buClr>
                <a:srgbClr val="140078"/>
              </a:buClr>
              <a:buFont typeface="Wingdings" pitchFamily="2" charset="2"/>
              <a:buChar char="l"/>
              <a:tabLst>
                <a:tab pos="1524000" algn="l"/>
              </a:tabLst>
              <a:defRPr kumimoji="1">
                <a:solidFill>
                  <a:srgbClr val="140078"/>
                </a:solidFill>
                <a:latin typeface="Arial" pitchFamily="34" charset="0"/>
                <a:ea typeface="HGSｺﾞｼｯｸM" pitchFamily="50" charset="-128"/>
              </a:defRPr>
            </a:lvl1pPr>
            <a:lvl2pPr marL="884238" indent="-452438" algn="l" defTabSz="862013" eaLnBrk="0" hangingPunct="0">
              <a:lnSpc>
                <a:spcPct val="110000"/>
              </a:lnSpc>
              <a:spcBef>
                <a:spcPct val="20000"/>
              </a:spcBef>
              <a:buClr>
                <a:schemeClr val="tx1"/>
              </a:buClr>
              <a:buFont typeface="Wingdings" pitchFamily="2" charset="2"/>
              <a:buChar char="£"/>
              <a:tabLst>
                <a:tab pos="1524000" algn="l"/>
              </a:tabLst>
              <a:defRPr sz="1600">
                <a:solidFill>
                  <a:schemeClr val="tx1"/>
                </a:solidFill>
                <a:latin typeface="Arial" pitchFamily="34" charset="0"/>
                <a:ea typeface="HGSｺﾞｼｯｸM" pitchFamily="50" charset="-128"/>
              </a:defRPr>
            </a:lvl2pPr>
            <a:lvl3pPr marL="1524000" indent="-355600" algn="l" defTabSz="862013" eaLnBrk="0" hangingPunct="0">
              <a:lnSpc>
                <a:spcPct val="110000"/>
              </a:lnSpc>
              <a:spcBef>
                <a:spcPct val="20000"/>
              </a:spcBef>
              <a:buClr>
                <a:schemeClr val="tx1"/>
              </a:buClr>
              <a:buChar char="•"/>
              <a:tabLst>
                <a:tab pos="1524000" algn="l"/>
              </a:tabLst>
              <a:defRPr kumimoji="1" sz="1400">
                <a:solidFill>
                  <a:schemeClr val="tx1"/>
                </a:solidFill>
                <a:latin typeface="Arial" pitchFamily="34" charset="0"/>
                <a:ea typeface="HGSｺﾞｼｯｸM" pitchFamily="50" charset="-128"/>
              </a:defRPr>
            </a:lvl3pPr>
            <a:lvl4pPr marL="1931988" indent="-228600" algn="l" defTabSz="862013" eaLnBrk="0" hangingPunct="0">
              <a:lnSpc>
                <a:spcPct val="110000"/>
              </a:lnSpc>
              <a:spcBef>
                <a:spcPct val="20000"/>
              </a:spcBef>
              <a:buChar char="–"/>
              <a:tabLst>
                <a:tab pos="1524000" algn="l"/>
              </a:tabLst>
              <a:defRPr kumimoji="1" sz="1200">
                <a:solidFill>
                  <a:schemeClr val="tx1"/>
                </a:solidFill>
                <a:latin typeface="Arial" pitchFamily="34" charset="0"/>
                <a:ea typeface="HGSｺﾞｼｯｸM" pitchFamily="50" charset="-128"/>
              </a:defRPr>
            </a:lvl4pPr>
            <a:lvl5pPr marL="2339975" indent="-228600" algn="l" defTabSz="862013" eaLnBrk="0" hangingPunct="0">
              <a:lnSpc>
                <a:spcPct val="110000"/>
              </a:lnSpc>
              <a:spcBef>
                <a:spcPct val="20000"/>
              </a:spcBef>
              <a:buChar char="»"/>
              <a:tabLst>
                <a:tab pos="1524000" algn="l"/>
              </a:tabLst>
              <a:defRPr kumimoji="1" sz="1200">
                <a:solidFill>
                  <a:schemeClr val="tx1"/>
                </a:solidFill>
                <a:latin typeface="Arial" pitchFamily="34" charset="0"/>
                <a:ea typeface="HGSｺﾞｼｯｸM" pitchFamily="50" charset="-128"/>
              </a:defRPr>
            </a:lvl5pPr>
            <a:lvl6pPr marL="27971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6pPr>
            <a:lvl7pPr marL="32543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7pPr>
            <a:lvl8pPr marL="37115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8pPr>
            <a:lvl9pPr marL="41687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9pPr>
          </a:lstStyle>
          <a:p>
            <a:pPr marL="0" indent="0" eaLnBrk="1" fontAlgn="base" hangingPunct="1">
              <a:lnSpc>
                <a:spcPct val="105000"/>
              </a:lnSpc>
              <a:spcBef>
                <a:spcPct val="10000"/>
              </a:spcBef>
              <a:spcAft>
                <a:spcPct val="10000"/>
              </a:spcAft>
              <a:buClrTx/>
              <a:buFont typeface="Wingdings" pitchFamily="2" charset="2"/>
              <a:buNone/>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自社の排出量の把握・削減は進めてきたが・・・</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eaLnBrk="1" fontAlgn="base" hangingPunct="1">
              <a:lnSpc>
                <a:spcPct val="105000"/>
              </a:lnSpc>
              <a:spcBef>
                <a:spcPct val="10000"/>
              </a:spcBef>
              <a:spcAft>
                <a:spcPct val="10000"/>
              </a:spcAft>
              <a:buClrTx/>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排出量の把握・削減は自社の排出のみでよいのか？</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eaLnBrk="1" fontAlgn="base" hangingPunct="1">
              <a:lnSpc>
                <a:spcPct val="105000"/>
              </a:lnSpc>
              <a:spcBef>
                <a:spcPct val="10000"/>
              </a:spcBef>
              <a:spcAft>
                <a:spcPct val="10000"/>
              </a:spcAft>
              <a:buClrTx/>
            </a:pPr>
            <a:r>
              <a:rPr kumimoji="0"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更</a:t>
            </a:r>
            <a:r>
              <a:rPr kumimoji="0"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a:t>
            </a:r>
            <a:r>
              <a:rPr kumimoji="0"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a:t>
            </a:r>
            <a:r>
              <a:rPr kumimoji="0"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の可能性はないのか？</a:t>
            </a:r>
            <a:endParaRPr kumimoji="0" lang="en-US" altLang="ja-JP" sz="2800"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marL="431800" lvl="1" indent="0" eaLnBrk="1" fontAlgn="base" hangingPunct="1">
              <a:lnSpc>
                <a:spcPct val="105000"/>
              </a:lnSpc>
              <a:spcBef>
                <a:spcPct val="10000"/>
              </a:spcBef>
              <a:spcAft>
                <a:spcPct val="10000"/>
              </a:spcAft>
              <a:buClrTx/>
              <a:buFont typeface="Wingdings" pitchFamily="2" charset="2"/>
              <a:buNone/>
            </a:pPr>
            <a:r>
              <a:rPr kumimoji="0"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AutoShape 15"/>
          <p:cNvSpPr>
            <a:spLocks noChangeArrowheads="1"/>
          </p:cNvSpPr>
          <p:nvPr/>
        </p:nvSpPr>
        <p:spPr bwMode="auto">
          <a:xfrm rot="10800000">
            <a:off x="4029650" y="3936235"/>
            <a:ext cx="3169662" cy="274961"/>
          </a:xfrm>
          <a:prstGeom prst="triangle">
            <a:avLst>
              <a:gd name="adj" fmla="val 50000"/>
            </a:avLst>
          </a:prstGeom>
          <a:gradFill rotWithShape="1">
            <a:gsLst>
              <a:gs pos="0">
                <a:srgbClr val="5ECCF3">
                  <a:tint val="50000"/>
                  <a:satMod val="300000"/>
                </a:srgbClr>
              </a:gs>
              <a:gs pos="35000">
                <a:srgbClr val="5ECCF3">
                  <a:tint val="37000"/>
                  <a:satMod val="300000"/>
                </a:srgbClr>
              </a:gs>
              <a:gs pos="100000">
                <a:srgbClr val="5ECCF3">
                  <a:tint val="15000"/>
                  <a:satMod val="350000"/>
                </a:srgbClr>
              </a:gs>
            </a:gsLst>
            <a:lin ang="16200000" scaled="1"/>
          </a:gradFill>
          <a:ln w="9525" cap="flat" cmpd="sng" algn="ctr">
            <a:solidFill>
              <a:srgbClr val="5ECCF3">
                <a:shade val="95000"/>
                <a:satMod val="105000"/>
              </a:srgbClr>
            </a:solid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
        <p:nvSpPr>
          <p:cNvPr id="9" name="フローチャート: 処理 8"/>
          <p:cNvSpPr/>
          <p:nvPr/>
        </p:nvSpPr>
        <p:spPr bwMode="auto">
          <a:xfrm>
            <a:off x="897957" y="4368283"/>
            <a:ext cx="9325036" cy="2376264"/>
          </a:xfrm>
          <a:prstGeom prst="flowChartProcess">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t" anchorCtr="0" compatLnSpc="1">
            <a:prstTxWarp prst="textNoShape">
              <a:avLst/>
            </a:prstTxWarp>
          </a:bodyPr>
          <a:lstStyle/>
          <a:p>
            <a:pPr algn="ctr" defTabSz="862013" fontAlgn="base">
              <a:spcBef>
                <a:spcPts val="384"/>
              </a:spcBef>
              <a:spcAft>
                <a:spcPts val="384"/>
              </a:spcAft>
            </a:pPr>
            <a:r>
              <a:rPr lang="ja-JP" altLang="en-US" sz="3200" dirty="0" smtClean="0">
                <a:solidFill>
                  <a:prstClr val="black"/>
                </a:solidFill>
                <a:latin typeface="Meiryo UI" panose="020B0604030504040204" pitchFamily="50" charset="-128"/>
                <a:cs typeface="Meiryo UI" panose="020B0604030504040204" pitchFamily="50" charset="-128"/>
              </a:rPr>
              <a:t>算定範囲を</a:t>
            </a:r>
            <a:r>
              <a:rPr lang="ja-JP" altLang="en-US" sz="3200" b="1" dirty="0" smtClean="0">
                <a:solidFill>
                  <a:srgbClr val="FF0000"/>
                </a:solidFill>
                <a:latin typeface="Meiryo UI" panose="020B0604030504040204" pitchFamily="50" charset="-128"/>
                <a:cs typeface="Meiryo UI" panose="020B0604030504040204" pitchFamily="50" charset="-128"/>
              </a:rPr>
              <a:t>サプライチェーン全体</a:t>
            </a:r>
            <a:r>
              <a:rPr lang="ja-JP" altLang="en-US" sz="3200" dirty="0" smtClean="0">
                <a:solidFill>
                  <a:prstClr val="black"/>
                </a:solidFill>
                <a:latin typeface="Meiryo UI" panose="020B0604030504040204" pitchFamily="50" charset="-128"/>
                <a:cs typeface="Meiryo UI" panose="020B0604030504040204" pitchFamily="50" charset="-128"/>
              </a:rPr>
              <a:t>へ拡大</a:t>
            </a:r>
            <a:endParaRPr lang="en-US" altLang="ja-JP" sz="3200" dirty="0">
              <a:solidFill>
                <a:prstClr val="black"/>
              </a:solidFill>
              <a:latin typeface="Meiryo UI" panose="020B0604030504040204" pitchFamily="50" charset="-128"/>
              <a:cs typeface="Meiryo UI" panose="020B0604030504040204" pitchFamily="50" charset="-128"/>
            </a:endParaRPr>
          </a:p>
          <a:p>
            <a:pPr marL="273050" indent="-273050" defTabSz="862013" fontAlgn="base">
              <a:spcBef>
                <a:spcPts val="384"/>
              </a:spcBef>
              <a:spcAft>
                <a:spcPts val="384"/>
              </a:spcAft>
            </a:pPr>
            <a:r>
              <a:rPr lang="en-US" altLang="ja-JP" sz="2000" dirty="0" smtClean="0">
                <a:solidFill>
                  <a:srgbClr val="FF0000"/>
                </a:solidFill>
                <a:latin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cs typeface="Meiryo UI" panose="020B0604030504040204" pitchFamily="50" charset="-128"/>
              </a:rPr>
              <a:t>「サプライチェーン」とは、原料調達から製造、物流、販売、廃棄に至る、企業の</a:t>
            </a:r>
            <a:r>
              <a:rPr lang="ja-JP" altLang="en-US" sz="2000" dirty="0">
                <a:solidFill>
                  <a:srgbClr val="FF0000"/>
                </a:solidFill>
                <a:latin typeface="Meiryo UI" panose="020B0604030504040204" pitchFamily="50" charset="-128"/>
                <a:cs typeface="Meiryo UI" panose="020B0604030504040204" pitchFamily="50" charset="-128"/>
              </a:rPr>
              <a:t>事業</a:t>
            </a:r>
            <a:r>
              <a:rPr lang="ja-JP" altLang="en-US" sz="2000" dirty="0" smtClean="0">
                <a:solidFill>
                  <a:srgbClr val="FF0000"/>
                </a:solidFill>
                <a:latin typeface="Meiryo UI" panose="020B0604030504040204" pitchFamily="50" charset="-128"/>
                <a:cs typeface="Meiryo UI" panose="020B0604030504040204" pitchFamily="50" charset="-128"/>
              </a:rPr>
              <a:t>活動の影響範囲全体のこと。</a:t>
            </a:r>
            <a:endParaRPr lang="en-US" altLang="ja-JP" sz="2000" dirty="0" smtClean="0">
              <a:solidFill>
                <a:srgbClr val="FF0000"/>
              </a:solidFill>
              <a:latin typeface="Meiryo UI" panose="020B0604030504040204" pitchFamily="50" charset="-128"/>
              <a:cs typeface="Meiryo UI" panose="020B0604030504040204" pitchFamily="50" charset="-128"/>
            </a:endParaRPr>
          </a:p>
          <a:p>
            <a:pPr marL="627063" indent="-627063" defTabSz="862013" fontAlgn="base">
              <a:spcBef>
                <a:spcPts val="384"/>
              </a:spcBef>
              <a:spcAft>
                <a:spcPts val="384"/>
              </a:spcAft>
              <a:tabLst>
                <a:tab pos="896938" algn="l"/>
              </a:tabLst>
            </a:pPr>
            <a:endParaRPr lang="en-US" altLang="ja-JP" sz="2400" dirty="0" smtClean="0">
              <a:solidFill>
                <a:prstClr val="black"/>
              </a:solidFill>
              <a:latin typeface="Meiryo UI" panose="020B0604030504040204" pitchFamily="50" charset="-128"/>
              <a:cs typeface="Meiryo UI" panose="020B0604030504040204" pitchFamily="50" charset="-128"/>
            </a:endParaRPr>
          </a:p>
          <a:p>
            <a:pPr marL="627063" indent="-627063" defTabSz="862013" fontAlgn="base">
              <a:spcBef>
                <a:spcPts val="384"/>
              </a:spcBef>
              <a:spcAft>
                <a:spcPts val="384"/>
              </a:spcAft>
              <a:tabLst>
                <a:tab pos="896938" algn="l"/>
              </a:tabLst>
            </a:pPr>
            <a:endParaRPr lang="en-US" altLang="ja-JP" sz="3200" dirty="0" smtClean="0">
              <a:solidFill>
                <a:prstClr val="black"/>
              </a:solidFill>
              <a:latin typeface="Meiryo UI" panose="020B0604030504040204" pitchFamily="50" charset="-128"/>
              <a:cs typeface="Meiryo UI" panose="020B0604030504040204" pitchFamily="50" charset="-128"/>
            </a:endParaRPr>
          </a:p>
        </p:txBody>
      </p:sp>
      <p:sp>
        <p:nvSpPr>
          <p:cNvPr id="10" name="フローチャート: 処理 9"/>
          <p:cNvSpPr/>
          <p:nvPr/>
        </p:nvSpPr>
        <p:spPr bwMode="auto">
          <a:xfrm>
            <a:off x="1804345" y="5803704"/>
            <a:ext cx="7740860" cy="868835"/>
          </a:xfrm>
          <a:prstGeom prst="flowChartProcess">
            <a:avLst/>
          </a:prstGeom>
          <a:noFill/>
          <a:ln w="9525" cap="flat" cmpd="sng" algn="ctr">
            <a:solidFill>
              <a:sysClr val="windowText" lastClr="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000" kern="0" dirty="0" smtClean="0">
                <a:solidFill>
                  <a:prstClr val="black"/>
                </a:solidFill>
                <a:latin typeface="Meiryo UI" panose="020B0604030504040204" pitchFamily="50" charset="-128"/>
                <a:cs typeface="Meiryo UI" panose="020B0604030504040204" pitchFamily="50" charset="-128"/>
              </a:rPr>
              <a:t>「</a:t>
            </a:r>
            <a:r>
              <a:rPr kumimoji="0" lang="en-US" altLang="ja-JP" sz="2000" kern="0" dirty="0" smtClean="0">
                <a:solidFill>
                  <a:prstClr val="black"/>
                </a:solidFill>
                <a:latin typeface="Meiryo UI" panose="020B0604030504040204" pitchFamily="50" charset="-128"/>
                <a:cs typeface="Meiryo UI" panose="020B0604030504040204" pitchFamily="50" charset="-128"/>
              </a:rPr>
              <a:t>GHG</a:t>
            </a:r>
            <a:r>
              <a:rPr kumimoji="0" lang="ja-JP" altLang="en-US" sz="2000" kern="0" dirty="0" smtClean="0">
                <a:solidFill>
                  <a:prstClr val="black"/>
                </a:solidFill>
                <a:latin typeface="Meiryo UI" panose="020B0604030504040204" pitchFamily="50" charset="-128"/>
                <a:cs typeface="Meiryo UI" panose="020B0604030504040204" pitchFamily="50" charset="-128"/>
              </a:rPr>
              <a:t>プロトコル」は、サプライチェーン排出量のうち</a:t>
            </a:r>
            <a:r>
              <a:rPr kumimoji="0" lang="en-US" altLang="ja-JP" sz="2000" kern="0" dirty="0" smtClean="0">
                <a:solidFill>
                  <a:prstClr val="black"/>
                </a:solidFill>
                <a:latin typeface="Meiryo UI" panose="020B0604030504040204" pitchFamily="50" charset="-128"/>
                <a:cs typeface="Meiryo UI" panose="020B0604030504040204" pitchFamily="50" charset="-128"/>
              </a:rPr>
              <a:t>Scope1</a:t>
            </a:r>
            <a:r>
              <a:rPr kumimoji="0" lang="ja-JP" altLang="en-US" sz="2000" kern="0" dirty="0" err="1" smtClean="0">
                <a:solidFill>
                  <a:prstClr val="black"/>
                </a:solidFill>
                <a:latin typeface="Meiryo UI" panose="020B0604030504040204" pitchFamily="50" charset="-128"/>
                <a:cs typeface="Meiryo UI" panose="020B0604030504040204" pitchFamily="50" charset="-128"/>
              </a:rPr>
              <a:t>、</a:t>
            </a:r>
            <a:r>
              <a:rPr kumimoji="0" lang="en-US" altLang="ja-JP" sz="2000" kern="0" dirty="0" smtClean="0">
                <a:solidFill>
                  <a:prstClr val="black"/>
                </a:solidFill>
                <a:latin typeface="Meiryo UI" panose="020B0604030504040204" pitchFamily="50" charset="-128"/>
                <a:cs typeface="Meiryo UI" panose="020B0604030504040204" pitchFamily="50" charset="-128"/>
              </a:rPr>
              <a:t>2</a:t>
            </a:r>
            <a:r>
              <a:rPr kumimoji="0" lang="ja-JP" altLang="en-US" sz="2000" kern="0" dirty="0" smtClean="0">
                <a:solidFill>
                  <a:prstClr val="black"/>
                </a:solidFill>
                <a:latin typeface="Meiryo UI" panose="020B0604030504040204" pitchFamily="50" charset="-128"/>
                <a:cs typeface="Meiryo UI" panose="020B0604030504040204" pitchFamily="50" charset="-128"/>
              </a:rPr>
              <a:t>以外を</a:t>
            </a:r>
            <a:endParaRPr kumimoji="0" lang="en-US" altLang="ja-JP" sz="20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2000" kern="0" dirty="0" smtClean="0">
                <a:solidFill>
                  <a:prstClr val="black"/>
                </a:solidFill>
                <a:latin typeface="Meiryo UI" panose="020B0604030504040204" pitchFamily="50" charset="-128"/>
                <a:cs typeface="Meiryo UI" panose="020B0604030504040204" pitchFamily="50" charset="-128"/>
              </a:rPr>
              <a:t>その他の間接排出量＝</a:t>
            </a:r>
            <a:r>
              <a:rPr kumimoji="0" lang="en-US" altLang="ja-JP" sz="2000" b="1" kern="0" dirty="0" smtClean="0">
                <a:solidFill>
                  <a:srgbClr val="009900"/>
                </a:solidFill>
                <a:latin typeface="Meiryo UI" panose="020B0604030504040204" pitchFamily="50" charset="-128"/>
                <a:cs typeface="Meiryo UI" panose="020B0604030504040204" pitchFamily="50" charset="-128"/>
              </a:rPr>
              <a:t>Scope3</a:t>
            </a:r>
            <a:r>
              <a:rPr kumimoji="0" lang="ja-JP" altLang="en-US" sz="2000" kern="0" dirty="0" smtClean="0">
                <a:solidFill>
                  <a:prstClr val="black"/>
                </a:solidFill>
                <a:latin typeface="Meiryo UI" panose="020B0604030504040204" pitchFamily="50" charset="-128"/>
                <a:cs typeface="Meiryo UI" panose="020B0604030504040204" pitchFamily="50" charset="-128"/>
              </a:rPr>
              <a:t>と定義。</a:t>
            </a:r>
          </a:p>
        </p:txBody>
      </p:sp>
    </p:spTree>
    <p:extLst>
      <p:ext uri="{BB962C8B-B14F-4D97-AF65-F5344CB8AC3E}">
        <p14:creationId xmlns:p14="http://schemas.microsoft.com/office/powerpoint/2010/main" val="1627498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a:t>
            </a:r>
            <a:r>
              <a:rPr lang="en-US" altLang="ja-JP" dirty="0"/>
              <a:t>1</a:t>
            </a:r>
            <a:r>
              <a:rPr lang="ja-JP" altLang="en-US" dirty="0"/>
              <a:t> 購入した製品の製造やサービスによる排出</a:t>
            </a:r>
          </a:p>
        </p:txBody>
      </p:sp>
      <p:sp>
        <p:nvSpPr>
          <p:cNvPr id="9" name="乗算記号 8"/>
          <p:cNvSpPr/>
          <p:nvPr/>
        </p:nvSpPr>
        <p:spPr bwMode="auto">
          <a:xfrm>
            <a:off x="6697583" y="1607000"/>
            <a:ext cx="1258888" cy="1260475"/>
          </a:xfrm>
          <a:prstGeom prst="mathMultiply">
            <a:avLst>
              <a:gd name="adj1" fmla="val 13820"/>
            </a:avLst>
          </a:prstGeom>
          <a:solidFill>
            <a:srgbClr val="05B7B3"/>
          </a:solidFill>
          <a:ln w="9525" cap="flat" cmpd="sng" algn="ctr">
            <a:noFill/>
            <a:prstDash val="solid"/>
            <a:round/>
            <a:headEnd type="none" w="med" len="med"/>
            <a:tailEnd type="none" w="med" len="med"/>
          </a:ln>
          <a:effectLst/>
          <a:extLst/>
        </p:spPr>
        <p:txBody>
          <a:bodyPr wrap="none" lIns="86210" tIns="43105" rIns="86210" bIns="43105" anchor="ctr"/>
          <a:lstStyle/>
          <a:p>
            <a:pPr algn="ctr" defTabSz="862013" fontAlgn="base">
              <a:lnSpc>
                <a:spcPct val="120000"/>
              </a:lnSpc>
              <a:spcBef>
                <a:spcPct val="0"/>
              </a:spcBef>
              <a:spcAft>
                <a:spcPct val="70000"/>
              </a:spcAft>
              <a:defRPr/>
            </a:pPr>
            <a:endParaRPr lang="ja-JP" altLang="en-US" sz="2800" b="1" dirty="0">
              <a:solidFill>
                <a:prstClr val="white"/>
              </a:solidFill>
              <a:latin typeface="Meiryo UI"/>
              <a:cs typeface="Meiryo UI" panose="020B0604030504040204" pitchFamily="50" charset="-128"/>
            </a:endParaRPr>
          </a:p>
        </p:txBody>
      </p:sp>
      <p:sp>
        <p:nvSpPr>
          <p:cNvPr id="10" name="円/楕円 3"/>
          <p:cNvSpPr>
            <a:spLocks noChangeArrowheads="1"/>
          </p:cNvSpPr>
          <p:nvPr/>
        </p:nvSpPr>
        <p:spPr bwMode="auto">
          <a:xfrm>
            <a:off x="5148786" y="1679177"/>
            <a:ext cx="1116124" cy="1116124"/>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6210" tIns="43105" rIns="86210" bIns="43105"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2400" dirty="0">
                <a:solidFill>
                  <a:prstClr val="white"/>
                </a:solidFill>
                <a:latin typeface="Meiryo UI"/>
                <a:ea typeface="Meiryo UI"/>
                <a:cs typeface="Meiryo UI" panose="020B0604030504040204" pitchFamily="50" charset="-128"/>
              </a:rPr>
              <a:t>活動量</a:t>
            </a:r>
            <a:endParaRPr lang="en-US" altLang="ja-JP" sz="2400" dirty="0">
              <a:solidFill>
                <a:prstClr val="white"/>
              </a:solidFill>
              <a:latin typeface="Meiryo UI"/>
              <a:ea typeface="Meiryo UI"/>
              <a:cs typeface="Meiryo UI" panose="020B0604030504040204" pitchFamily="50" charset="-128"/>
            </a:endParaRPr>
          </a:p>
        </p:txBody>
      </p:sp>
      <p:sp>
        <p:nvSpPr>
          <p:cNvPr id="12" name="円/楕円 13"/>
          <p:cNvSpPr>
            <a:spLocks noChangeArrowheads="1"/>
          </p:cNvSpPr>
          <p:nvPr/>
        </p:nvSpPr>
        <p:spPr bwMode="auto">
          <a:xfrm>
            <a:off x="8389145" y="1679176"/>
            <a:ext cx="1116125" cy="1116125"/>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6210" tIns="43105" rIns="86210" bIns="43105"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spcBef>
                <a:spcPct val="0"/>
              </a:spcBef>
              <a:buFontTx/>
              <a:buNone/>
            </a:pPr>
            <a:r>
              <a:rPr lang="ja-JP" altLang="en-US" sz="2500" dirty="0" smtClean="0">
                <a:solidFill>
                  <a:prstClr val="white"/>
                </a:solidFill>
                <a:latin typeface="Meiryo UI"/>
                <a:ea typeface="Meiryo UI"/>
                <a:cs typeface="Meiryo UI" panose="020B0604030504040204" pitchFamily="50" charset="-128"/>
              </a:rPr>
              <a:t>排出</a:t>
            </a:r>
            <a:endParaRPr lang="en-US" altLang="ja-JP" sz="2500" dirty="0" smtClean="0">
              <a:solidFill>
                <a:prstClr val="white"/>
              </a:solidFill>
              <a:latin typeface="Meiryo UI"/>
              <a:ea typeface="Meiryo UI"/>
              <a:cs typeface="Meiryo UI" panose="020B0604030504040204" pitchFamily="50" charset="-128"/>
            </a:endParaRPr>
          </a:p>
          <a:p>
            <a:pPr algn="ctr" fontAlgn="base">
              <a:spcBef>
                <a:spcPct val="0"/>
              </a:spcBef>
              <a:buFontTx/>
              <a:buNone/>
            </a:pPr>
            <a:r>
              <a:rPr lang="ja-JP" altLang="en-US" sz="2500" dirty="0" smtClean="0">
                <a:solidFill>
                  <a:prstClr val="white"/>
                </a:solidFill>
                <a:latin typeface="Meiryo UI"/>
                <a:ea typeface="Meiryo UI"/>
                <a:cs typeface="Meiryo UI" panose="020B0604030504040204" pitchFamily="50" charset="-128"/>
              </a:rPr>
              <a:t>原単位</a:t>
            </a:r>
            <a:endParaRPr lang="en-US" altLang="ja-JP" sz="2500" dirty="0">
              <a:solidFill>
                <a:prstClr val="white"/>
              </a:solidFill>
              <a:latin typeface="Meiryo UI"/>
              <a:ea typeface="Meiryo UI"/>
              <a:cs typeface="Meiryo UI" panose="020B0604030504040204" pitchFamily="50" charset="-128"/>
            </a:endParaRPr>
          </a:p>
        </p:txBody>
      </p:sp>
      <p:sp>
        <p:nvSpPr>
          <p:cNvPr id="13" name="角丸四角形吹き出し 12"/>
          <p:cNvSpPr/>
          <p:nvPr/>
        </p:nvSpPr>
        <p:spPr bwMode="auto">
          <a:xfrm>
            <a:off x="5004770" y="3096236"/>
            <a:ext cx="2520280" cy="2927804"/>
          </a:xfrm>
          <a:prstGeom prst="wedgeRoundRectCallout">
            <a:avLst>
              <a:gd name="adj1" fmla="val -21962"/>
              <a:gd name="adj2" fmla="val -59045"/>
              <a:gd name="adj3" fmla="val 16667"/>
            </a:avLst>
          </a:prstGeom>
          <a:solidFill>
            <a:sysClr val="window" lastClr="FFFFFF"/>
          </a:solidFill>
          <a:ln w="57150" cap="flat" cmpd="sng" algn="ctr">
            <a:solidFill>
              <a:srgbClr val="5DCEAF"/>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defTabSz="862013">
              <a:defRPr/>
            </a:pPr>
            <a:r>
              <a:rPr kumimoji="0" lang="ja-JP" altLang="en-US" sz="2400" kern="0" dirty="0" smtClean="0">
                <a:solidFill>
                  <a:prstClr val="black"/>
                </a:solidFill>
                <a:latin typeface="Meiryo UI"/>
                <a:cs typeface="Meiryo UI" panose="020B0604030504040204" pitchFamily="50" charset="-128"/>
              </a:rPr>
              <a:t>当該年度の・・・</a:t>
            </a:r>
            <a:endParaRPr kumimoji="0" lang="en-US" altLang="ja-JP" sz="2400" kern="0" dirty="0" smtClean="0">
              <a:solidFill>
                <a:prstClr val="black"/>
              </a:solidFill>
              <a:latin typeface="Meiryo UI"/>
              <a:cs typeface="Meiryo UI" panose="020B0604030504040204" pitchFamily="50" charset="-128"/>
            </a:endParaRPr>
          </a:p>
          <a:p>
            <a:pPr marL="342900" indent="-342900" defTabSz="862013">
              <a:buFont typeface="Wingdings" panose="05000000000000000000" pitchFamily="2" charset="2"/>
              <a:buChar char="l"/>
              <a:defRPr/>
            </a:pPr>
            <a:r>
              <a:rPr kumimoji="0" lang="ja-JP" altLang="en-US" sz="2400" kern="0" dirty="0" smtClean="0">
                <a:solidFill>
                  <a:prstClr val="black"/>
                </a:solidFill>
                <a:latin typeface="Meiryo UI"/>
                <a:cs typeface="Meiryo UI" panose="020B0604030504040204" pitchFamily="50" charset="-128"/>
              </a:rPr>
              <a:t>電球の購入金額（購入量）</a:t>
            </a:r>
            <a:endParaRPr kumimoji="0" lang="en-US" altLang="ja-JP" sz="2400" kern="0" dirty="0" smtClean="0">
              <a:solidFill>
                <a:prstClr val="black"/>
              </a:solidFill>
              <a:latin typeface="Meiryo UI"/>
              <a:cs typeface="Meiryo UI" panose="020B0604030504040204" pitchFamily="50" charset="-128"/>
            </a:endParaRPr>
          </a:p>
          <a:p>
            <a:pPr marL="342900" indent="-342900" defTabSz="862013">
              <a:buFont typeface="Wingdings" panose="05000000000000000000" pitchFamily="2" charset="2"/>
              <a:buChar char="l"/>
              <a:defRPr/>
            </a:pPr>
            <a:r>
              <a:rPr kumimoji="0" lang="ja-JP" altLang="en-US" sz="2400" kern="0" dirty="0" smtClean="0">
                <a:solidFill>
                  <a:prstClr val="black"/>
                </a:solidFill>
                <a:latin typeface="Meiryo UI"/>
                <a:cs typeface="Meiryo UI" panose="020B0604030504040204" pitchFamily="50" charset="-128"/>
              </a:rPr>
              <a:t>スタンド素材の購入金額（購入量）</a:t>
            </a:r>
            <a:endParaRPr kumimoji="0" lang="en-US" altLang="ja-JP" sz="2400" kern="0" dirty="0" smtClean="0">
              <a:solidFill>
                <a:prstClr val="black"/>
              </a:solidFill>
              <a:latin typeface="Meiryo UI"/>
              <a:cs typeface="Meiryo UI" panose="020B0604030504040204" pitchFamily="50" charset="-128"/>
            </a:endParaRPr>
          </a:p>
          <a:p>
            <a:pPr defTabSz="862013">
              <a:defRPr/>
            </a:pPr>
            <a:r>
              <a:rPr kumimoji="0" lang="ja-JP" altLang="en-US" sz="2400" kern="0" dirty="0" smtClean="0">
                <a:solidFill>
                  <a:prstClr val="black"/>
                </a:solidFill>
                <a:latin typeface="Meiryo UI"/>
                <a:cs typeface="Meiryo UI" panose="020B0604030504040204" pitchFamily="50" charset="-128"/>
              </a:rPr>
              <a:t>　　　　　　　　など</a:t>
            </a:r>
          </a:p>
        </p:txBody>
      </p:sp>
      <p:sp>
        <p:nvSpPr>
          <p:cNvPr id="14" name="角丸四角形吹き出し 13"/>
          <p:cNvSpPr/>
          <p:nvPr/>
        </p:nvSpPr>
        <p:spPr bwMode="auto">
          <a:xfrm>
            <a:off x="7687067" y="3096236"/>
            <a:ext cx="2306706" cy="2927804"/>
          </a:xfrm>
          <a:prstGeom prst="wedgeRoundRectCallout">
            <a:avLst>
              <a:gd name="adj1" fmla="val -7090"/>
              <a:gd name="adj2" fmla="val -61546"/>
              <a:gd name="adj3" fmla="val 16667"/>
            </a:avLst>
          </a:prstGeom>
          <a:solidFill>
            <a:sysClr val="window" lastClr="FFFFFF"/>
          </a:solidFill>
          <a:ln w="57150" cap="flat" cmpd="sng" algn="ctr">
            <a:solidFill>
              <a:srgbClr val="5DCEAF"/>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marL="342900" indent="-342900" defTabSz="862013">
              <a:buFont typeface="Wingdings" panose="05000000000000000000" pitchFamily="2" charset="2"/>
              <a:buChar char="l"/>
              <a:defRPr/>
            </a:pPr>
            <a:r>
              <a:rPr kumimoji="0" lang="ja-JP" altLang="en-US" sz="2400" kern="0" dirty="0" smtClean="0">
                <a:solidFill>
                  <a:prstClr val="black"/>
                </a:solidFill>
                <a:latin typeface="Meiryo UI"/>
                <a:cs typeface="Meiryo UI" panose="020B0604030504040204" pitchFamily="50" charset="-128"/>
              </a:rPr>
              <a:t>金額当たり（購入量当たりの）</a:t>
            </a:r>
            <a:endParaRPr kumimoji="0" lang="en-US" altLang="ja-JP" sz="2400" kern="0" dirty="0" smtClean="0">
              <a:solidFill>
                <a:prstClr val="black"/>
              </a:solidFill>
              <a:latin typeface="Meiryo UI"/>
              <a:cs typeface="Meiryo UI" panose="020B0604030504040204" pitchFamily="50" charset="-128"/>
            </a:endParaRPr>
          </a:p>
          <a:p>
            <a:pPr defTabSz="862013">
              <a:defRPr/>
            </a:pPr>
            <a:r>
              <a:rPr kumimoji="0" lang="ja-JP" altLang="en-US" sz="2400" kern="0" dirty="0" smtClean="0">
                <a:solidFill>
                  <a:prstClr val="black"/>
                </a:solidFill>
                <a:latin typeface="Meiryo UI"/>
                <a:cs typeface="Meiryo UI" panose="020B0604030504040204" pitchFamily="50" charset="-128"/>
              </a:rPr>
              <a:t>　排出原単位</a:t>
            </a:r>
            <a:endParaRPr kumimoji="0" lang="en-US" altLang="ja-JP" sz="2400" kern="0" dirty="0" smtClean="0">
              <a:solidFill>
                <a:prstClr val="black"/>
              </a:solidFill>
              <a:latin typeface="Meiryo UI"/>
              <a:cs typeface="Meiryo UI" panose="020B0604030504040204" pitchFamily="50" charset="-128"/>
            </a:endParaRPr>
          </a:p>
          <a:p>
            <a:pPr defTabSz="862013">
              <a:defRPr/>
            </a:pPr>
            <a:endParaRPr kumimoji="0" lang="ja-JP" altLang="en-US" sz="2400" kern="0" dirty="0" smtClean="0">
              <a:solidFill>
                <a:prstClr val="black"/>
              </a:solidFill>
              <a:latin typeface="Meiryo UI"/>
              <a:cs typeface="Meiryo UI" panose="020B0604030504040204" pitchFamily="50" charset="-128"/>
            </a:endParaRPr>
          </a:p>
        </p:txBody>
      </p:sp>
      <p:sp>
        <p:nvSpPr>
          <p:cNvPr id="15" name="フローチャート: 処理 14"/>
          <p:cNvSpPr/>
          <p:nvPr/>
        </p:nvSpPr>
        <p:spPr bwMode="auto">
          <a:xfrm>
            <a:off x="4932761" y="6161168"/>
            <a:ext cx="5061012" cy="1224136"/>
          </a:xfrm>
          <a:prstGeom prst="flowChartProcess">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t" anchorCtr="0" compatLnSpc="1">
            <a:prstTxWarp prst="textNoShape">
              <a:avLst/>
            </a:prstTxWarp>
          </a:bodyPr>
          <a:lstStyle/>
          <a:p>
            <a:pPr defTabSz="862013" fontAlgn="base">
              <a:spcBef>
                <a:spcPct val="0"/>
              </a:spcBef>
              <a:spcAft>
                <a:spcPct val="0"/>
              </a:spcAft>
            </a:pPr>
            <a:r>
              <a:rPr lang="en-US" altLang="ja-JP" sz="2000" dirty="0" smtClean="0">
                <a:solidFill>
                  <a:prstClr val="black"/>
                </a:solidFill>
                <a:latin typeface="Meiryo UI"/>
                <a:cs typeface="Meiryo UI" panose="020B0604030504040204" pitchFamily="50" charset="-128"/>
              </a:rPr>
              <a:t>【</a:t>
            </a:r>
            <a:r>
              <a:rPr lang="ja-JP" altLang="en-US" sz="2000" dirty="0" smtClean="0">
                <a:solidFill>
                  <a:prstClr val="black"/>
                </a:solidFill>
                <a:latin typeface="Meiryo UI"/>
                <a:cs typeface="Meiryo UI" panose="020B0604030504040204" pitchFamily="50" charset="-128"/>
              </a:rPr>
              <a:t>留意事項</a:t>
            </a:r>
            <a:r>
              <a:rPr lang="en-US" altLang="ja-JP" sz="2000" dirty="0" smtClean="0">
                <a:solidFill>
                  <a:prstClr val="black"/>
                </a:solidFill>
                <a:latin typeface="Meiryo UI"/>
                <a:cs typeface="Meiryo UI" panose="020B0604030504040204" pitchFamily="50" charset="-128"/>
              </a:rPr>
              <a:t>】</a:t>
            </a:r>
          </a:p>
          <a:p>
            <a:pPr marL="342900" indent="-342900" defTabSz="862013" fontAlgn="base">
              <a:spcBef>
                <a:spcPct val="0"/>
              </a:spcBef>
              <a:spcAft>
                <a:spcPct val="0"/>
              </a:spcAft>
              <a:buFont typeface="Wingdings" panose="05000000000000000000" pitchFamily="2" charset="2"/>
              <a:buChar char="ü"/>
            </a:pPr>
            <a:r>
              <a:rPr lang="ja-JP" altLang="en-US" sz="2000" dirty="0" smtClean="0">
                <a:solidFill>
                  <a:prstClr val="black"/>
                </a:solidFill>
                <a:latin typeface="Meiryo UI"/>
                <a:cs typeface="Meiryo UI" panose="020B0604030504040204" pitchFamily="50" charset="-128"/>
              </a:rPr>
              <a:t>原則、間接調達を含む、</a:t>
            </a:r>
            <a:r>
              <a:rPr lang="ja-JP" altLang="en-US" sz="2000" u="sng" dirty="0" smtClean="0">
                <a:solidFill>
                  <a:prstClr val="black"/>
                </a:solidFill>
                <a:latin typeface="Meiryo UI"/>
                <a:cs typeface="Meiryo UI" panose="020B0604030504040204" pitchFamily="50" charset="-128"/>
              </a:rPr>
              <a:t>全ての購入・取得した製品・サービス</a:t>
            </a:r>
            <a:r>
              <a:rPr lang="ja-JP" altLang="en-US" sz="2000" dirty="0" smtClean="0">
                <a:solidFill>
                  <a:prstClr val="black"/>
                </a:solidFill>
                <a:latin typeface="Meiryo UI"/>
                <a:cs typeface="Meiryo UI" panose="020B0604030504040204" pitchFamily="50" charset="-128"/>
              </a:rPr>
              <a:t>について算定が必要。</a:t>
            </a:r>
          </a:p>
        </p:txBody>
      </p:sp>
      <p:sp>
        <p:nvSpPr>
          <p:cNvPr id="16" name="フローチャート: 処理 15"/>
          <p:cNvSpPr/>
          <p:nvPr/>
        </p:nvSpPr>
        <p:spPr bwMode="auto">
          <a:xfrm>
            <a:off x="4928358" y="1208372"/>
            <a:ext cx="5061012" cy="1224136"/>
          </a:xfrm>
          <a:prstGeom prst="flowChartProcess">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t" anchorCtr="0" compatLnSpc="1">
            <a:prstTxWarp prst="textNoShape">
              <a:avLst/>
            </a:prstTxWarp>
          </a:bodyPr>
          <a:lstStyle/>
          <a:p>
            <a:pPr defTabSz="862013" fontAlgn="base">
              <a:spcBef>
                <a:spcPct val="0"/>
              </a:spcBef>
              <a:spcAft>
                <a:spcPct val="0"/>
              </a:spcAft>
            </a:pPr>
            <a:r>
              <a:rPr lang="en-US" altLang="ja-JP" sz="2400" dirty="0" smtClean="0">
                <a:solidFill>
                  <a:prstClr val="black"/>
                </a:solidFill>
                <a:latin typeface="Meiryo UI"/>
                <a:cs typeface="Meiryo UI" panose="020B0604030504040204" pitchFamily="50" charset="-128"/>
              </a:rPr>
              <a:t>【</a:t>
            </a:r>
            <a:r>
              <a:rPr lang="ja-JP" altLang="en-US" sz="2400" dirty="0" smtClean="0">
                <a:solidFill>
                  <a:prstClr val="black"/>
                </a:solidFill>
                <a:latin typeface="Meiryo UI"/>
                <a:cs typeface="Meiryo UI" panose="020B0604030504040204" pitchFamily="50" charset="-128"/>
              </a:rPr>
              <a:t>算定方法</a:t>
            </a:r>
            <a:r>
              <a:rPr lang="en-US" altLang="ja-JP" sz="2400" dirty="0" smtClean="0">
                <a:solidFill>
                  <a:prstClr val="black"/>
                </a:solidFill>
                <a:latin typeface="Meiryo UI"/>
                <a:cs typeface="Meiryo UI" panose="020B0604030504040204" pitchFamily="50" charset="-128"/>
              </a:rPr>
              <a:t>】</a:t>
            </a:r>
          </a:p>
        </p:txBody>
      </p:sp>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05" y="2063600"/>
            <a:ext cx="3415418" cy="2922080"/>
          </a:xfrm>
          <a:prstGeom prst="rect">
            <a:avLst/>
          </a:prstGeom>
        </p:spPr>
      </p:pic>
      <p:sp>
        <p:nvSpPr>
          <p:cNvPr id="18" name="フローチャート: 処理 17"/>
          <p:cNvSpPr/>
          <p:nvPr/>
        </p:nvSpPr>
        <p:spPr bwMode="auto">
          <a:xfrm>
            <a:off x="379164" y="5303960"/>
            <a:ext cx="4230469" cy="1224136"/>
          </a:xfrm>
          <a:prstGeom prst="flowChartProcess">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t" anchorCtr="0" compatLnSpc="1">
            <a:prstTxWarp prst="textNoShape">
              <a:avLst/>
            </a:prstTxWarp>
          </a:bodyPr>
          <a:lstStyle/>
          <a:p>
            <a:pPr algn="ctr" defTabSz="862013" fontAlgn="base">
              <a:spcBef>
                <a:spcPct val="0"/>
              </a:spcBef>
              <a:spcAft>
                <a:spcPct val="0"/>
              </a:spcAft>
            </a:pPr>
            <a:r>
              <a:rPr lang="ja-JP" altLang="en-US" sz="2800" b="1" dirty="0" smtClean="0">
                <a:solidFill>
                  <a:prstClr val="black"/>
                </a:solidFill>
                <a:latin typeface="Meiryo UI"/>
                <a:cs typeface="Meiryo UI" panose="020B0604030504040204" pitchFamily="50" charset="-128"/>
              </a:rPr>
              <a:t>購入した製品・サービス</a:t>
            </a:r>
            <a:endParaRPr lang="en-US" altLang="ja-JP" sz="2800" b="1"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smtClean="0">
                <a:solidFill>
                  <a:prstClr val="black"/>
                </a:solidFill>
                <a:latin typeface="Meiryo UI"/>
                <a:cs typeface="Meiryo UI" panose="020B0604030504040204" pitchFamily="50" charset="-128"/>
              </a:rPr>
              <a:t>原材料・部品、容器・包装等が</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smtClean="0">
                <a:solidFill>
                  <a:prstClr val="black"/>
                </a:solidFill>
                <a:latin typeface="Meiryo UI"/>
                <a:cs typeface="Meiryo UI" panose="020B0604030504040204" pitchFamily="50" charset="-128"/>
              </a:rPr>
              <a:t>製造されるまでの活動に伴う排出</a:t>
            </a:r>
          </a:p>
        </p:txBody>
      </p:sp>
    </p:spTree>
    <p:extLst>
      <p:ext uri="{BB962C8B-B14F-4D97-AF65-F5344CB8AC3E}">
        <p14:creationId xmlns:p14="http://schemas.microsoft.com/office/powerpoint/2010/main" val="30694639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a:t>
            </a:r>
            <a:r>
              <a:rPr lang="en-US" altLang="ja-JP" dirty="0"/>
              <a:t>1</a:t>
            </a:r>
            <a:r>
              <a:rPr lang="ja-JP" altLang="en-US" dirty="0"/>
              <a:t> 演習問題</a:t>
            </a:r>
          </a:p>
        </p:txBody>
      </p:sp>
      <p:graphicFrame>
        <p:nvGraphicFramePr>
          <p:cNvPr id="8" name="Group 158"/>
          <p:cNvGraphicFramePr>
            <a:graphicFrameLocks noGrp="1"/>
          </p:cNvGraphicFramePr>
          <p:nvPr>
            <p:extLst>
              <p:ext uri="{D42A27DB-BD31-4B8C-83A1-F6EECF244321}">
                <p14:modId xmlns:p14="http://schemas.microsoft.com/office/powerpoint/2010/main" val="2083879722"/>
              </p:ext>
            </p:extLst>
          </p:nvPr>
        </p:nvGraphicFramePr>
        <p:xfrm>
          <a:off x="487900" y="3059952"/>
          <a:ext cx="9649072" cy="2801440"/>
        </p:xfrm>
        <a:graphic>
          <a:graphicData uri="http://schemas.openxmlformats.org/drawingml/2006/table">
            <a:tbl>
              <a:tblPr/>
              <a:tblGrid>
                <a:gridCol w="1572328">
                  <a:extLst>
                    <a:ext uri="{9D8B030D-6E8A-4147-A177-3AD203B41FA5}">
                      <a16:colId xmlns:a16="http://schemas.microsoft.com/office/drawing/2014/main" val="20000"/>
                    </a:ext>
                  </a:extLst>
                </a:gridCol>
                <a:gridCol w="918178">
                  <a:extLst>
                    <a:ext uri="{9D8B030D-6E8A-4147-A177-3AD203B41FA5}">
                      <a16:colId xmlns:a16="http://schemas.microsoft.com/office/drawing/2014/main" val="20001"/>
                    </a:ext>
                  </a:extLst>
                </a:gridCol>
                <a:gridCol w="988807">
                  <a:extLst>
                    <a:ext uri="{9D8B030D-6E8A-4147-A177-3AD203B41FA5}">
                      <a16:colId xmlns:a16="http://schemas.microsoft.com/office/drawing/2014/main" val="20002"/>
                    </a:ext>
                  </a:extLst>
                </a:gridCol>
                <a:gridCol w="1059436">
                  <a:extLst>
                    <a:ext uri="{9D8B030D-6E8A-4147-A177-3AD203B41FA5}">
                      <a16:colId xmlns:a16="http://schemas.microsoft.com/office/drawing/2014/main" val="20003"/>
                    </a:ext>
                  </a:extLst>
                </a:gridCol>
                <a:gridCol w="1094751">
                  <a:extLst>
                    <a:ext uri="{9D8B030D-6E8A-4147-A177-3AD203B41FA5}">
                      <a16:colId xmlns:a16="http://schemas.microsoft.com/office/drawing/2014/main" val="20004"/>
                    </a:ext>
                  </a:extLst>
                </a:gridCol>
                <a:gridCol w="1604849">
                  <a:extLst>
                    <a:ext uri="{9D8B030D-6E8A-4147-A177-3AD203B41FA5}">
                      <a16:colId xmlns:a16="http://schemas.microsoft.com/office/drawing/2014/main" val="20005"/>
                    </a:ext>
                  </a:extLst>
                </a:gridCol>
                <a:gridCol w="1502830">
                  <a:extLst>
                    <a:ext uri="{9D8B030D-6E8A-4147-A177-3AD203B41FA5}">
                      <a16:colId xmlns:a16="http://schemas.microsoft.com/office/drawing/2014/main" val="20006"/>
                    </a:ext>
                  </a:extLst>
                </a:gridCol>
                <a:gridCol w="907893">
                  <a:extLst>
                    <a:ext uri="{9D8B030D-6E8A-4147-A177-3AD203B41FA5}">
                      <a16:colId xmlns:a16="http://schemas.microsoft.com/office/drawing/2014/main" val="20007"/>
                    </a:ext>
                  </a:extLst>
                </a:gridCol>
              </a:tblGrid>
              <a:tr h="330238">
                <a:tc row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調達物</a:t>
                      </a:r>
                    </a:p>
                  </a:txBody>
                  <a:tcPr marL="86400" marR="86400" marT="43199" marB="43199"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grid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年間購入量</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endParaRPr kumimoji="1" lang="ja-JP" altLang="en-US"/>
                    </a:p>
                  </a:txBody>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排出原単位</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排出量</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endParaRPr kumimoji="1" lang="ja-JP" altLang="en-US"/>
                    </a:p>
                  </a:txBody>
                  <a:tcPr/>
                </a:tc>
                <a:extLst>
                  <a:ext uri="{0D108BD9-81ED-4DB2-BD59-A6C34878D82A}">
                    <a16:rowId xmlns:a16="http://schemas.microsoft.com/office/drawing/2014/main" val="10000"/>
                  </a:ext>
                </a:extLst>
              </a:tr>
              <a:tr h="330238">
                <a:tc vMerge="1">
                  <a:txBody>
                    <a:bodyPr/>
                    <a:lstStyle/>
                    <a:p>
                      <a:endParaRPr kumimoji="1" lang="ja-JP" altLang="en-US"/>
                    </a:p>
                  </a:txBody>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1"/>
                  </a:ext>
                </a:extLst>
              </a:tr>
              <a:tr h="628635">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電球</a:t>
                      </a:r>
                    </a:p>
                  </a:txBody>
                  <a:tcPr marL="86400" marR="86400" marT="43199" marB="43199"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t-CO2/ </a:t>
                      </a:r>
                    </a:p>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t-CO2</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7048">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スタンド素材</a:t>
                      </a: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プラスチック</a:t>
                      </a: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t-CO2/</a:t>
                      </a:r>
                    </a:p>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t-CO2</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7048">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gridSpan="7">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9" name="Text Box 103"/>
          <p:cNvSpPr txBox="1">
            <a:spLocks noChangeArrowheads="1"/>
          </p:cNvSpPr>
          <p:nvPr/>
        </p:nvSpPr>
        <p:spPr bwMode="auto">
          <a:xfrm>
            <a:off x="798696" y="5198322"/>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0" name="Text Box 104"/>
          <p:cNvSpPr txBox="1">
            <a:spLocks noChangeArrowheads="1"/>
          </p:cNvSpPr>
          <p:nvPr/>
        </p:nvSpPr>
        <p:spPr bwMode="auto">
          <a:xfrm>
            <a:off x="2202852" y="5220383"/>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2" name="Text Box 105"/>
          <p:cNvSpPr txBox="1">
            <a:spLocks noChangeArrowheads="1"/>
          </p:cNvSpPr>
          <p:nvPr/>
        </p:nvSpPr>
        <p:spPr bwMode="auto">
          <a:xfrm>
            <a:off x="4362858" y="5202729"/>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3" name="Text Box 106"/>
          <p:cNvSpPr txBox="1">
            <a:spLocks noChangeArrowheads="1"/>
          </p:cNvSpPr>
          <p:nvPr/>
        </p:nvSpPr>
        <p:spPr bwMode="auto">
          <a:xfrm>
            <a:off x="8287528" y="5184379"/>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4" name="Rectangle 39"/>
          <p:cNvSpPr>
            <a:spLocks noChangeArrowheads="1"/>
          </p:cNvSpPr>
          <p:nvPr/>
        </p:nvSpPr>
        <p:spPr bwMode="auto">
          <a:xfrm>
            <a:off x="487900" y="1475776"/>
            <a:ext cx="9649072" cy="5899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lIns="86204" tIns="43102" rIns="86204" bIns="43102"/>
          <a:lstStyle>
            <a:lvl1pPr marL="323850" indent="-323850"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00088" indent="-268288"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fontAlgn="base">
              <a:spcBef>
                <a:spcPts val="0"/>
              </a:spcBef>
              <a:buClr>
                <a:prstClr val="black"/>
              </a:buClr>
              <a:buFont typeface="Wingdings" panose="05000000000000000000" pitchFamily="2" charset="2"/>
              <a:buChar char="l"/>
            </a:pPr>
            <a:r>
              <a:rPr lang="ja-JP" altLang="en-US" sz="2800" dirty="0" smtClean="0">
                <a:solidFill>
                  <a:prstClr val="black"/>
                </a:solidFill>
                <a:latin typeface="Meiryo UI"/>
                <a:ea typeface="Meiryo UI"/>
                <a:cs typeface="Meiryo UI" panose="020B0604030504040204" pitchFamily="50" charset="-128"/>
              </a:rPr>
              <a:t>電気スタンドを製造しているメーカーを想定</a:t>
            </a:r>
            <a:endParaRPr lang="ja-JP" altLang="en-US" sz="2800" dirty="0">
              <a:solidFill>
                <a:prstClr val="black"/>
              </a:solidFill>
              <a:latin typeface="Meiryo UI"/>
              <a:ea typeface="Meiryo UI"/>
              <a:cs typeface="Meiryo UI" panose="020B0604030504040204" pitchFamily="50" charset="-128"/>
            </a:endParaRPr>
          </a:p>
          <a:p>
            <a:pPr marL="628650" lvl="1" fontAlgn="base">
              <a:spcBef>
                <a:spcPts val="0"/>
              </a:spcBef>
              <a:buClr>
                <a:prstClr val="black"/>
              </a:buClr>
              <a:buFont typeface="Wingdings" panose="05000000000000000000" pitchFamily="2" charset="2"/>
              <a:buChar char="£"/>
            </a:pPr>
            <a:r>
              <a:rPr kumimoji="0" lang="ja-JP" altLang="en-US" dirty="0">
                <a:solidFill>
                  <a:prstClr val="black"/>
                </a:solidFill>
                <a:latin typeface="Meiryo UI"/>
                <a:ea typeface="Meiryo UI"/>
                <a:cs typeface="Meiryo UI" panose="020B0604030504040204" pitchFamily="50" charset="-128"/>
              </a:rPr>
              <a:t>自社（自グループ）の調達部品は</a:t>
            </a:r>
            <a:r>
              <a:rPr kumimoji="0" lang="ja-JP" altLang="en-US" dirty="0" smtClean="0">
                <a:solidFill>
                  <a:prstClr val="black"/>
                </a:solidFill>
                <a:latin typeface="Meiryo UI"/>
                <a:ea typeface="Meiryo UI"/>
                <a:cs typeface="Meiryo UI" panose="020B0604030504040204" pitchFamily="50" charset="-128"/>
              </a:rPr>
              <a:t>、電球、スタンド素材</a:t>
            </a:r>
            <a:r>
              <a:rPr kumimoji="0" lang="en-US" altLang="ja-JP" dirty="0" smtClean="0">
                <a:solidFill>
                  <a:prstClr val="black"/>
                </a:solidFill>
                <a:latin typeface="Meiryo UI"/>
                <a:ea typeface="Meiryo UI"/>
                <a:cs typeface="Meiryo UI" panose="020B0604030504040204" pitchFamily="50" charset="-128"/>
              </a:rPr>
              <a:t>…</a:t>
            </a:r>
          </a:p>
          <a:p>
            <a:pPr marL="628650" lvl="1" fontAlgn="base">
              <a:spcBef>
                <a:spcPts val="0"/>
              </a:spcBef>
              <a:buClr>
                <a:prstClr val="black"/>
              </a:buClr>
              <a:buFont typeface="Wingdings" panose="05000000000000000000" pitchFamily="2" charset="2"/>
              <a:buChar char="£"/>
            </a:pPr>
            <a:r>
              <a:rPr kumimoji="0" lang="ja-JP" altLang="en-US" dirty="0" smtClean="0">
                <a:solidFill>
                  <a:prstClr val="black"/>
                </a:solidFill>
                <a:latin typeface="Meiryo UI"/>
                <a:ea typeface="Meiryo UI"/>
                <a:cs typeface="Meiryo UI" panose="020B0604030504040204" pitchFamily="50" charset="-128"/>
              </a:rPr>
              <a:t>調達</a:t>
            </a:r>
            <a:r>
              <a:rPr kumimoji="0" lang="ja-JP" altLang="en-US" dirty="0">
                <a:solidFill>
                  <a:prstClr val="black"/>
                </a:solidFill>
                <a:latin typeface="Meiryo UI"/>
                <a:ea typeface="Meiryo UI"/>
                <a:cs typeface="Meiryo UI" panose="020B0604030504040204" pitchFamily="50" charset="-128"/>
              </a:rPr>
              <a:t>部品ごとに</a:t>
            </a:r>
            <a:r>
              <a:rPr kumimoji="0" lang="ja-JP" altLang="en-US" u="sng" dirty="0">
                <a:solidFill>
                  <a:srgbClr val="FF0000"/>
                </a:solidFill>
                <a:latin typeface="Meiryo UI"/>
                <a:ea typeface="Meiryo UI"/>
                <a:cs typeface="Meiryo UI" panose="020B0604030504040204" pitchFamily="50" charset="-128"/>
              </a:rPr>
              <a:t>「</a:t>
            </a:r>
            <a:r>
              <a:rPr kumimoji="0" lang="ja-JP" altLang="en-US" u="sng" dirty="0" smtClean="0">
                <a:solidFill>
                  <a:srgbClr val="FF0000"/>
                </a:solidFill>
                <a:latin typeface="Meiryo UI"/>
                <a:ea typeface="Meiryo UI"/>
                <a:cs typeface="Meiryo UI" panose="020B0604030504040204" pitchFamily="50" charset="-128"/>
              </a:rPr>
              <a:t>調達金額」</a:t>
            </a:r>
            <a:r>
              <a:rPr kumimoji="0" lang="en-US" altLang="ja-JP" u="sng" dirty="0">
                <a:solidFill>
                  <a:srgbClr val="FF0000"/>
                </a:solidFill>
                <a:latin typeface="Meiryo UI"/>
                <a:ea typeface="Meiryo UI"/>
                <a:cs typeface="Meiryo UI" panose="020B0604030504040204" pitchFamily="50" charset="-128"/>
              </a:rPr>
              <a:t>×</a:t>
            </a:r>
            <a:r>
              <a:rPr kumimoji="0" lang="ja-JP" altLang="en-US" u="sng" dirty="0">
                <a:solidFill>
                  <a:srgbClr val="FF0000"/>
                </a:solidFill>
                <a:latin typeface="Meiryo UI"/>
                <a:ea typeface="Meiryo UI"/>
                <a:cs typeface="Meiryo UI" panose="020B0604030504040204" pitchFamily="50" charset="-128"/>
              </a:rPr>
              <a:t>「</a:t>
            </a:r>
            <a:r>
              <a:rPr kumimoji="0" lang="ja-JP" altLang="en-US" u="sng" dirty="0" smtClean="0">
                <a:solidFill>
                  <a:srgbClr val="FF0000"/>
                </a:solidFill>
                <a:latin typeface="Meiryo UI"/>
                <a:ea typeface="Meiryo UI"/>
                <a:cs typeface="Meiryo UI" panose="020B0604030504040204" pitchFamily="50" charset="-128"/>
              </a:rPr>
              <a:t>排出原単位」</a:t>
            </a:r>
            <a:r>
              <a:rPr kumimoji="0" lang="ja-JP" altLang="en-US" dirty="0">
                <a:solidFill>
                  <a:prstClr val="black"/>
                </a:solidFill>
                <a:latin typeface="Meiryo UI"/>
                <a:ea typeface="Meiryo UI"/>
                <a:cs typeface="Meiryo UI" panose="020B0604030504040204" pitchFamily="50" charset="-128"/>
              </a:rPr>
              <a:t>で排出量を</a:t>
            </a:r>
            <a:r>
              <a:rPr kumimoji="0" lang="ja-JP" altLang="en-US" dirty="0" smtClean="0">
                <a:solidFill>
                  <a:prstClr val="black"/>
                </a:solidFill>
                <a:latin typeface="Meiryo UI"/>
                <a:ea typeface="Meiryo UI"/>
                <a:cs typeface="Meiryo UI" panose="020B0604030504040204" pitchFamily="50" charset="-128"/>
              </a:rPr>
              <a:t>算定</a:t>
            </a:r>
            <a:endParaRPr kumimoji="0" lang="en-US" altLang="ja-JP" dirty="0" smtClean="0">
              <a:solidFill>
                <a:prstClr val="black"/>
              </a:solidFill>
              <a:latin typeface="Meiryo UI"/>
              <a:ea typeface="Meiryo UI"/>
              <a:cs typeface="Meiryo UI" panose="020B0604030504040204" pitchFamily="50" charset="-128"/>
            </a:endParaRPr>
          </a:p>
        </p:txBody>
      </p:sp>
      <p:sp>
        <p:nvSpPr>
          <p:cNvPr id="15" name="角丸四角形吹き出し 14"/>
          <p:cNvSpPr/>
          <p:nvPr/>
        </p:nvSpPr>
        <p:spPr bwMode="auto">
          <a:xfrm>
            <a:off x="2556152" y="5825696"/>
            <a:ext cx="2856039" cy="1241420"/>
          </a:xfrm>
          <a:prstGeom prst="wedgeRoundRectCallout">
            <a:avLst>
              <a:gd name="adj1" fmla="val -50548"/>
              <a:gd name="adj2" fmla="val -106299"/>
              <a:gd name="adj3" fmla="val 16667"/>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a:cs typeface="Meiryo UI" panose="020B0604030504040204" pitchFamily="50" charset="-128"/>
              </a:rPr>
              <a:t>調達金額データは、例えば調達に関わる部署から取得する。</a:t>
            </a:r>
          </a:p>
        </p:txBody>
      </p:sp>
      <p:sp>
        <p:nvSpPr>
          <p:cNvPr id="16" name="角丸四角形吹き出し 15"/>
          <p:cNvSpPr/>
          <p:nvPr/>
        </p:nvSpPr>
        <p:spPr bwMode="auto">
          <a:xfrm>
            <a:off x="6499000" y="5472220"/>
            <a:ext cx="2856039" cy="1594896"/>
          </a:xfrm>
          <a:prstGeom prst="wedgeRoundRectCallout">
            <a:avLst>
              <a:gd name="adj1" fmla="val -40909"/>
              <a:gd name="adj2" fmla="val -79065"/>
              <a:gd name="adj3" fmla="val 16667"/>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defTabSz="795724" fontAlgn="base">
              <a:spcBef>
                <a:spcPct val="0"/>
              </a:spcBef>
              <a:spcAft>
                <a:spcPct val="0"/>
              </a:spcAft>
            </a:pPr>
            <a:r>
              <a:rPr lang="ja-JP" altLang="en-US" sz="2400" dirty="0">
                <a:solidFill>
                  <a:prstClr val="black"/>
                </a:solidFill>
                <a:latin typeface="Meiryo UI" panose="020B0604030504040204" pitchFamily="50" charset="-128"/>
                <a:cs typeface="Meiryo UI" panose="020B0604030504040204" pitchFamily="50" charset="-128"/>
              </a:rPr>
              <a:t>調達部品に合わせた原単位を「排出原単位データベース」等の文献より選定する。</a:t>
            </a:r>
          </a:p>
        </p:txBody>
      </p:sp>
    </p:spTree>
    <p:extLst>
      <p:ext uri="{BB962C8B-B14F-4D97-AF65-F5344CB8AC3E}">
        <p14:creationId xmlns:p14="http://schemas.microsoft.com/office/powerpoint/2010/main" val="125074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100" dirty="0"/>
              <a:t>排出原単位</a:t>
            </a:r>
            <a:r>
              <a:rPr lang="ja-JP" altLang="en-US" sz="2100" dirty="0" smtClean="0"/>
              <a:t>データベース　</a:t>
            </a:r>
            <a:r>
              <a:rPr lang="en-US" altLang="ja-JP" sz="2100" dirty="0" smtClean="0"/>
              <a:t> [</a:t>
            </a:r>
            <a:r>
              <a:rPr lang="en-US" altLang="ja-JP" sz="2100" dirty="0"/>
              <a:t>5] </a:t>
            </a:r>
            <a:r>
              <a:rPr lang="ja-JP" altLang="en-US" sz="2100" dirty="0"/>
              <a:t>産業連関表ベースの排出原単位</a:t>
            </a:r>
          </a:p>
        </p:txBody>
      </p:sp>
      <p:graphicFrame>
        <p:nvGraphicFramePr>
          <p:cNvPr id="9" name="表 8"/>
          <p:cNvGraphicFramePr>
            <a:graphicFrameLocks noGrp="1"/>
          </p:cNvGraphicFramePr>
          <p:nvPr>
            <p:extLst/>
          </p:nvPr>
        </p:nvGraphicFramePr>
        <p:xfrm>
          <a:off x="349980" y="1164530"/>
          <a:ext cx="9865096" cy="6096600"/>
        </p:xfrm>
        <a:graphic>
          <a:graphicData uri="http://schemas.openxmlformats.org/drawingml/2006/table">
            <a:tbl>
              <a:tblPr/>
              <a:tblGrid>
                <a:gridCol w="593363">
                  <a:extLst>
                    <a:ext uri="{9D8B030D-6E8A-4147-A177-3AD203B41FA5}">
                      <a16:colId xmlns:a16="http://schemas.microsoft.com/office/drawing/2014/main" val="20000"/>
                    </a:ext>
                  </a:extLst>
                </a:gridCol>
                <a:gridCol w="2625819">
                  <a:extLst>
                    <a:ext uri="{9D8B030D-6E8A-4147-A177-3AD203B41FA5}">
                      <a16:colId xmlns:a16="http://schemas.microsoft.com/office/drawing/2014/main" val="20001"/>
                    </a:ext>
                  </a:extLst>
                </a:gridCol>
                <a:gridCol w="1348971">
                  <a:extLst>
                    <a:ext uri="{9D8B030D-6E8A-4147-A177-3AD203B41FA5}">
                      <a16:colId xmlns:a16="http://schemas.microsoft.com/office/drawing/2014/main" val="20002"/>
                    </a:ext>
                  </a:extLst>
                </a:gridCol>
                <a:gridCol w="832447">
                  <a:extLst>
                    <a:ext uri="{9D8B030D-6E8A-4147-A177-3AD203B41FA5}">
                      <a16:colId xmlns:a16="http://schemas.microsoft.com/office/drawing/2014/main" val="20003"/>
                    </a:ext>
                  </a:extLst>
                </a:gridCol>
                <a:gridCol w="2100100">
                  <a:extLst>
                    <a:ext uri="{9D8B030D-6E8A-4147-A177-3AD203B41FA5}">
                      <a16:colId xmlns:a16="http://schemas.microsoft.com/office/drawing/2014/main" val="20004"/>
                    </a:ext>
                  </a:extLst>
                </a:gridCol>
                <a:gridCol w="2364396">
                  <a:extLst>
                    <a:ext uri="{9D8B030D-6E8A-4147-A177-3AD203B41FA5}">
                      <a16:colId xmlns:a16="http://schemas.microsoft.com/office/drawing/2014/main" val="20005"/>
                    </a:ext>
                  </a:extLst>
                </a:gridCol>
              </a:tblGrid>
              <a:tr h="293712">
                <a:tc gridSpan="6">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b"/>
                      <a:r>
                        <a:rPr lang="ja-JP" altLang="en-US"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表</a:t>
                      </a:r>
                      <a:r>
                        <a:rPr lang="en-US" altLang="ja-JP"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 </a:t>
                      </a:r>
                      <a:r>
                        <a:rPr lang="ja-JP" altLang="en-US"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産業連関表ベースの排出原単位（</a:t>
                      </a:r>
                      <a:r>
                        <a:rPr lang="en-US" altLang="ja-JP"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GLIO</a:t>
                      </a:r>
                      <a:r>
                        <a:rPr lang="ja-JP" altLang="en-US"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2005</a:t>
                      </a:r>
                      <a:r>
                        <a:rPr lang="ja-JP" altLang="en-US"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年表）</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93712">
                <a:tc rowSpan="2">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ct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No.</a:t>
                      </a:r>
                      <a:endParaRPr 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部門名</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gridSpan="2">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①物量ベースの</a:t>
                      </a:r>
                      <a:b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排出原単位</a:t>
                      </a:r>
                    </a:p>
                    <a:p>
                      <a:pPr algn="l" fontAlgn="b"/>
                      <a:endPar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ctr" fontAlgn="b"/>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GHG</a:t>
                      </a: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排出原単位</a:t>
                      </a: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I-A)</a:t>
                      </a:r>
                      <a:r>
                        <a:rPr lang="en-US" sz="15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-1</a:t>
                      </a:r>
                      <a:endPar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r" fontAlgn="b"/>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t-CO</a:t>
                      </a:r>
                      <a:r>
                        <a:rPr lang="en-US" sz="1500" u="none" strike="noStrike" baseline="-25000" dirty="0">
                          <a:effectLst/>
                          <a:latin typeface="Meiryo UI" panose="020B0604030504040204" pitchFamily="50" charset="-128"/>
                          <a:ea typeface="Meiryo UI" panose="020B0604030504040204" pitchFamily="50" charset="-128"/>
                          <a:cs typeface="Meiryo UI" panose="020B0604030504040204" pitchFamily="50" charset="-128"/>
                        </a:rPr>
                        <a:t>2</a:t>
                      </a: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eq/○○</a:t>
                      </a:r>
                      <a:endParaRPr 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hMerge="1">
                  <a:txBody>
                    <a:bodyPr/>
                    <a:lstStyle/>
                    <a:p>
                      <a:endParaRPr kumimoji="1" lang="ja-JP" altLang="en-US"/>
                    </a:p>
                  </a:txBody>
                  <a:tcPr/>
                </a:tc>
                <a:tc gridSpan="2">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b"/>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②金額ベースの排出原単位</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extLst>
                  <a:ext uri="{0D108BD9-81ED-4DB2-BD59-A6C34878D82A}">
                    <a16:rowId xmlns:a16="http://schemas.microsoft.com/office/drawing/2014/main" val="10001"/>
                  </a:ext>
                </a:extLst>
              </a:tr>
              <a:tr h="963797">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b"/>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生産者価格ベース</a:t>
                      </a:r>
                    </a:p>
                    <a:p>
                      <a:pPr algn="ctr" fontAlgn="b"/>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p>
                    <a:p>
                      <a:pPr algn="ctr" fontAlgn="b"/>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GHG</a:t>
                      </a: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排出原単位</a:t>
                      </a: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I-A)</a:t>
                      </a:r>
                      <a:r>
                        <a:rPr lang="en-US" sz="15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-1</a:t>
                      </a:r>
                      <a:endPar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r" fontAlgn="b"/>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t-CO</a:t>
                      </a:r>
                      <a:r>
                        <a:rPr lang="en-US" sz="1500" u="none" strike="noStrike" baseline="-25000" dirty="0">
                          <a:effectLst/>
                          <a:latin typeface="Meiryo UI" panose="020B0604030504040204" pitchFamily="50" charset="-128"/>
                          <a:ea typeface="Meiryo UI" panose="020B0604030504040204" pitchFamily="50" charset="-128"/>
                          <a:cs typeface="Meiryo UI" panose="020B0604030504040204" pitchFamily="50" charset="-128"/>
                        </a:rPr>
                        <a:t>2</a:t>
                      </a: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eq/</a:t>
                      </a:r>
                      <a:r>
                        <a:rPr lang="ja-JP" altLang="en-US"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b"/>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購入者価格ベース</a:t>
                      </a:r>
                    </a:p>
                    <a:p>
                      <a:pPr algn="ctr" fontAlgn="b"/>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（内生部門計：輸送除く）</a:t>
                      </a:r>
                    </a:p>
                    <a:p>
                      <a:pPr algn="ctr" fontAlgn="b"/>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GHG</a:t>
                      </a: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排出原単位</a:t>
                      </a: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I-A)</a:t>
                      </a:r>
                      <a:r>
                        <a:rPr lang="en-US" sz="15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-1</a:t>
                      </a:r>
                      <a:endPar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r" fontAlgn="b"/>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t-CO</a:t>
                      </a:r>
                      <a:r>
                        <a:rPr lang="en-US" sz="1500" u="none" strike="noStrike" baseline="-25000" dirty="0">
                          <a:effectLst/>
                          <a:latin typeface="Meiryo UI" panose="020B0604030504040204" pitchFamily="50" charset="-128"/>
                          <a:ea typeface="Meiryo UI" panose="020B0604030504040204" pitchFamily="50" charset="-128"/>
                          <a:cs typeface="Meiryo UI" panose="020B0604030504040204" pitchFamily="50" charset="-128"/>
                        </a:rPr>
                        <a:t>2</a:t>
                      </a: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eq/</a:t>
                      </a: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2"/>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127</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石けん・合成洗剤・界面活性剤　　　　　　　　　　　　　　　　</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1.60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t</a:t>
                      </a:r>
                      <a:endParaRPr 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5.46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4.65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128</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化粧品・歯磨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0.0195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kg</a:t>
                      </a:r>
                      <a:endParaRPr 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4.32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3.50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129</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塗料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2.30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t</a:t>
                      </a:r>
                      <a:endParaRPr 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6.28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4.99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130</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印刷インキ</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3.52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t</a:t>
                      </a:r>
                      <a:endParaRPr 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5.64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4.88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131</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zh-CN"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写真感光材料　　　　　　　　　　　　　　　　　　　　　　　　</a:t>
                      </a:r>
                      <a:endParaRPr lang="zh-CN"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0.00235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m</a:t>
                      </a:r>
                      <a:r>
                        <a:rPr lang="en-US" sz="1500" u="none" strike="noStrike" baseline="30000">
                          <a:effectLst/>
                          <a:latin typeface="Meiryo UI" panose="020B0604030504040204" pitchFamily="50" charset="-128"/>
                          <a:ea typeface="Meiryo UI" panose="020B0604030504040204" pitchFamily="50" charset="-128"/>
                          <a:cs typeface="Meiryo UI" panose="020B0604030504040204" pitchFamily="50" charset="-128"/>
                        </a:rPr>
                        <a:t>2</a:t>
                      </a:r>
                      <a:endParaRPr 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6.55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5.45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132</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農薬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11.32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t</a:t>
                      </a:r>
                      <a:endParaRPr 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7.56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5.86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133</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ゼラチン・接着剤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0.00223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kg</a:t>
                      </a:r>
                      <a:endParaRPr 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6.15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5.14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134</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その他の化学最終製品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5.77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t</a:t>
                      </a:r>
                      <a:endParaRPr 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7.41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6.36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135</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石油製品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0.573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kl</a:t>
                      </a:r>
                      <a:endParaRPr 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8.60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7.13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136</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石炭製品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0.321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t</a:t>
                      </a:r>
                      <a:endParaRPr 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21.54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19.54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137</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舗装材料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4.25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3.48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138</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プラスチック製品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1.95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t</a:t>
                      </a:r>
                      <a:endParaRPr 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4.71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4.00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139</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タイヤ・チューブ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7.14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6.11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140</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ゴム製履物</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4.94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千足</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3.36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2.72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93712">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141</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プラスチック製履物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5.05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千足</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4.35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3.37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309743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100" dirty="0"/>
              <a:t>排出原単位</a:t>
            </a:r>
            <a:r>
              <a:rPr lang="ja-JP" altLang="en-US" sz="2100" dirty="0" smtClean="0"/>
              <a:t>データベース　</a:t>
            </a:r>
            <a:r>
              <a:rPr lang="en-US" altLang="ja-JP" sz="2100" dirty="0" smtClean="0"/>
              <a:t> [</a:t>
            </a:r>
            <a:r>
              <a:rPr lang="en-US" altLang="ja-JP" sz="2100" dirty="0"/>
              <a:t>5] </a:t>
            </a:r>
            <a:r>
              <a:rPr lang="ja-JP" altLang="en-US" sz="2100" dirty="0"/>
              <a:t>産業連関表ベースの排出原単位</a:t>
            </a:r>
          </a:p>
        </p:txBody>
      </p:sp>
      <p:graphicFrame>
        <p:nvGraphicFramePr>
          <p:cNvPr id="4" name="表 3"/>
          <p:cNvGraphicFramePr>
            <a:graphicFrameLocks noGrp="1"/>
          </p:cNvGraphicFramePr>
          <p:nvPr>
            <p:extLst/>
          </p:nvPr>
        </p:nvGraphicFramePr>
        <p:xfrm>
          <a:off x="349980" y="1164530"/>
          <a:ext cx="9865096" cy="5796000"/>
        </p:xfrm>
        <a:graphic>
          <a:graphicData uri="http://schemas.openxmlformats.org/drawingml/2006/table">
            <a:tbl>
              <a:tblPr/>
              <a:tblGrid>
                <a:gridCol w="593363">
                  <a:extLst>
                    <a:ext uri="{9D8B030D-6E8A-4147-A177-3AD203B41FA5}">
                      <a16:colId xmlns:a16="http://schemas.microsoft.com/office/drawing/2014/main" val="20000"/>
                    </a:ext>
                  </a:extLst>
                </a:gridCol>
                <a:gridCol w="2625819">
                  <a:extLst>
                    <a:ext uri="{9D8B030D-6E8A-4147-A177-3AD203B41FA5}">
                      <a16:colId xmlns:a16="http://schemas.microsoft.com/office/drawing/2014/main" val="20001"/>
                    </a:ext>
                  </a:extLst>
                </a:gridCol>
                <a:gridCol w="1348971">
                  <a:extLst>
                    <a:ext uri="{9D8B030D-6E8A-4147-A177-3AD203B41FA5}">
                      <a16:colId xmlns:a16="http://schemas.microsoft.com/office/drawing/2014/main" val="20002"/>
                    </a:ext>
                  </a:extLst>
                </a:gridCol>
                <a:gridCol w="832447">
                  <a:extLst>
                    <a:ext uri="{9D8B030D-6E8A-4147-A177-3AD203B41FA5}">
                      <a16:colId xmlns:a16="http://schemas.microsoft.com/office/drawing/2014/main" val="20003"/>
                    </a:ext>
                  </a:extLst>
                </a:gridCol>
                <a:gridCol w="2100100">
                  <a:extLst>
                    <a:ext uri="{9D8B030D-6E8A-4147-A177-3AD203B41FA5}">
                      <a16:colId xmlns:a16="http://schemas.microsoft.com/office/drawing/2014/main" val="20004"/>
                    </a:ext>
                  </a:extLst>
                </a:gridCol>
                <a:gridCol w="2364396">
                  <a:extLst>
                    <a:ext uri="{9D8B030D-6E8A-4147-A177-3AD203B41FA5}">
                      <a16:colId xmlns:a16="http://schemas.microsoft.com/office/drawing/2014/main" val="20005"/>
                    </a:ext>
                  </a:extLst>
                </a:gridCol>
              </a:tblGrid>
              <a:tr h="228189">
                <a:tc gridSpan="6">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b"/>
                      <a:r>
                        <a:rPr lang="ja-JP" altLang="en-US"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表</a:t>
                      </a:r>
                      <a:r>
                        <a:rPr lang="en-US" altLang="ja-JP"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 </a:t>
                      </a:r>
                      <a:r>
                        <a:rPr lang="ja-JP" altLang="en-US"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産業連関表ベースの排出原単位（</a:t>
                      </a:r>
                      <a:r>
                        <a:rPr lang="en-US" altLang="ja-JP"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GLIO</a:t>
                      </a:r>
                      <a:r>
                        <a:rPr lang="ja-JP" altLang="en-US"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2005</a:t>
                      </a:r>
                      <a:r>
                        <a:rPr lang="ja-JP" altLang="en-US"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年表）</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28189">
                <a:tc rowSpan="2">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ct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No.</a:t>
                      </a:r>
                      <a:endParaRPr 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部門名</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gridSpan="2">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①物量ベースの</a:t>
                      </a:r>
                      <a:b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排出原単位</a:t>
                      </a:r>
                    </a:p>
                    <a:p>
                      <a:pPr algn="l" fontAlgn="b"/>
                      <a:endPar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ctr" fontAlgn="b"/>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GHG</a:t>
                      </a: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排出原単位</a:t>
                      </a: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I-A)</a:t>
                      </a:r>
                      <a:r>
                        <a:rPr lang="en-US" sz="15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-1</a:t>
                      </a:r>
                      <a:endPar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r" fontAlgn="b"/>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t-CO</a:t>
                      </a:r>
                      <a:r>
                        <a:rPr lang="en-US" sz="1500" u="none" strike="noStrike" baseline="-25000" dirty="0">
                          <a:effectLst/>
                          <a:latin typeface="Meiryo UI" panose="020B0604030504040204" pitchFamily="50" charset="-128"/>
                          <a:ea typeface="Meiryo UI" panose="020B0604030504040204" pitchFamily="50" charset="-128"/>
                          <a:cs typeface="Meiryo UI" panose="020B0604030504040204" pitchFamily="50" charset="-128"/>
                        </a:rPr>
                        <a:t>2</a:t>
                      </a: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eq/○○</a:t>
                      </a:r>
                      <a:endParaRPr 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hMerge="1">
                  <a:txBody>
                    <a:bodyPr/>
                    <a:lstStyle/>
                    <a:p>
                      <a:endParaRPr kumimoji="1" lang="ja-JP" altLang="en-US"/>
                    </a:p>
                  </a:txBody>
                  <a:tcPr/>
                </a:tc>
                <a:tc gridSpan="2">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b"/>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②金額ベースの排出原単位</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extLst>
                  <a:ext uri="{0D108BD9-81ED-4DB2-BD59-A6C34878D82A}">
                    <a16:rowId xmlns:a16="http://schemas.microsoft.com/office/drawing/2014/main" val="10001"/>
                  </a:ext>
                </a:extLst>
              </a:tr>
              <a:tr h="912757">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b"/>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生産者価格ベース</a:t>
                      </a:r>
                    </a:p>
                    <a:p>
                      <a:pPr algn="ctr" fontAlgn="b"/>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p>
                    <a:p>
                      <a:pPr algn="ctr" fontAlgn="b"/>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GHG</a:t>
                      </a: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排出原単位</a:t>
                      </a: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I-A)</a:t>
                      </a:r>
                      <a:r>
                        <a:rPr lang="en-US" sz="15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-1</a:t>
                      </a:r>
                      <a:endPar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r" fontAlgn="b"/>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t-CO</a:t>
                      </a:r>
                      <a:r>
                        <a:rPr lang="en-US" sz="1500" u="none" strike="noStrike" baseline="-25000" dirty="0">
                          <a:effectLst/>
                          <a:latin typeface="Meiryo UI" panose="020B0604030504040204" pitchFamily="50" charset="-128"/>
                          <a:ea typeface="Meiryo UI" panose="020B0604030504040204" pitchFamily="50" charset="-128"/>
                          <a:cs typeface="Meiryo UI" panose="020B0604030504040204" pitchFamily="50" charset="-128"/>
                        </a:rPr>
                        <a:t>2</a:t>
                      </a: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eq/</a:t>
                      </a:r>
                      <a:r>
                        <a:rPr lang="ja-JP" altLang="en-US"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ctr" fontAlgn="b"/>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購入者価格ベース</a:t>
                      </a:r>
                    </a:p>
                    <a:p>
                      <a:pPr algn="ctr" fontAlgn="b"/>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（内生部門計：輸送除く）</a:t>
                      </a:r>
                    </a:p>
                    <a:p>
                      <a:pPr algn="ctr" fontAlgn="b"/>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GHG</a:t>
                      </a: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排出原単位</a:t>
                      </a: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I-A)</a:t>
                      </a:r>
                      <a:r>
                        <a:rPr lang="en-US" sz="15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-1</a:t>
                      </a:r>
                      <a:endPar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r" fontAlgn="b"/>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t-CO</a:t>
                      </a:r>
                      <a:r>
                        <a:rPr lang="en-US" sz="1500" u="none" strike="noStrike" baseline="-25000" dirty="0">
                          <a:effectLst/>
                          <a:latin typeface="Meiryo UI" panose="020B0604030504040204" pitchFamily="50" charset="-128"/>
                          <a:ea typeface="Meiryo UI" panose="020B0604030504040204" pitchFamily="50" charset="-128"/>
                          <a:cs typeface="Meiryo UI" panose="020B0604030504040204" pitchFamily="50" charset="-128"/>
                        </a:rPr>
                        <a:t>2</a:t>
                      </a:r>
                      <a:r>
                        <a:rPr 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eq/</a:t>
                      </a: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2"/>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221</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その他の産業用電気機器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2.78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4.01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3.61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222</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電子応用装置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0.414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3.01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2.71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223</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電気計測器</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2.74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2.53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224</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電球類</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1.111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千個</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3.22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2.67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225</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zh-TW"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電気照明器具　　　　　　　　　　　　　　　　　　　　　　　　</a:t>
                      </a:r>
                      <a:endParaRPr lang="zh-TW"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11.28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千個</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3.71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3.14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226</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電池　</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0.868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千個</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5.82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4.15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227</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その他の電気機械器具　　　　　　　　　　　　　　　　　　　　</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5.56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5.03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228</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民生用エアコンディショナ　　　　　　　　　　　　　　　　　　</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0.307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4.12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3.43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229</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民生用電気機器（除エアコン）　　　　　　　　　　　　　　　　</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0.1328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3.85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3.15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230</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ビデオ機器</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0.1231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3.83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3.02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231</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zh-TW"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電気音響機器　　　　　　　　　　　　　　　　　　　　　　　　</a:t>
                      </a:r>
                      <a:endParaRPr lang="zh-TW"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3.50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3.20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232</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ラジオ・テレビ受信機　　　　　　　　　　　　　　　　　　　　</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0.499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3.53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3.45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233</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zh-TW"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有線電気通信機器　　　　　　　　　　　　　　　　　　　　　　</a:t>
                      </a:r>
                      <a:endParaRPr lang="zh-TW"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0.159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3.29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2.81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8189">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234</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dirty="0">
                          <a:effectLst/>
                          <a:latin typeface="Meiryo UI" panose="020B0604030504040204" pitchFamily="50" charset="-128"/>
                          <a:ea typeface="Meiryo UI" panose="020B0604030504040204" pitchFamily="50" charset="-128"/>
                          <a:cs typeface="Meiryo UI" panose="020B0604030504040204" pitchFamily="50" charset="-128"/>
                        </a:rPr>
                        <a:t>携帯電話機</a:t>
                      </a:r>
                      <a:endParaRPr lang="ja-JP" altLang="en-US"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0.1699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l" fontAlgn="ctr"/>
                      <a:r>
                        <a:rPr lang="ja-JP" altLang="en-US" sz="1500" u="none" strike="noStrike">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a:effectLst/>
                          <a:latin typeface="Meiryo UI" panose="020B0604030504040204" pitchFamily="50" charset="-128"/>
                          <a:ea typeface="Meiryo UI" panose="020B0604030504040204" pitchFamily="50" charset="-128"/>
                          <a:cs typeface="Meiryo UI" panose="020B0604030504040204" pitchFamily="50" charset="-128"/>
                        </a:rPr>
                        <a:t>3.32 </a:t>
                      </a:r>
                      <a:endParaRPr lang="en-US" altLang="ja-JP" sz="15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HGSｺﾞｼｯｸM"/>
                        </a:defRPr>
                      </a:lvl1pPr>
                      <a:lvl2pPr marL="457200" algn="l" defTabSz="914400" rtl="0" eaLnBrk="1" latinLnBrk="0" hangingPunct="1">
                        <a:defRPr kumimoji="1" sz="1800" kern="1200">
                          <a:solidFill>
                            <a:schemeClr val="dk1"/>
                          </a:solidFill>
                          <a:latin typeface="Arial"/>
                          <a:ea typeface="HGSｺﾞｼｯｸM"/>
                        </a:defRPr>
                      </a:lvl2pPr>
                      <a:lvl3pPr marL="914400" algn="l" defTabSz="914400" rtl="0" eaLnBrk="1" latinLnBrk="0" hangingPunct="1">
                        <a:defRPr kumimoji="1" sz="1800" kern="1200">
                          <a:solidFill>
                            <a:schemeClr val="dk1"/>
                          </a:solidFill>
                          <a:latin typeface="Arial"/>
                          <a:ea typeface="HGSｺﾞｼｯｸM"/>
                        </a:defRPr>
                      </a:lvl3pPr>
                      <a:lvl4pPr marL="1371600" algn="l" defTabSz="914400" rtl="0" eaLnBrk="1" latinLnBrk="0" hangingPunct="1">
                        <a:defRPr kumimoji="1" sz="1800" kern="1200">
                          <a:solidFill>
                            <a:schemeClr val="dk1"/>
                          </a:solidFill>
                          <a:latin typeface="Arial"/>
                          <a:ea typeface="HGSｺﾞｼｯｸM"/>
                        </a:defRPr>
                      </a:lvl4pPr>
                      <a:lvl5pPr marL="1828800" algn="l" defTabSz="914400" rtl="0" eaLnBrk="1" latinLnBrk="0" hangingPunct="1">
                        <a:defRPr kumimoji="1" sz="1800" kern="1200">
                          <a:solidFill>
                            <a:schemeClr val="dk1"/>
                          </a:solidFill>
                          <a:latin typeface="Arial"/>
                          <a:ea typeface="HGSｺﾞｼｯｸM"/>
                        </a:defRPr>
                      </a:lvl5pPr>
                      <a:lvl6pPr marL="2286000" algn="l" defTabSz="914400" rtl="0" eaLnBrk="1" latinLnBrk="0" hangingPunct="1">
                        <a:defRPr kumimoji="1" sz="1800" kern="1200">
                          <a:solidFill>
                            <a:schemeClr val="dk1"/>
                          </a:solidFill>
                          <a:latin typeface="Arial"/>
                          <a:ea typeface="HGSｺﾞｼｯｸM"/>
                        </a:defRPr>
                      </a:lvl6pPr>
                      <a:lvl7pPr marL="2743200" algn="l" defTabSz="914400" rtl="0" eaLnBrk="1" latinLnBrk="0" hangingPunct="1">
                        <a:defRPr kumimoji="1" sz="1800" kern="1200">
                          <a:solidFill>
                            <a:schemeClr val="dk1"/>
                          </a:solidFill>
                          <a:latin typeface="Arial"/>
                          <a:ea typeface="HGSｺﾞｼｯｸM"/>
                        </a:defRPr>
                      </a:lvl7pPr>
                      <a:lvl8pPr marL="3200400" algn="l" defTabSz="914400" rtl="0" eaLnBrk="1" latinLnBrk="0" hangingPunct="1">
                        <a:defRPr kumimoji="1" sz="1800" kern="1200">
                          <a:solidFill>
                            <a:schemeClr val="dk1"/>
                          </a:solidFill>
                          <a:latin typeface="Arial"/>
                          <a:ea typeface="HGSｺﾞｼｯｸM"/>
                        </a:defRPr>
                      </a:lvl8pPr>
                      <a:lvl9pPr marL="3657600" algn="l" defTabSz="914400" rtl="0" eaLnBrk="1" latinLnBrk="0" hangingPunct="1">
                        <a:defRPr kumimoji="1" sz="1800" kern="1200">
                          <a:solidFill>
                            <a:schemeClr val="dk1"/>
                          </a:solidFill>
                          <a:latin typeface="Arial"/>
                          <a:ea typeface="HGSｺﾞｼｯｸM"/>
                        </a:defRPr>
                      </a:lvl9pPr>
                    </a:lstStyle>
                    <a:p>
                      <a:pPr algn="r" fontAlgn="ctr"/>
                      <a:r>
                        <a:rPr lang="en-US" altLang="ja-JP" sz="1500" u="none" strike="noStrike" dirty="0">
                          <a:effectLst/>
                          <a:latin typeface="Meiryo UI" panose="020B0604030504040204" pitchFamily="50" charset="-128"/>
                          <a:ea typeface="Meiryo UI" panose="020B0604030504040204" pitchFamily="50" charset="-128"/>
                          <a:cs typeface="Meiryo UI" panose="020B0604030504040204" pitchFamily="50" charset="-128"/>
                        </a:rPr>
                        <a:t>2.50 </a:t>
                      </a:r>
                      <a:endParaRPr lang="en-US" altLang="ja-JP" sz="15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074363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a:t>
            </a:r>
            <a:r>
              <a:rPr lang="en-US" altLang="ja-JP" dirty="0"/>
              <a:t>1</a:t>
            </a:r>
            <a:r>
              <a:rPr lang="ja-JP" altLang="en-US" dirty="0"/>
              <a:t> 演習問題</a:t>
            </a:r>
          </a:p>
        </p:txBody>
      </p:sp>
      <p:graphicFrame>
        <p:nvGraphicFramePr>
          <p:cNvPr id="8" name="Group 158"/>
          <p:cNvGraphicFramePr>
            <a:graphicFrameLocks noGrp="1"/>
          </p:cNvGraphicFramePr>
          <p:nvPr>
            <p:extLst>
              <p:ext uri="{D42A27DB-BD31-4B8C-83A1-F6EECF244321}">
                <p14:modId xmlns:p14="http://schemas.microsoft.com/office/powerpoint/2010/main" val="1750628851"/>
              </p:ext>
            </p:extLst>
          </p:nvPr>
        </p:nvGraphicFramePr>
        <p:xfrm>
          <a:off x="487900" y="3059952"/>
          <a:ext cx="9649072" cy="3136720"/>
        </p:xfrm>
        <a:graphic>
          <a:graphicData uri="http://schemas.openxmlformats.org/drawingml/2006/table">
            <a:tbl>
              <a:tblPr/>
              <a:tblGrid>
                <a:gridCol w="1572328">
                  <a:extLst>
                    <a:ext uri="{9D8B030D-6E8A-4147-A177-3AD203B41FA5}">
                      <a16:colId xmlns:a16="http://schemas.microsoft.com/office/drawing/2014/main" val="20000"/>
                    </a:ext>
                  </a:extLst>
                </a:gridCol>
                <a:gridCol w="918178">
                  <a:extLst>
                    <a:ext uri="{9D8B030D-6E8A-4147-A177-3AD203B41FA5}">
                      <a16:colId xmlns:a16="http://schemas.microsoft.com/office/drawing/2014/main" val="20001"/>
                    </a:ext>
                  </a:extLst>
                </a:gridCol>
                <a:gridCol w="988807">
                  <a:extLst>
                    <a:ext uri="{9D8B030D-6E8A-4147-A177-3AD203B41FA5}">
                      <a16:colId xmlns:a16="http://schemas.microsoft.com/office/drawing/2014/main" val="20002"/>
                    </a:ext>
                  </a:extLst>
                </a:gridCol>
                <a:gridCol w="1059436">
                  <a:extLst>
                    <a:ext uri="{9D8B030D-6E8A-4147-A177-3AD203B41FA5}">
                      <a16:colId xmlns:a16="http://schemas.microsoft.com/office/drawing/2014/main" val="20003"/>
                    </a:ext>
                  </a:extLst>
                </a:gridCol>
                <a:gridCol w="1094751">
                  <a:extLst>
                    <a:ext uri="{9D8B030D-6E8A-4147-A177-3AD203B41FA5}">
                      <a16:colId xmlns:a16="http://schemas.microsoft.com/office/drawing/2014/main" val="20004"/>
                    </a:ext>
                  </a:extLst>
                </a:gridCol>
                <a:gridCol w="1604849">
                  <a:extLst>
                    <a:ext uri="{9D8B030D-6E8A-4147-A177-3AD203B41FA5}">
                      <a16:colId xmlns:a16="http://schemas.microsoft.com/office/drawing/2014/main" val="20005"/>
                    </a:ext>
                  </a:extLst>
                </a:gridCol>
                <a:gridCol w="1502830">
                  <a:extLst>
                    <a:ext uri="{9D8B030D-6E8A-4147-A177-3AD203B41FA5}">
                      <a16:colId xmlns:a16="http://schemas.microsoft.com/office/drawing/2014/main" val="20006"/>
                    </a:ext>
                  </a:extLst>
                </a:gridCol>
                <a:gridCol w="907893">
                  <a:extLst>
                    <a:ext uri="{9D8B030D-6E8A-4147-A177-3AD203B41FA5}">
                      <a16:colId xmlns:a16="http://schemas.microsoft.com/office/drawing/2014/main" val="20007"/>
                    </a:ext>
                  </a:extLst>
                </a:gridCol>
              </a:tblGrid>
              <a:tr h="330238">
                <a:tc row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調達物</a:t>
                      </a:r>
                    </a:p>
                  </a:txBody>
                  <a:tcPr marL="86400" marR="86400" marT="43199" marB="43199"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grid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年間購入量</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endParaRPr kumimoji="1" lang="ja-JP" altLang="en-US"/>
                    </a:p>
                  </a:txBody>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排出原単位</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排出量</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endParaRPr kumimoji="1" lang="ja-JP" altLang="en-US"/>
                    </a:p>
                  </a:txBody>
                  <a:tcPr/>
                </a:tc>
                <a:extLst>
                  <a:ext uri="{0D108BD9-81ED-4DB2-BD59-A6C34878D82A}">
                    <a16:rowId xmlns:a16="http://schemas.microsoft.com/office/drawing/2014/main" val="10000"/>
                  </a:ext>
                </a:extLst>
              </a:tr>
              <a:tr h="330238">
                <a:tc vMerge="1">
                  <a:txBody>
                    <a:bodyPr/>
                    <a:lstStyle/>
                    <a:p>
                      <a:endParaRPr kumimoji="1" lang="ja-JP" altLang="en-US"/>
                    </a:p>
                  </a:txBody>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1"/>
                  </a:ext>
                </a:extLst>
              </a:tr>
              <a:tr h="628635">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電球</a:t>
                      </a:r>
                    </a:p>
                  </a:txBody>
                  <a:tcPr marL="86400" marR="86400" marT="43199" marB="43199"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2.67</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t-CO2/ </a:t>
                      </a:r>
                    </a:p>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7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排出原単位</a:t>
                      </a:r>
                      <a:r>
                        <a:rPr kumimoji="1" lang="en-US" altLang="ja-JP" sz="17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DB P.11</a:t>
                      </a:r>
                    </a:p>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7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電球類</a:t>
                      </a:r>
                      <a:endParaRPr kumimoji="1" lang="en-US" altLang="ja-JP" sz="17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1,068</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t-CO2</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7048">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スタンド素材</a:t>
                      </a: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プラスチック</a:t>
                      </a: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4.00</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t-CO2/</a:t>
                      </a:r>
                    </a:p>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7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排出原単位</a:t>
                      </a:r>
                      <a:r>
                        <a:rPr kumimoji="1" lang="en-US" altLang="ja-JP" sz="17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DB P.10</a:t>
                      </a:r>
                    </a:p>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7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プラスチック製品</a:t>
                      </a:r>
                      <a:endParaRPr kumimoji="1" lang="en-US" altLang="ja-JP" sz="17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800</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t-CO2</a:t>
                      </a: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7048">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gridSpan="7">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9" name="Text Box 103"/>
          <p:cNvSpPr txBox="1">
            <a:spLocks noChangeArrowheads="1"/>
          </p:cNvSpPr>
          <p:nvPr/>
        </p:nvSpPr>
        <p:spPr bwMode="auto">
          <a:xfrm>
            <a:off x="798696" y="5561703"/>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0" name="Text Box 104"/>
          <p:cNvSpPr txBox="1">
            <a:spLocks noChangeArrowheads="1"/>
          </p:cNvSpPr>
          <p:nvPr/>
        </p:nvSpPr>
        <p:spPr bwMode="auto">
          <a:xfrm>
            <a:off x="2202852" y="5561703"/>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2" name="Text Box 105"/>
          <p:cNvSpPr txBox="1">
            <a:spLocks noChangeArrowheads="1"/>
          </p:cNvSpPr>
          <p:nvPr/>
        </p:nvSpPr>
        <p:spPr bwMode="auto">
          <a:xfrm>
            <a:off x="4362858" y="5561703"/>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3" name="Text Box 106"/>
          <p:cNvSpPr txBox="1">
            <a:spLocks noChangeArrowheads="1"/>
          </p:cNvSpPr>
          <p:nvPr/>
        </p:nvSpPr>
        <p:spPr bwMode="auto">
          <a:xfrm>
            <a:off x="8287528" y="5561703"/>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4" name="Rectangle 39"/>
          <p:cNvSpPr>
            <a:spLocks noChangeArrowheads="1"/>
          </p:cNvSpPr>
          <p:nvPr/>
        </p:nvSpPr>
        <p:spPr bwMode="auto">
          <a:xfrm>
            <a:off x="487900" y="1475776"/>
            <a:ext cx="9649072" cy="5899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lIns="86204" tIns="43102" rIns="86204" bIns="43102"/>
          <a:lstStyle>
            <a:lvl1pPr marL="323850" indent="-323850"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00088" indent="-268288"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fontAlgn="base">
              <a:spcBef>
                <a:spcPts val="0"/>
              </a:spcBef>
              <a:buClr>
                <a:prstClr val="black"/>
              </a:buClr>
              <a:buFont typeface="Wingdings" panose="05000000000000000000" pitchFamily="2" charset="2"/>
              <a:buChar char="l"/>
            </a:pPr>
            <a:r>
              <a:rPr lang="ja-JP" altLang="en-US" sz="2800" dirty="0" smtClean="0">
                <a:solidFill>
                  <a:prstClr val="black"/>
                </a:solidFill>
                <a:latin typeface="Meiryo UI"/>
                <a:ea typeface="Meiryo UI"/>
                <a:cs typeface="Meiryo UI" panose="020B0604030504040204" pitchFamily="50" charset="-128"/>
              </a:rPr>
              <a:t>電気スタンドを製造しているメーカーを想定</a:t>
            </a:r>
            <a:endParaRPr lang="ja-JP" altLang="en-US" sz="2800" dirty="0">
              <a:solidFill>
                <a:prstClr val="black"/>
              </a:solidFill>
              <a:latin typeface="Meiryo UI"/>
              <a:ea typeface="Meiryo UI"/>
              <a:cs typeface="Meiryo UI" panose="020B0604030504040204" pitchFamily="50" charset="-128"/>
            </a:endParaRPr>
          </a:p>
          <a:p>
            <a:pPr marL="628650" lvl="1" fontAlgn="base">
              <a:spcBef>
                <a:spcPts val="0"/>
              </a:spcBef>
              <a:buClr>
                <a:prstClr val="black"/>
              </a:buClr>
              <a:buFont typeface="Wingdings" panose="05000000000000000000" pitchFamily="2" charset="2"/>
              <a:buChar char="£"/>
            </a:pPr>
            <a:r>
              <a:rPr kumimoji="0" lang="ja-JP" altLang="en-US" dirty="0">
                <a:solidFill>
                  <a:prstClr val="black"/>
                </a:solidFill>
                <a:latin typeface="Meiryo UI"/>
                <a:ea typeface="Meiryo UI"/>
                <a:cs typeface="Meiryo UI" panose="020B0604030504040204" pitchFamily="50" charset="-128"/>
              </a:rPr>
              <a:t>自社（自グループ）の調達部品は</a:t>
            </a:r>
            <a:r>
              <a:rPr kumimoji="0" lang="ja-JP" altLang="en-US" dirty="0" smtClean="0">
                <a:solidFill>
                  <a:prstClr val="black"/>
                </a:solidFill>
                <a:latin typeface="Meiryo UI"/>
                <a:ea typeface="Meiryo UI"/>
                <a:cs typeface="Meiryo UI" panose="020B0604030504040204" pitchFamily="50" charset="-128"/>
              </a:rPr>
              <a:t>、電球、スタンド素材</a:t>
            </a:r>
            <a:r>
              <a:rPr kumimoji="0" lang="en-US" altLang="ja-JP" dirty="0" smtClean="0">
                <a:solidFill>
                  <a:prstClr val="black"/>
                </a:solidFill>
                <a:latin typeface="Meiryo UI"/>
                <a:ea typeface="Meiryo UI"/>
                <a:cs typeface="Meiryo UI" panose="020B0604030504040204" pitchFamily="50" charset="-128"/>
              </a:rPr>
              <a:t>…</a:t>
            </a:r>
          </a:p>
          <a:p>
            <a:pPr marL="628650" lvl="1" fontAlgn="base">
              <a:spcBef>
                <a:spcPts val="0"/>
              </a:spcBef>
              <a:buClr>
                <a:prstClr val="black"/>
              </a:buClr>
              <a:buFont typeface="Wingdings" panose="05000000000000000000" pitchFamily="2" charset="2"/>
              <a:buChar char="£"/>
            </a:pPr>
            <a:r>
              <a:rPr kumimoji="0" lang="ja-JP" altLang="en-US" dirty="0" smtClean="0">
                <a:solidFill>
                  <a:prstClr val="black"/>
                </a:solidFill>
                <a:latin typeface="Meiryo UI"/>
                <a:ea typeface="Meiryo UI"/>
                <a:cs typeface="Meiryo UI" panose="020B0604030504040204" pitchFamily="50" charset="-128"/>
              </a:rPr>
              <a:t>調達</a:t>
            </a:r>
            <a:r>
              <a:rPr kumimoji="0" lang="ja-JP" altLang="en-US" dirty="0">
                <a:solidFill>
                  <a:prstClr val="black"/>
                </a:solidFill>
                <a:latin typeface="Meiryo UI"/>
                <a:ea typeface="Meiryo UI"/>
                <a:cs typeface="Meiryo UI" panose="020B0604030504040204" pitchFamily="50" charset="-128"/>
              </a:rPr>
              <a:t>部品ごとに</a:t>
            </a:r>
            <a:r>
              <a:rPr kumimoji="0" lang="ja-JP" altLang="en-US" u="sng" dirty="0">
                <a:solidFill>
                  <a:srgbClr val="FF0000"/>
                </a:solidFill>
                <a:latin typeface="Meiryo UI"/>
                <a:ea typeface="Meiryo UI"/>
                <a:cs typeface="Meiryo UI" panose="020B0604030504040204" pitchFamily="50" charset="-128"/>
              </a:rPr>
              <a:t>「</a:t>
            </a:r>
            <a:r>
              <a:rPr kumimoji="0" lang="ja-JP" altLang="en-US" u="sng" dirty="0" smtClean="0">
                <a:solidFill>
                  <a:srgbClr val="FF0000"/>
                </a:solidFill>
                <a:latin typeface="Meiryo UI"/>
                <a:ea typeface="Meiryo UI"/>
                <a:cs typeface="Meiryo UI" panose="020B0604030504040204" pitchFamily="50" charset="-128"/>
              </a:rPr>
              <a:t>調達金額」</a:t>
            </a:r>
            <a:r>
              <a:rPr kumimoji="0" lang="en-US" altLang="ja-JP" u="sng" dirty="0">
                <a:solidFill>
                  <a:srgbClr val="FF0000"/>
                </a:solidFill>
                <a:latin typeface="Meiryo UI"/>
                <a:ea typeface="Meiryo UI"/>
                <a:cs typeface="Meiryo UI" panose="020B0604030504040204" pitchFamily="50" charset="-128"/>
              </a:rPr>
              <a:t>×</a:t>
            </a:r>
            <a:r>
              <a:rPr kumimoji="0" lang="ja-JP" altLang="en-US" u="sng" dirty="0">
                <a:solidFill>
                  <a:srgbClr val="FF0000"/>
                </a:solidFill>
                <a:latin typeface="Meiryo UI"/>
                <a:ea typeface="Meiryo UI"/>
                <a:cs typeface="Meiryo UI" panose="020B0604030504040204" pitchFamily="50" charset="-128"/>
              </a:rPr>
              <a:t>「</a:t>
            </a:r>
            <a:r>
              <a:rPr kumimoji="0" lang="ja-JP" altLang="en-US" u="sng" dirty="0" smtClean="0">
                <a:solidFill>
                  <a:srgbClr val="FF0000"/>
                </a:solidFill>
                <a:latin typeface="Meiryo UI"/>
                <a:ea typeface="Meiryo UI"/>
                <a:cs typeface="Meiryo UI" panose="020B0604030504040204" pitchFamily="50" charset="-128"/>
              </a:rPr>
              <a:t>排出原単位」</a:t>
            </a:r>
            <a:r>
              <a:rPr kumimoji="0" lang="ja-JP" altLang="en-US" dirty="0">
                <a:solidFill>
                  <a:prstClr val="black"/>
                </a:solidFill>
                <a:latin typeface="Meiryo UI"/>
                <a:ea typeface="Meiryo UI"/>
                <a:cs typeface="Meiryo UI" panose="020B0604030504040204" pitchFamily="50" charset="-128"/>
              </a:rPr>
              <a:t>で排出量を</a:t>
            </a:r>
            <a:r>
              <a:rPr kumimoji="0" lang="ja-JP" altLang="en-US" dirty="0" smtClean="0">
                <a:solidFill>
                  <a:prstClr val="black"/>
                </a:solidFill>
                <a:latin typeface="Meiryo UI"/>
                <a:ea typeface="Meiryo UI"/>
                <a:cs typeface="Meiryo UI" panose="020B0604030504040204" pitchFamily="50" charset="-128"/>
              </a:rPr>
              <a:t>算定</a:t>
            </a:r>
            <a:endParaRPr kumimoji="0" lang="en-US" altLang="ja-JP" dirty="0" smtClean="0">
              <a:solidFill>
                <a:prstClr val="black"/>
              </a:solidFill>
              <a:latin typeface="Meiryo UI"/>
              <a:ea typeface="Meiryo UI"/>
              <a:cs typeface="Meiryo UI" panose="020B0604030504040204" pitchFamily="50" charset="-128"/>
            </a:endParaRPr>
          </a:p>
        </p:txBody>
      </p:sp>
    </p:spTree>
    <p:extLst>
      <p:ext uri="{BB962C8B-B14F-4D97-AF65-F5344CB8AC3E}">
        <p14:creationId xmlns:p14="http://schemas.microsoft.com/office/powerpoint/2010/main" val="516480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a:t>
            </a:r>
            <a:r>
              <a:rPr lang="en-US" altLang="ja-JP" dirty="0"/>
              <a:t>4</a:t>
            </a:r>
            <a:r>
              <a:rPr lang="ja-JP" altLang="en-US" dirty="0"/>
              <a:t> 調達輸送による排出</a:t>
            </a:r>
          </a:p>
        </p:txBody>
      </p:sp>
      <p:sp>
        <p:nvSpPr>
          <p:cNvPr id="11" name="正方形/長方形 10"/>
          <p:cNvSpPr/>
          <p:nvPr/>
        </p:nvSpPr>
        <p:spPr bwMode="auto">
          <a:xfrm>
            <a:off x="5055597" y="1689956"/>
            <a:ext cx="4942774" cy="3636404"/>
          </a:xfrm>
          <a:prstGeom prst="rect">
            <a:avLst/>
          </a:prstGeom>
          <a:solidFill>
            <a:sysClr val="window" lastClr="FFFFFF"/>
          </a:solidFill>
          <a:ln w="57150" cap="flat" cmpd="sng" algn="ctr">
            <a:solidFill>
              <a:srgbClr val="5DCEAF"/>
            </a:solidFill>
            <a:prstDash val="solid"/>
            <a:headEnd type="none" w="med" len="med"/>
            <a:tailEnd type="none" w="med" len="med"/>
          </a:ln>
          <a:effectLst/>
          <a:extLst/>
        </p:spPr>
        <p:txBody>
          <a:bodyPr vert="horz" wrap="square" lIns="86210" tIns="43105" rIns="86210" bIns="43105" numCol="1" rtlCol="0" anchor="t" anchorCtr="0" compatLnSpc="1">
            <a:prstTxWarp prst="textNoShape">
              <a:avLst/>
            </a:prstTxWarp>
          </a:bodyPr>
          <a:lstStyle/>
          <a:p>
            <a:pPr defTabSz="862013">
              <a:defRPr/>
            </a:pPr>
            <a:r>
              <a:rPr kumimoji="0" lang="en-US" altLang="ja-JP" sz="3200" kern="0" dirty="0" smtClean="0">
                <a:solidFill>
                  <a:prstClr val="black"/>
                </a:solidFill>
                <a:latin typeface="Meiryo UI"/>
                <a:cs typeface="Meiryo UI" panose="020B0604030504040204" pitchFamily="50" charset="-128"/>
              </a:rPr>
              <a:t>【</a:t>
            </a:r>
            <a:r>
              <a:rPr kumimoji="0" lang="ja-JP" altLang="en-US" sz="3200" kern="0" dirty="0" smtClean="0">
                <a:solidFill>
                  <a:prstClr val="black"/>
                </a:solidFill>
                <a:latin typeface="Meiryo UI"/>
                <a:cs typeface="Meiryo UI" panose="020B0604030504040204" pitchFamily="50" charset="-128"/>
              </a:rPr>
              <a:t>算定方法</a:t>
            </a:r>
            <a:r>
              <a:rPr kumimoji="0" lang="en-US" altLang="ja-JP" sz="3200" kern="0" dirty="0" smtClean="0">
                <a:solidFill>
                  <a:prstClr val="black"/>
                </a:solidFill>
                <a:latin typeface="Meiryo UI"/>
                <a:cs typeface="Meiryo UI" panose="020B0604030504040204" pitchFamily="50" charset="-128"/>
              </a:rPr>
              <a:t>】</a:t>
            </a:r>
          </a:p>
          <a:p>
            <a:pPr defTabSz="862013">
              <a:defRPr/>
            </a:pPr>
            <a:r>
              <a:rPr kumimoji="0" lang="ja-JP" altLang="en-US" sz="3200" b="1" kern="0" dirty="0" smtClean="0">
                <a:solidFill>
                  <a:srgbClr val="FF0000"/>
                </a:solidFill>
                <a:latin typeface="Meiryo UI"/>
                <a:cs typeface="Meiryo UI" panose="020B0604030504040204" pitchFamily="50" charset="-128"/>
              </a:rPr>
              <a:t>①調達輸送</a:t>
            </a:r>
            <a:endParaRPr kumimoji="0" lang="en-US" altLang="ja-JP" sz="3200" b="1" kern="0" dirty="0" smtClean="0">
              <a:solidFill>
                <a:srgbClr val="FF0000"/>
              </a:solidFill>
              <a:latin typeface="Meiryo UI"/>
              <a:cs typeface="Meiryo UI" panose="020B0604030504040204" pitchFamily="50" charset="-128"/>
            </a:endParaRPr>
          </a:p>
          <a:p>
            <a:pPr defTabSz="862013">
              <a:defRPr/>
            </a:pPr>
            <a:r>
              <a:rPr kumimoji="0" lang="ja-JP" altLang="en-US" sz="3200" kern="0" dirty="0" smtClean="0">
                <a:solidFill>
                  <a:prstClr val="black"/>
                </a:solidFill>
                <a:latin typeface="Meiryo UI"/>
                <a:cs typeface="Meiryo UI" panose="020B0604030504040204" pitchFamily="50" charset="-128"/>
              </a:rPr>
              <a:t>　電球やスタンド素材の</a:t>
            </a:r>
            <a:endParaRPr kumimoji="0" lang="en-US" altLang="ja-JP" sz="3200" kern="0" dirty="0" smtClean="0">
              <a:solidFill>
                <a:prstClr val="black"/>
              </a:solidFill>
              <a:latin typeface="Meiryo UI"/>
              <a:cs typeface="Meiryo UI" panose="020B0604030504040204" pitchFamily="50" charset="-128"/>
            </a:endParaRPr>
          </a:p>
          <a:p>
            <a:pPr defTabSz="862013">
              <a:defRPr/>
            </a:pPr>
            <a:r>
              <a:rPr kumimoji="0" lang="ja-JP" altLang="en-US" sz="3200" kern="0" dirty="0" smtClean="0">
                <a:solidFill>
                  <a:prstClr val="black"/>
                </a:solidFill>
                <a:latin typeface="Meiryo UI"/>
                <a:cs typeface="Meiryo UI" panose="020B0604030504040204" pitchFamily="50" charset="-128"/>
              </a:rPr>
              <a:t>　　　　　　　　　　　総購入量</a:t>
            </a:r>
            <a:endParaRPr kumimoji="0" lang="en-US" altLang="ja-JP" sz="3200" kern="0" dirty="0" smtClean="0">
              <a:solidFill>
                <a:prstClr val="black"/>
              </a:solidFill>
              <a:latin typeface="Meiryo UI"/>
              <a:cs typeface="Meiryo UI" panose="020B0604030504040204" pitchFamily="50" charset="-128"/>
            </a:endParaRPr>
          </a:p>
          <a:p>
            <a:pPr defTabSz="862013">
              <a:defRPr/>
            </a:pPr>
            <a:r>
              <a:rPr kumimoji="0" lang="ja-JP" altLang="en-US" sz="3200" kern="0" dirty="0" smtClean="0">
                <a:solidFill>
                  <a:prstClr val="black"/>
                </a:solidFill>
                <a:latin typeface="Meiryo UI"/>
                <a:cs typeface="Meiryo UI" panose="020B0604030504040204" pitchFamily="50" charset="-128"/>
              </a:rPr>
              <a:t>　</a:t>
            </a:r>
            <a:r>
              <a:rPr kumimoji="0" lang="en-US" altLang="ja-JP" sz="3200" b="1" kern="0" dirty="0" smtClean="0">
                <a:solidFill>
                  <a:prstClr val="black"/>
                </a:solidFill>
                <a:latin typeface="Meiryo UI"/>
                <a:cs typeface="Meiryo UI" panose="020B0604030504040204" pitchFamily="50" charset="-128"/>
              </a:rPr>
              <a:t>×</a:t>
            </a:r>
            <a:r>
              <a:rPr kumimoji="0" lang="ja-JP" altLang="en-US" sz="3200" kern="0" dirty="0" smtClean="0">
                <a:solidFill>
                  <a:prstClr val="black"/>
                </a:solidFill>
                <a:latin typeface="Meiryo UI"/>
                <a:cs typeface="Meiryo UI" panose="020B0604030504040204" pitchFamily="50" charset="-128"/>
              </a:rPr>
              <a:t>　輸送距離</a:t>
            </a:r>
            <a:endParaRPr kumimoji="0" lang="en-US" altLang="ja-JP" sz="3200" kern="0" dirty="0" smtClean="0">
              <a:solidFill>
                <a:prstClr val="black"/>
              </a:solidFill>
              <a:latin typeface="Meiryo UI"/>
              <a:cs typeface="Meiryo UI" panose="020B0604030504040204" pitchFamily="50" charset="-128"/>
            </a:endParaRPr>
          </a:p>
          <a:p>
            <a:pPr defTabSz="862013">
              <a:defRPr/>
            </a:pPr>
            <a:r>
              <a:rPr kumimoji="0" lang="ja-JP" altLang="en-US" sz="3200" kern="0" dirty="0" smtClean="0">
                <a:solidFill>
                  <a:prstClr val="black"/>
                </a:solidFill>
                <a:latin typeface="Meiryo UI"/>
                <a:cs typeface="Meiryo UI" panose="020B0604030504040204" pitchFamily="50" charset="-128"/>
              </a:rPr>
              <a:t>　　（例：</a:t>
            </a:r>
            <a:r>
              <a:rPr kumimoji="0" lang="en-US" altLang="ja-JP" sz="3200" kern="0" dirty="0" smtClean="0">
                <a:solidFill>
                  <a:prstClr val="black"/>
                </a:solidFill>
                <a:latin typeface="Meiryo UI"/>
                <a:cs typeface="Meiryo UI" panose="020B0604030504040204" pitchFamily="50" charset="-128"/>
              </a:rPr>
              <a:t>500km</a:t>
            </a:r>
            <a:r>
              <a:rPr kumimoji="0" lang="ja-JP" altLang="en-US" sz="3200" kern="0" dirty="0" smtClean="0">
                <a:solidFill>
                  <a:prstClr val="black"/>
                </a:solidFill>
                <a:latin typeface="Meiryo UI"/>
                <a:cs typeface="Meiryo UI" panose="020B0604030504040204" pitchFamily="50" charset="-128"/>
              </a:rPr>
              <a:t>と仮定）</a:t>
            </a:r>
            <a:endParaRPr kumimoji="0" lang="en-US" altLang="ja-JP" sz="3200" kern="0" dirty="0" smtClean="0">
              <a:solidFill>
                <a:prstClr val="black"/>
              </a:solidFill>
              <a:latin typeface="Meiryo UI"/>
              <a:cs typeface="Meiryo UI" panose="020B0604030504040204" pitchFamily="50" charset="-128"/>
            </a:endParaRPr>
          </a:p>
          <a:p>
            <a:pPr defTabSz="862013">
              <a:defRPr/>
            </a:pPr>
            <a:r>
              <a:rPr kumimoji="0" lang="ja-JP" altLang="en-US" sz="3200" kern="0" dirty="0" smtClean="0">
                <a:solidFill>
                  <a:prstClr val="black"/>
                </a:solidFill>
                <a:latin typeface="Meiryo UI"/>
                <a:cs typeface="Meiryo UI" panose="020B0604030504040204" pitchFamily="50" charset="-128"/>
              </a:rPr>
              <a:t>　</a:t>
            </a:r>
            <a:r>
              <a:rPr kumimoji="0" lang="en-US" altLang="ja-JP" sz="3200" b="1" kern="0" dirty="0" smtClean="0">
                <a:solidFill>
                  <a:prstClr val="black"/>
                </a:solidFill>
                <a:latin typeface="Meiryo UI"/>
                <a:cs typeface="Meiryo UI" panose="020B0604030504040204" pitchFamily="50" charset="-128"/>
              </a:rPr>
              <a:t>×</a:t>
            </a:r>
            <a:r>
              <a:rPr kumimoji="0" lang="ja-JP" altLang="en-US" sz="3200" kern="0" dirty="0" smtClean="0">
                <a:solidFill>
                  <a:prstClr val="black"/>
                </a:solidFill>
                <a:latin typeface="Meiryo UI"/>
                <a:cs typeface="Meiryo UI" panose="020B0604030504040204" pitchFamily="50" charset="-128"/>
              </a:rPr>
              <a:t>　トンキロ法排出原単位</a:t>
            </a:r>
            <a:endParaRPr kumimoji="0" lang="en-US" altLang="ja-JP" sz="3200" kern="0" dirty="0" smtClean="0">
              <a:solidFill>
                <a:prstClr val="white">
                  <a:lumMod val="75000"/>
                </a:prstClr>
              </a:solidFill>
              <a:latin typeface="Meiryo UI"/>
              <a:cs typeface="Meiryo UI"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10" y="1437928"/>
            <a:ext cx="3545939" cy="2268252"/>
          </a:xfrm>
          <a:prstGeom prst="rect">
            <a:avLst/>
          </a:prstGeom>
        </p:spPr>
      </p:pic>
      <p:sp>
        <p:nvSpPr>
          <p:cNvPr id="13" name="フローチャート: 処理 12"/>
          <p:cNvSpPr/>
          <p:nvPr/>
        </p:nvSpPr>
        <p:spPr bwMode="auto">
          <a:xfrm>
            <a:off x="447085" y="3706180"/>
            <a:ext cx="4428492" cy="1224136"/>
          </a:xfrm>
          <a:prstGeom prst="flowChartProcess">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t" anchorCtr="0" compatLnSpc="1">
            <a:prstTxWarp prst="textNoShape">
              <a:avLst/>
            </a:prstTxWarp>
          </a:bodyPr>
          <a:lstStyle/>
          <a:p>
            <a:pPr algn="ctr" defTabSz="862013" fontAlgn="base">
              <a:spcBef>
                <a:spcPct val="0"/>
              </a:spcBef>
              <a:spcAft>
                <a:spcPct val="0"/>
              </a:spcAft>
            </a:pPr>
            <a:r>
              <a:rPr lang="ja-JP" altLang="en-US" sz="2800" b="1" dirty="0" smtClean="0">
                <a:solidFill>
                  <a:prstClr val="black"/>
                </a:solidFill>
                <a:latin typeface="Meiryo UI"/>
                <a:cs typeface="Meiryo UI" panose="020B0604030504040204" pitchFamily="50" charset="-128"/>
              </a:rPr>
              <a:t>輸送、配送</a:t>
            </a:r>
            <a:r>
              <a:rPr lang="en-US" altLang="ja-JP" sz="2800" b="1" dirty="0" smtClean="0">
                <a:solidFill>
                  <a:prstClr val="black"/>
                </a:solidFill>
                <a:latin typeface="Meiryo UI"/>
                <a:cs typeface="Meiryo UI" panose="020B0604030504040204" pitchFamily="50" charset="-128"/>
              </a:rPr>
              <a:t>(</a:t>
            </a:r>
            <a:r>
              <a:rPr lang="ja-JP" altLang="en-US" sz="2800" b="1" dirty="0" smtClean="0">
                <a:solidFill>
                  <a:prstClr val="black"/>
                </a:solidFill>
                <a:latin typeface="Meiryo UI"/>
                <a:cs typeface="Meiryo UI" panose="020B0604030504040204" pitchFamily="50" charset="-128"/>
              </a:rPr>
              <a:t>上流</a:t>
            </a:r>
            <a:r>
              <a:rPr lang="en-US" altLang="ja-JP" sz="2800" b="1" dirty="0" smtClean="0">
                <a:solidFill>
                  <a:prstClr val="black"/>
                </a:solidFill>
                <a:latin typeface="Meiryo UI"/>
                <a:cs typeface="Meiryo UI" panose="020B0604030504040204" pitchFamily="50" charset="-128"/>
              </a:rPr>
              <a:t>)</a:t>
            </a:r>
          </a:p>
          <a:p>
            <a:pPr defTabSz="862013" fontAlgn="base">
              <a:spcBef>
                <a:spcPct val="0"/>
              </a:spcBef>
              <a:spcAft>
                <a:spcPct val="0"/>
              </a:spcAft>
            </a:pPr>
            <a:r>
              <a:rPr lang="ja-JP" altLang="en-US" sz="2400" dirty="0" smtClean="0">
                <a:solidFill>
                  <a:prstClr val="black"/>
                </a:solidFill>
                <a:latin typeface="Meiryo UI"/>
                <a:cs typeface="Meiryo UI" panose="020B0604030504040204" pitchFamily="50" charset="-128"/>
              </a:rPr>
              <a:t>①報告書対象年度に購入した</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a:solidFill>
                  <a:prstClr val="black"/>
                </a:solidFill>
                <a:latin typeface="Meiryo UI"/>
                <a:cs typeface="Meiryo UI" panose="020B0604030504040204" pitchFamily="50" charset="-128"/>
              </a:rPr>
              <a:t>　</a:t>
            </a:r>
            <a:r>
              <a:rPr lang="ja-JP" altLang="en-US" sz="2400" dirty="0" smtClean="0">
                <a:solidFill>
                  <a:prstClr val="black"/>
                </a:solidFill>
                <a:latin typeface="Meiryo UI"/>
                <a:cs typeface="Meiryo UI" panose="020B0604030504040204" pitchFamily="50" charset="-128"/>
              </a:rPr>
              <a:t>製品・サービスのサプライヤーから</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a:solidFill>
                  <a:prstClr val="black"/>
                </a:solidFill>
                <a:latin typeface="Meiryo UI"/>
                <a:cs typeface="Meiryo UI" panose="020B0604030504040204" pitchFamily="50" charset="-128"/>
              </a:rPr>
              <a:t>　</a:t>
            </a:r>
            <a:r>
              <a:rPr lang="ja-JP" altLang="en-US" sz="2400" dirty="0" smtClean="0">
                <a:solidFill>
                  <a:prstClr val="black"/>
                </a:solidFill>
                <a:latin typeface="Meiryo UI"/>
                <a:cs typeface="Meiryo UI" panose="020B0604030504040204" pitchFamily="50" charset="-128"/>
              </a:rPr>
              <a:t>自社への物流</a:t>
            </a:r>
            <a:r>
              <a:rPr lang="en-US" altLang="ja-JP" sz="2400" dirty="0" smtClean="0">
                <a:solidFill>
                  <a:prstClr val="black"/>
                </a:solidFill>
                <a:latin typeface="Meiryo UI"/>
                <a:cs typeface="Meiryo UI" panose="020B0604030504040204" pitchFamily="50" charset="-128"/>
              </a:rPr>
              <a:t>(</a:t>
            </a:r>
            <a:r>
              <a:rPr lang="ja-JP" altLang="en-US" sz="2400" dirty="0" smtClean="0">
                <a:solidFill>
                  <a:prstClr val="black"/>
                </a:solidFill>
                <a:latin typeface="Meiryo UI"/>
                <a:cs typeface="Meiryo UI" panose="020B0604030504040204" pitchFamily="50" charset="-128"/>
              </a:rPr>
              <a:t>輸送、荷役、</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a:solidFill>
                  <a:prstClr val="black"/>
                </a:solidFill>
                <a:latin typeface="Meiryo UI"/>
                <a:cs typeface="Meiryo UI" panose="020B0604030504040204" pitchFamily="50" charset="-128"/>
              </a:rPr>
              <a:t>　</a:t>
            </a:r>
            <a:r>
              <a:rPr lang="ja-JP" altLang="en-US" sz="2400" dirty="0" smtClean="0">
                <a:solidFill>
                  <a:prstClr val="black"/>
                </a:solidFill>
                <a:latin typeface="Meiryo UI"/>
                <a:cs typeface="Meiryo UI" panose="020B0604030504040204" pitchFamily="50" charset="-128"/>
              </a:rPr>
              <a:t>保管</a:t>
            </a:r>
            <a:r>
              <a:rPr lang="en-US" altLang="ja-JP" sz="2400" dirty="0" smtClean="0">
                <a:solidFill>
                  <a:prstClr val="black"/>
                </a:solidFill>
                <a:latin typeface="Meiryo UI"/>
                <a:cs typeface="Meiryo UI" panose="020B0604030504040204" pitchFamily="50" charset="-128"/>
              </a:rPr>
              <a:t>)</a:t>
            </a:r>
            <a:r>
              <a:rPr lang="ja-JP" altLang="en-US" sz="2400" dirty="0" smtClean="0">
                <a:solidFill>
                  <a:prstClr val="black"/>
                </a:solidFill>
                <a:latin typeface="Meiryo UI"/>
                <a:cs typeface="Meiryo UI" panose="020B0604030504040204" pitchFamily="50" charset="-128"/>
              </a:rPr>
              <a:t>に伴う排出</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smtClean="0">
                <a:solidFill>
                  <a:prstClr val="black"/>
                </a:solidFill>
                <a:latin typeface="Meiryo UI"/>
                <a:cs typeface="Meiryo UI" panose="020B0604030504040204" pitchFamily="50" charset="-128"/>
              </a:rPr>
              <a:t>②報告対象年度に購入した①</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a:solidFill>
                  <a:prstClr val="black"/>
                </a:solidFill>
                <a:latin typeface="Meiryo UI"/>
                <a:cs typeface="Meiryo UI" panose="020B0604030504040204" pitchFamily="50" charset="-128"/>
              </a:rPr>
              <a:t>　</a:t>
            </a:r>
            <a:r>
              <a:rPr lang="ja-JP" altLang="en-US" sz="2400" dirty="0" smtClean="0">
                <a:solidFill>
                  <a:prstClr val="black"/>
                </a:solidFill>
                <a:latin typeface="Meiryo UI"/>
                <a:cs typeface="Meiryo UI" panose="020B0604030504040204" pitchFamily="50" charset="-128"/>
              </a:rPr>
              <a:t>以外の物流サービス</a:t>
            </a:r>
            <a:r>
              <a:rPr lang="en-US" altLang="ja-JP" sz="2400" dirty="0">
                <a:solidFill>
                  <a:prstClr val="black"/>
                </a:solidFill>
                <a:latin typeface="Meiryo UI"/>
                <a:cs typeface="Meiryo UI" panose="020B0604030504040204" pitchFamily="50" charset="-128"/>
              </a:rPr>
              <a:t>(</a:t>
            </a:r>
            <a:r>
              <a:rPr lang="ja-JP" altLang="en-US" sz="2400" dirty="0">
                <a:solidFill>
                  <a:prstClr val="black"/>
                </a:solidFill>
                <a:latin typeface="Meiryo UI"/>
                <a:cs typeface="Meiryo UI" panose="020B0604030504040204" pitchFamily="50" charset="-128"/>
              </a:rPr>
              <a:t>輸送、荷役</a:t>
            </a:r>
            <a:r>
              <a:rPr lang="ja-JP" altLang="en-US" sz="2400" dirty="0" smtClean="0">
                <a:solidFill>
                  <a:prstClr val="black"/>
                </a:solidFill>
                <a:latin typeface="Meiryo UI"/>
                <a:cs typeface="Meiryo UI" panose="020B0604030504040204" pitchFamily="50" charset="-128"/>
              </a:rPr>
              <a:t>、</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a:solidFill>
                  <a:prstClr val="black"/>
                </a:solidFill>
                <a:latin typeface="Meiryo UI"/>
                <a:cs typeface="Meiryo UI" panose="020B0604030504040204" pitchFamily="50" charset="-128"/>
              </a:rPr>
              <a:t>　</a:t>
            </a:r>
            <a:r>
              <a:rPr lang="ja-JP" altLang="en-US" sz="2400" dirty="0" smtClean="0">
                <a:solidFill>
                  <a:prstClr val="black"/>
                </a:solidFill>
                <a:latin typeface="Meiryo UI"/>
                <a:cs typeface="Meiryo UI" panose="020B0604030504040204" pitchFamily="50" charset="-128"/>
              </a:rPr>
              <a:t>保管</a:t>
            </a:r>
            <a:r>
              <a:rPr lang="en-US" altLang="ja-JP" sz="2400" dirty="0" smtClean="0">
                <a:solidFill>
                  <a:prstClr val="black"/>
                </a:solidFill>
                <a:latin typeface="Meiryo UI"/>
                <a:cs typeface="Meiryo UI" panose="020B0604030504040204" pitchFamily="50" charset="-128"/>
              </a:rPr>
              <a:t>)</a:t>
            </a:r>
            <a:r>
              <a:rPr lang="ja-JP" altLang="en-US" sz="2400" dirty="0" smtClean="0">
                <a:solidFill>
                  <a:prstClr val="black"/>
                </a:solidFill>
                <a:latin typeface="Meiryo UI"/>
                <a:cs typeface="Meiryo UI" panose="020B0604030504040204" pitchFamily="50" charset="-128"/>
              </a:rPr>
              <a:t>に伴う排出</a:t>
            </a:r>
            <a:r>
              <a:rPr lang="en-US" altLang="ja-JP" sz="2400" dirty="0" smtClean="0">
                <a:solidFill>
                  <a:prstClr val="black"/>
                </a:solidFill>
                <a:latin typeface="Meiryo UI"/>
                <a:cs typeface="Meiryo UI" panose="020B0604030504040204" pitchFamily="50" charset="-128"/>
              </a:rPr>
              <a:t>(</a:t>
            </a:r>
            <a:r>
              <a:rPr lang="ja-JP" altLang="en-US" sz="2400" dirty="0" smtClean="0">
                <a:solidFill>
                  <a:prstClr val="black"/>
                </a:solidFill>
                <a:latin typeface="Meiryo UI"/>
                <a:cs typeface="Meiryo UI" panose="020B0604030504040204" pitchFamily="50" charset="-128"/>
              </a:rPr>
              <a:t>自社が費用</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a:solidFill>
                  <a:prstClr val="black"/>
                </a:solidFill>
                <a:latin typeface="Meiryo UI"/>
                <a:cs typeface="Meiryo UI" panose="020B0604030504040204" pitchFamily="50" charset="-128"/>
              </a:rPr>
              <a:t>　</a:t>
            </a:r>
            <a:r>
              <a:rPr lang="ja-JP" altLang="en-US" sz="2400" dirty="0" smtClean="0">
                <a:solidFill>
                  <a:prstClr val="black"/>
                </a:solidFill>
                <a:latin typeface="Meiryo UI"/>
                <a:cs typeface="Meiryo UI" panose="020B0604030504040204" pitchFamily="50" charset="-128"/>
              </a:rPr>
              <a:t>負担している物流に伴う排出</a:t>
            </a:r>
            <a:r>
              <a:rPr lang="en-US" altLang="ja-JP" sz="2400" dirty="0" smtClean="0">
                <a:solidFill>
                  <a:prstClr val="black"/>
                </a:solidFill>
                <a:latin typeface="Meiryo UI"/>
                <a:cs typeface="Meiryo UI" panose="020B0604030504040204" pitchFamily="50" charset="-128"/>
              </a:rPr>
              <a:t>)</a:t>
            </a:r>
            <a:endParaRPr lang="ja-JP" altLang="en-US" sz="2400" dirty="0" smtClean="0">
              <a:solidFill>
                <a:prstClr val="black"/>
              </a:solidFill>
              <a:latin typeface="Meiryo UI"/>
              <a:cs typeface="Meiryo UI" panose="020B0604030504040204" pitchFamily="50" charset="-128"/>
            </a:endParaRPr>
          </a:p>
        </p:txBody>
      </p:sp>
    </p:spTree>
    <p:extLst>
      <p:ext uri="{BB962C8B-B14F-4D97-AF65-F5344CB8AC3E}">
        <p14:creationId xmlns:p14="http://schemas.microsoft.com/office/powerpoint/2010/main" val="10021761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a:t>
            </a:r>
            <a:r>
              <a:rPr lang="en-US" altLang="ja-JP" dirty="0"/>
              <a:t>4</a:t>
            </a:r>
            <a:r>
              <a:rPr lang="ja-JP" altLang="en-US" dirty="0"/>
              <a:t> 調達輸送による排出</a:t>
            </a: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10" y="1437928"/>
            <a:ext cx="3545939" cy="2268252"/>
          </a:xfrm>
          <a:prstGeom prst="rect">
            <a:avLst/>
          </a:prstGeom>
        </p:spPr>
      </p:pic>
      <p:sp>
        <p:nvSpPr>
          <p:cNvPr id="13" name="フローチャート: 処理 12"/>
          <p:cNvSpPr/>
          <p:nvPr/>
        </p:nvSpPr>
        <p:spPr bwMode="auto">
          <a:xfrm>
            <a:off x="447085" y="3706180"/>
            <a:ext cx="4428492" cy="1224136"/>
          </a:xfrm>
          <a:prstGeom prst="flowChartProcess">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t" anchorCtr="0" compatLnSpc="1">
            <a:prstTxWarp prst="textNoShape">
              <a:avLst/>
            </a:prstTxWarp>
          </a:bodyPr>
          <a:lstStyle/>
          <a:p>
            <a:pPr algn="ctr" defTabSz="862013" fontAlgn="base">
              <a:spcBef>
                <a:spcPct val="0"/>
              </a:spcBef>
              <a:spcAft>
                <a:spcPct val="0"/>
              </a:spcAft>
            </a:pPr>
            <a:r>
              <a:rPr lang="ja-JP" altLang="en-US" sz="2800" b="1" dirty="0" smtClean="0">
                <a:solidFill>
                  <a:prstClr val="black"/>
                </a:solidFill>
                <a:latin typeface="Meiryo UI"/>
                <a:cs typeface="Meiryo UI" panose="020B0604030504040204" pitchFamily="50" charset="-128"/>
              </a:rPr>
              <a:t>輸送、配送</a:t>
            </a:r>
            <a:r>
              <a:rPr lang="en-US" altLang="ja-JP" sz="2800" b="1" dirty="0" smtClean="0">
                <a:solidFill>
                  <a:prstClr val="black"/>
                </a:solidFill>
                <a:latin typeface="Meiryo UI"/>
                <a:cs typeface="Meiryo UI" panose="020B0604030504040204" pitchFamily="50" charset="-128"/>
              </a:rPr>
              <a:t>(</a:t>
            </a:r>
            <a:r>
              <a:rPr lang="ja-JP" altLang="en-US" sz="2800" b="1" dirty="0" smtClean="0">
                <a:solidFill>
                  <a:prstClr val="black"/>
                </a:solidFill>
                <a:latin typeface="Meiryo UI"/>
                <a:cs typeface="Meiryo UI" panose="020B0604030504040204" pitchFamily="50" charset="-128"/>
              </a:rPr>
              <a:t>上流</a:t>
            </a:r>
            <a:r>
              <a:rPr lang="en-US" altLang="ja-JP" sz="2800" b="1" dirty="0" smtClean="0">
                <a:solidFill>
                  <a:prstClr val="black"/>
                </a:solidFill>
                <a:latin typeface="Meiryo UI"/>
                <a:cs typeface="Meiryo UI" panose="020B0604030504040204" pitchFamily="50" charset="-128"/>
              </a:rPr>
              <a:t>)</a:t>
            </a:r>
          </a:p>
          <a:p>
            <a:pPr defTabSz="862013" fontAlgn="base">
              <a:spcBef>
                <a:spcPct val="0"/>
              </a:spcBef>
              <a:spcAft>
                <a:spcPct val="0"/>
              </a:spcAft>
            </a:pPr>
            <a:r>
              <a:rPr lang="ja-JP" altLang="en-US" sz="2400" dirty="0" smtClean="0">
                <a:solidFill>
                  <a:prstClr val="black"/>
                </a:solidFill>
                <a:latin typeface="Meiryo UI"/>
                <a:cs typeface="Meiryo UI" panose="020B0604030504040204" pitchFamily="50" charset="-128"/>
              </a:rPr>
              <a:t>①報告書対象年度に購入した</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a:solidFill>
                  <a:prstClr val="black"/>
                </a:solidFill>
                <a:latin typeface="Meiryo UI"/>
                <a:cs typeface="Meiryo UI" panose="020B0604030504040204" pitchFamily="50" charset="-128"/>
              </a:rPr>
              <a:t>　</a:t>
            </a:r>
            <a:r>
              <a:rPr lang="ja-JP" altLang="en-US" sz="2400" dirty="0" smtClean="0">
                <a:solidFill>
                  <a:prstClr val="black"/>
                </a:solidFill>
                <a:latin typeface="Meiryo UI"/>
                <a:cs typeface="Meiryo UI" panose="020B0604030504040204" pitchFamily="50" charset="-128"/>
              </a:rPr>
              <a:t>製品・サービスのサプライヤーから</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a:solidFill>
                  <a:prstClr val="black"/>
                </a:solidFill>
                <a:latin typeface="Meiryo UI"/>
                <a:cs typeface="Meiryo UI" panose="020B0604030504040204" pitchFamily="50" charset="-128"/>
              </a:rPr>
              <a:t>　</a:t>
            </a:r>
            <a:r>
              <a:rPr lang="ja-JP" altLang="en-US" sz="2400" dirty="0" smtClean="0">
                <a:solidFill>
                  <a:prstClr val="black"/>
                </a:solidFill>
                <a:latin typeface="Meiryo UI"/>
                <a:cs typeface="Meiryo UI" panose="020B0604030504040204" pitchFamily="50" charset="-128"/>
              </a:rPr>
              <a:t>自社への物流</a:t>
            </a:r>
            <a:r>
              <a:rPr lang="en-US" altLang="ja-JP" sz="2400" dirty="0" smtClean="0">
                <a:solidFill>
                  <a:prstClr val="black"/>
                </a:solidFill>
                <a:latin typeface="Meiryo UI"/>
                <a:cs typeface="Meiryo UI" panose="020B0604030504040204" pitchFamily="50" charset="-128"/>
              </a:rPr>
              <a:t>(</a:t>
            </a:r>
            <a:r>
              <a:rPr lang="ja-JP" altLang="en-US" sz="2400" dirty="0" smtClean="0">
                <a:solidFill>
                  <a:prstClr val="black"/>
                </a:solidFill>
                <a:latin typeface="Meiryo UI"/>
                <a:cs typeface="Meiryo UI" panose="020B0604030504040204" pitchFamily="50" charset="-128"/>
              </a:rPr>
              <a:t>輸送、荷役、</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a:solidFill>
                  <a:prstClr val="black"/>
                </a:solidFill>
                <a:latin typeface="Meiryo UI"/>
                <a:cs typeface="Meiryo UI" panose="020B0604030504040204" pitchFamily="50" charset="-128"/>
              </a:rPr>
              <a:t>　</a:t>
            </a:r>
            <a:r>
              <a:rPr lang="ja-JP" altLang="en-US" sz="2400" dirty="0" smtClean="0">
                <a:solidFill>
                  <a:prstClr val="black"/>
                </a:solidFill>
                <a:latin typeface="Meiryo UI"/>
                <a:cs typeface="Meiryo UI" panose="020B0604030504040204" pitchFamily="50" charset="-128"/>
              </a:rPr>
              <a:t>保管</a:t>
            </a:r>
            <a:r>
              <a:rPr lang="en-US" altLang="ja-JP" sz="2400" dirty="0" smtClean="0">
                <a:solidFill>
                  <a:prstClr val="black"/>
                </a:solidFill>
                <a:latin typeface="Meiryo UI"/>
                <a:cs typeface="Meiryo UI" panose="020B0604030504040204" pitchFamily="50" charset="-128"/>
              </a:rPr>
              <a:t>)</a:t>
            </a:r>
            <a:r>
              <a:rPr lang="ja-JP" altLang="en-US" sz="2400" dirty="0" smtClean="0">
                <a:solidFill>
                  <a:prstClr val="black"/>
                </a:solidFill>
                <a:latin typeface="Meiryo UI"/>
                <a:cs typeface="Meiryo UI" panose="020B0604030504040204" pitchFamily="50" charset="-128"/>
              </a:rPr>
              <a:t>に伴う排出</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smtClean="0">
                <a:solidFill>
                  <a:prstClr val="black"/>
                </a:solidFill>
                <a:latin typeface="Meiryo UI"/>
                <a:cs typeface="Meiryo UI" panose="020B0604030504040204" pitchFamily="50" charset="-128"/>
              </a:rPr>
              <a:t>②報告対象年度に購入した①</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a:solidFill>
                  <a:prstClr val="black"/>
                </a:solidFill>
                <a:latin typeface="Meiryo UI"/>
                <a:cs typeface="Meiryo UI" panose="020B0604030504040204" pitchFamily="50" charset="-128"/>
              </a:rPr>
              <a:t>　</a:t>
            </a:r>
            <a:r>
              <a:rPr lang="ja-JP" altLang="en-US" sz="2400" dirty="0" smtClean="0">
                <a:solidFill>
                  <a:prstClr val="black"/>
                </a:solidFill>
                <a:latin typeface="Meiryo UI"/>
                <a:cs typeface="Meiryo UI" panose="020B0604030504040204" pitchFamily="50" charset="-128"/>
              </a:rPr>
              <a:t>以外の物流サービス</a:t>
            </a:r>
            <a:r>
              <a:rPr lang="en-US" altLang="ja-JP" sz="2400" dirty="0">
                <a:solidFill>
                  <a:prstClr val="black"/>
                </a:solidFill>
                <a:latin typeface="Meiryo UI"/>
                <a:cs typeface="Meiryo UI" panose="020B0604030504040204" pitchFamily="50" charset="-128"/>
              </a:rPr>
              <a:t>(</a:t>
            </a:r>
            <a:r>
              <a:rPr lang="ja-JP" altLang="en-US" sz="2400" dirty="0">
                <a:solidFill>
                  <a:prstClr val="black"/>
                </a:solidFill>
                <a:latin typeface="Meiryo UI"/>
                <a:cs typeface="Meiryo UI" panose="020B0604030504040204" pitchFamily="50" charset="-128"/>
              </a:rPr>
              <a:t>輸送、荷役</a:t>
            </a:r>
            <a:r>
              <a:rPr lang="ja-JP" altLang="en-US" sz="2400" dirty="0" smtClean="0">
                <a:solidFill>
                  <a:prstClr val="black"/>
                </a:solidFill>
                <a:latin typeface="Meiryo UI"/>
                <a:cs typeface="Meiryo UI" panose="020B0604030504040204" pitchFamily="50" charset="-128"/>
              </a:rPr>
              <a:t>、</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a:solidFill>
                  <a:prstClr val="black"/>
                </a:solidFill>
                <a:latin typeface="Meiryo UI"/>
                <a:cs typeface="Meiryo UI" panose="020B0604030504040204" pitchFamily="50" charset="-128"/>
              </a:rPr>
              <a:t>　</a:t>
            </a:r>
            <a:r>
              <a:rPr lang="ja-JP" altLang="en-US" sz="2400" dirty="0" smtClean="0">
                <a:solidFill>
                  <a:prstClr val="black"/>
                </a:solidFill>
                <a:latin typeface="Meiryo UI"/>
                <a:cs typeface="Meiryo UI" panose="020B0604030504040204" pitchFamily="50" charset="-128"/>
              </a:rPr>
              <a:t>保管</a:t>
            </a:r>
            <a:r>
              <a:rPr lang="en-US" altLang="ja-JP" sz="2400" dirty="0" smtClean="0">
                <a:solidFill>
                  <a:prstClr val="black"/>
                </a:solidFill>
                <a:latin typeface="Meiryo UI"/>
                <a:cs typeface="Meiryo UI" panose="020B0604030504040204" pitchFamily="50" charset="-128"/>
              </a:rPr>
              <a:t>)</a:t>
            </a:r>
            <a:r>
              <a:rPr lang="ja-JP" altLang="en-US" sz="2400" dirty="0" smtClean="0">
                <a:solidFill>
                  <a:prstClr val="black"/>
                </a:solidFill>
                <a:latin typeface="Meiryo UI"/>
                <a:cs typeface="Meiryo UI" panose="020B0604030504040204" pitchFamily="50" charset="-128"/>
              </a:rPr>
              <a:t>に伴う排出</a:t>
            </a:r>
            <a:r>
              <a:rPr lang="en-US" altLang="ja-JP" sz="2400" dirty="0" smtClean="0">
                <a:solidFill>
                  <a:prstClr val="black"/>
                </a:solidFill>
                <a:latin typeface="Meiryo UI"/>
                <a:cs typeface="Meiryo UI" panose="020B0604030504040204" pitchFamily="50" charset="-128"/>
              </a:rPr>
              <a:t>(</a:t>
            </a:r>
            <a:r>
              <a:rPr lang="ja-JP" altLang="en-US" sz="2400" dirty="0" smtClean="0">
                <a:solidFill>
                  <a:prstClr val="black"/>
                </a:solidFill>
                <a:latin typeface="Meiryo UI"/>
                <a:cs typeface="Meiryo UI" panose="020B0604030504040204" pitchFamily="50" charset="-128"/>
              </a:rPr>
              <a:t>自社が費用</a:t>
            </a:r>
            <a:endParaRPr lang="en-US" altLang="ja-JP" sz="2400" dirty="0" smtClean="0">
              <a:solidFill>
                <a:prstClr val="black"/>
              </a:solidFill>
              <a:latin typeface="Meiryo UI"/>
              <a:cs typeface="Meiryo UI" panose="020B0604030504040204" pitchFamily="50" charset="-128"/>
            </a:endParaRPr>
          </a:p>
          <a:p>
            <a:pPr defTabSz="862013" fontAlgn="base">
              <a:spcBef>
                <a:spcPct val="0"/>
              </a:spcBef>
              <a:spcAft>
                <a:spcPct val="0"/>
              </a:spcAft>
            </a:pPr>
            <a:r>
              <a:rPr lang="ja-JP" altLang="en-US" sz="2400" dirty="0">
                <a:solidFill>
                  <a:prstClr val="black"/>
                </a:solidFill>
                <a:latin typeface="Meiryo UI"/>
                <a:cs typeface="Meiryo UI" panose="020B0604030504040204" pitchFamily="50" charset="-128"/>
              </a:rPr>
              <a:t>　</a:t>
            </a:r>
            <a:r>
              <a:rPr lang="ja-JP" altLang="en-US" sz="2400" dirty="0" smtClean="0">
                <a:solidFill>
                  <a:prstClr val="black"/>
                </a:solidFill>
                <a:latin typeface="Meiryo UI"/>
                <a:cs typeface="Meiryo UI" panose="020B0604030504040204" pitchFamily="50" charset="-128"/>
              </a:rPr>
              <a:t>負担している物流に伴う排出</a:t>
            </a:r>
            <a:r>
              <a:rPr lang="en-US" altLang="ja-JP" sz="2400" dirty="0" smtClean="0">
                <a:solidFill>
                  <a:prstClr val="black"/>
                </a:solidFill>
                <a:latin typeface="Meiryo UI"/>
                <a:cs typeface="Meiryo UI" panose="020B0604030504040204" pitchFamily="50" charset="-128"/>
              </a:rPr>
              <a:t>)</a:t>
            </a:r>
            <a:endParaRPr lang="ja-JP" altLang="en-US" sz="2400" dirty="0" smtClean="0">
              <a:solidFill>
                <a:prstClr val="black"/>
              </a:solidFill>
              <a:latin typeface="Meiryo UI"/>
              <a:cs typeface="Meiryo UI" panose="020B0604030504040204" pitchFamily="50" charset="-128"/>
            </a:endParaRPr>
          </a:p>
        </p:txBody>
      </p:sp>
      <p:sp>
        <p:nvSpPr>
          <p:cNvPr id="6" name="正方形/長方形 5"/>
          <p:cNvSpPr/>
          <p:nvPr/>
        </p:nvSpPr>
        <p:spPr bwMode="auto">
          <a:xfrm>
            <a:off x="5055597" y="1689956"/>
            <a:ext cx="4942774" cy="3168352"/>
          </a:xfrm>
          <a:prstGeom prst="rect">
            <a:avLst/>
          </a:prstGeom>
          <a:solidFill>
            <a:sysClr val="window" lastClr="FFFFFF"/>
          </a:solidFill>
          <a:ln w="57150" cap="flat" cmpd="sng" algn="ctr">
            <a:solidFill>
              <a:srgbClr val="5DCEAF"/>
            </a:solidFill>
            <a:prstDash val="solid"/>
            <a:headEnd type="none" w="med" len="med"/>
            <a:tailEnd type="none" w="med" len="med"/>
          </a:ln>
          <a:effectLst/>
          <a:extLst/>
        </p:spPr>
        <p:txBody>
          <a:bodyPr vert="horz" wrap="square" lIns="86210" tIns="43105" rIns="86210" bIns="43105" numCol="1" rtlCol="0" anchor="t" anchorCtr="0" compatLnSpc="1">
            <a:prstTxWarp prst="textNoShape">
              <a:avLst/>
            </a:prstTxWarp>
          </a:bodyPr>
          <a:lstStyle/>
          <a:p>
            <a:pPr marL="0" marR="0" lvl="0" indent="0" defTabSz="862013"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算定方法</a:t>
            </a:r>
            <a:r>
              <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p>
          <a:p>
            <a:pPr marL="0" marR="0" lvl="0" indent="0" defTabSz="862013"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smtClean="0">
                <a:ln>
                  <a:noFill/>
                </a:ln>
                <a:solidFill>
                  <a:srgbClr val="FF0000"/>
                </a:solidFill>
                <a:effectLst/>
                <a:uLnTx/>
                <a:uFillTx/>
                <a:latin typeface="+mn-ea"/>
                <a:ea typeface="+mn-ea"/>
                <a:cs typeface="Meiryo UI" panose="020B0604030504040204" pitchFamily="50" charset="-128"/>
              </a:rPr>
              <a:t>②出荷輸送</a:t>
            </a:r>
            <a:endParaRPr kumimoji="0" lang="en-US" altLang="ja-JP" sz="3200" b="1" i="0" u="none" strike="noStrike" kern="0" cap="none" spc="0" normalizeH="0" baseline="0" noProof="0" dirty="0" smtClean="0">
              <a:ln>
                <a:noFill/>
              </a:ln>
              <a:solidFill>
                <a:srgbClr val="FF0000"/>
              </a:solidFill>
              <a:effectLst/>
              <a:uLnTx/>
              <a:uFillTx/>
              <a:latin typeface="+mn-ea"/>
              <a:ea typeface="+mn-ea"/>
              <a:cs typeface="Meiryo UI" panose="020B0604030504040204" pitchFamily="50" charset="-128"/>
            </a:endParaRPr>
          </a:p>
          <a:p>
            <a:pPr marL="0" marR="0" lvl="0" indent="0" defTabSz="862013"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電気スタンドの総販売量</a:t>
            </a:r>
            <a:endPar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defTabSz="862013"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a:t>
            </a:r>
            <a:r>
              <a:rPr kumimoji="0" lang="en-US" altLang="ja-JP" sz="3200" b="1"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輸送距離</a:t>
            </a:r>
            <a:endPar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defTabSz="862013"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（省エネ法より把握）</a:t>
            </a:r>
            <a:endPar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defTabSz="862013"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a:t>
            </a:r>
            <a:r>
              <a:rPr kumimoji="0" lang="en-US" altLang="ja-JP" sz="3200" b="1"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トンキロ法排出原単位</a:t>
            </a:r>
            <a:endPar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p:txBody>
      </p:sp>
      <p:sp>
        <p:nvSpPr>
          <p:cNvPr id="7" name="フローチャート: 処理 6"/>
          <p:cNvSpPr/>
          <p:nvPr/>
        </p:nvSpPr>
        <p:spPr bwMode="auto">
          <a:xfrm>
            <a:off x="5066479" y="5146340"/>
            <a:ext cx="5061012" cy="1224136"/>
          </a:xfrm>
          <a:prstGeom prst="flowChartProcess">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t" anchorCtr="0" compatLnSpc="1">
            <a:prstTxWarp prst="textNoShape">
              <a:avLst/>
            </a:prstTxWarp>
          </a:bodyPr>
          <a:lstStyle/>
          <a:p>
            <a:pPr defTabSz="862013"/>
            <a:r>
              <a:rPr lang="en-US" altLang="ja-JP" sz="2400" dirty="0" smtClean="0">
                <a:solidFill>
                  <a:prstClr val="black"/>
                </a:solidFill>
                <a:latin typeface="+mn-ea"/>
                <a:ea typeface="+mn-ea"/>
                <a:cs typeface="Meiryo UI" panose="020B0604030504040204" pitchFamily="50" charset="-128"/>
              </a:rPr>
              <a:t>【</a:t>
            </a:r>
            <a:r>
              <a:rPr lang="ja-JP" altLang="en-US" sz="2400" dirty="0" smtClean="0">
                <a:solidFill>
                  <a:prstClr val="black"/>
                </a:solidFill>
                <a:latin typeface="+mn-ea"/>
                <a:ea typeface="+mn-ea"/>
                <a:cs typeface="Meiryo UI" panose="020B0604030504040204" pitchFamily="50" charset="-128"/>
              </a:rPr>
              <a:t>留意事項</a:t>
            </a:r>
            <a:r>
              <a:rPr lang="en-US" altLang="ja-JP" sz="2400" dirty="0" smtClean="0">
                <a:solidFill>
                  <a:prstClr val="black"/>
                </a:solidFill>
                <a:latin typeface="+mn-ea"/>
                <a:ea typeface="+mn-ea"/>
                <a:cs typeface="Meiryo UI" panose="020B0604030504040204" pitchFamily="50" charset="-128"/>
              </a:rPr>
              <a:t>】</a:t>
            </a:r>
          </a:p>
          <a:p>
            <a:pPr marL="342900" indent="-342900" defTabSz="862013">
              <a:buFont typeface="Wingdings" panose="05000000000000000000" pitchFamily="2" charset="2"/>
              <a:buChar char="ü"/>
            </a:pPr>
            <a:r>
              <a:rPr lang="ja-JP" altLang="en-US" sz="2400" dirty="0" smtClean="0">
                <a:solidFill>
                  <a:prstClr val="black"/>
                </a:solidFill>
                <a:latin typeface="+mn-ea"/>
                <a:ea typeface="+mn-ea"/>
                <a:cs typeface="Meiryo UI" panose="020B0604030504040204" pitchFamily="50" charset="-128"/>
              </a:rPr>
              <a:t>出荷物流でも</a:t>
            </a:r>
            <a:r>
              <a:rPr lang="ja-JP" altLang="en-US" sz="2400" b="1" u="sng" dirty="0" smtClean="0">
                <a:solidFill>
                  <a:srgbClr val="FF0000"/>
                </a:solidFill>
                <a:latin typeface="+mn-ea"/>
                <a:ea typeface="+mn-ea"/>
                <a:cs typeface="Meiryo UI" panose="020B0604030504040204" pitchFamily="50" charset="-128"/>
              </a:rPr>
              <a:t>自社が荷主なら</a:t>
            </a:r>
            <a:r>
              <a:rPr lang="ja-JP" altLang="en-US" sz="2400" dirty="0" smtClean="0">
                <a:solidFill>
                  <a:prstClr val="black"/>
                </a:solidFill>
                <a:latin typeface="+mn-ea"/>
                <a:ea typeface="+mn-ea"/>
                <a:cs typeface="Meiryo UI" panose="020B0604030504040204" pitchFamily="50" charset="-128"/>
              </a:rPr>
              <a:t>、</a:t>
            </a:r>
            <a:endParaRPr lang="en-US" altLang="ja-JP" sz="2400" dirty="0" smtClean="0">
              <a:solidFill>
                <a:prstClr val="black"/>
              </a:solidFill>
              <a:latin typeface="+mn-ea"/>
              <a:ea typeface="+mn-ea"/>
              <a:cs typeface="Meiryo UI" panose="020B0604030504040204" pitchFamily="50" charset="-128"/>
            </a:endParaRPr>
          </a:p>
          <a:p>
            <a:pPr defTabSz="862013"/>
            <a:r>
              <a:rPr lang="ja-JP" altLang="en-US" sz="2400" dirty="0">
                <a:solidFill>
                  <a:prstClr val="black"/>
                </a:solidFill>
                <a:latin typeface="+mn-ea"/>
                <a:ea typeface="+mn-ea"/>
                <a:cs typeface="Meiryo UI" panose="020B0604030504040204" pitchFamily="50" charset="-128"/>
              </a:rPr>
              <a:t>　</a:t>
            </a:r>
            <a:r>
              <a:rPr lang="ja-JP" altLang="en-US" sz="2400" dirty="0" smtClean="0">
                <a:solidFill>
                  <a:prstClr val="black"/>
                </a:solidFill>
                <a:latin typeface="+mn-ea"/>
                <a:ea typeface="+mn-ea"/>
                <a:cs typeface="Meiryo UI" panose="020B0604030504040204" pitchFamily="50" charset="-128"/>
              </a:rPr>
              <a:t>　「下流」（カテゴリ</a:t>
            </a:r>
            <a:r>
              <a:rPr lang="en-US" altLang="ja-JP" sz="2400" dirty="0" smtClean="0">
                <a:solidFill>
                  <a:prstClr val="black"/>
                </a:solidFill>
                <a:latin typeface="+mn-ea"/>
                <a:ea typeface="+mn-ea"/>
                <a:cs typeface="Meiryo UI" panose="020B0604030504040204" pitchFamily="50" charset="-128"/>
              </a:rPr>
              <a:t>9</a:t>
            </a:r>
            <a:r>
              <a:rPr lang="ja-JP" altLang="en-US" sz="2400" dirty="0" smtClean="0">
                <a:solidFill>
                  <a:prstClr val="black"/>
                </a:solidFill>
                <a:latin typeface="+mn-ea"/>
                <a:ea typeface="+mn-ea"/>
                <a:cs typeface="Meiryo UI" panose="020B0604030504040204" pitchFamily="50" charset="-128"/>
              </a:rPr>
              <a:t>）ではなく、</a:t>
            </a:r>
            <a:endParaRPr lang="en-US" altLang="ja-JP" sz="2400" dirty="0" smtClean="0">
              <a:solidFill>
                <a:prstClr val="black"/>
              </a:solidFill>
              <a:latin typeface="+mn-ea"/>
              <a:ea typeface="+mn-ea"/>
              <a:cs typeface="Meiryo UI" panose="020B0604030504040204" pitchFamily="50" charset="-128"/>
            </a:endParaRPr>
          </a:p>
          <a:p>
            <a:pPr defTabSz="862013"/>
            <a:r>
              <a:rPr lang="ja-JP" altLang="en-US" sz="2400" dirty="0">
                <a:solidFill>
                  <a:prstClr val="black"/>
                </a:solidFill>
                <a:latin typeface="+mn-ea"/>
                <a:ea typeface="+mn-ea"/>
                <a:cs typeface="Meiryo UI" panose="020B0604030504040204" pitchFamily="50" charset="-128"/>
              </a:rPr>
              <a:t>　</a:t>
            </a:r>
            <a:r>
              <a:rPr lang="ja-JP" altLang="en-US" sz="2400" dirty="0" smtClean="0">
                <a:solidFill>
                  <a:prstClr val="black"/>
                </a:solidFill>
                <a:latin typeface="+mn-ea"/>
                <a:ea typeface="+mn-ea"/>
                <a:cs typeface="Meiryo UI" panose="020B0604030504040204" pitchFamily="50" charset="-128"/>
              </a:rPr>
              <a:t>　</a:t>
            </a:r>
            <a:r>
              <a:rPr lang="ja-JP" altLang="en-US" sz="2400" b="1" u="sng" dirty="0" smtClean="0">
                <a:solidFill>
                  <a:srgbClr val="FF0000"/>
                </a:solidFill>
                <a:latin typeface="+mn-ea"/>
                <a:ea typeface="+mn-ea"/>
                <a:cs typeface="Meiryo UI" panose="020B0604030504040204" pitchFamily="50" charset="-128"/>
              </a:rPr>
              <a:t>「上流」（カテゴリ</a:t>
            </a:r>
            <a:r>
              <a:rPr lang="en-US" altLang="ja-JP" sz="2400" b="1" u="sng" dirty="0" smtClean="0">
                <a:solidFill>
                  <a:srgbClr val="FF0000"/>
                </a:solidFill>
                <a:latin typeface="+mn-ea"/>
                <a:ea typeface="+mn-ea"/>
                <a:cs typeface="Meiryo UI" panose="020B0604030504040204" pitchFamily="50" charset="-128"/>
              </a:rPr>
              <a:t>4</a:t>
            </a:r>
            <a:r>
              <a:rPr lang="ja-JP" altLang="en-US" sz="2400" b="1" u="sng" dirty="0" smtClean="0">
                <a:solidFill>
                  <a:srgbClr val="FF0000"/>
                </a:solidFill>
                <a:latin typeface="+mn-ea"/>
                <a:ea typeface="+mn-ea"/>
                <a:cs typeface="Meiryo UI" panose="020B0604030504040204" pitchFamily="50" charset="-128"/>
              </a:rPr>
              <a:t>）</a:t>
            </a:r>
            <a:r>
              <a:rPr lang="ja-JP" altLang="en-US" sz="2400" dirty="0" smtClean="0">
                <a:solidFill>
                  <a:prstClr val="black"/>
                </a:solidFill>
                <a:latin typeface="+mn-ea"/>
                <a:ea typeface="+mn-ea"/>
                <a:cs typeface="Meiryo UI" panose="020B0604030504040204" pitchFamily="50" charset="-128"/>
              </a:rPr>
              <a:t>。</a:t>
            </a:r>
          </a:p>
        </p:txBody>
      </p:sp>
    </p:spTree>
    <p:extLst>
      <p:ext uri="{BB962C8B-B14F-4D97-AF65-F5344CB8AC3E}">
        <p14:creationId xmlns:p14="http://schemas.microsoft.com/office/powerpoint/2010/main" val="38660021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a:t>
            </a:r>
            <a:r>
              <a:rPr lang="en-US" altLang="ja-JP" dirty="0"/>
              <a:t>4</a:t>
            </a:r>
            <a:r>
              <a:rPr lang="ja-JP" altLang="en-US" dirty="0"/>
              <a:t>になるかカテゴリ</a:t>
            </a:r>
            <a:r>
              <a:rPr lang="en-US" altLang="ja-JP" dirty="0"/>
              <a:t>9</a:t>
            </a:r>
            <a:r>
              <a:rPr lang="ja-JP" altLang="en-US" dirty="0"/>
              <a:t>になるかは荷主かどうかで決まる</a:t>
            </a: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60" y="1230105"/>
            <a:ext cx="9217024" cy="6101597"/>
          </a:xfrm>
          <a:prstGeom prst="rect">
            <a:avLst/>
          </a:prstGeom>
        </p:spPr>
      </p:pic>
      <p:sp>
        <p:nvSpPr>
          <p:cNvPr id="9" name="正方形/長方形 8"/>
          <p:cNvSpPr/>
          <p:nvPr/>
        </p:nvSpPr>
        <p:spPr bwMode="auto">
          <a:xfrm>
            <a:off x="7885756" y="1182888"/>
            <a:ext cx="2232248" cy="2064965"/>
          </a:xfrm>
          <a:prstGeom prst="rect">
            <a:avLst/>
          </a:prstGeom>
          <a:solidFill>
            <a:sysClr val="window" lastClr="FFFFFF"/>
          </a:solidFill>
          <a:ln w="9525" cap="flat" cmpd="sng" algn="ctr">
            <a:no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dirty="0" smtClean="0">
              <a:solidFill>
                <a:prstClr val="black"/>
              </a:solidFill>
              <a:latin typeface="Meiryo UI"/>
            </a:endParaRPr>
          </a:p>
        </p:txBody>
      </p:sp>
      <p:sp>
        <p:nvSpPr>
          <p:cNvPr id="10" name="角丸四角形 9"/>
          <p:cNvSpPr/>
          <p:nvPr/>
        </p:nvSpPr>
        <p:spPr bwMode="auto">
          <a:xfrm>
            <a:off x="6121560" y="2995825"/>
            <a:ext cx="1635732" cy="2790347"/>
          </a:xfrm>
          <a:prstGeom prst="roundRect">
            <a:avLst/>
          </a:prstGeom>
          <a:noFill/>
          <a:ln w="76200" cap="flat" cmpd="sng" algn="ctr">
            <a:solidFill>
              <a:srgbClr val="5ECCF3"/>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dirty="0" smtClean="0">
              <a:solidFill>
                <a:prstClr val="black"/>
              </a:solidFill>
              <a:latin typeface="Meiryo UI"/>
            </a:endParaRPr>
          </a:p>
        </p:txBody>
      </p:sp>
      <p:sp>
        <p:nvSpPr>
          <p:cNvPr id="11" name="角丸四角形吹き出し 10"/>
          <p:cNvSpPr/>
          <p:nvPr/>
        </p:nvSpPr>
        <p:spPr bwMode="auto">
          <a:xfrm>
            <a:off x="6211570" y="1206388"/>
            <a:ext cx="3888432" cy="1610180"/>
          </a:xfrm>
          <a:prstGeom prst="wedgeRoundRectCallout">
            <a:avLst>
              <a:gd name="adj1" fmla="val -26833"/>
              <a:gd name="adj2" fmla="val 58655"/>
              <a:gd name="adj3" fmla="val 16667"/>
            </a:avLst>
          </a:prstGeom>
          <a:solidFill>
            <a:sysClr val="window" lastClr="FFFFFF"/>
          </a:solidFill>
          <a:ln w="57150" cap="flat" cmpd="sng" algn="ctr">
            <a:solidFill>
              <a:srgbClr val="5ECCF3"/>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defTabSz="862013">
              <a:defRPr/>
            </a:pPr>
            <a:r>
              <a:rPr kumimoji="0" lang="ja-JP" altLang="en-US" sz="2400" kern="0" dirty="0" smtClean="0">
                <a:solidFill>
                  <a:prstClr val="black"/>
                </a:solidFill>
                <a:latin typeface="Meiryo UI"/>
                <a:cs typeface="Meiryo UI" panose="020B0604030504040204" pitchFamily="50" charset="-128"/>
              </a:rPr>
              <a:t>出荷物流でも</a:t>
            </a:r>
            <a:r>
              <a:rPr kumimoji="0" lang="ja-JP" altLang="en-US" sz="2400" b="1" u="sng" kern="0" dirty="0" smtClean="0">
                <a:solidFill>
                  <a:srgbClr val="FF0000"/>
                </a:solidFill>
                <a:latin typeface="Meiryo UI"/>
                <a:cs typeface="Meiryo UI" panose="020B0604030504040204" pitchFamily="50" charset="-128"/>
              </a:rPr>
              <a:t>自社が荷主なら</a:t>
            </a:r>
            <a:r>
              <a:rPr kumimoji="0" lang="ja-JP" altLang="en-US" sz="2400" kern="0" dirty="0" smtClean="0">
                <a:solidFill>
                  <a:prstClr val="black"/>
                </a:solidFill>
                <a:latin typeface="Meiryo UI"/>
                <a:cs typeface="Meiryo UI" panose="020B0604030504040204" pitchFamily="50" charset="-128"/>
              </a:rPr>
              <a:t>、「下流」（カテゴリ</a:t>
            </a:r>
            <a:r>
              <a:rPr kumimoji="0" lang="en-US" altLang="ja-JP" sz="2400" kern="0" dirty="0" smtClean="0">
                <a:solidFill>
                  <a:prstClr val="black"/>
                </a:solidFill>
                <a:latin typeface="Meiryo UI"/>
                <a:cs typeface="Meiryo UI" panose="020B0604030504040204" pitchFamily="50" charset="-128"/>
              </a:rPr>
              <a:t>9</a:t>
            </a:r>
            <a:r>
              <a:rPr kumimoji="0" lang="ja-JP" altLang="en-US" sz="2400" kern="0" dirty="0" smtClean="0">
                <a:solidFill>
                  <a:prstClr val="black"/>
                </a:solidFill>
                <a:latin typeface="Meiryo UI"/>
                <a:cs typeface="Meiryo UI" panose="020B0604030504040204" pitchFamily="50" charset="-128"/>
              </a:rPr>
              <a:t>）ではなく、</a:t>
            </a:r>
            <a:r>
              <a:rPr kumimoji="0" lang="ja-JP" altLang="en-US" sz="2400" b="1" u="sng" kern="0" dirty="0" smtClean="0">
                <a:solidFill>
                  <a:srgbClr val="FF0000"/>
                </a:solidFill>
                <a:latin typeface="Meiryo UI"/>
                <a:cs typeface="Meiryo UI" panose="020B0604030504040204" pitchFamily="50" charset="-128"/>
              </a:rPr>
              <a:t>「上流」（カテゴリ</a:t>
            </a:r>
            <a:r>
              <a:rPr kumimoji="0" lang="en-US" altLang="ja-JP" sz="2400" b="1" u="sng" kern="0" dirty="0" smtClean="0">
                <a:solidFill>
                  <a:srgbClr val="FF0000"/>
                </a:solidFill>
                <a:latin typeface="Meiryo UI"/>
                <a:cs typeface="Meiryo UI" panose="020B0604030504040204" pitchFamily="50" charset="-128"/>
              </a:rPr>
              <a:t>4</a:t>
            </a:r>
            <a:r>
              <a:rPr kumimoji="0" lang="ja-JP" altLang="en-US" sz="2400" b="1" u="sng" kern="0" dirty="0" smtClean="0">
                <a:solidFill>
                  <a:srgbClr val="FF0000"/>
                </a:solidFill>
                <a:latin typeface="Meiryo UI"/>
                <a:cs typeface="Meiryo UI" panose="020B0604030504040204" pitchFamily="50" charset="-128"/>
              </a:rPr>
              <a:t>）</a:t>
            </a:r>
            <a:r>
              <a:rPr kumimoji="0" lang="ja-JP" altLang="en-US" sz="2400" kern="0" dirty="0" smtClean="0">
                <a:solidFill>
                  <a:prstClr val="black"/>
                </a:solidFill>
                <a:latin typeface="Meiryo UI"/>
                <a:cs typeface="Meiryo UI" panose="020B0604030504040204" pitchFamily="50" charset="-128"/>
              </a:rPr>
              <a:t>。</a:t>
            </a:r>
            <a:endParaRPr kumimoji="0" lang="ja-JP" altLang="en-US" sz="2000" kern="0" dirty="0" smtClean="0">
              <a:solidFill>
                <a:prstClr val="black"/>
              </a:solidFill>
              <a:latin typeface="Meiryo UI"/>
              <a:cs typeface="Meiryo UI" panose="020B0604030504040204" pitchFamily="50" charset="-128"/>
            </a:endParaRPr>
          </a:p>
        </p:txBody>
      </p:sp>
    </p:spTree>
    <p:extLst>
      <p:ext uri="{BB962C8B-B14F-4D97-AF65-F5344CB8AC3E}">
        <p14:creationId xmlns:p14="http://schemas.microsoft.com/office/powerpoint/2010/main" val="2348085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a:t>
            </a:r>
            <a:r>
              <a:rPr lang="en-US" altLang="ja-JP" dirty="0"/>
              <a:t>11</a:t>
            </a:r>
            <a:r>
              <a:rPr lang="ja-JP" altLang="en-US" dirty="0"/>
              <a:t> 販売した製品を使用することによる排出</a:t>
            </a:r>
          </a:p>
        </p:txBody>
      </p:sp>
      <p:sp>
        <p:nvSpPr>
          <p:cNvPr id="12" name="正方形/長方形 11"/>
          <p:cNvSpPr/>
          <p:nvPr/>
        </p:nvSpPr>
        <p:spPr bwMode="auto">
          <a:xfrm>
            <a:off x="4974354" y="1631590"/>
            <a:ext cx="4968552" cy="3708412"/>
          </a:xfrm>
          <a:prstGeom prst="rect">
            <a:avLst/>
          </a:prstGeom>
          <a:solidFill>
            <a:sysClr val="window" lastClr="FFFFFF"/>
          </a:solidFill>
          <a:ln w="57150" cap="flat" cmpd="sng" algn="ctr">
            <a:solidFill>
              <a:srgbClr val="5DCEAF"/>
            </a:solidFill>
            <a:prstDash val="solid"/>
            <a:headEnd type="none" w="med" len="med"/>
            <a:tailEnd type="none" w="med" len="med"/>
          </a:ln>
          <a:effectLst/>
          <a:extLst/>
        </p:spPr>
        <p:txBody>
          <a:bodyPr vert="horz" wrap="square" lIns="86210" tIns="43105" rIns="86210" bIns="43105" numCol="1" rtlCol="0" anchor="t" anchorCtr="0" compatLnSpc="1">
            <a:prstTxWarp prst="textNoShape">
              <a:avLst/>
            </a:prstTxWarp>
          </a:bodyPr>
          <a:lstStyle/>
          <a:p>
            <a:pPr marL="0" marR="0" lvl="0" indent="0" defTabSz="862013"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算定方法</a:t>
            </a:r>
            <a:r>
              <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p>
          <a:p>
            <a:pPr marL="0" marR="0" lvl="0" indent="0" defTabSz="862013"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電気スタンドの</a:t>
            </a:r>
            <a:r>
              <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1</a:t>
            </a: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台の</a:t>
            </a:r>
            <a:endPar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defTabSz="862013"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消費電力</a:t>
            </a:r>
            <a:endPar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defTabSz="862013"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a:t>
            </a:r>
            <a:r>
              <a:rPr kumimoji="0" lang="en-US" altLang="ja-JP" sz="3200" b="1"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年間稼働時間シナリオ</a:t>
            </a:r>
            <a:endPar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defTabSz="862013"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a:t>
            </a:r>
            <a:r>
              <a:rPr kumimoji="0" lang="en-US" altLang="ja-JP" sz="3200" b="1"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a:t>
            </a:r>
            <a:r>
              <a:rPr kumimoji="0" lang="ja-JP" altLang="en-US" sz="3200" b="1" i="0" u="sng" strike="noStrike" kern="0" cap="none" spc="0" normalizeH="0" baseline="0" noProof="0" dirty="0" smtClean="0">
                <a:ln>
                  <a:noFill/>
                </a:ln>
                <a:solidFill>
                  <a:srgbClr val="FF0000"/>
                </a:solidFill>
                <a:effectLst/>
                <a:uLnTx/>
                <a:uFillTx/>
                <a:latin typeface="+mn-ea"/>
                <a:ea typeface="+mn-ea"/>
                <a:cs typeface="Meiryo UI" panose="020B0604030504040204" pitchFamily="50" charset="-128"/>
              </a:rPr>
              <a:t>耐用年数</a:t>
            </a:r>
            <a:endParaRPr kumimoji="0" lang="en-US" altLang="ja-JP" sz="3200" b="1" i="0" u="sng" strike="noStrike" kern="0" cap="none" spc="0" normalizeH="0" baseline="0" noProof="0" dirty="0" smtClean="0">
              <a:ln>
                <a:noFill/>
              </a:ln>
              <a:solidFill>
                <a:srgbClr val="FF0000"/>
              </a:solidFill>
              <a:effectLst/>
              <a:uLnTx/>
              <a:uFillTx/>
              <a:latin typeface="+mn-ea"/>
              <a:ea typeface="+mn-ea"/>
              <a:cs typeface="Meiryo UI" panose="020B0604030504040204" pitchFamily="50" charset="-128"/>
            </a:endParaRPr>
          </a:p>
          <a:p>
            <a:pPr marL="0" marR="0" lvl="0" indent="0" defTabSz="862013"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a:t>
            </a:r>
            <a:r>
              <a:rPr kumimoji="0" lang="en-US" altLang="ja-JP" sz="3200" b="1"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電力の排出原単位</a:t>
            </a:r>
            <a:endPar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defTabSz="862013"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a:t>
            </a:r>
            <a:r>
              <a:rPr kumimoji="0" lang="en-US" altLang="ja-JP" sz="3200" b="1"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r>
              <a:rPr kumimoji="0" lang="ja-JP" altLang="en-US"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　販売台数　　　　　など</a:t>
            </a:r>
            <a:endParaRPr kumimoji="0" lang="en-US" altLang="ja-JP" sz="3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p:txBody>
      </p:sp>
      <p:sp>
        <p:nvSpPr>
          <p:cNvPr id="13" name="フローチャート: 処理 12"/>
          <p:cNvSpPr/>
          <p:nvPr/>
        </p:nvSpPr>
        <p:spPr bwMode="auto">
          <a:xfrm>
            <a:off x="5118370" y="5490769"/>
            <a:ext cx="4196916" cy="1116124"/>
          </a:xfrm>
          <a:prstGeom prst="flowChartProcess">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t" anchorCtr="0" compatLnSpc="1">
            <a:prstTxWarp prst="textNoShape">
              <a:avLst/>
            </a:prstTxWarp>
          </a:bodyPr>
          <a:lstStyle/>
          <a:p>
            <a:pPr defTabSz="862013"/>
            <a:r>
              <a:rPr lang="en-US" altLang="ja-JP" sz="2400" dirty="0" smtClean="0">
                <a:solidFill>
                  <a:prstClr val="black"/>
                </a:solidFill>
                <a:latin typeface="+mn-ea"/>
                <a:ea typeface="+mn-ea"/>
                <a:cs typeface="Meiryo UI" panose="020B0604030504040204" pitchFamily="50" charset="-128"/>
              </a:rPr>
              <a:t>【</a:t>
            </a:r>
            <a:r>
              <a:rPr lang="ja-JP" altLang="en-US" sz="2400" dirty="0" smtClean="0">
                <a:solidFill>
                  <a:prstClr val="black"/>
                </a:solidFill>
                <a:latin typeface="+mn-ea"/>
                <a:ea typeface="+mn-ea"/>
                <a:cs typeface="Meiryo UI" panose="020B0604030504040204" pitchFamily="50" charset="-128"/>
              </a:rPr>
              <a:t>留意事項</a:t>
            </a:r>
            <a:r>
              <a:rPr lang="en-US" altLang="ja-JP" sz="2400" dirty="0" smtClean="0">
                <a:solidFill>
                  <a:prstClr val="black"/>
                </a:solidFill>
                <a:latin typeface="+mn-ea"/>
                <a:ea typeface="+mn-ea"/>
                <a:cs typeface="Meiryo UI" panose="020B0604030504040204" pitchFamily="50" charset="-128"/>
              </a:rPr>
              <a:t>】</a:t>
            </a:r>
          </a:p>
          <a:p>
            <a:pPr marL="342900" indent="-342900" defTabSz="862013">
              <a:buFont typeface="Wingdings" panose="05000000000000000000" pitchFamily="2" charset="2"/>
              <a:buChar char="ü"/>
            </a:pPr>
            <a:r>
              <a:rPr lang="ja-JP" altLang="en-US" sz="2400" dirty="0" smtClean="0">
                <a:solidFill>
                  <a:prstClr val="black"/>
                </a:solidFill>
                <a:latin typeface="+mn-ea"/>
                <a:ea typeface="+mn-ea"/>
                <a:cs typeface="Meiryo UI" panose="020B0604030504040204" pitchFamily="50" charset="-128"/>
              </a:rPr>
              <a:t>当該</a:t>
            </a:r>
            <a:r>
              <a:rPr lang="ja-JP" altLang="en-US" sz="2400" dirty="0">
                <a:solidFill>
                  <a:prstClr val="black"/>
                </a:solidFill>
                <a:latin typeface="+mn-ea"/>
                <a:ea typeface="+mn-ea"/>
                <a:cs typeface="Meiryo UI" panose="020B0604030504040204" pitchFamily="50" charset="-128"/>
              </a:rPr>
              <a:t>年度</a:t>
            </a:r>
            <a:r>
              <a:rPr lang="ja-JP" altLang="en-US" sz="2400" dirty="0" smtClean="0">
                <a:solidFill>
                  <a:prstClr val="black"/>
                </a:solidFill>
                <a:latin typeface="+mn-ea"/>
                <a:ea typeface="+mn-ea"/>
                <a:cs typeface="Meiryo UI" panose="020B0604030504040204" pitchFamily="50" charset="-128"/>
              </a:rPr>
              <a:t>に販売した製品の</a:t>
            </a:r>
            <a:endParaRPr lang="en-US" altLang="ja-JP" sz="2400" dirty="0" smtClean="0">
              <a:solidFill>
                <a:prstClr val="black"/>
              </a:solidFill>
              <a:latin typeface="+mn-ea"/>
              <a:ea typeface="+mn-ea"/>
              <a:cs typeface="Meiryo UI" panose="020B0604030504040204" pitchFamily="50" charset="-128"/>
            </a:endParaRPr>
          </a:p>
          <a:p>
            <a:pPr defTabSz="862013"/>
            <a:r>
              <a:rPr lang="ja-JP" altLang="en-US" sz="2400" dirty="0">
                <a:solidFill>
                  <a:prstClr val="black"/>
                </a:solidFill>
                <a:latin typeface="+mn-ea"/>
                <a:ea typeface="+mn-ea"/>
                <a:cs typeface="Meiryo UI" panose="020B0604030504040204" pitchFamily="50" charset="-128"/>
              </a:rPr>
              <a:t>　</a:t>
            </a:r>
            <a:r>
              <a:rPr lang="ja-JP" altLang="en-US" sz="2400" dirty="0" smtClean="0">
                <a:solidFill>
                  <a:prstClr val="black"/>
                </a:solidFill>
                <a:latin typeface="+mn-ea"/>
                <a:ea typeface="+mn-ea"/>
                <a:cs typeface="Meiryo UI" panose="020B0604030504040204" pitchFamily="50" charset="-128"/>
              </a:rPr>
              <a:t>　</a:t>
            </a:r>
            <a:r>
              <a:rPr lang="ja-JP" altLang="en-US" sz="2400" b="1" u="sng" dirty="0" smtClean="0">
                <a:solidFill>
                  <a:srgbClr val="FF0000"/>
                </a:solidFill>
                <a:latin typeface="+mn-ea"/>
                <a:ea typeface="+mn-ea"/>
                <a:cs typeface="Meiryo UI" panose="020B0604030504040204" pitchFamily="50" charset="-128"/>
              </a:rPr>
              <a:t>生涯排出量</a:t>
            </a:r>
            <a:r>
              <a:rPr lang="ja-JP" altLang="en-US" sz="2400" dirty="0" smtClean="0">
                <a:solidFill>
                  <a:prstClr val="black"/>
                </a:solidFill>
                <a:latin typeface="+mn-ea"/>
                <a:ea typeface="+mn-ea"/>
                <a:cs typeface="Meiryo UI" panose="020B0604030504040204" pitchFamily="50" charset="-128"/>
              </a:rPr>
              <a:t>を当該年度の</a:t>
            </a:r>
            <a:endParaRPr lang="en-US" altLang="ja-JP" sz="2400" dirty="0" smtClean="0">
              <a:solidFill>
                <a:prstClr val="black"/>
              </a:solidFill>
              <a:latin typeface="+mn-ea"/>
              <a:ea typeface="+mn-ea"/>
              <a:cs typeface="Meiryo UI" panose="020B0604030504040204" pitchFamily="50" charset="-128"/>
            </a:endParaRPr>
          </a:p>
          <a:p>
            <a:pPr defTabSz="862013"/>
            <a:r>
              <a:rPr lang="ja-JP" altLang="en-US" sz="2400" dirty="0">
                <a:solidFill>
                  <a:prstClr val="black"/>
                </a:solidFill>
                <a:latin typeface="+mn-ea"/>
                <a:ea typeface="+mn-ea"/>
                <a:cs typeface="Meiryo UI" panose="020B0604030504040204" pitchFamily="50" charset="-128"/>
              </a:rPr>
              <a:t>　</a:t>
            </a:r>
            <a:r>
              <a:rPr lang="ja-JP" altLang="en-US" sz="2400" dirty="0" smtClean="0">
                <a:solidFill>
                  <a:prstClr val="black"/>
                </a:solidFill>
                <a:latin typeface="+mn-ea"/>
                <a:ea typeface="+mn-ea"/>
                <a:cs typeface="Meiryo UI" panose="020B0604030504040204" pitchFamily="50" charset="-128"/>
              </a:rPr>
              <a:t>　カテゴリ</a:t>
            </a:r>
            <a:r>
              <a:rPr lang="en-US" altLang="ja-JP" sz="2400" dirty="0" smtClean="0">
                <a:solidFill>
                  <a:prstClr val="black"/>
                </a:solidFill>
                <a:latin typeface="+mn-ea"/>
                <a:ea typeface="+mn-ea"/>
                <a:cs typeface="Meiryo UI" panose="020B0604030504040204" pitchFamily="50" charset="-128"/>
              </a:rPr>
              <a:t>11</a:t>
            </a:r>
            <a:r>
              <a:rPr lang="ja-JP" altLang="en-US" sz="2400" dirty="0" smtClean="0">
                <a:solidFill>
                  <a:prstClr val="black"/>
                </a:solidFill>
                <a:latin typeface="+mn-ea"/>
                <a:ea typeface="+mn-ea"/>
                <a:cs typeface="Meiryo UI" panose="020B0604030504040204" pitchFamily="50" charset="-128"/>
              </a:rPr>
              <a:t>で計上する。</a:t>
            </a:r>
            <a:endParaRPr lang="en-US" altLang="ja-JP" sz="2400" dirty="0">
              <a:solidFill>
                <a:prstClr val="black"/>
              </a:solidFill>
              <a:latin typeface="+mn-ea"/>
              <a:ea typeface="+mn-ea"/>
              <a:cs typeface="Meiryo UI" panose="020B0604030504040204" pitchFamily="50" charset="-128"/>
            </a:endParaRPr>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86" y="1626520"/>
            <a:ext cx="3348372" cy="3228311"/>
          </a:xfrm>
          <a:prstGeom prst="rect">
            <a:avLst/>
          </a:prstGeom>
        </p:spPr>
      </p:pic>
      <p:sp>
        <p:nvSpPr>
          <p:cNvPr id="15" name="フローチャート: 処理 14"/>
          <p:cNvSpPr/>
          <p:nvPr/>
        </p:nvSpPr>
        <p:spPr bwMode="auto">
          <a:xfrm>
            <a:off x="473854" y="4943958"/>
            <a:ext cx="4193557" cy="1224136"/>
          </a:xfrm>
          <a:prstGeom prst="flowChartProcess">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t" anchorCtr="0" compatLnSpc="1">
            <a:prstTxWarp prst="textNoShape">
              <a:avLst/>
            </a:prstTxWarp>
          </a:bodyPr>
          <a:lstStyle/>
          <a:p>
            <a:pPr algn="ctr" defTabSz="862013"/>
            <a:r>
              <a:rPr lang="ja-JP" altLang="en-US" sz="2800" b="1" dirty="0" smtClean="0">
                <a:solidFill>
                  <a:prstClr val="black"/>
                </a:solidFill>
                <a:latin typeface="+mn-ea"/>
                <a:ea typeface="+mn-ea"/>
                <a:cs typeface="Meiryo UI" panose="020B0604030504040204" pitchFamily="50" charset="-128"/>
              </a:rPr>
              <a:t>販売した製品の使用</a:t>
            </a:r>
            <a:endParaRPr lang="en-US" altLang="ja-JP" sz="2800" b="1" dirty="0" smtClean="0">
              <a:solidFill>
                <a:prstClr val="black"/>
              </a:solidFill>
              <a:latin typeface="+mn-ea"/>
              <a:ea typeface="+mn-ea"/>
              <a:cs typeface="Meiryo UI" panose="020B0604030504040204" pitchFamily="50" charset="-128"/>
            </a:endParaRPr>
          </a:p>
          <a:p>
            <a:pPr defTabSz="862013"/>
            <a:r>
              <a:rPr lang="ja-JP" altLang="en-US" sz="2400" dirty="0" smtClean="0">
                <a:solidFill>
                  <a:prstClr val="black"/>
                </a:solidFill>
                <a:latin typeface="+mn-ea"/>
                <a:ea typeface="+mn-ea"/>
                <a:cs typeface="Meiryo UI" panose="020B0604030504040204" pitchFamily="50" charset="-128"/>
              </a:rPr>
              <a:t>使用者</a:t>
            </a:r>
            <a:r>
              <a:rPr lang="en-US" altLang="ja-JP" sz="2400" dirty="0" smtClean="0">
                <a:solidFill>
                  <a:prstClr val="black"/>
                </a:solidFill>
                <a:latin typeface="+mn-ea"/>
                <a:ea typeface="+mn-ea"/>
                <a:cs typeface="Meiryo UI" panose="020B0604030504040204" pitchFamily="50" charset="-128"/>
              </a:rPr>
              <a:t>(</a:t>
            </a:r>
            <a:r>
              <a:rPr lang="ja-JP" altLang="en-US" sz="2400" dirty="0" smtClean="0">
                <a:solidFill>
                  <a:prstClr val="black"/>
                </a:solidFill>
                <a:latin typeface="+mn-ea"/>
                <a:ea typeface="+mn-ea"/>
                <a:cs typeface="Meiryo UI" panose="020B0604030504040204" pitchFamily="50" charset="-128"/>
              </a:rPr>
              <a:t>消費者・事業者</a:t>
            </a:r>
            <a:r>
              <a:rPr lang="en-US" altLang="ja-JP" sz="2400" dirty="0" smtClean="0">
                <a:solidFill>
                  <a:prstClr val="black"/>
                </a:solidFill>
                <a:latin typeface="+mn-ea"/>
                <a:ea typeface="+mn-ea"/>
                <a:cs typeface="Meiryo UI" panose="020B0604030504040204" pitchFamily="50" charset="-128"/>
              </a:rPr>
              <a:t>)</a:t>
            </a:r>
            <a:r>
              <a:rPr lang="ja-JP" altLang="en-US" sz="2400" dirty="0" smtClean="0">
                <a:solidFill>
                  <a:prstClr val="black"/>
                </a:solidFill>
                <a:latin typeface="+mn-ea"/>
                <a:ea typeface="+mn-ea"/>
                <a:cs typeface="Meiryo UI" panose="020B0604030504040204" pitchFamily="50" charset="-128"/>
              </a:rPr>
              <a:t>による製品の使用に伴う排出</a:t>
            </a:r>
          </a:p>
        </p:txBody>
      </p:sp>
    </p:spTree>
    <p:extLst>
      <p:ext uri="{BB962C8B-B14F-4D97-AF65-F5344CB8AC3E}">
        <p14:creationId xmlns:p14="http://schemas.microsoft.com/office/powerpoint/2010/main" val="20035048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a:t>
            </a:r>
            <a:r>
              <a:rPr lang="en-US" altLang="ja-JP" dirty="0"/>
              <a:t>11</a:t>
            </a:r>
            <a:r>
              <a:rPr lang="ja-JP" altLang="en-US" dirty="0"/>
              <a:t> 演習問題</a:t>
            </a:r>
          </a:p>
        </p:txBody>
      </p:sp>
      <p:sp>
        <p:nvSpPr>
          <p:cNvPr id="8" name="Rectangle 39"/>
          <p:cNvSpPr>
            <a:spLocks noChangeArrowheads="1"/>
          </p:cNvSpPr>
          <p:nvPr/>
        </p:nvSpPr>
        <p:spPr bwMode="auto">
          <a:xfrm>
            <a:off x="436441" y="1660525"/>
            <a:ext cx="9837455" cy="5899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lIns="86204" tIns="43102" rIns="86204" bIns="43102"/>
          <a:lstStyle>
            <a:lvl1pPr marL="323850" indent="-323850"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00088" indent="-268288"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fontAlgn="base">
              <a:spcBef>
                <a:spcPts val="600"/>
              </a:spcBef>
              <a:spcAft>
                <a:spcPts val="600"/>
              </a:spcAft>
              <a:buFont typeface="Wingdings" panose="05000000000000000000" pitchFamily="2" charset="2"/>
              <a:buChar char="l"/>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電気スタンドを使用する際の電力による排出量を算定</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fontAlgn="base">
              <a:spcBef>
                <a:spcPts val="600"/>
              </a:spcBef>
              <a:spcAft>
                <a:spcPts val="600"/>
              </a:spcAft>
              <a:buFont typeface="Wingdings" panose="05000000000000000000" pitchFamily="2" charset="2"/>
              <a:buChar char="£"/>
            </a:pP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電気スタンド</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台の消費電力：蛍光灯 </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20W</a:t>
            </a:r>
            <a:r>
              <a:rPr kumimoji="0" lang="ja-JP" altLang="en-US"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5W</a:t>
            </a:r>
          </a:p>
          <a:p>
            <a:pPr lvl="1" fontAlgn="base">
              <a:spcBef>
                <a:spcPts val="600"/>
              </a:spcBef>
              <a:spcAft>
                <a:spcPts val="600"/>
              </a:spcAft>
              <a:buFont typeface="Wingdings" panose="05000000000000000000" pitchFamily="2" charset="2"/>
              <a:buChar char="£"/>
            </a:pP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年間稼働シナリオ：</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時間／日</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×365</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1,095</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a:t>
            </a:r>
            <a:endPar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fontAlgn="base">
              <a:spcBef>
                <a:spcPts val="600"/>
              </a:spcBef>
              <a:spcAft>
                <a:spcPts val="600"/>
              </a:spcAft>
              <a:buFont typeface="Wingdings" panose="05000000000000000000" pitchFamily="2" charset="2"/>
              <a:buChar char="£"/>
            </a:pP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耐用年数：蛍光灯・</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ともに</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fontAlgn="base">
              <a:spcBef>
                <a:spcPts val="600"/>
              </a:spcBef>
              <a:spcAft>
                <a:spcPts val="600"/>
              </a:spcAft>
              <a:buFont typeface="Wingdings" panose="05000000000000000000" pitchFamily="2" charset="2"/>
              <a:buChar char="£"/>
            </a:pP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電力の排出原単位（平成</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温対法の電気事業者別排出係数の代替値）：</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0.512kgCO2/kWh</a:t>
            </a:r>
          </a:p>
          <a:p>
            <a:pPr marL="431800" lvl="1" indent="0" fontAlgn="base">
              <a:spcBef>
                <a:spcPts val="600"/>
              </a:spcBef>
              <a:spcAft>
                <a:spcPts val="600"/>
              </a:spcAft>
              <a:buFont typeface="Arial" panose="020B0604020202020204" pitchFamily="34" charset="0"/>
              <a:buNone/>
            </a:pPr>
            <a:r>
              <a:rPr kumimoji="0"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電気事業者別排出係数は最新年度のものをご参照ください</a:t>
            </a:r>
            <a:r>
              <a:rPr kumimoji="0"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fontAlgn="base">
              <a:spcBef>
                <a:spcPts val="600"/>
              </a:spcBef>
              <a:spcAft>
                <a:spcPts val="600"/>
              </a:spcAft>
              <a:buFont typeface="Wingdings" panose="05000000000000000000" pitchFamily="2" charset="2"/>
              <a:buChar char="£"/>
            </a:pP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販売台数：蛍光灯 </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300,000</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台、</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LED 150,000</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台</a:t>
            </a:r>
            <a:endPar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848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Scope3</a:t>
            </a:r>
            <a:r>
              <a:rPr kumimoji="1" lang="ja-JP" altLang="en-US" dirty="0" smtClean="0"/>
              <a:t>とは？</a:t>
            </a:r>
            <a:endParaRPr kumimoji="1" lang="ja-JP" altLang="en-US" dirty="0"/>
          </a:p>
        </p:txBody>
      </p:sp>
      <p:sp>
        <p:nvSpPr>
          <p:cNvPr id="3" name="コンテンツ プレースホルダー 2"/>
          <p:cNvSpPr>
            <a:spLocks noGrp="1"/>
          </p:cNvSpPr>
          <p:nvPr>
            <p:ph sz="quarter" idx="12"/>
          </p:nvPr>
        </p:nvSpPr>
        <p:spPr>
          <a:xfrm>
            <a:off x="161925" y="1110920"/>
            <a:ext cx="10367963" cy="1635214"/>
          </a:xfrm>
        </p:spPr>
        <p:txBody>
          <a:bodyPr/>
          <a:lstStyle/>
          <a:p>
            <a:pPr marL="273050" indent="-273050"/>
            <a:r>
              <a:rPr lang="ja-JP" altLang="en-US" dirty="0"/>
              <a:t>原料調達・製造・物流・販売・廃棄などの組織活動に伴う排出のことであり、</a:t>
            </a:r>
            <a:r>
              <a:rPr lang="en-US" altLang="ja-JP" dirty="0"/>
              <a:t>15</a:t>
            </a:r>
            <a:r>
              <a:rPr lang="ja-JP" altLang="en-US" dirty="0"/>
              <a:t>のカテゴリに</a:t>
            </a:r>
            <a:r>
              <a:rPr lang="ja-JP" altLang="en-US" dirty="0" smtClean="0"/>
              <a:t>分類</a:t>
            </a:r>
            <a:r>
              <a:rPr lang="en-US" altLang="ja-JP" dirty="0" smtClean="0"/>
              <a:t/>
            </a:r>
            <a:br>
              <a:rPr lang="en-US" altLang="ja-JP" dirty="0" smtClean="0"/>
            </a:br>
            <a:r>
              <a:rPr lang="ja-JP" altLang="en-US" dirty="0" smtClean="0"/>
              <a:t>されて</a:t>
            </a:r>
            <a:r>
              <a:rPr lang="ja-JP" altLang="en-US" dirty="0"/>
              <a:t>いる</a:t>
            </a:r>
          </a:p>
          <a:p>
            <a:pPr marL="273050" indent="-273050"/>
            <a:r>
              <a:rPr lang="ja-JP" altLang="en-US" dirty="0"/>
              <a:t>「</a:t>
            </a:r>
            <a:r>
              <a:rPr lang="en-US" altLang="ja-JP" dirty="0"/>
              <a:t>GHG</a:t>
            </a:r>
            <a:r>
              <a:rPr lang="ja-JP" altLang="en-US" dirty="0"/>
              <a:t>プロトコル」が、算定・報告の具体的な要求事項やガイダンスとして「</a:t>
            </a:r>
            <a:r>
              <a:rPr lang="en-US" altLang="ja-JP" dirty="0"/>
              <a:t>Scope3</a:t>
            </a:r>
            <a:r>
              <a:rPr lang="ja-JP" altLang="en-US" dirty="0"/>
              <a:t>基準」</a:t>
            </a:r>
            <a:r>
              <a:rPr lang="ja-JP" altLang="en-US" dirty="0" smtClean="0"/>
              <a:t>を</a:t>
            </a:r>
            <a:r>
              <a:rPr lang="en-US" altLang="ja-JP" dirty="0" smtClean="0"/>
              <a:t/>
            </a:r>
            <a:br>
              <a:rPr lang="en-US" altLang="ja-JP" dirty="0" smtClean="0"/>
            </a:br>
            <a:r>
              <a:rPr lang="en-US" altLang="ja-JP" dirty="0" smtClean="0"/>
              <a:t>2011</a:t>
            </a:r>
            <a:r>
              <a:rPr lang="ja-JP" altLang="en-US" dirty="0"/>
              <a:t>年</a:t>
            </a:r>
            <a:r>
              <a:rPr lang="en-US" altLang="ja-JP" dirty="0"/>
              <a:t>10</a:t>
            </a:r>
            <a:r>
              <a:rPr lang="ja-JP" altLang="en-US" dirty="0"/>
              <a:t>月に策定（同時に製品の算定基準も発行）</a:t>
            </a:r>
            <a:endParaRPr lang="en-US" altLang="ja-JP" dirty="0"/>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909" y="3200512"/>
            <a:ext cx="2484394" cy="3276605"/>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テキスト ボックス 1"/>
          <p:cNvSpPr txBox="1">
            <a:spLocks noChangeArrowheads="1"/>
          </p:cNvSpPr>
          <p:nvPr/>
        </p:nvSpPr>
        <p:spPr bwMode="auto">
          <a:xfrm>
            <a:off x="1679928" y="6467732"/>
            <a:ext cx="3444597" cy="68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eaLnBrk="1" hangingPunct="1">
              <a:lnSpc>
                <a:spcPct val="100000"/>
              </a:lnSpc>
              <a:spcBef>
                <a:spcPct val="0"/>
              </a:spcBef>
              <a:spcAft>
                <a:spcPts val="0"/>
              </a:spcAft>
              <a:buClrTx/>
              <a:buFontTx/>
              <a:buNone/>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Scope3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基準</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00000"/>
              </a:lnSpc>
              <a:spcBef>
                <a:spcPct val="0"/>
              </a:spcBef>
              <a:spcAft>
                <a:spcPts val="0"/>
              </a:spcAft>
              <a:buClrTx/>
              <a:buFontTx/>
              <a:buNone/>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LCA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算定基準）</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1632" y="3189273"/>
            <a:ext cx="2543841" cy="3287844"/>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テキスト ボックス 1"/>
          <p:cNvSpPr txBox="1">
            <a:spLocks noChangeArrowheads="1"/>
          </p:cNvSpPr>
          <p:nvPr/>
        </p:nvSpPr>
        <p:spPr bwMode="auto">
          <a:xfrm>
            <a:off x="6094200" y="6503524"/>
            <a:ext cx="1978703" cy="68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eaLnBrk="1" hangingPunct="1">
              <a:lnSpc>
                <a:spcPct val="100000"/>
              </a:lnSpc>
              <a:spcBef>
                <a:spcPct val="0"/>
              </a:spcBef>
              <a:spcAft>
                <a:spcPts val="0"/>
              </a:spcAft>
              <a:buClrTx/>
              <a:buFontTx/>
              <a:buNone/>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LCA</a:t>
            </a:r>
          </a:p>
          <a:p>
            <a:pPr algn="ctr" eaLnBrk="1" hangingPunct="1">
              <a:lnSpc>
                <a:spcPct val="100000"/>
              </a:lnSpc>
              <a:spcBef>
                <a:spcPct val="0"/>
              </a:spcBef>
              <a:spcAft>
                <a:spcPts val="0"/>
              </a:spcAft>
              <a:buClrTx/>
              <a:buFontTx/>
              <a:buNone/>
            </a:pP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算定基準</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12702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a:t>
            </a:r>
            <a:r>
              <a:rPr lang="en-US" altLang="ja-JP" dirty="0"/>
              <a:t>11</a:t>
            </a:r>
            <a:r>
              <a:rPr lang="ja-JP" altLang="en-US" dirty="0"/>
              <a:t> 演習問題</a:t>
            </a:r>
          </a:p>
        </p:txBody>
      </p:sp>
      <p:sp>
        <p:nvSpPr>
          <p:cNvPr id="4" name="Rectangle 39"/>
          <p:cNvSpPr>
            <a:spLocks noChangeArrowheads="1"/>
          </p:cNvSpPr>
          <p:nvPr/>
        </p:nvSpPr>
        <p:spPr bwMode="auto">
          <a:xfrm>
            <a:off x="517692" y="1306546"/>
            <a:ext cx="9626308" cy="5899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lIns="86204" tIns="43102" rIns="86204" bIns="43102"/>
          <a:lstStyle>
            <a:lvl1pPr marL="323850" indent="-323850"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00088" indent="-268288"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fontAlgn="base">
              <a:spcBef>
                <a:spcPts val="600"/>
              </a:spcBef>
              <a:spcAft>
                <a:spcPts val="600"/>
              </a:spcAft>
              <a:buFont typeface="Wingdings" panose="05000000000000000000" pitchFamily="2" charset="2"/>
              <a:buChar char="l"/>
            </a:pPr>
            <a:r>
              <a:rPr lang="ja-JP" altLang="en-US" sz="2800" dirty="0" smtClean="0">
                <a:solidFill>
                  <a:prstClr val="black"/>
                </a:solidFill>
                <a:latin typeface="Meiryo UI"/>
                <a:ea typeface="Meiryo UI"/>
                <a:cs typeface="Meiryo UI" panose="020B0604030504040204" pitchFamily="50" charset="-128"/>
              </a:rPr>
              <a:t>電気スタンドを使用する際の電力による排出量を算定</a:t>
            </a:r>
            <a:endParaRPr lang="ja-JP" altLang="en-US" sz="2800" dirty="0">
              <a:solidFill>
                <a:prstClr val="black"/>
              </a:solidFill>
              <a:latin typeface="Meiryo UI"/>
              <a:ea typeface="Meiryo UI"/>
              <a:cs typeface="Meiryo UI" panose="020B0604030504040204" pitchFamily="50" charset="-128"/>
            </a:endParaRPr>
          </a:p>
        </p:txBody>
      </p:sp>
      <p:graphicFrame>
        <p:nvGraphicFramePr>
          <p:cNvPr id="5" name="Group 158"/>
          <p:cNvGraphicFramePr>
            <a:graphicFrameLocks noGrp="1"/>
          </p:cNvGraphicFramePr>
          <p:nvPr>
            <p:extLst/>
          </p:nvPr>
        </p:nvGraphicFramePr>
        <p:xfrm>
          <a:off x="379164" y="1954618"/>
          <a:ext cx="9929999" cy="3109608"/>
        </p:xfrm>
        <a:graphic>
          <a:graphicData uri="http://schemas.openxmlformats.org/drawingml/2006/table">
            <a:tbl>
              <a:tblPr/>
              <a:tblGrid>
                <a:gridCol w="946443">
                  <a:extLst>
                    <a:ext uri="{9D8B030D-6E8A-4147-A177-3AD203B41FA5}">
                      <a16:colId xmlns:a16="http://schemas.microsoft.com/office/drawing/2014/main" val="20000"/>
                    </a:ext>
                  </a:extLst>
                </a:gridCol>
                <a:gridCol w="553524">
                  <a:extLst>
                    <a:ext uri="{9D8B030D-6E8A-4147-A177-3AD203B41FA5}">
                      <a16:colId xmlns:a16="http://schemas.microsoft.com/office/drawing/2014/main" val="20001"/>
                    </a:ext>
                  </a:extLst>
                </a:gridCol>
                <a:gridCol w="703846">
                  <a:extLst>
                    <a:ext uri="{9D8B030D-6E8A-4147-A177-3AD203B41FA5}">
                      <a16:colId xmlns:a16="http://schemas.microsoft.com/office/drawing/2014/main" val="20002"/>
                    </a:ext>
                  </a:extLst>
                </a:gridCol>
                <a:gridCol w="788128">
                  <a:extLst>
                    <a:ext uri="{9D8B030D-6E8A-4147-A177-3AD203B41FA5}">
                      <a16:colId xmlns:a16="http://schemas.microsoft.com/office/drawing/2014/main" val="20003"/>
                    </a:ext>
                  </a:extLst>
                </a:gridCol>
                <a:gridCol w="677980">
                  <a:extLst>
                    <a:ext uri="{9D8B030D-6E8A-4147-A177-3AD203B41FA5}">
                      <a16:colId xmlns:a16="http://schemas.microsoft.com/office/drawing/2014/main" val="20004"/>
                    </a:ext>
                  </a:extLst>
                </a:gridCol>
                <a:gridCol w="642297">
                  <a:extLst>
                    <a:ext uri="{9D8B030D-6E8A-4147-A177-3AD203B41FA5}">
                      <a16:colId xmlns:a16="http://schemas.microsoft.com/office/drawing/2014/main" val="20005"/>
                    </a:ext>
                  </a:extLst>
                </a:gridCol>
                <a:gridCol w="606614">
                  <a:extLst>
                    <a:ext uri="{9D8B030D-6E8A-4147-A177-3AD203B41FA5}">
                      <a16:colId xmlns:a16="http://schemas.microsoft.com/office/drawing/2014/main" val="20006"/>
                    </a:ext>
                  </a:extLst>
                </a:gridCol>
                <a:gridCol w="677980">
                  <a:extLst>
                    <a:ext uri="{9D8B030D-6E8A-4147-A177-3AD203B41FA5}">
                      <a16:colId xmlns:a16="http://schemas.microsoft.com/office/drawing/2014/main" val="20007"/>
                    </a:ext>
                  </a:extLst>
                </a:gridCol>
                <a:gridCol w="1271648">
                  <a:extLst>
                    <a:ext uri="{9D8B030D-6E8A-4147-A177-3AD203B41FA5}">
                      <a16:colId xmlns:a16="http://schemas.microsoft.com/office/drawing/2014/main" val="20008"/>
                    </a:ext>
                  </a:extLst>
                </a:gridCol>
                <a:gridCol w="619559">
                  <a:extLst>
                    <a:ext uri="{9D8B030D-6E8A-4147-A177-3AD203B41FA5}">
                      <a16:colId xmlns:a16="http://schemas.microsoft.com/office/drawing/2014/main" val="20009"/>
                    </a:ext>
                  </a:extLst>
                </a:gridCol>
                <a:gridCol w="677980">
                  <a:extLst>
                    <a:ext uri="{9D8B030D-6E8A-4147-A177-3AD203B41FA5}">
                      <a16:colId xmlns:a16="http://schemas.microsoft.com/office/drawing/2014/main" val="20010"/>
                    </a:ext>
                  </a:extLst>
                </a:gridCol>
                <a:gridCol w="882000">
                  <a:extLst>
                    <a:ext uri="{9D8B030D-6E8A-4147-A177-3AD203B41FA5}">
                      <a16:colId xmlns:a16="http://schemas.microsoft.com/office/drawing/2014/main" val="20011"/>
                    </a:ext>
                  </a:extLst>
                </a:gridCol>
                <a:gridCol w="882000">
                  <a:extLst>
                    <a:ext uri="{9D8B030D-6E8A-4147-A177-3AD203B41FA5}">
                      <a16:colId xmlns:a16="http://schemas.microsoft.com/office/drawing/2014/main" val="20012"/>
                    </a:ext>
                  </a:extLst>
                </a:gridCol>
              </a:tblGrid>
              <a:tr h="330238">
                <a:tc row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販売物</a:t>
                      </a:r>
                    </a:p>
                  </a:txBody>
                  <a:tcPr marL="36000" marR="36000" marT="36000" marB="36000"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grid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消費電力</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endParaRPr kumimoji="1" lang="ja-JP" altLang="en-US"/>
                    </a:p>
                  </a:txBody>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稼働時間</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endParaRPr kumimoji="1" lang="ja-JP" altLang="en-US"/>
                    </a:p>
                  </a:txBody>
                  <a:tcPr/>
                </a:tc>
                <a:tc grid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耐用年数</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endParaRPr kumimoji="1" lang="ja-JP" altLang="en-US"/>
                    </a:p>
                  </a:txBody>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電力の排出原単位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販売台数</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排出量</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30238">
                <a:tc vMerge="1">
                  <a:txBody>
                    <a:bodyPr/>
                    <a:lstStyle/>
                    <a:p>
                      <a:endParaRPr kumimoji="1" lang="ja-JP" altLang="en-US"/>
                    </a:p>
                  </a:txBody>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1"/>
                  </a:ext>
                </a:extLst>
              </a:tr>
              <a:tr h="628635">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スタンド</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蛍光灯</a:t>
                      </a:r>
                    </a:p>
                  </a:txBody>
                  <a:tcPr marL="36000" marR="36000" marT="36000" marB="36000"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a:t>
                      </a: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1,095</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0.512</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kgCO2/kWh</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tCO2</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7048">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スタンド</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LED</a:t>
                      </a:r>
                      <a:endPar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defRPr/>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a:t>
                      </a: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1,095</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0.512</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kgCO2/kWh</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tCO2</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7048">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grid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endParaRPr kumimoji="1" lang="ja-JP" altLang="en-US" dirty="0"/>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endParaRPr kumimoji="1" lang="ja-JP" altLang="en-US" dirty="0"/>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Text Box 103"/>
          <p:cNvSpPr txBox="1">
            <a:spLocks noChangeArrowheads="1"/>
          </p:cNvSpPr>
          <p:nvPr/>
        </p:nvSpPr>
        <p:spPr bwMode="auto">
          <a:xfrm>
            <a:off x="517692" y="4361621"/>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7" name="Text Box 104"/>
          <p:cNvSpPr txBox="1">
            <a:spLocks noChangeArrowheads="1"/>
          </p:cNvSpPr>
          <p:nvPr/>
        </p:nvSpPr>
        <p:spPr bwMode="auto">
          <a:xfrm>
            <a:off x="1611924" y="4361621"/>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9" name="Text Box 105"/>
          <p:cNvSpPr txBox="1">
            <a:spLocks noChangeArrowheads="1"/>
          </p:cNvSpPr>
          <p:nvPr/>
        </p:nvSpPr>
        <p:spPr bwMode="auto">
          <a:xfrm>
            <a:off x="4388899" y="4361621"/>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0" name="Text Box 106"/>
          <p:cNvSpPr txBox="1">
            <a:spLocks noChangeArrowheads="1"/>
          </p:cNvSpPr>
          <p:nvPr/>
        </p:nvSpPr>
        <p:spPr bwMode="auto">
          <a:xfrm>
            <a:off x="7545306" y="4361620"/>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1" name="Text Box 104"/>
          <p:cNvSpPr txBox="1">
            <a:spLocks noChangeArrowheads="1"/>
          </p:cNvSpPr>
          <p:nvPr/>
        </p:nvSpPr>
        <p:spPr bwMode="auto">
          <a:xfrm>
            <a:off x="3065175" y="4361621"/>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2" name="Text Box 104"/>
          <p:cNvSpPr txBox="1">
            <a:spLocks noChangeArrowheads="1"/>
          </p:cNvSpPr>
          <p:nvPr/>
        </p:nvSpPr>
        <p:spPr bwMode="auto">
          <a:xfrm>
            <a:off x="5756703" y="4384866"/>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3" name="Text Box 104"/>
          <p:cNvSpPr txBox="1">
            <a:spLocks noChangeArrowheads="1"/>
          </p:cNvSpPr>
          <p:nvPr/>
        </p:nvSpPr>
        <p:spPr bwMode="auto">
          <a:xfrm>
            <a:off x="9119086" y="4384866"/>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4" name="角丸四角形吹き出し 13"/>
          <p:cNvSpPr/>
          <p:nvPr/>
        </p:nvSpPr>
        <p:spPr bwMode="auto">
          <a:xfrm>
            <a:off x="744858" y="5531563"/>
            <a:ext cx="5281111" cy="1241420"/>
          </a:xfrm>
          <a:prstGeom prst="wedgeRoundRectCallout">
            <a:avLst>
              <a:gd name="adj1" fmla="val -48143"/>
              <a:gd name="adj2" fmla="val -144151"/>
              <a:gd name="adj3" fmla="val 16667"/>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a:cs typeface="Meiryo UI" panose="020B0604030504040204" pitchFamily="50" charset="-128"/>
              </a:rPr>
              <a:t>電気スタンドは素材や形状によって多種多様であるため、代表製品を決めて概算するなどの工夫が考えられる</a:t>
            </a:r>
          </a:p>
        </p:txBody>
      </p:sp>
    </p:spTree>
    <p:extLst>
      <p:ext uri="{BB962C8B-B14F-4D97-AF65-F5344CB8AC3E}">
        <p14:creationId xmlns:p14="http://schemas.microsoft.com/office/powerpoint/2010/main" val="25348498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a:t>
            </a:r>
            <a:r>
              <a:rPr lang="en-US" altLang="ja-JP" dirty="0"/>
              <a:t>11</a:t>
            </a:r>
            <a:r>
              <a:rPr lang="ja-JP" altLang="en-US" dirty="0"/>
              <a:t> 演習問題</a:t>
            </a:r>
          </a:p>
        </p:txBody>
      </p:sp>
      <p:sp>
        <p:nvSpPr>
          <p:cNvPr id="4" name="Rectangle 39"/>
          <p:cNvSpPr>
            <a:spLocks noChangeArrowheads="1"/>
          </p:cNvSpPr>
          <p:nvPr/>
        </p:nvSpPr>
        <p:spPr bwMode="auto">
          <a:xfrm>
            <a:off x="517692" y="1306546"/>
            <a:ext cx="9626308" cy="5899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lIns="86204" tIns="43102" rIns="86204" bIns="43102"/>
          <a:lstStyle>
            <a:lvl1pPr marL="323850" indent="-323850"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00088" indent="-268288"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fontAlgn="base">
              <a:spcBef>
                <a:spcPts val="600"/>
              </a:spcBef>
              <a:spcAft>
                <a:spcPts val="600"/>
              </a:spcAft>
              <a:buFont typeface="Wingdings" panose="05000000000000000000" pitchFamily="2" charset="2"/>
              <a:buChar char="l"/>
            </a:pPr>
            <a:r>
              <a:rPr lang="ja-JP" altLang="en-US" sz="2800" dirty="0" smtClean="0">
                <a:solidFill>
                  <a:prstClr val="black"/>
                </a:solidFill>
                <a:latin typeface="Meiryo UI"/>
                <a:ea typeface="Meiryo UI"/>
                <a:cs typeface="Meiryo UI" panose="020B0604030504040204" pitchFamily="50" charset="-128"/>
              </a:rPr>
              <a:t>電気スタンドを使用する際の電力による排出量を算定</a:t>
            </a:r>
            <a:endParaRPr lang="ja-JP" altLang="en-US" sz="2800" dirty="0">
              <a:solidFill>
                <a:prstClr val="black"/>
              </a:solidFill>
              <a:latin typeface="Meiryo UI"/>
              <a:ea typeface="Meiryo UI"/>
              <a:cs typeface="Meiryo UI" panose="020B0604030504040204" pitchFamily="50" charset="-128"/>
            </a:endParaRPr>
          </a:p>
        </p:txBody>
      </p:sp>
      <p:graphicFrame>
        <p:nvGraphicFramePr>
          <p:cNvPr id="15" name="Group 158"/>
          <p:cNvGraphicFramePr>
            <a:graphicFrameLocks noGrp="1"/>
          </p:cNvGraphicFramePr>
          <p:nvPr>
            <p:extLst/>
          </p:nvPr>
        </p:nvGraphicFramePr>
        <p:xfrm>
          <a:off x="379164" y="1954618"/>
          <a:ext cx="9928819" cy="3109608"/>
        </p:xfrm>
        <a:graphic>
          <a:graphicData uri="http://schemas.openxmlformats.org/drawingml/2006/table">
            <a:tbl>
              <a:tblPr/>
              <a:tblGrid>
                <a:gridCol w="946443">
                  <a:extLst>
                    <a:ext uri="{9D8B030D-6E8A-4147-A177-3AD203B41FA5}">
                      <a16:colId xmlns:a16="http://schemas.microsoft.com/office/drawing/2014/main" val="20000"/>
                    </a:ext>
                  </a:extLst>
                </a:gridCol>
                <a:gridCol w="553524">
                  <a:extLst>
                    <a:ext uri="{9D8B030D-6E8A-4147-A177-3AD203B41FA5}">
                      <a16:colId xmlns:a16="http://schemas.microsoft.com/office/drawing/2014/main" val="20001"/>
                    </a:ext>
                  </a:extLst>
                </a:gridCol>
                <a:gridCol w="703846">
                  <a:extLst>
                    <a:ext uri="{9D8B030D-6E8A-4147-A177-3AD203B41FA5}">
                      <a16:colId xmlns:a16="http://schemas.microsoft.com/office/drawing/2014/main" val="20002"/>
                    </a:ext>
                  </a:extLst>
                </a:gridCol>
                <a:gridCol w="788128">
                  <a:extLst>
                    <a:ext uri="{9D8B030D-6E8A-4147-A177-3AD203B41FA5}">
                      <a16:colId xmlns:a16="http://schemas.microsoft.com/office/drawing/2014/main" val="20003"/>
                    </a:ext>
                  </a:extLst>
                </a:gridCol>
                <a:gridCol w="677980">
                  <a:extLst>
                    <a:ext uri="{9D8B030D-6E8A-4147-A177-3AD203B41FA5}">
                      <a16:colId xmlns:a16="http://schemas.microsoft.com/office/drawing/2014/main" val="20004"/>
                    </a:ext>
                  </a:extLst>
                </a:gridCol>
                <a:gridCol w="642297">
                  <a:extLst>
                    <a:ext uri="{9D8B030D-6E8A-4147-A177-3AD203B41FA5}">
                      <a16:colId xmlns:a16="http://schemas.microsoft.com/office/drawing/2014/main" val="20005"/>
                    </a:ext>
                  </a:extLst>
                </a:gridCol>
                <a:gridCol w="606614">
                  <a:extLst>
                    <a:ext uri="{9D8B030D-6E8A-4147-A177-3AD203B41FA5}">
                      <a16:colId xmlns:a16="http://schemas.microsoft.com/office/drawing/2014/main" val="20006"/>
                    </a:ext>
                  </a:extLst>
                </a:gridCol>
                <a:gridCol w="677980">
                  <a:extLst>
                    <a:ext uri="{9D8B030D-6E8A-4147-A177-3AD203B41FA5}">
                      <a16:colId xmlns:a16="http://schemas.microsoft.com/office/drawing/2014/main" val="20007"/>
                    </a:ext>
                  </a:extLst>
                </a:gridCol>
                <a:gridCol w="1271648">
                  <a:extLst>
                    <a:ext uri="{9D8B030D-6E8A-4147-A177-3AD203B41FA5}">
                      <a16:colId xmlns:a16="http://schemas.microsoft.com/office/drawing/2014/main" val="20008"/>
                    </a:ext>
                  </a:extLst>
                </a:gridCol>
                <a:gridCol w="619559">
                  <a:extLst>
                    <a:ext uri="{9D8B030D-6E8A-4147-A177-3AD203B41FA5}">
                      <a16:colId xmlns:a16="http://schemas.microsoft.com/office/drawing/2014/main" val="20009"/>
                    </a:ext>
                  </a:extLst>
                </a:gridCol>
                <a:gridCol w="676800">
                  <a:extLst>
                    <a:ext uri="{9D8B030D-6E8A-4147-A177-3AD203B41FA5}">
                      <a16:colId xmlns:a16="http://schemas.microsoft.com/office/drawing/2014/main" val="20010"/>
                    </a:ext>
                  </a:extLst>
                </a:gridCol>
                <a:gridCol w="882000">
                  <a:extLst>
                    <a:ext uri="{9D8B030D-6E8A-4147-A177-3AD203B41FA5}">
                      <a16:colId xmlns:a16="http://schemas.microsoft.com/office/drawing/2014/main" val="20011"/>
                    </a:ext>
                  </a:extLst>
                </a:gridCol>
                <a:gridCol w="882000">
                  <a:extLst>
                    <a:ext uri="{9D8B030D-6E8A-4147-A177-3AD203B41FA5}">
                      <a16:colId xmlns:a16="http://schemas.microsoft.com/office/drawing/2014/main" val="20012"/>
                    </a:ext>
                  </a:extLst>
                </a:gridCol>
              </a:tblGrid>
              <a:tr h="330238">
                <a:tc row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販売物</a:t>
                      </a:r>
                    </a:p>
                  </a:txBody>
                  <a:tcPr marL="36000" marR="36000" marT="36000" marB="36000"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grid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消費電力</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endParaRPr kumimoji="1" lang="ja-JP" altLang="en-US"/>
                    </a:p>
                  </a:txBody>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稼働時間</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endParaRPr kumimoji="1" lang="ja-JP" altLang="en-US"/>
                    </a:p>
                  </a:txBody>
                  <a:tcPr/>
                </a:tc>
                <a:tc grid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耐用年数</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endParaRPr kumimoji="1" lang="ja-JP" altLang="en-US"/>
                    </a:p>
                  </a:txBody>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電力の排出原単位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販売台数</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排出量</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en-US" sz="2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400" marR="86400" marT="43199" marB="431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30238">
                <a:tc vMerge="1">
                  <a:txBody>
                    <a:bodyPr/>
                    <a:lstStyle/>
                    <a:p>
                      <a:endParaRPr kumimoji="1" lang="ja-JP" altLang="en-US"/>
                    </a:p>
                  </a:txBody>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単位</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1"/>
                  </a:ext>
                </a:extLst>
              </a:tr>
              <a:tr h="628635">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スタンド</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蛍光灯</a:t>
                      </a:r>
                    </a:p>
                  </a:txBody>
                  <a:tcPr marL="36000" marR="36000" marT="36000" marB="36000"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a:t>
                      </a: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1,095</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0.512</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kgCO2/kWh</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20,183</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tCO2</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7048">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スタンド</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LED</a:t>
                      </a:r>
                      <a:endPar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defRPr/>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a:t>
                      </a: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1,095</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ts val="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0.512</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kgCO2/kWh</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2,523</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tCO2</a:t>
                      </a: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7048">
                <a:tc>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l"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F81BD">
                        <a:lumMod val="20000"/>
                        <a:lumOff val="80000"/>
                      </a:srgbClr>
                    </a:solidFill>
                  </a:tcPr>
                </a:tc>
                <a:tc gridSpan="2">
                  <a:txBody>
                    <a:bodyPr/>
                    <a:lstStyle>
                      <a:lvl1pPr marL="0" algn="l" defTabSz="914400" rtl="0" eaLnBrk="1" latinLnBrk="0" hangingPunct="1">
                        <a:lnSpc>
                          <a:spcPct val="110000"/>
                        </a:lnSpc>
                        <a:spcBef>
                          <a:spcPct val="20000"/>
                        </a:spcBef>
                        <a:buClr>
                          <a:srgbClr val="140078"/>
                        </a:buClr>
                        <a:buFont typeface="Wingdings" pitchFamily="2" charset="2"/>
                        <a:defRPr kumimoji="1" sz="1600" kern="1200">
                          <a:solidFill>
                            <a:srgbClr val="140078"/>
                          </a:solidFill>
                          <a:latin typeface="Arial" pitchFamily="34" charset="0"/>
                          <a:ea typeface="HGSｺﾞｼｯｸM" pitchFamily="50" charset="-128"/>
                        </a:defRPr>
                      </a:lvl1pPr>
                      <a:lvl2pPr marL="446088" algn="l" defTabSz="914400" rtl="0" eaLnBrk="1" latinLnBrk="0" hangingPunct="1">
                        <a:lnSpc>
                          <a:spcPct val="110000"/>
                        </a:lnSpc>
                        <a:spcBef>
                          <a:spcPct val="20000"/>
                        </a:spcBef>
                        <a:buClr>
                          <a:schemeClr val="tx1"/>
                        </a:buClr>
                        <a:buFont typeface="Wingdings" pitchFamily="2" charset="2"/>
                        <a:defRPr kumimoji="1" sz="1400" kern="1200">
                          <a:solidFill>
                            <a:schemeClr val="tx1"/>
                          </a:solidFill>
                          <a:latin typeface="Arial" pitchFamily="34" charset="0"/>
                          <a:ea typeface="HGSｺﾞｼｯｸM" pitchFamily="50" charset="-128"/>
                        </a:defRPr>
                      </a:lvl2pPr>
                      <a:lvl3pPr marL="812800" algn="l" defTabSz="914400" rtl="0" eaLnBrk="1" latinLnBrk="0" hangingPunct="1">
                        <a:lnSpc>
                          <a:spcPct val="110000"/>
                        </a:lnSpc>
                        <a:spcBef>
                          <a:spcPct val="20000"/>
                        </a:spcBef>
                        <a:buClr>
                          <a:schemeClr val="tx1"/>
                        </a:buClr>
                        <a:defRPr kumimoji="1" sz="1200" kern="1200">
                          <a:solidFill>
                            <a:schemeClr val="tx1"/>
                          </a:solidFill>
                          <a:latin typeface="Arial" pitchFamily="34" charset="0"/>
                          <a:ea typeface="HGSｺﾞｼｯｸM" pitchFamily="50" charset="-128"/>
                        </a:defRPr>
                      </a:lvl3pPr>
                      <a:lvl4pPr marL="13716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4pPr>
                      <a:lvl5pPr marL="1828800" algn="l" defTabSz="914400" rtl="0" eaLnBrk="1" latinLnBrk="0" hangingPunct="1">
                        <a:lnSpc>
                          <a:spcPct val="110000"/>
                        </a:lnSpc>
                        <a:spcBef>
                          <a:spcPct val="20000"/>
                        </a:spcBef>
                        <a:defRPr kumimoji="1" sz="1000" kern="1200">
                          <a:solidFill>
                            <a:schemeClr val="tx1"/>
                          </a:solidFill>
                          <a:latin typeface="Arial" pitchFamily="34" charset="0"/>
                          <a:ea typeface="HGSｺﾞｼｯｸM" pitchFamily="50" charset="-128"/>
                        </a:defRPr>
                      </a:lvl5pPr>
                      <a:lvl6pPr marL="22860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6pPr>
                      <a:lvl7pPr marL="27432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7pPr>
                      <a:lvl8pPr marL="32004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8pPr>
                      <a:lvl9pPr marL="3657600" algn="l" defTabSz="914400" rtl="0" eaLnBrk="1" fontAlgn="base" latinLnBrk="0" hangingPunct="1">
                        <a:lnSpc>
                          <a:spcPct val="110000"/>
                        </a:lnSpc>
                        <a:spcBef>
                          <a:spcPct val="20000"/>
                        </a:spcBef>
                        <a:spcAft>
                          <a:spcPct val="0"/>
                        </a:spcAft>
                        <a:defRPr kumimoji="1" sz="1000" kern="1200">
                          <a:solidFill>
                            <a:schemeClr val="tx1"/>
                          </a:solidFill>
                          <a:latin typeface="Arial" pitchFamily="34" charset="0"/>
                          <a:ea typeface="HGSｺﾞｼｯｸM" pitchFamily="50" charset="-128"/>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endParaRPr kumimoji="1" lang="ja-JP" altLang="en-US" dirty="0"/>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endParaRPr kumimoji="1" lang="ja-JP" altLang="en-US" dirty="0"/>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20000"/>
                        </a:spcBef>
                        <a:spcAft>
                          <a:spcPct val="0"/>
                        </a:spcAft>
                        <a:buClr>
                          <a:srgbClr val="140078"/>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6" name="Text Box 103"/>
          <p:cNvSpPr txBox="1">
            <a:spLocks noChangeArrowheads="1"/>
          </p:cNvSpPr>
          <p:nvPr/>
        </p:nvSpPr>
        <p:spPr bwMode="auto">
          <a:xfrm>
            <a:off x="517692" y="4361621"/>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7" name="Text Box 104"/>
          <p:cNvSpPr txBox="1">
            <a:spLocks noChangeArrowheads="1"/>
          </p:cNvSpPr>
          <p:nvPr/>
        </p:nvSpPr>
        <p:spPr bwMode="auto">
          <a:xfrm>
            <a:off x="1611924" y="4361621"/>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8" name="Text Box 105"/>
          <p:cNvSpPr txBox="1">
            <a:spLocks noChangeArrowheads="1"/>
          </p:cNvSpPr>
          <p:nvPr/>
        </p:nvSpPr>
        <p:spPr bwMode="auto">
          <a:xfrm>
            <a:off x="4388899" y="4361621"/>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9" name="Text Box 106"/>
          <p:cNvSpPr txBox="1">
            <a:spLocks noChangeArrowheads="1"/>
          </p:cNvSpPr>
          <p:nvPr/>
        </p:nvSpPr>
        <p:spPr bwMode="auto">
          <a:xfrm>
            <a:off x="7545306" y="4361620"/>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20" name="Text Box 104"/>
          <p:cNvSpPr txBox="1">
            <a:spLocks noChangeArrowheads="1"/>
          </p:cNvSpPr>
          <p:nvPr/>
        </p:nvSpPr>
        <p:spPr bwMode="auto">
          <a:xfrm>
            <a:off x="3065175" y="4361621"/>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21" name="Text Box 104"/>
          <p:cNvSpPr txBox="1">
            <a:spLocks noChangeArrowheads="1"/>
          </p:cNvSpPr>
          <p:nvPr/>
        </p:nvSpPr>
        <p:spPr bwMode="auto">
          <a:xfrm>
            <a:off x="5756703" y="4384866"/>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22" name="Text Box 104"/>
          <p:cNvSpPr txBox="1">
            <a:spLocks noChangeArrowheads="1"/>
          </p:cNvSpPr>
          <p:nvPr/>
        </p:nvSpPr>
        <p:spPr bwMode="auto">
          <a:xfrm>
            <a:off x="9119086" y="4384866"/>
            <a:ext cx="469569" cy="70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210" tIns="43105" rIns="86210" bIns="43105">
            <a:spAutoFit/>
          </a:bodyP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black"/>
                </a:solidFill>
                <a:latin typeface="Meiryo UI"/>
                <a:ea typeface="Meiryo UI"/>
                <a:cs typeface="Meiryo UI" panose="020B0604030504040204" pitchFamily="50" charset="-128"/>
              </a:rPr>
              <a:t>・・・</a:t>
            </a:r>
          </a:p>
        </p:txBody>
      </p:sp>
      <p:sp>
        <p:nvSpPr>
          <p:cNvPr id="14" name="角丸四角形吹き出し 13"/>
          <p:cNvSpPr/>
          <p:nvPr/>
        </p:nvSpPr>
        <p:spPr bwMode="auto">
          <a:xfrm>
            <a:off x="744858" y="5531563"/>
            <a:ext cx="5281111" cy="1241420"/>
          </a:xfrm>
          <a:prstGeom prst="wedgeRoundRectCallout">
            <a:avLst>
              <a:gd name="adj1" fmla="val -48143"/>
              <a:gd name="adj2" fmla="val -144151"/>
              <a:gd name="adj3" fmla="val 16667"/>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a:cs typeface="Meiryo UI" panose="020B0604030504040204" pitchFamily="50" charset="-128"/>
              </a:rPr>
              <a:t>電気スタンドは素材や形状によって多種多様であるため、代表製品を決めて概算するなどの工夫が考えられる</a:t>
            </a:r>
          </a:p>
        </p:txBody>
      </p:sp>
    </p:spTree>
    <p:extLst>
      <p:ext uri="{BB962C8B-B14F-4D97-AF65-F5344CB8AC3E}">
        <p14:creationId xmlns:p14="http://schemas.microsoft.com/office/powerpoint/2010/main" val="41015572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a:t>
            </a:r>
            <a:r>
              <a:rPr lang="en-US" altLang="ja-JP" dirty="0"/>
              <a:t>12</a:t>
            </a:r>
            <a:r>
              <a:rPr lang="ja-JP" altLang="en-US" dirty="0"/>
              <a:t> 販売した製品を廃棄することによる排出</a:t>
            </a:r>
          </a:p>
        </p:txBody>
      </p:sp>
      <p:sp>
        <p:nvSpPr>
          <p:cNvPr id="13" name="フローチャート: 処理 12"/>
          <p:cNvSpPr/>
          <p:nvPr/>
        </p:nvSpPr>
        <p:spPr bwMode="auto">
          <a:xfrm>
            <a:off x="5103738" y="5063305"/>
            <a:ext cx="5061012" cy="1224136"/>
          </a:xfrm>
          <a:prstGeom prst="flowChartProcess">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t" anchorCtr="0" compatLnSpc="1">
            <a:prstTxWarp prst="textNoShape">
              <a:avLst/>
            </a:prstTxWarp>
          </a:bodyPr>
          <a:lstStyle/>
          <a:p>
            <a:pPr defTabSz="862013" fontAlgn="base">
              <a:spcBef>
                <a:spcPct val="0"/>
              </a:spcBef>
              <a:spcAft>
                <a:spcPct val="0"/>
              </a:spcAft>
            </a:pPr>
            <a:r>
              <a:rPr lang="en-US" altLang="ja-JP" sz="2400" dirty="0" smtClean="0">
                <a:solidFill>
                  <a:prstClr val="black"/>
                </a:solidFill>
                <a:latin typeface="Meiryo UI"/>
                <a:cs typeface="Meiryo UI" panose="020B0604030504040204" pitchFamily="50" charset="-128"/>
              </a:rPr>
              <a:t>【</a:t>
            </a:r>
            <a:r>
              <a:rPr lang="ja-JP" altLang="en-US" sz="2400" dirty="0" smtClean="0">
                <a:solidFill>
                  <a:prstClr val="black"/>
                </a:solidFill>
                <a:latin typeface="Meiryo UI"/>
                <a:cs typeface="Meiryo UI" panose="020B0604030504040204" pitchFamily="50" charset="-128"/>
              </a:rPr>
              <a:t>留意事項</a:t>
            </a:r>
            <a:r>
              <a:rPr lang="en-US" altLang="ja-JP" sz="2400" dirty="0" smtClean="0">
                <a:solidFill>
                  <a:prstClr val="black"/>
                </a:solidFill>
                <a:latin typeface="Meiryo UI"/>
                <a:cs typeface="Meiryo UI" panose="020B0604030504040204" pitchFamily="50" charset="-128"/>
              </a:rPr>
              <a:t>】</a:t>
            </a:r>
          </a:p>
          <a:p>
            <a:pPr marL="342900" indent="-342900" defTabSz="862013" fontAlgn="base">
              <a:spcBef>
                <a:spcPct val="0"/>
              </a:spcBef>
              <a:spcAft>
                <a:spcPct val="0"/>
              </a:spcAft>
              <a:buFont typeface="Wingdings" panose="05000000000000000000" pitchFamily="2" charset="2"/>
              <a:buChar char="ü"/>
            </a:pPr>
            <a:r>
              <a:rPr lang="ja-JP" altLang="en-US" sz="2400" dirty="0">
                <a:solidFill>
                  <a:prstClr val="black"/>
                </a:solidFill>
                <a:latin typeface="Meiryo UI"/>
                <a:cs typeface="Meiryo UI" panose="020B0604030504040204" pitchFamily="50" charset="-128"/>
              </a:rPr>
              <a:t>販売</a:t>
            </a:r>
            <a:r>
              <a:rPr lang="ja-JP" altLang="en-US" sz="2400" dirty="0" smtClean="0">
                <a:solidFill>
                  <a:prstClr val="black"/>
                </a:solidFill>
                <a:latin typeface="Meiryo UI"/>
                <a:cs typeface="Meiryo UI" panose="020B0604030504040204" pitchFamily="50" charset="-128"/>
              </a:rPr>
              <a:t>した製品の廃棄時の排出量は、販売年度のカテゴリ</a:t>
            </a:r>
            <a:r>
              <a:rPr lang="en-US" altLang="ja-JP" sz="2400" dirty="0" smtClean="0">
                <a:solidFill>
                  <a:prstClr val="black"/>
                </a:solidFill>
                <a:latin typeface="Meiryo UI"/>
                <a:cs typeface="Meiryo UI" panose="020B0604030504040204" pitchFamily="50" charset="-128"/>
              </a:rPr>
              <a:t>12</a:t>
            </a:r>
            <a:r>
              <a:rPr lang="ja-JP" altLang="en-US" sz="2400" dirty="0" smtClean="0">
                <a:solidFill>
                  <a:prstClr val="black"/>
                </a:solidFill>
                <a:latin typeface="Meiryo UI"/>
                <a:cs typeface="Meiryo UI" panose="020B0604030504040204" pitchFamily="50" charset="-128"/>
              </a:rPr>
              <a:t>で算定する。</a:t>
            </a:r>
          </a:p>
        </p:txBody>
      </p:sp>
      <p:sp>
        <p:nvSpPr>
          <p:cNvPr id="23" name="正方形/長方形 22"/>
          <p:cNvSpPr/>
          <p:nvPr/>
        </p:nvSpPr>
        <p:spPr bwMode="auto">
          <a:xfrm>
            <a:off x="5149968" y="2471017"/>
            <a:ext cx="4776489" cy="1656184"/>
          </a:xfrm>
          <a:prstGeom prst="rect">
            <a:avLst/>
          </a:prstGeom>
          <a:solidFill>
            <a:sysClr val="window" lastClr="FFFFFF"/>
          </a:solidFill>
          <a:ln w="57150" cap="flat" cmpd="sng" algn="ctr">
            <a:solidFill>
              <a:srgbClr val="5DCEAF"/>
            </a:solidFill>
            <a:prstDash val="solid"/>
            <a:headEnd type="none" w="med" len="med"/>
            <a:tailEnd type="none" w="med" len="med"/>
          </a:ln>
          <a:effectLst/>
          <a:extLst/>
        </p:spPr>
        <p:txBody>
          <a:bodyPr vert="horz" wrap="square" lIns="86210" tIns="43105" rIns="86210" bIns="43105" numCol="1" rtlCol="0" anchor="t" anchorCtr="0" compatLnSpc="1">
            <a:prstTxWarp prst="textNoShape">
              <a:avLst/>
            </a:prstTxWarp>
          </a:bodyPr>
          <a:lstStyle/>
          <a:p>
            <a:pPr defTabSz="862013">
              <a:defRPr/>
            </a:pPr>
            <a:r>
              <a:rPr kumimoji="0" lang="en-US" altLang="ja-JP" sz="3200" kern="0" dirty="0" smtClean="0">
                <a:solidFill>
                  <a:prstClr val="black"/>
                </a:solidFill>
                <a:latin typeface="Meiryo UI"/>
                <a:cs typeface="Meiryo UI" panose="020B0604030504040204" pitchFamily="50" charset="-128"/>
              </a:rPr>
              <a:t>【</a:t>
            </a:r>
            <a:r>
              <a:rPr kumimoji="0" lang="ja-JP" altLang="en-US" sz="3200" kern="0" dirty="0" smtClean="0">
                <a:solidFill>
                  <a:prstClr val="black"/>
                </a:solidFill>
                <a:latin typeface="Meiryo UI"/>
                <a:cs typeface="Meiryo UI" panose="020B0604030504040204" pitchFamily="50" charset="-128"/>
              </a:rPr>
              <a:t>算定方法</a:t>
            </a:r>
            <a:r>
              <a:rPr kumimoji="0" lang="en-US" altLang="ja-JP" sz="3200" kern="0" dirty="0" smtClean="0">
                <a:solidFill>
                  <a:prstClr val="black"/>
                </a:solidFill>
                <a:latin typeface="Meiryo UI"/>
                <a:cs typeface="Meiryo UI" panose="020B0604030504040204" pitchFamily="50" charset="-128"/>
              </a:rPr>
              <a:t>】</a:t>
            </a:r>
          </a:p>
          <a:p>
            <a:pPr defTabSz="862013">
              <a:defRPr/>
            </a:pPr>
            <a:r>
              <a:rPr kumimoji="0" lang="ja-JP" altLang="en-US" sz="3200" kern="0" dirty="0" smtClean="0">
                <a:solidFill>
                  <a:prstClr val="black"/>
                </a:solidFill>
                <a:latin typeface="Meiryo UI"/>
                <a:cs typeface="Meiryo UI" panose="020B0604030504040204" pitchFamily="50" charset="-128"/>
              </a:rPr>
              <a:t>　電気スタンドの総販売量</a:t>
            </a:r>
            <a:endParaRPr kumimoji="0" lang="en-US" altLang="ja-JP" sz="3200" kern="0" dirty="0" smtClean="0">
              <a:solidFill>
                <a:prstClr val="black"/>
              </a:solidFill>
              <a:latin typeface="Meiryo UI"/>
              <a:cs typeface="Meiryo UI" panose="020B0604030504040204" pitchFamily="50" charset="-128"/>
            </a:endParaRPr>
          </a:p>
          <a:p>
            <a:pPr defTabSz="862013">
              <a:defRPr/>
            </a:pPr>
            <a:r>
              <a:rPr kumimoji="0" lang="ja-JP" altLang="en-US" sz="3200" kern="0" dirty="0" smtClean="0">
                <a:solidFill>
                  <a:prstClr val="black"/>
                </a:solidFill>
                <a:latin typeface="Meiryo UI"/>
                <a:cs typeface="Meiryo UI" panose="020B0604030504040204" pitchFamily="50" charset="-128"/>
              </a:rPr>
              <a:t>　</a:t>
            </a:r>
            <a:r>
              <a:rPr kumimoji="0" lang="en-US" altLang="ja-JP" sz="3200" b="1" kern="0" dirty="0" smtClean="0">
                <a:solidFill>
                  <a:prstClr val="black"/>
                </a:solidFill>
                <a:latin typeface="Meiryo UI"/>
                <a:cs typeface="Meiryo UI" panose="020B0604030504040204" pitchFamily="50" charset="-128"/>
              </a:rPr>
              <a:t>×</a:t>
            </a:r>
            <a:r>
              <a:rPr kumimoji="0" lang="ja-JP" altLang="en-US" sz="3200" kern="0" dirty="0" smtClean="0">
                <a:solidFill>
                  <a:prstClr val="black"/>
                </a:solidFill>
                <a:latin typeface="Meiryo UI"/>
                <a:cs typeface="Meiryo UI" panose="020B0604030504040204" pitchFamily="50" charset="-128"/>
              </a:rPr>
              <a:t>　埋立処理の原単位</a:t>
            </a:r>
            <a:endParaRPr kumimoji="0" lang="en-US" altLang="ja-JP" sz="3200" kern="0" dirty="0" smtClean="0">
              <a:solidFill>
                <a:prstClr val="black"/>
              </a:solidFill>
              <a:latin typeface="Meiryo UI"/>
              <a:cs typeface="Meiryo UI" panose="020B0604030504040204" pitchFamily="50" charset="-128"/>
            </a:endParaRPr>
          </a:p>
        </p:txBody>
      </p:sp>
      <p:sp>
        <p:nvSpPr>
          <p:cNvPr id="24" name="フローチャート: 処理 23"/>
          <p:cNvSpPr/>
          <p:nvPr/>
        </p:nvSpPr>
        <p:spPr bwMode="auto">
          <a:xfrm>
            <a:off x="529413" y="5099309"/>
            <a:ext cx="4193557" cy="1224136"/>
          </a:xfrm>
          <a:prstGeom prst="flowChartProcess">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rtlCol="0" anchor="t" anchorCtr="0" compatLnSpc="1">
            <a:prstTxWarp prst="textNoShape">
              <a:avLst/>
            </a:prstTxWarp>
          </a:bodyPr>
          <a:lstStyle/>
          <a:p>
            <a:pPr algn="ctr" defTabSz="862013" fontAlgn="base">
              <a:spcBef>
                <a:spcPct val="0"/>
              </a:spcBef>
              <a:spcAft>
                <a:spcPct val="0"/>
              </a:spcAft>
            </a:pPr>
            <a:r>
              <a:rPr lang="ja-JP" altLang="en-US" sz="2800" b="1" dirty="0" smtClean="0">
                <a:solidFill>
                  <a:prstClr val="black"/>
                </a:solidFill>
                <a:latin typeface="Meiryo UI"/>
                <a:cs typeface="Meiryo UI" panose="020B0604030504040204" pitchFamily="50" charset="-128"/>
              </a:rPr>
              <a:t>販売した製品の廃棄</a:t>
            </a:r>
            <a:endParaRPr lang="en-US" altLang="ja-JP" sz="2800" b="1" dirty="0" smtClean="0">
              <a:solidFill>
                <a:prstClr val="black"/>
              </a:solidFill>
              <a:latin typeface="Meiryo UI"/>
              <a:cs typeface="Meiryo UI" panose="020B0604030504040204" pitchFamily="50" charset="-128"/>
            </a:endParaRPr>
          </a:p>
          <a:p>
            <a:pPr algn="ctr" defTabSz="862013" fontAlgn="base">
              <a:spcBef>
                <a:spcPct val="0"/>
              </a:spcBef>
              <a:spcAft>
                <a:spcPct val="0"/>
              </a:spcAft>
            </a:pPr>
            <a:r>
              <a:rPr lang="ja-JP" altLang="en-US" sz="2400" dirty="0" smtClean="0">
                <a:solidFill>
                  <a:prstClr val="black"/>
                </a:solidFill>
                <a:latin typeface="Meiryo UI"/>
                <a:cs typeface="Meiryo UI" panose="020B0604030504040204" pitchFamily="50" charset="-128"/>
              </a:rPr>
              <a:t>使用者</a:t>
            </a:r>
            <a:r>
              <a:rPr lang="en-US" altLang="ja-JP" sz="2400" dirty="0" smtClean="0">
                <a:solidFill>
                  <a:prstClr val="black"/>
                </a:solidFill>
                <a:latin typeface="Meiryo UI"/>
                <a:cs typeface="Meiryo UI" panose="020B0604030504040204" pitchFamily="50" charset="-128"/>
              </a:rPr>
              <a:t>(</a:t>
            </a:r>
            <a:r>
              <a:rPr lang="ja-JP" altLang="en-US" sz="2400" dirty="0" smtClean="0">
                <a:solidFill>
                  <a:prstClr val="black"/>
                </a:solidFill>
                <a:latin typeface="Meiryo UI"/>
                <a:cs typeface="Meiryo UI" panose="020B0604030504040204" pitchFamily="50" charset="-128"/>
              </a:rPr>
              <a:t>消費者・事業者</a:t>
            </a:r>
            <a:r>
              <a:rPr lang="en-US" altLang="ja-JP" sz="2400" dirty="0" smtClean="0">
                <a:solidFill>
                  <a:prstClr val="black"/>
                </a:solidFill>
                <a:latin typeface="Meiryo UI"/>
                <a:cs typeface="Meiryo UI" panose="020B0604030504040204" pitchFamily="50" charset="-128"/>
              </a:rPr>
              <a:t>)</a:t>
            </a:r>
            <a:r>
              <a:rPr lang="ja-JP" altLang="en-US" sz="2400" dirty="0" smtClean="0">
                <a:solidFill>
                  <a:prstClr val="black"/>
                </a:solidFill>
                <a:latin typeface="Meiryo UI"/>
                <a:cs typeface="Meiryo UI" panose="020B0604030504040204" pitchFamily="50" charset="-128"/>
              </a:rPr>
              <a:t>による製品の廃棄時の処理に伴う排出</a:t>
            </a:r>
          </a:p>
        </p:txBody>
      </p:sp>
      <p:pic>
        <p:nvPicPr>
          <p:cNvPr id="25" name="図 2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9798" y="1858949"/>
            <a:ext cx="3712786" cy="3060457"/>
          </a:xfrm>
          <a:prstGeom prst="rect">
            <a:avLst/>
          </a:prstGeom>
        </p:spPr>
      </p:pic>
    </p:spTree>
    <p:extLst>
      <p:ext uri="{BB962C8B-B14F-4D97-AF65-F5344CB8AC3E}">
        <p14:creationId xmlns:p14="http://schemas.microsoft.com/office/powerpoint/2010/main" val="1808610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5"/>
            </a:pPr>
            <a:r>
              <a:rPr lang="ja-JP" altLang="en-US" dirty="0" smtClean="0"/>
              <a:t>サプライチェーン排出量の削減に向けて</a:t>
            </a:r>
            <a:endParaRPr lang="ja-JP" altLang="en-US" dirty="0"/>
          </a:p>
        </p:txBody>
      </p:sp>
    </p:spTree>
    <p:extLst>
      <p:ext uri="{BB962C8B-B14F-4D97-AF65-F5344CB8AC3E}">
        <p14:creationId xmlns:p14="http://schemas.microsoft.com/office/powerpoint/2010/main" val="21219959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サプライチェーン排出量の削減</a:t>
            </a:r>
          </a:p>
        </p:txBody>
      </p:sp>
      <p:sp>
        <p:nvSpPr>
          <p:cNvPr id="3"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a:t>サプライチェーン排出量の算定・開示が出来たならば、次はサプライチェーン排出量の削減へ</a:t>
            </a:r>
          </a:p>
        </p:txBody>
      </p:sp>
      <p:pic>
        <p:nvPicPr>
          <p:cNvPr id="10" name="Picture 2" descr="C:\Users\0126497\AppData\Local\Microsoft\Windows\Temporary Internet Files\Content.IE5\2C4XRUT3\MC9004115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9159" y="2510336"/>
            <a:ext cx="1080929" cy="1246399"/>
          </a:xfrm>
          <a:prstGeom prst="rect">
            <a:avLst/>
          </a:prstGeom>
          <a:noFill/>
        </p:spPr>
      </p:pic>
      <p:sp>
        <p:nvSpPr>
          <p:cNvPr id="11" name="角丸四角形吹き出し 10"/>
          <p:cNvSpPr/>
          <p:nvPr/>
        </p:nvSpPr>
        <p:spPr bwMode="auto">
          <a:xfrm>
            <a:off x="3233295" y="2510336"/>
            <a:ext cx="5040560" cy="1436530"/>
          </a:xfrm>
          <a:prstGeom prst="wedgeRoundRectCallout">
            <a:avLst>
              <a:gd name="adj1" fmla="val -57748"/>
              <a:gd name="adj2" fmla="val -12144"/>
              <a:gd name="adj3" fmla="val 16667"/>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a:cs typeface="Meiryo UI" panose="020B0604030504040204" pitchFamily="50" charset="-128"/>
              </a:rPr>
              <a:t>サプライチェーン排出量の削減・・・</a:t>
            </a:r>
            <a:endParaRPr kumimoji="0" lang="en-US" altLang="ja-JP" sz="2400" kern="0" dirty="0" smtClean="0">
              <a:solidFill>
                <a:prstClr val="black"/>
              </a:solidFill>
              <a:latin typeface="Meiryo UI"/>
              <a:cs typeface="Meiryo UI" panose="020B0604030504040204" pitchFamily="50" charset="-128"/>
            </a:endParaRPr>
          </a:p>
          <a:p>
            <a:pPr algn="ctr" defTabSz="862013">
              <a:defRPr/>
            </a:pPr>
            <a:r>
              <a:rPr kumimoji="0" lang="ja-JP" altLang="en-US" sz="2400" kern="0" dirty="0" smtClean="0">
                <a:solidFill>
                  <a:prstClr val="black"/>
                </a:solidFill>
                <a:latin typeface="Meiryo UI"/>
                <a:cs typeface="Meiryo UI" panose="020B0604030504040204" pitchFamily="50" charset="-128"/>
              </a:rPr>
              <a:t>排出量の大きいカテゴリから取組もう！</a:t>
            </a:r>
          </a:p>
        </p:txBody>
      </p:sp>
      <p:sp>
        <p:nvSpPr>
          <p:cNvPr id="12" name="下矢印 11"/>
          <p:cNvSpPr/>
          <p:nvPr/>
        </p:nvSpPr>
        <p:spPr bwMode="auto">
          <a:xfrm>
            <a:off x="5105503" y="4310536"/>
            <a:ext cx="1296144" cy="612068"/>
          </a:xfrm>
          <a:prstGeom prst="downArrow">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13" name="正方形/長方形 12"/>
          <p:cNvSpPr/>
          <p:nvPr/>
        </p:nvSpPr>
        <p:spPr bwMode="auto">
          <a:xfrm>
            <a:off x="2981670" y="5246640"/>
            <a:ext cx="5615815" cy="1044116"/>
          </a:xfrm>
          <a:prstGeom prst="rect">
            <a:avLst/>
          </a:prstGeom>
          <a:solidFill>
            <a:sysClr val="window" lastClr="FFFFFF"/>
          </a:solidFill>
          <a:ln w="25400" cap="flat" cmpd="sng" algn="ctr">
            <a:solidFill>
              <a:srgbClr val="FF8021"/>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a:cs typeface="Meiryo UI" panose="020B0604030504040204" pitchFamily="50" charset="-128"/>
              </a:rPr>
              <a:t>サンプル事例を通して削減対策を検討</a:t>
            </a:r>
          </a:p>
        </p:txBody>
      </p:sp>
    </p:spTree>
    <p:extLst>
      <p:ext uri="{BB962C8B-B14F-4D97-AF65-F5344CB8AC3E}">
        <p14:creationId xmlns:p14="http://schemas.microsoft.com/office/powerpoint/2010/main" val="20852449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サプライチェーン排出量サンプル　－</a:t>
            </a:r>
            <a:r>
              <a:rPr lang="en-US" altLang="ja-JP" dirty="0"/>
              <a:t>B</a:t>
            </a:r>
            <a:r>
              <a:rPr lang="ja-JP" altLang="en-US" dirty="0"/>
              <a:t>食品－</a:t>
            </a:r>
          </a:p>
        </p:txBody>
      </p:sp>
      <p:sp>
        <p:nvSpPr>
          <p:cNvPr id="3"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a:t>サプライチェーン排出量データから、優先的に削減するカテゴリを決定する</a:t>
            </a:r>
          </a:p>
        </p:txBody>
      </p:sp>
      <p:sp>
        <p:nvSpPr>
          <p:cNvPr id="8" name="右矢印 7"/>
          <p:cNvSpPr/>
          <p:nvPr/>
        </p:nvSpPr>
        <p:spPr bwMode="auto">
          <a:xfrm>
            <a:off x="1184982" y="6852057"/>
            <a:ext cx="576064" cy="428518"/>
          </a:xfrm>
          <a:prstGeom prst="rightArrow">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9" name="タイトル 1"/>
          <p:cNvSpPr txBox="1">
            <a:spLocks/>
          </p:cNvSpPr>
          <p:nvPr/>
        </p:nvSpPr>
        <p:spPr bwMode="auto">
          <a:xfrm>
            <a:off x="1869058" y="6804884"/>
            <a:ext cx="8420100" cy="50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0" cap="all" spc="0" normalizeH="0" baseline="0" noProof="0" dirty="0" smtClean="0">
                <a:ln>
                  <a:noFill/>
                </a:ln>
                <a:solidFill>
                  <a:srgbClr val="140078"/>
                </a:solidFill>
                <a:effectLst/>
                <a:uLnTx/>
                <a:uFillTx/>
                <a:latin typeface="Meiryo UI" panose="020B0604030504040204" pitchFamily="50" charset="-128"/>
                <a:ea typeface="Meiryo UI" panose="020B0604030504040204" pitchFamily="50" charset="-128"/>
              </a:rPr>
              <a:t>排出割合の大きいカテゴリ</a:t>
            </a:r>
            <a:r>
              <a:rPr kumimoji="1" lang="en-US" altLang="ja-JP" sz="2800" b="0" i="0" u="none" strike="noStrike" kern="0" cap="all" spc="0" normalizeH="0" baseline="0" noProof="0" dirty="0" smtClean="0">
                <a:ln>
                  <a:noFill/>
                </a:ln>
                <a:solidFill>
                  <a:srgbClr val="140078"/>
                </a:solidFill>
                <a:effectLst/>
                <a:uLnTx/>
                <a:uFillTx/>
                <a:latin typeface="Meiryo UI" panose="020B0604030504040204" pitchFamily="50" charset="-128"/>
                <a:ea typeface="Meiryo UI" panose="020B0604030504040204" pitchFamily="50" charset="-128"/>
              </a:rPr>
              <a:t>1</a:t>
            </a:r>
            <a:r>
              <a:rPr kumimoji="1" lang="ja-JP" altLang="en-US" sz="2800" b="0" i="0" u="none" strike="noStrike" kern="0" cap="all" spc="0" normalizeH="0" baseline="0" noProof="0" dirty="0" smtClean="0">
                <a:ln>
                  <a:noFill/>
                </a:ln>
                <a:solidFill>
                  <a:srgbClr val="140078"/>
                </a:solidFill>
                <a:effectLst/>
                <a:uLnTx/>
                <a:uFillTx/>
                <a:latin typeface="Meiryo UI" panose="020B0604030504040204" pitchFamily="50" charset="-128"/>
                <a:ea typeface="Meiryo UI" panose="020B0604030504040204" pitchFamily="50" charset="-128"/>
              </a:rPr>
              <a:t>の削減対策を実施したい・・・</a:t>
            </a:r>
            <a:endParaRPr kumimoji="1" lang="ja-JP" altLang="en-US" sz="28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896950" y="1826531"/>
            <a:ext cx="6502646" cy="551369"/>
          </a:xfrm>
          <a:prstGeom prst="rect">
            <a:avLst/>
          </a:prstGeom>
          <a:noFill/>
        </p:spPr>
        <p:txBody>
          <a:bodyPr wrap="square" rtlCol="0">
            <a:spAutoFit/>
          </a:bodyPr>
          <a:lstStyle/>
          <a:p>
            <a:pPr marL="263776" indent="-263776" defTabSz="844083">
              <a:lnSpc>
                <a:spcPct val="120000"/>
              </a:lnSpc>
              <a:spcBef>
                <a:spcPts val="554"/>
              </a:spcBef>
              <a:buFont typeface="Wingdings" panose="05000000000000000000" pitchFamily="2" charset="2"/>
              <a:buChar char="p"/>
              <a:defRPr/>
            </a:pPr>
            <a:r>
              <a:rPr lang="en-US" altLang="ja-JP" sz="2800" dirty="0" smtClean="0">
                <a:solidFill>
                  <a:prstClr val="black"/>
                </a:solidFill>
                <a:latin typeface="Meiryo UI" panose="020B0604030504040204" pitchFamily="50" charset="-128"/>
              </a:rPr>
              <a:t>B</a:t>
            </a:r>
            <a:r>
              <a:rPr lang="ja-JP" altLang="en-US" sz="2800" dirty="0" smtClean="0">
                <a:solidFill>
                  <a:prstClr val="black"/>
                </a:solidFill>
                <a:latin typeface="Meiryo UI" panose="020B0604030504040204" pitchFamily="50" charset="-128"/>
              </a:rPr>
              <a:t>食品のサプライチェーン排出量データ</a:t>
            </a:r>
            <a:endParaRPr lang="en-US" altLang="ja-JP" sz="2800" dirty="0">
              <a:solidFill>
                <a:prstClr val="black"/>
              </a:solidFill>
              <a:latin typeface="Meiryo UI" panose="020B0604030504040204" pitchFamily="50" charset="-128"/>
            </a:endParaRPr>
          </a:p>
        </p:txBody>
      </p:sp>
      <p:pic>
        <p:nvPicPr>
          <p:cNvPr id="15" name="図 14"/>
          <p:cNvPicPr>
            <a:picLocks noChangeAspect="1"/>
          </p:cNvPicPr>
          <p:nvPr/>
        </p:nvPicPr>
        <p:blipFill rotWithShape="1">
          <a:blip r:embed="rId2" cstate="print">
            <a:extLst>
              <a:ext uri="{28A0092B-C50C-407E-A947-70E740481C1C}">
                <a14:useLocalDpi xmlns:a14="http://schemas.microsoft.com/office/drawing/2010/main" val="0"/>
              </a:ext>
            </a:extLst>
          </a:blip>
          <a:srcRect r="30658"/>
          <a:stretch/>
        </p:blipFill>
        <p:spPr>
          <a:xfrm>
            <a:off x="3127851" y="2347102"/>
            <a:ext cx="5187271" cy="4384168"/>
          </a:xfrm>
          <a:prstGeom prst="rect">
            <a:avLst/>
          </a:prstGeom>
        </p:spPr>
      </p:pic>
    </p:spTree>
    <p:extLst>
      <p:ext uri="{BB962C8B-B14F-4D97-AF65-F5344CB8AC3E}">
        <p14:creationId xmlns:p14="http://schemas.microsoft.com/office/powerpoint/2010/main" val="12239221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B</a:t>
            </a:r>
            <a:r>
              <a:rPr lang="ja-JP" altLang="en-US" dirty="0"/>
              <a:t>食品におけるカテゴリ</a:t>
            </a:r>
            <a:r>
              <a:rPr lang="en-US" altLang="ja-JP" dirty="0"/>
              <a:t>1</a:t>
            </a:r>
            <a:r>
              <a:rPr lang="ja-JP" altLang="en-US" dirty="0"/>
              <a:t>の削減対策</a:t>
            </a:r>
          </a:p>
        </p:txBody>
      </p:sp>
      <p:sp>
        <p:nvSpPr>
          <p:cNvPr id="7"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a:t>カテゴリ</a:t>
            </a:r>
            <a:r>
              <a:rPr lang="en-US" altLang="ja-JP" dirty="0"/>
              <a:t>1</a:t>
            </a:r>
            <a:r>
              <a:rPr lang="ja-JP" altLang="en-US" dirty="0"/>
              <a:t>の中でも大きな割合を占める、原料である農作物の生産に由来の排出量を削減する</a:t>
            </a:r>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5947" y="3351145"/>
            <a:ext cx="1472228" cy="1472228"/>
          </a:xfrm>
          <a:prstGeom prst="rect">
            <a:avLst/>
          </a:prstGeom>
        </p:spPr>
      </p:pic>
      <p:sp>
        <p:nvSpPr>
          <p:cNvPr id="8" name="雲形吹き出し 7"/>
          <p:cNvSpPr/>
          <p:nvPr/>
        </p:nvSpPr>
        <p:spPr bwMode="auto">
          <a:xfrm>
            <a:off x="2563489" y="2117226"/>
            <a:ext cx="5508611" cy="1260140"/>
          </a:xfrm>
          <a:prstGeom prst="cloudCallout">
            <a:avLst>
              <a:gd name="adj1" fmla="val -44172"/>
              <a:gd name="adj2" fmla="val 84672"/>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9" name="テキスト ボックス 8"/>
          <p:cNvSpPr txBox="1"/>
          <p:nvPr/>
        </p:nvSpPr>
        <p:spPr>
          <a:xfrm>
            <a:off x="3386147" y="2324647"/>
            <a:ext cx="4140460" cy="830997"/>
          </a:xfrm>
          <a:prstGeom prst="rect">
            <a:avLst/>
          </a:prstGeom>
          <a:noFill/>
        </p:spPr>
        <p:txBody>
          <a:bodyPr wrap="square" rtlCol="0">
            <a:spAutoFit/>
          </a:bodyPr>
          <a:lstStyle/>
          <a:p>
            <a:pPr defTabSz="914400" fontAlgn="base">
              <a:spcBef>
                <a:spcPct val="0"/>
              </a:spcBef>
            </a:pPr>
            <a:r>
              <a:rPr lang="ja-JP" altLang="en-US" sz="2400" dirty="0" smtClean="0">
                <a:solidFill>
                  <a:prstClr val="black"/>
                </a:solidFill>
                <a:latin typeface="Meiryo UI"/>
                <a:cs typeface="Meiryo UI" panose="020B0604030504040204" pitchFamily="50" charset="-128"/>
              </a:rPr>
              <a:t>農作物由来の排出量なんて、</a:t>
            </a:r>
            <a:endParaRPr lang="en-US" altLang="ja-JP" sz="2400" dirty="0" smtClean="0">
              <a:solidFill>
                <a:prstClr val="black"/>
              </a:solidFill>
              <a:latin typeface="Meiryo UI"/>
              <a:cs typeface="Meiryo UI" panose="020B0604030504040204" pitchFamily="50" charset="-128"/>
            </a:endParaRPr>
          </a:p>
          <a:p>
            <a:pPr defTabSz="914400" fontAlgn="base">
              <a:spcBef>
                <a:spcPct val="0"/>
              </a:spcBef>
            </a:pPr>
            <a:r>
              <a:rPr lang="ja-JP" altLang="en-US" sz="2400" dirty="0" smtClean="0">
                <a:solidFill>
                  <a:prstClr val="black"/>
                </a:solidFill>
                <a:latin typeface="Meiryo UI"/>
                <a:cs typeface="Meiryo UI" panose="020B0604030504040204" pitchFamily="50" charset="-128"/>
              </a:rPr>
              <a:t>どう削減すればいいの・・・</a:t>
            </a:r>
            <a:endParaRPr lang="ja-JP" altLang="en-US" sz="2400" dirty="0">
              <a:solidFill>
                <a:prstClr val="black"/>
              </a:solidFill>
              <a:latin typeface="Meiryo UI"/>
              <a:cs typeface="Meiryo UI" panose="020B0604030504040204" pitchFamily="50" charset="-128"/>
            </a:endParaRPr>
          </a:p>
        </p:txBody>
      </p:sp>
      <p:sp>
        <p:nvSpPr>
          <p:cNvPr id="10" name="右矢印 9"/>
          <p:cNvSpPr/>
          <p:nvPr/>
        </p:nvSpPr>
        <p:spPr bwMode="auto">
          <a:xfrm>
            <a:off x="1297915" y="5442568"/>
            <a:ext cx="576064" cy="428518"/>
          </a:xfrm>
          <a:prstGeom prst="rightArrow">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13" name="正方形/長方形 12"/>
          <p:cNvSpPr/>
          <p:nvPr/>
        </p:nvSpPr>
        <p:spPr bwMode="auto">
          <a:xfrm>
            <a:off x="2017995" y="4978113"/>
            <a:ext cx="7515831" cy="1357428"/>
          </a:xfrm>
          <a:prstGeom prst="rect">
            <a:avLst/>
          </a:prstGeom>
          <a:solidFill>
            <a:sysClr val="window" lastClr="FFFFFF"/>
          </a:solidFill>
          <a:ln w="25400" cap="flat" cmpd="sng" algn="ctr">
            <a:solidFill>
              <a:srgbClr val="F14124"/>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defTabSz="862013">
              <a:defRPr/>
            </a:pPr>
            <a:r>
              <a:rPr kumimoji="0" lang="en-US" altLang="ja-JP" sz="2800" kern="0" dirty="0" smtClean="0">
                <a:solidFill>
                  <a:prstClr val="black"/>
                </a:solidFill>
                <a:latin typeface="Meiryo UI"/>
                <a:cs typeface="Meiryo UI" panose="020B0604030504040204" pitchFamily="50" charset="-128"/>
              </a:rPr>
              <a:t>【</a:t>
            </a:r>
            <a:r>
              <a:rPr kumimoji="0" lang="ja-JP" altLang="en-US" sz="2800" kern="0" dirty="0" smtClean="0">
                <a:solidFill>
                  <a:prstClr val="black"/>
                </a:solidFill>
                <a:latin typeface="Meiryo UI"/>
                <a:cs typeface="Meiryo UI" panose="020B0604030504040204" pitchFamily="50" charset="-128"/>
              </a:rPr>
              <a:t>課題</a:t>
            </a:r>
            <a:r>
              <a:rPr kumimoji="0" lang="en-US" altLang="ja-JP" sz="2800" kern="0" dirty="0" smtClean="0">
                <a:solidFill>
                  <a:prstClr val="black"/>
                </a:solidFill>
                <a:latin typeface="Meiryo UI"/>
                <a:cs typeface="Meiryo UI" panose="020B0604030504040204" pitchFamily="50" charset="-128"/>
              </a:rPr>
              <a:t>】</a:t>
            </a:r>
          </a:p>
          <a:p>
            <a:pPr defTabSz="862013">
              <a:defRPr/>
            </a:pPr>
            <a:r>
              <a:rPr kumimoji="0" lang="ja-JP" altLang="en-US" sz="2800" kern="0" dirty="0" smtClean="0">
                <a:solidFill>
                  <a:prstClr val="black"/>
                </a:solidFill>
                <a:latin typeface="Meiryo UI"/>
                <a:cs typeface="Meiryo UI" panose="020B0604030504040204" pitchFamily="50" charset="-128"/>
              </a:rPr>
              <a:t>排出量の大きいカテゴ</a:t>
            </a:r>
            <a:r>
              <a:rPr kumimoji="0" lang="ja-JP" altLang="en-US" sz="2800" kern="0" dirty="0">
                <a:solidFill>
                  <a:prstClr val="black"/>
                </a:solidFill>
                <a:latin typeface="Meiryo UI"/>
                <a:cs typeface="Meiryo UI" panose="020B0604030504040204" pitchFamily="50" charset="-128"/>
              </a:rPr>
              <a:t>リ</a:t>
            </a:r>
            <a:r>
              <a:rPr kumimoji="0" lang="ja-JP" altLang="en-US" sz="2800" kern="0" dirty="0" smtClean="0">
                <a:solidFill>
                  <a:prstClr val="black"/>
                </a:solidFill>
                <a:latin typeface="Meiryo UI"/>
                <a:cs typeface="Meiryo UI" panose="020B0604030504040204" pitchFamily="50" charset="-128"/>
              </a:rPr>
              <a:t>から取組もうとしても、簡単に削減できるとは限らない</a:t>
            </a:r>
          </a:p>
        </p:txBody>
      </p:sp>
    </p:spTree>
    <p:extLst>
      <p:ext uri="{BB962C8B-B14F-4D97-AF65-F5344CB8AC3E}">
        <p14:creationId xmlns:p14="http://schemas.microsoft.com/office/powerpoint/2010/main" val="2313587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削減の課題を解決するための「分析・評価」</a:t>
            </a:r>
          </a:p>
        </p:txBody>
      </p:sp>
      <p:sp>
        <p:nvSpPr>
          <p:cNvPr id="7"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a:t>「削減」のステップでの典型的な課題（悩み）</a:t>
            </a:r>
          </a:p>
        </p:txBody>
      </p:sp>
      <p:sp>
        <p:nvSpPr>
          <p:cNvPr id="11" name="角丸四角形 10"/>
          <p:cNvSpPr/>
          <p:nvPr/>
        </p:nvSpPr>
        <p:spPr>
          <a:xfrm>
            <a:off x="1273772" y="3156394"/>
            <a:ext cx="8136904" cy="1152128"/>
          </a:xfrm>
          <a:prstGeom prst="roundRect">
            <a:avLst/>
          </a:prstGeom>
          <a:solidFill>
            <a:srgbClr val="FFFFCC"/>
          </a:solidFill>
          <a:ln w="25400" cap="flat" cmpd="sng" algn="ctr">
            <a:solidFill>
              <a:srgbClr val="4E67C8">
                <a:shade val="50000"/>
              </a:srgbClr>
            </a:solidFill>
            <a:prstDash val="solid"/>
          </a:ln>
          <a:effectLst/>
        </p:spPr>
        <p:txBody>
          <a:bodyPr rtlCol="0" anchor="ctr"/>
          <a:lstStyle/>
          <a:p>
            <a:pPr algn="ctr" defTabSz="914400">
              <a:defRPr/>
            </a:pPr>
            <a:endParaRPr kumimoji="0" lang="ja-JP" altLang="en-US" sz="1800" kern="0" smtClean="0">
              <a:solidFill>
                <a:prstClr val="white"/>
              </a:solidFill>
              <a:latin typeface="Meiryo UI"/>
            </a:endParaRPr>
          </a:p>
        </p:txBody>
      </p:sp>
      <p:sp>
        <p:nvSpPr>
          <p:cNvPr id="12" name="正方形/長方形 11"/>
          <p:cNvSpPr/>
          <p:nvPr/>
        </p:nvSpPr>
        <p:spPr>
          <a:xfrm>
            <a:off x="1021744" y="2482188"/>
            <a:ext cx="8640960" cy="1754326"/>
          </a:xfrm>
          <a:prstGeom prst="rect">
            <a:avLst/>
          </a:prstGeom>
        </p:spPr>
        <p:txBody>
          <a:bodyPr wrap="square">
            <a:spAutoFit/>
          </a:bodyPr>
          <a:lstStyle/>
          <a:p>
            <a:pPr marL="261938" indent="-261938" defTabSz="914400"/>
            <a:r>
              <a:rPr lang="en-US" altLang="ja-JP" sz="2400" dirty="0">
                <a:solidFill>
                  <a:prstClr val="black"/>
                </a:solidFill>
                <a:latin typeface="Meiryo UI"/>
                <a:cs typeface="Meiryo UI" panose="020B0604030504040204" pitchFamily="50" charset="-128"/>
              </a:rPr>
              <a:t>	</a:t>
            </a:r>
            <a:r>
              <a:rPr lang="ja-JP" altLang="en-US" sz="2800" dirty="0">
                <a:solidFill>
                  <a:prstClr val="black"/>
                </a:solidFill>
                <a:latin typeface="Meiryo UI"/>
                <a:cs typeface="Meiryo UI" panose="020B0604030504040204" pitchFamily="50" charset="-128"/>
              </a:rPr>
              <a:t>サプライチェーン排出量は・・・</a:t>
            </a:r>
            <a:endParaRPr lang="en-US" altLang="ja-JP" sz="2800" dirty="0">
              <a:solidFill>
                <a:prstClr val="black"/>
              </a:solidFill>
              <a:latin typeface="Meiryo UI"/>
              <a:cs typeface="Meiryo UI" panose="020B0604030504040204" pitchFamily="50" charset="-128"/>
            </a:endParaRPr>
          </a:p>
          <a:p>
            <a:pPr marL="914400" lvl="1" indent="-457200" defTabSz="914400">
              <a:buFont typeface="+mj-ea"/>
              <a:buAutoNum type="circleNumDbPlain"/>
            </a:pPr>
            <a:endParaRPr lang="en-US" altLang="ja-JP" sz="2400" dirty="0">
              <a:solidFill>
                <a:prstClr val="black"/>
              </a:solidFill>
              <a:latin typeface="Meiryo UI"/>
              <a:cs typeface="Meiryo UI" panose="020B0604030504040204" pitchFamily="50" charset="-128"/>
            </a:endParaRPr>
          </a:p>
          <a:p>
            <a:pPr marL="457200" lvl="1" defTabSz="914400"/>
            <a:r>
              <a:rPr lang="ja-JP" altLang="en-US" sz="2800" dirty="0" smtClean="0">
                <a:solidFill>
                  <a:prstClr val="black"/>
                </a:solidFill>
                <a:latin typeface="Meiryo UI"/>
                <a:cs typeface="Meiryo UI" panose="020B0604030504040204" pitchFamily="50" charset="-128"/>
              </a:rPr>
              <a:t>規模</a:t>
            </a:r>
            <a:r>
              <a:rPr lang="ja-JP" altLang="en-US" sz="2800" dirty="0">
                <a:solidFill>
                  <a:prstClr val="black"/>
                </a:solidFill>
                <a:latin typeface="Meiryo UI"/>
                <a:cs typeface="Meiryo UI" panose="020B0604030504040204" pitchFamily="50" charset="-128"/>
              </a:rPr>
              <a:t>がわかっても、削減への</a:t>
            </a:r>
            <a:r>
              <a:rPr lang="ja-JP" altLang="en-US" sz="2800" dirty="0" smtClean="0">
                <a:solidFill>
                  <a:prstClr val="black"/>
                </a:solidFill>
                <a:latin typeface="Meiryo UI"/>
                <a:cs typeface="Meiryo UI" panose="020B0604030504040204" pitchFamily="50" charset="-128"/>
              </a:rPr>
              <a:t>取組み易さ</a:t>
            </a:r>
            <a:r>
              <a:rPr lang="ja-JP" altLang="en-US" sz="2800" dirty="0">
                <a:solidFill>
                  <a:prstClr val="black"/>
                </a:solidFill>
                <a:latin typeface="Meiryo UI"/>
                <a:cs typeface="Meiryo UI" panose="020B0604030504040204" pitchFamily="50" charset="-128"/>
              </a:rPr>
              <a:t>はわからない。</a:t>
            </a:r>
            <a:endParaRPr lang="en-US" altLang="ja-JP" sz="2800" dirty="0">
              <a:solidFill>
                <a:prstClr val="black"/>
              </a:solidFill>
              <a:latin typeface="Meiryo UI"/>
              <a:cs typeface="Meiryo UI" panose="020B0604030504040204" pitchFamily="50" charset="-128"/>
            </a:endParaRPr>
          </a:p>
          <a:p>
            <a:pPr marL="914400" lvl="1" indent="-457200" defTabSz="914400"/>
            <a:r>
              <a:rPr lang="ja-JP" altLang="en-US" sz="2800" dirty="0" smtClean="0">
                <a:solidFill>
                  <a:prstClr val="black"/>
                </a:solidFill>
                <a:latin typeface="Meiryo UI"/>
                <a:cs typeface="Meiryo UI" panose="020B0604030504040204" pitchFamily="50" charset="-128"/>
              </a:rPr>
              <a:t>→</a:t>
            </a:r>
            <a:r>
              <a:rPr lang="ja-JP" altLang="en-US" sz="2800" dirty="0">
                <a:solidFill>
                  <a:prstClr val="black"/>
                </a:solidFill>
                <a:latin typeface="Meiryo UI"/>
                <a:cs typeface="Meiryo UI" panose="020B0604030504040204" pitchFamily="50" charset="-128"/>
              </a:rPr>
              <a:t>　算定しただけでは、削減</a:t>
            </a:r>
            <a:r>
              <a:rPr lang="ja-JP" altLang="en-US" sz="2800" dirty="0" smtClean="0">
                <a:solidFill>
                  <a:prstClr val="black"/>
                </a:solidFill>
                <a:latin typeface="Meiryo UI"/>
                <a:cs typeface="Meiryo UI" panose="020B0604030504040204" pitchFamily="50" charset="-128"/>
              </a:rPr>
              <a:t>取組の</a:t>
            </a:r>
            <a:r>
              <a:rPr lang="ja-JP" altLang="en-US" sz="2800" dirty="0">
                <a:solidFill>
                  <a:prstClr val="black"/>
                </a:solidFill>
                <a:latin typeface="Meiryo UI"/>
                <a:cs typeface="Meiryo UI" panose="020B0604030504040204" pitchFamily="50" charset="-128"/>
              </a:rPr>
              <a:t>方針が立たない。</a:t>
            </a:r>
            <a:endParaRPr lang="en-US" altLang="ja-JP" sz="2800" dirty="0">
              <a:solidFill>
                <a:prstClr val="black"/>
              </a:solidFill>
              <a:latin typeface="Meiryo UI"/>
              <a:cs typeface="Meiryo UI" panose="020B0604030504040204" pitchFamily="50" charset="-128"/>
            </a:endParaRPr>
          </a:p>
        </p:txBody>
      </p:sp>
      <p:sp>
        <p:nvSpPr>
          <p:cNvPr id="14" name="右矢印 13"/>
          <p:cNvSpPr/>
          <p:nvPr/>
        </p:nvSpPr>
        <p:spPr>
          <a:xfrm>
            <a:off x="1381784" y="4956593"/>
            <a:ext cx="1008112" cy="648072"/>
          </a:xfrm>
          <a:prstGeom prst="rightArrow">
            <a:avLst/>
          </a:prstGeom>
          <a:solidFill>
            <a:sysClr val="window" lastClr="FFFFFF"/>
          </a:solidFill>
          <a:ln w="25400" cap="flat" cmpd="sng" algn="ctr">
            <a:solidFill>
              <a:srgbClr val="5ECCF3"/>
            </a:solidFill>
            <a:prstDash val="solid"/>
          </a:ln>
          <a:effectLst/>
        </p:spPr>
        <p:txBody>
          <a:bodyPr rtlCol="0" anchor="ctr"/>
          <a:lstStyle/>
          <a:p>
            <a:pPr algn="ctr" defTabSz="914400">
              <a:defRPr/>
            </a:pPr>
            <a:endParaRPr kumimoji="0" lang="ja-JP" altLang="en-US" sz="1800" kern="0" smtClean="0">
              <a:solidFill>
                <a:prstClr val="white"/>
              </a:solidFill>
              <a:latin typeface="Meiryo UI"/>
            </a:endParaRPr>
          </a:p>
        </p:txBody>
      </p:sp>
      <p:sp>
        <p:nvSpPr>
          <p:cNvPr id="15" name="正方形/長方形 14"/>
          <p:cNvSpPr/>
          <p:nvPr/>
        </p:nvSpPr>
        <p:spPr>
          <a:xfrm>
            <a:off x="2569916" y="5009438"/>
            <a:ext cx="6732748" cy="523220"/>
          </a:xfrm>
          <a:prstGeom prst="rect">
            <a:avLst/>
          </a:prstGeom>
        </p:spPr>
        <p:txBody>
          <a:bodyPr wrap="square">
            <a:spAutoFit/>
          </a:bodyPr>
          <a:lstStyle/>
          <a:p>
            <a:pPr marL="261938" indent="-261938" defTabSz="914400"/>
            <a:r>
              <a:rPr lang="ja-JP" altLang="en-US" sz="2800" dirty="0" smtClean="0">
                <a:solidFill>
                  <a:prstClr val="black"/>
                </a:solidFill>
                <a:latin typeface="Meiryo UI"/>
                <a:cs typeface="Meiryo UI" panose="020B0604030504040204" pitchFamily="50" charset="-128"/>
              </a:rPr>
              <a:t>これを</a:t>
            </a:r>
            <a:r>
              <a:rPr lang="ja-JP" altLang="en-US" sz="2800" dirty="0">
                <a:solidFill>
                  <a:prstClr val="black"/>
                </a:solidFill>
                <a:latin typeface="Meiryo UI"/>
                <a:cs typeface="Meiryo UI" panose="020B0604030504040204" pitchFamily="50" charset="-128"/>
              </a:rPr>
              <a:t>解決する「分析・評価」のイメージは・・・</a:t>
            </a:r>
            <a:endParaRPr lang="en-US" altLang="ja-JP" sz="2800" dirty="0">
              <a:solidFill>
                <a:prstClr val="black"/>
              </a:solidFill>
              <a:latin typeface="Meiryo UI"/>
              <a:cs typeface="Meiryo UI" panose="020B0604030504040204" pitchFamily="50" charset="-128"/>
            </a:endParaRPr>
          </a:p>
        </p:txBody>
      </p:sp>
    </p:spTree>
    <p:extLst>
      <p:ext uri="{BB962C8B-B14F-4D97-AF65-F5344CB8AC3E}">
        <p14:creationId xmlns:p14="http://schemas.microsoft.com/office/powerpoint/2010/main" val="33448631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分析・評価の課題解決イメージ</a:t>
            </a:r>
          </a:p>
        </p:txBody>
      </p:sp>
      <p:sp>
        <p:nvSpPr>
          <p:cNvPr id="7" name="コンテンツ プレースホルダー 2"/>
          <p:cNvSpPr>
            <a:spLocks noGrp="1"/>
          </p:cNvSpPr>
          <p:nvPr>
            <p:ph sz="quarter" idx="12"/>
          </p:nvPr>
        </p:nvSpPr>
        <p:spPr>
          <a:xfrm>
            <a:off x="161925" y="1110920"/>
            <a:ext cx="10367963" cy="942717"/>
          </a:xfrm>
        </p:spPr>
        <p:txBody>
          <a:bodyPr/>
          <a:lstStyle/>
          <a:p>
            <a:pPr marL="273050" indent="-273050"/>
            <a:r>
              <a:rPr lang="ja-JP" altLang="en-US" dirty="0"/>
              <a:t>排出規模に加えて、「削減に対する自社の関与度」（例）等の切り口を加えることで、排出量データを多角的に分析する</a:t>
            </a:r>
          </a:p>
        </p:txBody>
      </p:sp>
      <p:cxnSp>
        <p:nvCxnSpPr>
          <p:cNvPr id="8" name="直線矢印コネクタ 7"/>
          <p:cNvCxnSpPr/>
          <p:nvPr/>
        </p:nvCxnSpPr>
        <p:spPr>
          <a:xfrm>
            <a:off x="2856202" y="5886203"/>
            <a:ext cx="4760258" cy="0"/>
          </a:xfrm>
          <a:prstGeom prst="straightConnector1">
            <a:avLst/>
          </a:prstGeom>
          <a:noFill/>
          <a:ln w="38100" cap="flat" cmpd="sng" algn="ctr">
            <a:solidFill>
              <a:sysClr val="windowText" lastClr="000000"/>
            </a:solidFill>
            <a:prstDash val="solid"/>
            <a:tailEnd type="triangle" w="lg" len="lg"/>
          </a:ln>
          <a:effectLst/>
        </p:spPr>
      </p:cxnSp>
      <p:cxnSp>
        <p:nvCxnSpPr>
          <p:cNvPr id="9" name="直線矢印コネクタ 8"/>
          <p:cNvCxnSpPr/>
          <p:nvPr/>
        </p:nvCxnSpPr>
        <p:spPr>
          <a:xfrm flipV="1">
            <a:off x="2874131" y="2702454"/>
            <a:ext cx="0" cy="3183749"/>
          </a:xfrm>
          <a:prstGeom prst="straightConnector1">
            <a:avLst/>
          </a:prstGeom>
          <a:noFill/>
          <a:ln w="38100" cap="flat" cmpd="sng" algn="ctr">
            <a:solidFill>
              <a:sysClr val="windowText" lastClr="000000"/>
            </a:solidFill>
            <a:prstDash val="solid"/>
            <a:tailEnd type="triangle" w="lg" len="lg"/>
          </a:ln>
          <a:effectLst/>
        </p:spPr>
      </p:cxnSp>
      <p:sp>
        <p:nvSpPr>
          <p:cNvPr id="10" name="テキスト ボックス 9"/>
          <p:cNvSpPr txBox="1"/>
          <p:nvPr/>
        </p:nvSpPr>
        <p:spPr>
          <a:xfrm>
            <a:off x="4867408" y="6015316"/>
            <a:ext cx="1107997" cy="830997"/>
          </a:xfrm>
          <a:prstGeom prst="rect">
            <a:avLst/>
          </a:prstGeom>
          <a:noFill/>
        </p:spPr>
        <p:txBody>
          <a:bodyPr wrap="none" rtlCol="0">
            <a:spAutoFit/>
          </a:bodyPr>
          <a:lstStyle/>
          <a:p>
            <a:pPr algn="ctr" fontAlgn="auto">
              <a:spcBef>
                <a:spcPts val="0"/>
              </a:spcBef>
              <a:spcAft>
                <a:spcPts val="0"/>
              </a:spcAft>
            </a:pPr>
            <a:r>
              <a:rPr lang="ja-JP" altLang="en-US" sz="2400" dirty="0">
                <a:solidFill>
                  <a:srgbClr val="FF0000"/>
                </a:solidFill>
                <a:latin typeface="+mn-ea"/>
                <a:ea typeface="+mn-ea"/>
                <a:cs typeface="Meiryo UI" panose="020B0604030504040204" pitchFamily="50" charset="-128"/>
              </a:rPr>
              <a:t>排出量</a:t>
            </a:r>
            <a:endParaRPr lang="en-US" altLang="ja-JP" sz="2400" dirty="0">
              <a:solidFill>
                <a:srgbClr val="FF0000"/>
              </a:solidFill>
              <a:latin typeface="+mn-ea"/>
              <a:ea typeface="+mn-ea"/>
              <a:cs typeface="Meiryo UI" panose="020B0604030504040204" pitchFamily="50" charset="-128"/>
            </a:endParaRPr>
          </a:p>
          <a:p>
            <a:pPr algn="ctr" fontAlgn="auto">
              <a:spcBef>
                <a:spcPts val="0"/>
              </a:spcBef>
              <a:spcAft>
                <a:spcPts val="0"/>
              </a:spcAft>
            </a:pPr>
            <a:r>
              <a:rPr lang="ja-JP" altLang="en-US" sz="2400" dirty="0">
                <a:solidFill>
                  <a:srgbClr val="FF0000"/>
                </a:solidFill>
                <a:latin typeface="+mn-ea"/>
                <a:ea typeface="+mn-ea"/>
                <a:cs typeface="Meiryo UI" panose="020B0604030504040204" pitchFamily="50" charset="-128"/>
              </a:rPr>
              <a:t>の規模</a:t>
            </a:r>
          </a:p>
        </p:txBody>
      </p:sp>
      <p:sp>
        <p:nvSpPr>
          <p:cNvPr id="13" name="テキスト ボックス 12"/>
          <p:cNvSpPr txBox="1"/>
          <p:nvPr/>
        </p:nvSpPr>
        <p:spPr>
          <a:xfrm>
            <a:off x="502130" y="4185630"/>
            <a:ext cx="2401323" cy="830997"/>
          </a:xfrm>
          <a:prstGeom prst="rect">
            <a:avLst/>
          </a:prstGeom>
          <a:noFill/>
        </p:spPr>
        <p:txBody>
          <a:bodyPr wrap="square" rtlCol="0">
            <a:spAutoFit/>
          </a:bodyPr>
          <a:lstStyle/>
          <a:p>
            <a:pPr algn="ctr" fontAlgn="auto">
              <a:spcBef>
                <a:spcPts val="0"/>
              </a:spcBef>
              <a:spcAft>
                <a:spcPts val="0"/>
              </a:spcAft>
            </a:pPr>
            <a:r>
              <a:rPr lang="ja-JP" altLang="en-US" sz="2400" dirty="0">
                <a:solidFill>
                  <a:srgbClr val="FF0000"/>
                </a:solidFill>
                <a:latin typeface="+mn-ea"/>
                <a:ea typeface="+mn-ea"/>
                <a:cs typeface="Meiryo UI" panose="020B0604030504040204" pitchFamily="50" charset="-128"/>
              </a:rPr>
              <a:t>削減に対する</a:t>
            </a:r>
            <a:endParaRPr lang="en-US" altLang="ja-JP" sz="2400" dirty="0">
              <a:solidFill>
                <a:srgbClr val="FF0000"/>
              </a:solidFill>
              <a:latin typeface="+mn-ea"/>
              <a:ea typeface="+mn-ea"/>
              <a:cs typeface="Meiryo UI" panose="020B0604030504040204" pitchFamily="50" charset="-128"/>
            </a:endParaRPr>
          </a:p>
          <a:p>
            <a:pPr algn="ctr" fontAlgn="auto">
              <a:spcBef>
                <a:spcPts val="0"/>
              </a:spcBef>
              <a:spcAft>
                <a:spcPts val="0"/>
              </a:spcAft>
            </a:pPr>
            <a:r>
              <a:rPr lang="ja-JP" altLang="en-US" sz="2400" dirty="0">
                <a:solidFill>
                  <a:srgbClr val="FF0000"/>
                </a:solidFill>
                <a:latin typeface="+mn-ea"/>
                <a:ea typeface="+mn-ea"/>
                <a:cs typeface="Meiryo UI" panose="020B0604030504040204" pitchFamily="50" charset="-128"/>
              </a:rPr>
              <a:t>自社の関与度</a:t>
            </a:r>
          </a:p>
        </p:txBody>
      </p:sp>
      <p:sp>
        <p:nvSpPr>
          <p:cNvPr id="16" name="テキスト ボックス 15"/>
          <p:cNvSpPr txBox="1"/>
          <p:nvPr/>
        </p:nvSpPr>
        <p:spPr>
          <a:xfrm>
            <a:off x="613002" y="3171920"/>
            <a:ext cx="2236510" cy="400110"/>
          </a:xfrm>
          <a:prstGeom prst="rect">
            <a:avLst/>
          </a:prstGeom>
          <a:noFill/>
        </p:spPr>
        <p:txBody>
          <a:bodyPr wrap="none" rtlCol="0">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（自社</a:t>
            </a:r>
            <a:r>
              <a:rPr lang="ja-JP" altLang="en-US" sz="2000" dirty="0" smtClean="0">
                <a:solidFill>
                  <a:prstClr val="black"/>
                </a:solidFill>
                <a:latin typeface="+mn-ea"/>
                <a:ea typeface="+mn-ea"/>
                <a:cs typeface="Meiryo UI" panose="020B0604030504040204" pitchFamily="50" charset="-128"/>
              </a:rPr>
              <a:t>取組中心</a:t>
            </a:r>
            <a:r>
              <a:rPr lang="ja-JP" altLang="en-US" sz="2000" dirty="0">
                <a:solidFill>
                  <a:prstClr val="black"/>
                </a:solidFill>
                <a:latin typeface="+mn-ea"/>
                <a:ea typeface="+mn-ea"/>
                <a:cs typeface="Meiryo UI" panose="020B0604030504040204" pitchFamily="50" charset="-128"/>
              </a:rPr>
              <a:t>）</a:t>
            </a:r>
          </a:p>
        </p:txBody>
      </p:sp>
      <p:sp>
        <p:nvSpPr>
          <p:cNvPr id="17" name="テキスト ボックス 16"/>
          <p:cNvSpPr txBox="1"/>
          <p:nvPr/>
        </p:nvSpPr>
        <p:spPr>
          <a:xfrm>
            <a:off x="703315" y="5738984"/>
            <a:ext cx="2141933" cy="707886"/>
          </a:xfrm>
          <a:prstGeom prst="rect">
            <a:avLst/>
          </a:prstGeom>
          <a:noFill/>
        </p:spPr>
        <p:txBody>
          <a:bodyPr wrap="none" rtlCol="0">
            <a:spAutoFit/>
          </a:bodyPr>
          <a:lstStyle/>
          <a:p>
            <a:pPr algn="ctr" fontAlgn="auto">
              <a:spcBef>
                <a:spcPts val="0"/>
              </a:spcBef>
              <a:spcAft>
                <a:spcPts val="0"/>
              </a:spcAft>
            </a:pPr>
            <a:r>
              <a:rPr lang="ja-JP" altLang="en-US" sz="2000" dirty="0">
                <a:solidFill>
                  <a:prstClr val="black"/>
                </a:solidFill>
                <a:latin typeface="+mn-ea"/>
                <a:ea typeface="+mn-ea"/>
                <a:cs typeface="Meiryo UI" panose="020B0604030504040204" pitchFamily="50" charset="-128"/>
              </a:rPr>
              <a:t>（サプライヤー協力</a:t>
            </a:r>
            <a:endParaRPr lang="en-US" altLang="ja-JP" sz="2000" dirty="0">
              <a:solidFill>
                <a:prstClr val="black"/>
              </a:solidFill>
              <a:latin typeface="+mn-ea"/>
              <a:ea typeface="+mn-ea"/>
              <a:cs typeface="Meiryo UI" panose="020B0604030504040204" pitchFamily="50" charset="-128"/>
            </a:endParaRPr>
          </a:p>
          <a:p>
            <a:pPr algn="ctr" fontAlgn="auto">
              <a:spcBef>
                <a:spcPts val="0"/>
              </a:spcBef>
              <a:spcAft>
                <a:spcPts val="0"/>
              </a:spcAft>
            </a:pPr>
            <a:r>
              <a:rPr lang="ja-JP" altLang="en-US" sz="2000" dirty="0">
                <a:solidFill>
                  <a:prstClr val="black"/>
                </a:solidFill>
                <a:latin typeface="+mn-ea"/>
                <a:ea typeface="+mn-ea"/>
                <a:cs typeface="Meiryo UI" panose="020B0604030504040204" pitchFamily="50" charset="-128"/>
              </a:rPr>
              <a:t>が不可欠）</a:t>
            </a:r>
            <a:endParaRPr lang="en-US" altLang="ja-JP" sz="2000" dirty="0">
              <a:solidFill>
                <a:prstClr val="black"/>
              </a:solidFill>
              <a:latin typeface="+mn-ea"/>
              <a:ea typeface="+mn-ea"/>
              <a:cs typeface="Meiryo UI" panose="020B0604030504040204" pitchFamily="50" charset="-128"/>
            </a:endParaRPr>
          </a:p>
        </p:txBody>
      </p:sp>
      <p:sp>
        <p:nvSpPr>
          <p:cNvPr id="18" name="上矢印 17"/>
          <p:cNvSpPr/>
          <p:nvPr/>
        </p:nvSpPr>
        <p:spPr>
          <a:xfrm>
            <a:off x="1376847" y="3630150"/>
            <a:ext cx="779930" cy="495157"/>
          </a:xfrm>
          <a:prstGeom prst="upArrow">
            <a:avLst/>
          </a:prstGeom>
          <a:solidFill>
            <a:sysClr val="window" lastClr="FFFFFF"/>
          </a:solidFill>
          <a:ln w="25400" cap="flat" cmpd="sng" algn="ctr">
            <a:solidFill>
              <a:srgbClr val="4E67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19" name="上矢印 18"/>
          <p:cNvSpPr/>
          <p:nvPr/>
        </p:nvSpPr>
        <p:spPr>
          <a:xfrm flipV="1">
            <a:off x="1381383" y="5169844"/>
            <a:ext cx="779930" cy="495157"/>
          </a:xfrm>
          <a:prstGeom prst="upArrow">
            <a:avLst/>
          </a:prstGeom>
          <a:solidFill>
            <a:sysClr val="window" lastClr="FFFFFF"/>
          </a:solidFill>
          <a:ln w="25400" cap="flat" cmpd="sng" algn="ctr">
            <a:solidFill>
              <a:srgbClr val="4E67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20" name="上矢印 19"/>
          <p:cNvSpPr/>
          <p:nvPr/>
        </p:nvSpPr>
        <p:spPr>
          <a:xfrm rot="5400000">
            <a:off x="6052544" y="6182487"/>
            <a:ext cx="570343" cy="495157"/>
          </a:xfrm>
          <a:prstGeom prst="upArrow">
            <a:avLst/>
          </a:prstGeom>
          <a:solidFill>
            <a:sysClr val="window" lastClr="FFFFFF"/>
          </a:solidFill>
          <a:ln w="25400" cap="flat" cmpd="sng" algn="ctr">
            <a:solidFill>
              <a:srgbClr val="4E67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21" name="上矢印 20"/>
          <p:cNvSpPr/>
          <p:nvPr/>
        </p:nvSpPr>
        <p:spPr>
          <a:xfrm rot="16200000" flipH="1">
            <a:off x="4197408" y="6183235"/>
            <a:ext cx="571837" cy="495157"/>
          </a:xfrm>
          <a:prstGeom prst="upArrow">
            <a:avLst/>
          </a:prstGeom>
          <a:solidFill>
            <a:sysClr val="window" lastClr="FFFFFF"/>
          </a:solidFill>
          <a:ln w="25400" cap="flat" cmpd="sng" algn="ctr">
            <a:solidFill>
              <a:srgbClr val="4E67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22" name="テキスト ボックス 21"/>
          <p:cNvSpPr txBox="1"/>
          <p:nvPr/>
        </p:nvSpPr>
        <p:spPr>
          <a:xfrm>
            <a:off x="3168753" y="6236211"/>
            <a:ext cx="954107" cy="400110"/>
          </a:xfrm>
          <a:prstGeom prst="rect">
            <a:avLst/>
          </a:prstGeom>
          <a:noFill/>
        </p:spPr>
        <p:txBody>
          <a:bodyPr wrap="none" rtlCol="0">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（小）</a:t>
            </a:r>
          </a:p>
        </p:txBody>
      </p:sp>
      <p:sp>
        <p:nvSpPr>
          <p:cNvPr id="23" name="テキスト ボックス 22"/>
          <p:cNvSpPr txBox="1"/>
          <p:nvPr/>
        </p:nvSpPr>
        <p:spPr>
          <a:xfrm>
            <a:off x="703315" y="2240789"/>
            <a:ext cx="2291774" cy="461665"/>
          </a:xfrm>
          <a:prstGeom prst="rect">
            <a:avLst/>
          </a:prstGeom>
          <a:noFill/>
        </p:spPr>
        <p:txBody>
          <a:bodyPr wrap="square" rtlCol="0">
            <a:spAutoFit/>
          </a:bodyPr>
          <a:lstStyle/>
          <a:p>
            <a:pPr fontAlgn="auto">
              <a:spcBef>
                <a:spcPts val="0"/>
              </a:spcBef>
              <a:spcAft>
                <a:spcPts val="0"/>
              </a:spcAft>
            </a:pPr>
            <a:r>
              <a:rPr lang="en-US" altLang="ja-JP" sz="2400" b="1" dirty="0">
                <a:solidFill>
                  <a:prstClr val="black"/>
                </a:solidFill>
                <a:latin typeface="+mn-ea"/>
                <a:ea typeface="+mn-ea"/>
                <a:cs typeface="Meiryo UI" panose="020B0604030504040204" pitchFamily="50" charset="-128"/>
              </a:rPr>
              <a:t>【</a:t>
            </a:r>
            <a:r>
              <a:rPr lang="ja-JP" altLang="en-US" sz="2400" b="1" dirty="0">
                <a:solidFill>
                  <a:prstClr val="black"/>
                </a:solidFill>
                <a:latin typeface="+mn-ea"/>
                <a:ea typeface="+mn-ea"/>
                <a:cs typeface="Meiryo UI" panose="020B0604030504040204" pitchFamily="50" charset="-128"/>
              </a:rPr>
              <a:t>分析の一例</a:t>
            </a:r>
            <a:r>
              <a:rPr lang="en-US" altLang="ja-JP" sz="2400" b="1" dirty="0">
                <a:solidFill>
                  <a:prstClr val="black"/>
                </a:solidFill>
                <a:latin typeface="+mn-ea"/>
                <a:ea typeface="+mn-ea"/>
                <a:cs typeface="Meiryo UI" panose="020B0604030504040204" pitchFamily="50" charset="-128"/>
              </a:rPr>
              <a:t>】</a:t>
            </a:r>
            <a:endParaRPr lang="ja-JP" altLang="en-US" sz="2400" b="1" dirty="0">
              <a:solidFill>
                <a:prstClr val="black"/>
              </a:solidFill>
              <a:latin typeface="+mn-ea"/>
              <a:ea typeface="+mn-ea"/>
              <a:cs typeface="Meiryo UI" panose="020B0604030504040204" pitchFamily="50" charset="-128"/>
            </a:endParaRPr>
          </a:p>
        </p:txBody>
      </p:sp>
      <p:sp>
        <p:nvSpPr>
          <p:cNvPr id="24" name="テキスト ボックス 23"/>
          <p:cNvSpPr txBox="1"/>
          <p:nvPr/>
        </p:nvSpPr>
        <p:spPr>
          <a:xfrm>
            <a:off x="6794581" y="6228224"/>
            <a:ext cx="954107" cy="400110"/>
          </a:xfrm>
          <a:prstGeom prst="rect">
            <a:avLst/>
          </a:prstGeom>
          <a:noFill/>
        </p:spPr>
        <p:txBody>
          <a:bodyPr wrap="none" rtlCol="0">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（大）</a:t>
            </a:r>
          </a:p>
        </p:txBody>
      </p:sp>
      <p:sp>
        <p:nvSpPr>
          <p:cNvPr id="25" name="円/楕円 24"/>
          <p:cNvSpPr/>
          <p:nvPr/>
        </p:nvSpPr>
        <p:spPr>
          <a:xfrm>
            <a:off x="5583146" y="4284129"/>
            <a:ext cx="1178617" cy="1178617"/>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購入した</a:t>
            </a:r>
            <a:endParaRPr kumimoji="0" lang="en-US" altLang="ja-JP"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製品</a:t>
            </a:r>
          </a:p>
        </p:txBody>
      </p:sp>
      <p:sp>
        <p:nvSpPr>
          <p:cNvPr id="26" name="円/楕円 25"/>
          <p:cNvSpPr/>
          <p:nvPr/>
        </p:nvSpPr>
        <p:spPr>
          <a:xfrm>
            <a:off x="5865898" y="2817598"/>
            <a:ext cx="1496563" cy="1496563"/>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販売製品の使用</a:t>
            </a:r>
          </a:p>
        </p:txBody>
      </p:sp>
      <p:sp>
        <p:nvSpPr>
          <p:cNvPr id="27" name="円/楕円 26"/>
          <p:cNvSpPr/>
          <p:nvPr/>
        </p:nvSpPr>
        <p:spPr>
          <a:xfrm>
            <a:off x="3359155" y="3210457"/>
            <a:ext cx="286652" cy="286652"/>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28" name="円/楕円 27"/>
          <p:cNvSpPr/>
          <p:nvPr/>
        </p:nvSpPr>
        <p:spPr>
          <a:xfrm>
            <a:off x="3517493" y="3560415"/>
            <a:ext cx="286652" cy="286652"/>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29" name="円/楕円 28"/>
          <p:cNvSpPr/>
          <p:nvPr/>
        </p:nvSpPr>
        <p:spPr>
          <a:xfrm>
            <a:off x="4071468" y="4198523"/>
            <a:ext cx="562592" cy="562592"/>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廃棄物</a:t>
            </a:r>
          </a:p>
        </p:txBody>
      </p:sp>
      <p:sp>
        <p:nvSpPr>
          <p:cNvPr id="30" name="円/楕円 29"/>
          <p:cNvSpPr/>
          <p:nvPr/>
        </p:nvSpPr>
        <p:spPr>
          <a:xfrm>
            <a:off x="4801240" y="4022260"/>
            <a:ext cx="870183" cy="870183"/>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輸送</a:t>
            </a:r>
            <a:endParaRPr kumimoji="0" lang="en-US" altLang="ja-JP"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流通</a:t>
            </a:r>
          </a:p>
        </p:txBody>
      </p:sp>
      <p:sp>
        <p:nvSpPr>
          <p:cNvPr id="31" name="テキスト ボックス 30"/>
          <p:cNvSpPr txBox="1"/>
          <p:nvPr/>
        </p:nvSpPr>
        <p:spPr>
          <a:xfrm>
            <a:off x="3801176" y="3532581"/>
            <a:ext cx="697627" cy="400110"/>
          </a:xfrm>
          <a:prstGeom prst="rect">
            <a:avLst/>
          </a:prstGeom>
          <a:noFill/>
        </p:spPr>
        <p:txBody>
          <a:bodyPr wrap="none" rtlCol="0">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出張</a:t>
            </a:r>
          </a:p>
        </p:txBody>
      </p:sp>
      <p:sp>
        <p:nvSpPr>
          <p:cNvPr id="32" name="テキスト ボックス 31"/>
          <p:cNvSpPr txBox="1"/>
          <p:nvPr/>
        </p:nvSpPr>
        <p:spPr>
          <a:xfrm>
            <a:off x="3709307" y="3149332"/>
            <a:ext cx="1255472" cy="400110"/>
          </a:xfrm>
          <a:prstGeom prst="rect">
            <a:avLst/>
          </a:prstGeom>
          <a:noFill/>
        </p:spPr>
        <p:txBody>
          <a:bodyPr wrap="none" rtlCol="0">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リース資産</a:t>
            </a:r>
          </a:p>
        </p:txBody>
      </p:sp>
      <p:sp>
        <p:nvSpPr>
          <p:cNvPr id="33" name="角丸四角形 32"/>
          <p:cNvSpPr/>
          <p:nvPr/>
        </p:nvSpPr>
        <p:spPr>
          <a:xfrm>
            <a:off x="3205144" y="2750361"/>
            <a:ext cx="4364770" cy="2010754"/>
          </a:xfrm>
          <a:prstGeom prst="roundRect">
            <a:avLst/>
          </a:prstGeom>
          <a:noFill/>
          <a:ln w="57150" cap="flat" cmpd="sng" algn="ctr">
            <a:solidFill>
              <a:srgbClr val="4E67C8">
                <a:shade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34" name="角丸四角形 33"/>
          <p:cNvSpPr/>
          <p:nvPr/>
        </p:nvSpPr>
        <p:spPr>
          <a:xfrm>
            <a:off x="3247117" y="4048880"/>
            <a:ext cx="4364770" cy="1689939"/>
          </a:xfrm>
          <a:prstGeom prst="roundRect">
            <a:avLst/>
          </a:prstGeom>
          <a:noFill/>
          <a:ln w="5715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35" name="テキスト ボックス 34"/>
          <p:cNvSpPr txBox="1"/>
          <p:nvPr/>
        </p:nvSpPr>
        <p:spPr>
          <a:xfrm>
            <a:off x="7963773" y="2817598"/>
            <a:ext cx="1940465" cy="1323439"/>
          </a:xfrm>
          <a:prstGeom prst="rect">
            <a:avLst/>
          </a:prstGeom>
          <a:solidFill>
            <a:srgbClr val="5ECCF3">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自社内での取組模索の対象</a:t>
            </a:r>
            <a:endParaRPr kumimoji="0" lang="en-US" altLang="ja-JP"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endParaRPr kumimoji="0" lang="en-US" altLang="ja-JP"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sng"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短～中期課題</a:t>
            </a:r>
          </a:p>
        </p:txBody>
      </p:sp>
      <p:sp>
        <p:nvSpPr>
          <p:cNvPr id="36" name="テキスト ボックス 35"/>
          <p:cNvSpPr txBox="1"/>
          <p:nvPr/>
        </p:nvSpPr>
        <p:spPr>
          <a:xfrm>
            <a:off x="7976358" y="4480928"/>
            <a:ext cx="1930992" cy="1323439"/>
          </a:xfrm>
          <a:prstGeom prst="rect">
            <a:avLst/>
          </a:prstGeom>
          <a:solidFill>
            <a:srgbClr val="FFCCCC"/>
          </a:solidFill>
        </p:spPr>
        <p:txBody>
          <a:bodyPr wrap="square" rtlCol="0">
            <a:spAutoFit/>
          </a:bodyPr>
          <a:lstStyle/>
          <a:p>
            <a:pPr algn="ctr" fontAlgn="auto">
              <a:spcBef>
                <a:spcPts val="0"/>
              </a:spcBef>
              <a:spcAft>
                <a:spcPts val="0"/>
              </a:spcAft>
            </a:pPr>
            <a:r>
              <a:rPr lang="ja-JP" altLang="en-US" sz="2000" dirty="0">
                <a:solidFill>
                  <a:prstClr val="black"/>
                </a:solidFill>
                <a:latin typeface="+mn-ea"/>
                <a:ea typeface="+mn-ea"/>
                <a:cs typeface="Meiryo UI" panose="020B0604030504040204" pitchFamily="50" charset="-128"/>
              </a:rPr>
              <a:t>サプライチェーン</a:t>
            </a:r>
            <a:endParaRPr lang="en-US" altLang="ja-JP" sz="2000" dirty="0">
              <a:solidFill>
                <a:prstClr val="black"/>
              </a:solidFill>
              <a:latin typeface="+mn-ea"/>
              <a:ea typeface="+mn-ea"/>
              <a:cs typeface="Meiryo UI" panose="020B0604030504040204" pitchFamily="50" charset="-128"/>
            </a:endParaRPr>
          </a:p>
          <a:p>
            <a:pPr algn="ctr" fontAlgn="auto">
              <a:spcBef>
                <a:spcPts val="0"/>
              </a:spcBef>
              <a:spcAft>
                <a:spcPts val="0"/>
              </a:spcAft>
            </a:pPr>
            <a:r>
              <a:rPr lang="ja-JP" altLang="en-US" sz="2000" dirty="0">
                <a:solidFill>
                  <a:prstClr val="black"/>
                </a:solidFill>
                <a:latin typeface="+mn-ea"/>
                <a:ea typeface="+mn-ea"/>
                <a:cs typeface="Meiryo UI" panose="020B0604030504040204" pitchFamily="50" charset="-128"/>
              </a:rPr>
              <a:t>連携模索の対象</a:t>
            </a:r>
            <a:endParaRPr lang="en-US" altLang="ja-JP" sz="2000" dirty="0">
              <a:solidFill>
                <a:prstClr val="black"/>
              </a:solidFill>
              <a:latin typeface="+mn-ea"/>
              <a:ea typeface="+mn-ea"/>
              <a:cs typeface="Meiryo UI" panose="020B0604030504040204" pitchFamily="50" charset="-128"/>
            </a:endParaRPr>
          </a:p>
          <a:p>
            <a:pPr algn="ctr" fontAlgn="auto">
              <a:spcBef>
                <a:spcPts val="0"/>
              </a:spcBef>
              <a:spcAft>
                <a:spcPts val="0"/>
              </a:spcAft>
            </a:pPr>
            <a:r>
              <a:rPr lang="ja-JP" altLang="en-US" sz="2000" dirty="0">
                <a:solidFill>
                  <a:prstClr val="black"/>
                </a:solidFill>
                <a:latin typeface="+mn-ea"/>
                <a:ea typeface="+mn-ea"/>
                <a:cs typeface="Meiryo UI" panose="020B0604030504040204" pitchFamily="50" charset="-128"/>
              </a:rPr>
              <a:t>↓</a:t>
            </a:r>
            <a:endParaRPr lang="en-US" altLang="ja-JP" sz="2000" dirty="0">
              <a:solidFill>
                <a:prstClr val="black"/>
              </a:solidFill>
              <a:latin typeface="+mn-ea"/>
              <a:ea typeface="+mn-ea"/>
              <a:cs typeface="Meiryo UI" panose="020B0604030504040204" pitchFamily="50" charset="-128"/>
            </a:endParaRPr>
          </a:p>
          <a:p>
            <a:pPr algn="ctr" fontAlgn="auto">
              <a:spcBef>
                <a:spcPts val="0"/>
              </a:spcBef>
              <a:spcAft>
                <a:spcPts val="0"/>
              </a:spcAft>
            </a:pPr>
            <a:r>
              <a:rPr lang="ja-JP" altLang="en-US" sz="2000" u="sng" dirty="0">
                <a:solidFill>
                  <a:prstClr val="black"/>
                </a:solidFill>
                <a:latin typeface="+mn-ea"/>
                <a:ea typeface="+mn-ea"/>
                <a:cs typeface="Meiryo UI" panose="020B0604030504040204" pitchFamily="50" charset="-128"/>
              </a:rPr>
              <a:t>中～長期課題</a:t>
            </a:r>
          </a:p>
        </p:txBody>
      </p:sp>
      <p:sp>
        <p:nvSpPr>
          <p:cNvPr id="37" name="左矢印 36"/>
          <p:cNvSpPr/>
          <p:nvPr/>
        </p:nvSpPr>
        <p:spPr>
          <a:xfrm>
            <a:off x="7452920" y="3170082"/>
            <a:ext cx="516965" cy="819579"/>
          </a:xfrm>
          <a:prstGeom prst="leftArrow">
            <a:avLst/>
          </a:prstGeom>
          <a:solidFill>
            <a:srgbClr val="4E67C8">
              <a:lumMod val="20000"/>
              <a:lumOff val="80000"/>
            </a:srgbClr>
          </a:solidFill>
          <a:ln w="25400" cap="flat" cmpd="sng" algn="ctr">
            <a:solidFill>
              <a:srgbClr val="4E67C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38" name="左矢印 37"/>
          <p:cNvSpPr/>
          <p:nvPr/>
        </p:nvSpPr>
        <p:spPr>
          <a:xfrm>
            <a:off x="7478320" y="4592482"/>
            <a:ext cx="516965" cy="819579"/>
          </a:xfrm>
          <a:prstGeom prst="leftArrow">
            <a:avLst/>
          </a:prstGeom>
          <a:solidFill>
            <a:srgbClr val="5ECCF3">
              <a:lumMod val="20000"/>
              <a:lumOff val="8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Tree>
    <p:extLst>
      <p:ext uri="{BB962C8B-B14F-4D97-AF65-F5344CB8AC3E}">
        <p14:creationId xmlns:p14="http://schemas.microsoft.com/office/powerpoint/2010/main" val="31975116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削減対策の優先順位づけ</a:t>
            </a:r>
          </a:p>
        </p:txBody>
      </p:sp>
      <p:cxnSp>
        <p:nvCxnSpPr>
          <p:cNvPr id="39" name="直線矢印コネクタ 38"/>
          <p:cNvCxnSpPr/>
          <p:nvPr/>
        </p:nvCxnSpPr>
        <p:spPr>
          <a:xfrm>
            <a:off x="3032988" y="5449289"/>
            <a:ext cx="4760258" cy="0"/>
          </a:xfrm>
          <a:prstGeom prst="straightConnector1">
            <a:avLst/>
          </a:prstGeom>
          <a:noFill/>
          <a:ln w="25400" cap="flat" cmpd="sng" algn="ctr">
            <a:solidFill>
              <a:sysClr val="windowText" lastClr="000000"/>
            </a:solidFill>
            <a:prstDash val="solid"/>
            <a:tailEnd type="triangle" w="lg" len="lg"/>
          </a:ln>
          <a:effectLst/>
        </p:spPr>
      </p:cxnSp>
      <p:cxnSp>
        <p:nvCxnSpPr>
          <p:cNvPr id="40" name="直線矢印コネクタ 39"/>
          <p:cNvCxnSpPr/>
          <p:nvPr/>
        </p:nvCxnSpPr>
        <p:spPr>
          <a:xfrm flipV="1">
            <a:off x="2660538" y="1902881"/>
            <a:ext cx="0" cy="3069095"/>
          </a:xfrm>
          <a:prstGeom prst="straightConnector1">
            <a:avLst/>
          </a:prstGeom>
          <a:noFill/>
          <a:ln w="25400" cap="flat" cmpd="sng" algn="ctr">
            <a:solidFill>
              <a:sysClr val="windowText" lastClr="000000"/>
            </a:solidFill>
            <a:prstDash val="solid"/>
            <a:tailEnd type="triangle" w="lg" len="lg"/>
          </a:ln>
          <a:effectLst/>
        </p:spPr>
      </p:cxnSp>
      <p:sp>
        <p:nvSpPr>
          <p:cNvPr id="41" name="テキスト ボックス 40"/>
          <p:cNvSpPr txBox="1"/>
          <p:nvPr/>
        </p:nvSpPr>
        <p:spPr>
          <a:xfrm>
            <a:off x="4911081" y="5578402"/>
            <a:ext cx="954107" cy="707886"/>
          </a:xfrm>
          <a:prstGeom prst="rect">
            <a:avLst/>
          </a:prstGeom>
          <a:noFill/>
        </p:spPr>
        <p:txBody>
          <a:bodyPr wrap="none" rtlCol="0">
            <a:spAutoFit/>
          </a:bodyPr>
          <a:lstStyle/>
          <a:p>
            <a:pPr algn="ctr" fontAlgn="auto">
              <a:spcBef>
                <a:spcPts val="0"/>
              </a:spcBef>
              <a:spcAft>
                <a:spcPts val="0"/>
              </a:spcAft>
            </a:pPr>
            <a:r>
              <a:rPr lang="ja-JP" altLang="en-US" sz="2000" dirty="0">
                <a:solidFill>
                  <a:srgbClr val="FF0000"/>
                </a:solidFill>
                <a:latin typeface="+mn-ea"/>
                <a:ea typeface="+mn-ea"/>
                <a:cs typeface="Meiryo UI" panose="020B0604030504040204" pitchFamily="50" charset="-128"/>
              </a:rPr>
              <a:t>排出量</a:t>
            </a:r>
            <a:endParaRPr lang="en-US" altLang="ja-JP" sz="2000" dirty="0">
              <a:solidFill>
                <a:srgbClr val="FF0000"/>
              </a:solidFill>
              <a:latin typeface="+mn-ea"/>
              <a:ea typeface="+mn-ea"/>
              <a:cs typeface="Meiryo UI" panose="020B0604030504040204" pitchFamily="50" charset="-128"/>
            </a:endParaRPr>
          </a:p>
          <a:p>
            <a:pPr algn="ctr" fontAlgn="auto">
              <a:spcBef>
                <a:spcPts val="0"/>
              </a:spcBef>
              <a:spcAft>
                <a:spcPts val="0"/>
              </a:spcAft>
            </a:pPr>
            <a:r>
              <a:rPr lang="ja-JP" altLang="en-US" sz="2000" dirty="0">
                <a:solidFill>
                  <a:srgbClr val="FF0000"/>
                </a:solidFill>
                <a:latin typeface="+mn-ea"/>
                <a:ea typeface="+mn-ea"/>
                <a:cs typeface="Meiryo UI" panose="020B0604030504040204" pitchFamily="50" charset="-128"/>
              </a:rPr>
              <a:t>の規模</a:t>
            </a:r>
          </a:p>
        </p:txBody>
      </p:sp>
      <p:sp>
        <p:nvSpPr>
          <p:cNvPr id="42" name="テキスト ボックス 41"/>
          <p:cNvSpPr txBox="1"/>
          <p:nvPr/>
        </p:nvSpPr>
        <p:spPr>
          <a:xfrm>
            <a:off x="487109" y="3064343"/>
            <a:ext cx="1677062" cy="707886"/>
          </a:xfrm>
          <a:prstGeom prst="rect">
            <a:avLst/>
          </a:prstGeom>
          <a:noFill/>
        </p:spPr>
        <p:txBody>
          <a:bodyPr wrap="none" rtlCol="0">
            <a:spAutoFit/>
          </a:bodyPr>
          <a:lstStyle/>
          <a:p>
            <a:pPr algn="ctr" fontAlgn="auto">
              <a:spcBef>
                <a:spcPts val="0"/>
              </a:spcBef>
              <a:spcAft>
                <a:spcPts val="0"/>
              </a:spcAft>
            </a:pPr>
            <a:r>
              <a:rPr lang="ja-JP" altLang="en-US" sz="2000" dirty="0">
                <a:solidFill>
                  <a:srgbClr val="FF0000"/>
                </a:solidFill>
                <a:latin typeface="+mn-ea"/>
                <a:ea typeface="+mn-ea"/>
                <a:cs typeface="Meiryo UI" panose="020B0604030504040204" pitchFamily="50" charset="-128"/>
              </a:rPr>
              <a:t>削減に対する</a:t>
            </a:r>
            <a:endParaRPr lang="en-US" altLang="ja-JP" sz="2000" dirty="0">
              <a:solidFill>
                <a:srgbClr val="FF0000"/>
              </a:solidFill>
              <a:latin typeface="+mn-ea"/>
              <a:ea typeface="+mn-ea"/>
              <a:cs typeface="Meiryo UI" panose="020B0604030504040204" pitchFamily="50" charset="-128"/>
            </a:endParaRPr>
          </a:p>
          <a:p>
            <a:pPr algn="ctr" fontAlgn="auto">
              <a:spcBef>
                <a:spcPts val="0"/>
              </a:spcBef>
              <a:spcAft>
                <a:spcPts val="0"/>
              </a:spcAft>
            </a:pPr>
            <a:r>
              <a:rPr lang="ja-JP" altLang="en-US" sz="2000" dirty="0">
                <a:solidFill>
                  <a:srgbClr val="FF0000"/>
                </a:solidFill>
                <a:latin typeface="+mn-ea"/>
                <a:ea typeface="+mn-ea"/>
                <a:cs typeface="Meiryo UI" panose="020B0604030504040204" pitchFamily="50" charset="-128"/>
              </a:rPr>
              <a:t>自社の関与度</a:t>
            </a:r>
          </a:p>
        </p:txBody>
      </p:sp>
      <p:sp>
        <p:nvSpPr>
          <p:cNvPr id="43" name="テキスト ボックス 42"/>
          <p:cNvSpPr txBox="1"/>
          <p:nvPr/>
        </p:nvSpPr>
        <p:spPr>
          <a:xfrm>
            <a:off x="196402" y="2077994"/>
            <a:ext cx="2236510" cy="400110"/>
          </a:xfrm>
          <a:prstGeom prst="rect">
            <a:avLst/>
          </a:prstGeom>
          <a:noFill/>
        </p:spPr>
        <p:txBody>
          <a:bodyPr wrap="none" rtlCol="0">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（自社</a:t>
            </a:r>
            <a:r>
              <a:rPr lang="ja-JP" altLang="en-US" sz="2000" dirty="0" smtClean="0">
                <a:solidFill>
                  <a:prstClr val="black"/>
                </a:solidFill>
                <a:latin typeface="+mn-ea"/>
                <a:ea typeface="+mn-ea"/>
                <a:cs typeface="Meiryo UI" panose="020B0604030504040204" pitchFamily="50" charset="-128"/>
              </a:rPr>
              <a:t>取組中心</a:t>
            </a:r>
            <a:r>
              <a:rPr lang="ja-JP" altLang="en-US" sz="2000" dirty="0">
                <a:solidFill>
                  <a:prstClr val="black"/>
                </a:solidFill>
                <a:latin typeface="+mn-ea"/>
                <a:ea typeface="+mn-ea"/>
                <a:cs typeface="Meiryo UI" panose="020B0604030504040204" pitchFamily="50" charset="-128"/>
              </a:rPr>
              <a:t>）</a:t>
            </a:r>
          </a:p>
        </p:txBody>
      </p:sp>
      <p:sp>
        <p:nvSpPr>
          <p:cNvPr id="44" name="テキスト ボックス 43"/>
          <p:cNvSpPr txBox="1"/>
          <p:nvPr/>
        </p:nvSpPr>
        <p:spPr>
          <a:xfrm>
            <a:off x="286715" y="4367657"/>
            <a:ext cx="2141933" cy="707886"/>
          </a:xfrm>
          <a:prstGeom prst="rect">
            <a:avLst/>
          </a:prstGeom>
          <a:noFill/>
        </p:spPr>
        <p:txBody>
          <a:bodyPr wrap="none" rtlCol="0">
            <a:spAutoFit/>
          </a:bodyPr>
          <a:lstStyle/>
          <a:p>
            <a:pPr algn="ctr" fontAlgn="auto">
              <a:spcBef>
                <a:spcPts val="0"/>
              </a:spcBef>
              <a:spcAft>
                <a:spcPts val="0"/>
              </a:spcAft>
            </a:pPr>
            <a:r>
              <a:rPr lang="ja-JP" altLang="en-US" sz="2000" dirty="0">
                <a:solidFill>
                  <a:prstClr val="black"/>
                </a:solidFill>
                <a:latin typeface="+mn-ea"/>
                <a:ea typeface="+mn-ea"/>
                <a:cs typeface="Meiryo UI" panose="020B0604030504040204" pitchFamily="50" charset="-128"/>
              </a:rPr>
              <a:t>（サプライヤー協力</a:t>
            </a:r>
            <a:endParaRPr lang="en-US" altLang="ja-JP" sz="2000" dirty="0">
              <a:solidFill>
                <a:prstClr val="black"/>
              </a:solidFill>
              <a:latin typeface="+mn-ea"/>
              <a:ea typeface="+mn-ea"/>
              <a:cs typeface="Meiryo UI" panose="020B0604030504040204" pitchFamily="50" charset="-128"/>
            </a:endParaRPr>
          </a:p>
          <a:p>
            <a:pPr algn="ctr" fontAlgn="auto">
              <a:spcBef>
                <a:spcPts val="0"/>
              </a:spcBef>
              <a:spcAft>
                <a:spcPts val="0"/>
              </a:spcAft>
            </a:pPr>
            <a:r>
              <a:rPr lang="ja-JP" altLang="en-US" sz="2000" dirty="0">
                <a:solidFill>
                  <a:prstClr val="black"/>
                </a:solidFill>
                <a:latin typeface="+mn-ea"/>
                <a:ea typeface="+mn-ea"/>
                <a:cs typeface="Meiryo UI" panose="020B0604030504040204" pitchFamily="50" charset="-128"/>
              </a:rPr>
              <a:t>が不可欠）</a:t>
            </a:r>
            <a:endParaRPr lang="en-US" altLang="ja-JP" sz="2000" dirty="0">
              <a:solidFill>
                <a:prstClr val="black"/>
              </a:solidFill>
              <a:latin typeface="+mn-ea"/>
              <a:ea typeface="+mn-ea"/>
              <a:cs typeface="Meiryo UI" panose="020B0604030504040204" pitchFamily="50" charset="-128"/>
            </a:endParaRPr>
          </a:p>
        </p:txBody>
      </p:sp>
      <p:sp>
        <p:nvSpPr>
          <p:cNvPr id="45" name="上矢印 44"/>
          <p:cNvSpPr/>
          <p:nvPr/>
        </p:nvSpPr>
        <p:spPr>
          <a:xfrm>
            <a:off x="960425" y="2489238"/>
            <a:ext cx="779930" cy="495157"/>
          </a:xfrm>
          <a:prstGeom prst="upArrow">
            <a:avLst/>
          </a:prstGeom>
          <a:solidFill>
            <a:sysClr val="window" lastClr="FFFFFF"/>
          </a:solidFill>
          <a:ln w="25400" cap="flat" cmpd="sng" algn="ctr">
            <a:solidFill>
              <a:srgbClr val="4E67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46" name="上矢印 45"/>
          <p:cNvSpPr/>
          <p:nvPr/>
        </p:nvSpPr>
        <p:spPr>
          <a:xfrm flipV="1">
            <a:off x="964783" y="3798517"/>
            <a:ext cx="779930" cy="495157"/>
          </a:xfrm>
          <a:prstGeom prst="upArrow">
            <a:avLst/>
          </a:prstGeom>
          <a:solidFill>
            <a:sysClr val="window" lastClr="FFFFFF"/>
          </a:solidFill>
          <a:ln w="25400" cap="flat" cmpd="sng" algn="ctr">
            <a:solidFill>
              <a:srgbClr val="4E67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47" name="上矢印 46"/>
          <p:cNvSpPr/>
          <p:nvPr/>
        </p:nvSpPr>
        <p:spPr>
          <a:xfrm rot="5400000">
            <a:off x="6031824" y="5671346"/>
            <a:ext cx="570343" cy="495157"/>
          </a:xfrm>
          <a:prstGeom prst="upArrow">
            <a:avLst/>
          </a:prstGeom>
          <a:solidFill>
            <a:sysClr val="window" lastClr="FFFFFF"/>
          </a:solidFill>
          <a:ln w="25400" cap="flat" cmpd="sng" algn="ctr">
            <a:solidFill>
              <a:srgbClr val="4E67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48" name="上矢印 47"/>
          <p:cNvSpPr/>
          <p:nvPr/>
        </p:nvSpPr>
        <p:spPr>
          <a:xfrm rot="16200000" flipH="1">
            <a:off x="4151479" y="5670600"/>
            <a:ext cx="571837" cy="495157"/>
          </a:xfrm>
          <a:prstGeom prst="upArrow">
            <a:avLst/>
          </a:prstGeom>
          <a:solidFill>
            <a:sysClr val="window" lastClr="FFFFFF"/>
          </a:solidFill>
          <a:ln w="25400" cap="flat" cmpd="sng" algn="ctr">
            <a:solidFill>
              <a:srgbClr val="4E67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49" name="テキスト ボックス 48"/>
          <p:cNvSpPr txBox="1"/>
          <p:nvPr/>
        </p:nvSpPr>
        <p:spPr>
          <a:xfrm>
            <a:off x="3135481" y="5718123"/>
            <a:ext cx="954107" cy="400110"/>
          </a:xfrm>
          <a:prstGeom prst="rect">
            <a:avLst/>
          </a:prstGeom>
          <a:noFill/>
        </p:spPr>
        <p:txBody>
          <a:bodyPr wrap="none" rtlCol="0">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（小）</a:t>
            </a:r>
          </a:p>
        </p:txBody>
      </p:sp>
      <p:sp>
        <p:nvSpPr>
          <p:cNvPr id="50" name="テキスト ボックス 49"/>
          <p:cNvSpPr txBox="1"/>
          <p:nvPr/>
        </p:nvSpPr>
        <p:spPr>
          <a:xfrm>
            <a:off x="422971" y="1297940"/>
            <a:ext cx="2005677" cy="461665"/>
          </a:xfrm>
          <a:prstGeom prst="rect">
            <a:avLst/>
          </a:prstGeom>
          <a:noFill/>
        </p:spPr>
        <p:txBody>
          <a:bodyPr wrap="none" rtlCol="0">
            <a:spAutoFit/>
          </a:bodyPr>
          <a:lstStyle/>
          <a:p>
            <a:pPr fontAlgn="auto">
              <a:spcBef>
                <a:spcPts val="0"/>
              </a:spcBef>
              <a:spcAft>
                <a:spcPts val="0"/>
              </a:spcAft>
            </a:pPr>
            <a:r>
              <a:rPr lang="en-US" altLang="ja-JP" sz="2400" b="1" dirty="0">
                <a:solidFill>
                  <a:prstClr val="black"/>
                </a:solidFill>
                <a:latin typeface="+mn-ea"/>
                <a:ea typeface="+mn-ea"/>
                <a:cs typeface="Meiryo UI" panose="020B0604030504040204" pitchFamily="50" charset="-128"/>
              </a:rPr>
              <a:t>【</a:t>
            </a:r>
            <a:r>
              <a:rPr lang="ja-JP" altLang="en-US" sz="2400" b="1" dirty="0">
                <a:solidFill>
                  <a:prstClr val="black"/>
                </a:solidFill>
                <a:latin typeface="+mn-ea"/>
                <a:ea typeface="+mn-ea"/>
                <a:cs typeface="Meiryo UI" panose="020B0604030504040204" pitchFamily="50" charset="-128"/>
              </a:rPr>
              <a:t>分析の一例</a:t>
            </a:r>
            <a:r>
              <a:rPr lang="en-US" altLang="ja-JP" sz="2400" b="1" dirty="0">
                <a:solidFill>
                  <a:prstClr val="black"/>
                </a:solidFill>
                <a:latin typeface="+mn-ea"/>
                <a:ea typeface="+mn-ea"/>
                <a:cs typeface="Meiryo UI" panose="020B0604030504040204" pitchFamily="50" charset="-128"/>
              </a:rPr>
              <a:t>】</a:t>
            </a:r>
            <a:endParaRPr lang="ja-JP" altLang="en-US" sz="2400" b="1" dirty="0">
              <a:solidFill>
                <a:prstClr val="black"/>
              </a:solidFill>
              <a:latin typeface="+mn-ea"/>
              <a:ea typeface="+mn-ea"/>
              <a:cs typeface="Meiryo UI" panose="020B0604030504040204" pitchFamily="50" charset="-128"/>
            </a:endParaRPr>
          </a:p>
        </p:txBody>
      </p:sp>
      <p:sp>
        <p:nvSpPr>
          <p:cNvPr id="51" name="テキスト ボックス 50"/>
          <p:cNvSpPr txBox="1"/>
          <p:nvPr/>
        </p:nvSpPr>
        <p:spPr>
          <a:xfrm>
            <a:off x="6803135" y="5736010"/>
            <a:ext cx="954107" cy="400110"/>
          </a:xfrm>
          <a:prstGeom prst="rect">
            <a:avLst/>
          </a:prstGeom>
          <a:noFill/>
        </p:spPr>
        <p:txBody>
          <a:bodyPr wrap="none" rtlCol="0">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（大）</a:t>
            </a:r>
          </a:p>
        </p:txBody>
      </p:sp>
      <p:sp>
        <p:nvSpPr>
          <p:cNvPr id="52" name="円/楕円 51"/>
          <p:cNvSpPr/>
          <p:nvPr/>
        </p:nvSpPr>
        <p:spPr>
          <a:xfrm>
            <a:off x="5556767" y="3388173"/>
            <a:ext cx="1178617" cy="1178617"/>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購入した</a:t>
            </a:r>
            <a:endParaRPr kumimoji="0" lang="en-US" altLang="ja-JP"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製品</a:t>
            </a:r>
          </a:p>
        </p:txBody>
      </p:sp>
      <p:sp>
        <p:nvSpPr>
          <p:cNvPr id="53" name="円/楕円 52"/>
          <p:cNvSpPr/>
          <p:nvPr/>
        </p:nvSpPr>
        <p:spPr>
          <a:xfrm>
            <a:off x="5839519" y="1921642"/>
            <a:ext cx="1496563" cy="1496563"/>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販売製品の使用</a:t>
            </a:r>
          </a:p>
        </p:txBody>
      </p:sp>
      <p:sp>
        <p:nvSpPr>
          <p:cNvPr id="54" name="円/楕円 53"/>
          <p:cNvSpPr/>
          <p:nvPr/>
        </p:nvSpPr>
        <p:spPr>
          <a:xfrm>
            <a:off x="3332776" y="2314501"/>
            <a:ext cx="286652" cy="286652"/>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55" name="円/楕円 54"/>
          <p:cNvSpPr/>
          <p:nvPr/>
        </p:nvSpPr>
        <p:spPr>
          <a:xfrm>
            <a:off x="3491114" y="2664459"/>
            <a:ext cx="286652" cy="286652"/>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56" name="円/楕円 55"/>
          <p:cNvSpPr/>
          <p:nvPr/>
        </p:nvSpPr>
        <p:spPr>
          <a:xfrm>
            <a:off x="4045089" y="3302567"/>
            <a:ext cx="562592" cy="562592"/>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廃棄物</a:t>
            </a:r>
          </a:p>
        </p:txBody>
      </p:sp>
      <p:sp>
        <p:nvSpPr>
          <p:cNvPr id="57" name="円/楕円 56"/>
          <p:cNvSpPr/>
          <p:nvPr/>
        </p:nvSpPr>
        <p:spPr>
          <a:xfrm>
            <a:off x="4774861" y="3126304"/>
            <a:ext cx="870183" cy="870183"/>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輸送</a:t>
            </a:r>
            <a:endParaRPr kumimoji="0" lang="en-US" altLang="ja-JP"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流通</a:t>
            </a:r>
          </a:p>
        </p:txBody>
      </p:sp>
      <p:sp>
        <p:nvSpPr>
          <p:cNvPr id="58" name="テキスト ボックス 57"/>
          <p:cNvSpPr txBox="1"/>
          <p:nvPr/>
        </p:nvSpPr>
        <p:spPr>
          <a:xfrm>
            <a:off x="3774797" y="2636625"/>
            <a:ext cx="697627" cy="400110"/>
          </a:xfrm>
          <a:prstGeom prst="rect">
            <a:avLst/>
          </a:prstGeom>
          <a:noFill/>
        </p:spPr>
        <p:txBody>
          <a:bodyPr wrap="none" rtlCol="0">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出張</a:t>
            </a:r>
          </a:p>
        </p:txBody>
      </p:sp>
      <p:sp>
        <p:nvSpPr>
          <p:cNvPr id="59" name="テキスト ボックス 58"/>
          <p:cNvSpPr txBox="1"/>
          <p:nvPr/>
        </p:nvSpPr>
        <p:spPr>
          <a:xfrm>
            <a:off x="3682928" y="2253376"/>
            <a:ext cx="1255472" cy="400110"/>
          </a:xfrm>
          <a:prstGeom prst="rect">
            <a:avLst/>
          </a:prstGeom>
          <a:noFill/>
        </p:spPr>
        <p:txBody>
          <a:bodyPr wrap="none" rtlCol="0">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リース資産</a:t>
            </a:r>
          </a:p>
        </p:txBody>
      </p:sp>
      <p:grpSp>
        <p:nvGrpSpPr>
          <p:cNvPr id="60" name="グループ化 59"/>
          <p:cNvGrpSpPr/>
          <p:nvPr/>
        </p:nvGrpSpPr>
        <p:grpSpPr>
          <a:xfrm>
            <a:off x="3208064" y="1860906"/>
            <a:ext cx="4377443" cy="2981957"/>
            <a:chOff x="1462720" y="5427136"/>
            <a:chExt cx="1438310" cy="1440000"/>
          </a:xfrm>
        </p:grpSpPr>
        <p:sp>
          <p:nvSpPr>
            <p:cNvPr id="61" name="正方形/長方形 60"/>
            <p:cNvSpPr/>
            <p:nvPr/>
          </p:nvSpPr>
          <p:spPr bwMode="auto">
            <a:xfrm>
              <a:off x="1462720" y="5427136"/>
              <a:ext cx="720000" cy="720000"/>
            </a:xfrm>
            <a:prstGeom prst="rect">
              <a:avLst/>
            </a:prstGeom>
            <a:noFill/>
            <a:ln w="76200" cap="flat" cmpd="sng" algn="ctr">
              <a:solidFill>
                <a:srgbClr val="5DCEA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smtClean="0">
                <a:ln>
                  <a:noFill/>
                </a:ln>
                <a:solidFill>
                  <a:prstClr val="black"/>
                </a:solidFill>
                <a:effectLst/>
                <a:uLnTx/>
                <a:uFillTx/>
                <a:latin typeface="+mn-ea"/>
                <a:ea typeface="+mn-ea"/>
              </a:endParaRPr>
            </a:p>
          </p:txBody>
        </p:sp>
        <p:sp>
          <p:nvSpPr>
            <p:cNvPr id="62" name="正方形/長方形 61"/>
            <p:cNvSpPr/>
            <p:nvPr/>
          </p:nvSpPr>
          <p:spPr bwMode="auto">
            <a:xfrm>
              <a:off x="2181030" y="5427136"/>
              <a:ext cx="720000" cy="720000"/>
            </a:xfrm>
            <a:prstGeom prst="rect">
              <a:avLst/>
            </a:prstGeom>
            <a:noFill/>
            <a:ln w="76200" cap="flat" cmpd="sng" algn="ctr">
              <a:solidFill>
                <a:srgbClr val="5DCEA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smtClean="0">
                <a:ln>
                  <a:noFill/>
                </a:ln>
                <a:solidFill>
                  <a:prstClr val="black"/>
                </a:solidFill>
                <a:effectLst/>
                <a:uLnTx/>
                <a:uFillTx/>
                <a:latin typeface="+mn-ea"/>
                <a:ea typeface="+mn-ea"/>
              </a:endParaRPr>
            </a:p>
          </p:txBody>
        </p:sp>
        <p:sp>
          <p:nvSpPr>
            <p:cNvPr id="63" name="正方形/長方形 62"/>
            <p:cNvSpPr/>
            <p:nvPr/>
          </p:nvSpPr>
          <p:spPr bwMode="auto">
            <a:xfrm>
              <a:off x="1462720" y="6147136"/>
              <a:ext cx="720000" cy="720000"/>
            </a:xfrm>
            <a:prstGeom prst="rect">
              <a:avLst/>
            </a:prstGeom>
            <a:noFill/>
            <a:ln w="76200" cap="flat" cmpd="sng" algn="ctr">
              <a:solidFill>
                <a:srgbClr val="5DCEA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smtClean="0">
                <a:ln>
                  <a:noFill/>
                </a:ln>
                <a:solidFill>
                  <a:prstClr val="black"/>
                </a:solidFill>
                <a:effectLst/>
                <a:uLnTx/>
                <a:uFillTx/>
                <a:latin typeface="+mn-ea"/>
                <a:ea typeface="+mn-ea"/>
              </a:endParaRPr>
            </a:p>
          </p:txBody>
        </p:sp>
        <p:sp>
          <p:nvSpPr>
            <p:cNvPr id="64" name="正方形/長方形 63"/>
            <p:cNvSpPr/>
            <p:nvPr/>
          </p:nvSpPr>
          <p:spPr bwMode="auto">
            <a:xfrm>
              <a:off x="2181030" y="6147136"/>
              <a:ext cx="720000" cy="720000"/>
            </a:xfrm>
            <a:prstGeom prst="rect">
              <a:avLst/>
            </a:prstGeom>
            <a:noFill/>
            <a:ln w="76200" cap="flat" cmpd="sng" algn="ctr">
              <a:solidFill>
                <a:srgbClr val="5DCEA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smtClean="0">
                <a:ln>
                  <a:noFill/>
                </a:ln>
                <a:solidFill>
                  <a:prstClr val="black"/>
                </a:solidFill>
                <a:effectLst/>
                <a:uLnTx/>
                <a:uFillTx/>
                <a:latin typeface="+mn-ea"/>
                <a:ea typeface="+mn-ea"/>
              </a:endParaRPr>
            </a:p>
          </p:txBody>
        </p:sp>
      </p:grpSp>
      <p:sp>
        <p:nvSpPr>
          <p:cNvPr id="65" name="テキスト ボックス 64"/>
          <p:cNvSpPr txBox="1"/>
          <p:nvPr/>
        </p:nvSpPr>
        <p:spPr>
          <a:xfrm>
            <a:off x="5657715" y="1283653"/>
            <a:ext cx="1860170" cy="523220"/>
          </a:xfrm>
          <a:prstGeom prst="rect">
            <a:avLst/>
          </a:prstGeom>
          <a:noFill/>
        </p:spPr>
        <p:txBody>
          <a:bodyPr wrap="square" rtlCol="0">
            <a:spAutoFit/>
          </a:bodyPr>
          <a:lstStyle/>
          <a:p>
            <a:pPr algn="ctr" fontAlgn="auto">
              <a:spcBef>
                <a:spcPts val="0"/>
              </a:spcBef>
              <a:spcAft>
                <a:spcPts val="0"/>
              </a:spcAft>
            </a:pPr>
            <a:r>
              <a:rPr lang="ja-JP" altLang="en-US" sz="2800" dirty="0" smtClean="0">
                <a:solidFill>
                  <a:srgbClr val="FF0000"/>
                </a:solidFill>
                <a:latin typeface="+mn-ea"/>
                <a:ea typeface="+mn-ea"/>
                <a:cs typeface="Meiryo UI" panose="020B0604030504040204" pitchFamily="50" charset="-128"/>
              </a:rPr>
              <a:t>優先度①</a:t>
            </a:r>
            <a:endParaRPr lang="ja-JP" altLang="en-US" sz="2800" dirty="0">
              <a:solidFill>
                <a:srgbClr val="FF0000"/>
              </a:solidFill>
              <a:latin typeface="+mn-ea"/>
              <a:ea typeface="+mn-ea"/>
              <a:cs typeface="Meiryo UI" panose="020B0604030504040204" pitchFamily="50" charset="-128"/>
            </a:endParaRPr>
          </a:p>
        </p:txBody>
      </p:sp>
      <p:sp>
        <p:nvSpPr>
          <p:cNvPr id="66" name="テキスト ボックス 65"/>
          <p:cNvSpPr txBox="1"/>
          <p:nvPr/>
        </p:nvSpPr>
        <p:spPr>
          <a:xfrm>
            <a:off x="3396300" y="1391605"/>
            <a:ext cx="1860170" cy="461665"/>
          </a:xfrm>
          <a:prstGeom prst="rect">
            <a:avLst/>
          </a:prstGeom>
          <a:noFill/>
        </p:spPr>
        <p:txBody>
          <a:bodyPr wrap="square" rtlCol="0">
            <a:spAutoFit/>
          </a:bodyPr>
          <a:lstStyle/>
          <a:p>
            <a:pPr algn="ctr" fontAlgn="auto">
              <a:spcBef>
                <a:spcPts val="0"/>
              </a:spcBef>
              <a:spcAft>
                <a:spcPts val="0"/>
              </a:spcAft>
            </a:pPr>
            <a:r>
              <a:rPr lang="ja-JP" altLang="en-US" sz="2400" dirty="0" smtClean="0">
                <a:solidFill>
                  <a:srgbClr val="FF0000"/>
                </a:solidFill>
                <a:latin typeface="+mn-ea"/>
                <a:ea typeface="+mn-ea"/>
                <a:cs typeface="Meiryo UI" panose="020B0604030504040204" pitchFamily="50" charset="-128"/>
              </a:rPr>
              <a:t>優先度②</a:t>
            </a:r>
            <a:endParaRPr lang="ja-JP" altLang="en-US" sz="2400" dirty="0">
              <a:solidFill>
                <a:srgbClr val="FF0000"/>
              </a:solidFill>
              <a:latin typeface="+mn-ea"/>
              <a:ea typeface="+mn-ea"/>
              <a:cs typeface="Meiryo UI" panose="020B0604030504040204" pitchFamily="50" charset="-128"/>
            </a:endParaRPr>
          </a:p>
        </p:txBody>
      </p:sp>
      <p:sp>
        <p:nvSpPr>
          <p:cNvPr id="67" name="テキスト ボックス 66"/>
          <p:cNvSpPr txBox="1"/>
          <p:nvPr/>
        </p:nvSpPr>
        <p:spPr>
          <a:xfrm>
            <a:off x="5657715" y="4949025"/>
            <a:ext cx="1860170" cy="461665"/>
          </a:xfrm>
          <a:prstGeom prst="rect">
            <a:avLst/>
          </a:prstGeom>
          <a:noFill/>
        </p:spPr>
        <p:txBody>
          <a:bodyPr wrap="square" rtlCol="0">
            <a:spAutoFit/>
          </a:bodyPr>
          <a:lstStyle/>
          <a:p>
            <a:pPr algn="ctr" fontAlgn="auto">
              <a:spcBef>
                <a:spcPts val="0"/>
              </a:spcBef>
              <a:spcAft>
                <a:spcPts val="0"/>
              </a:spcAft>
            </a:pPr>
            <a:r>
              <a:rPr lang="ja-JP" altLang="en-US" sz="2400" dirty="0" smtClean="0">
                <a:solidFill>
                  <a:prstClr val="black"/>
                </a:solidFill>
                <a:latin typeface="+mn-ea"/>
                <a:ea typeface="+mn-ea"/>
                <a:cs typeface="Meiryo UI" panose="020B0604030504040204" pitchFamily="50" charset="-128"/>
              </a:rPr>
              <a:t>優先度③</a:t>
            </a:r>
            <a:endParaRPr lang="ja-JP" altLang="en-US" sz="2400" dirty="0">
              <a:solidFill>
                <a:prstClr val="black"/>
              </a:solidFill>
              <a:latin typeface="+mn-ea"/>
              <a:ea typeface="+mn-ea"/>
              <a:cs typeface="Meiryo UI" panose="020B0604030504040204" pitchFamily="50" charset="-128"/>
            </a:endParaRPr>
          </a:p>
        </p:txBody>
      </p:sp>
      <p:sp>
        <p:nvSpPr>
          <p:cNvPr id="68" name="テキスト ボックス 67"/>
          <p:cNvSpPr txBox="1"/>
          <p:nvPr/>
        </p:nvSpPr>
        <p:spPr>
          <a:xfrm>
            <a:off x="3370197" y="4952469"/>
            <a:ext cx="1860170" cy="400110"/>
          </a:xfrm>
          <a:prstGeom prst="rect">
            <a:avLst/>
          </a:prstGeom>
          <a:noFill/>
        </p:spPr>
        <p:txBody>
          <a:bodyPr wrap="square" rtlCol="0">
            <a:spAutoFit/>
          </a:bodyPr>
          <a:lstStyle/>
          <a:p>
            <a:pPr algn="ctr" fontAlgn="auto">
              <a:spcBef>
                <a:spcPts val="0"/>
              </a:spcBef>
              <a:spcAft>
                <a:spcPts val="0"/>
              </a:spcAft>
            </a:pPr>
            <a:r>
              <a:rPr lang="ja-JP" altLang="en-US" sz="2000" dirty="0" smtClean="0">
                <a:solidFill>
                  <a:prstClr val="black"/>
                </a:solidFill>
                <a:latin typeface="+mn-ea"/>
                <a:ea typeface="+mn-ea"/>
                <a:cs typeface="Meiryo UI" panose="020B0604030504040204" pitchFamily="50" charset="-128"/>
              </a:rPr>
              <a:t>優先度④</a:t>
            </a:r>
            <a:endParaRPr lang="ja-JP" altLang="en-US" sz="2000" dirty="0">
              <a:solidFill>
                <a:prstClr val="black"/>
              </a:solidFill>
              <a:latin typeface="+mn-ea"/>
              <a:ea typeface="+mn-ea"/>
              <a:cs typeface="Meiryo UI" panose="020B0604030504040204" pitchFamily="50" charset="-128"/>
            </a:endParaRPr>
          </a:p>
        </p:txBody>
      </p:sp>
      <p:sp>
        <p:nvSpPr>
          <p:cNvPr id="69" name="テキスト ボックス 68"/>
          <p:cNvSpPr txBox="1"/>
          <p:nvPr/>
        </p:nvSpPr>
        <p:spPr>
          <a:xfrm>
            <a:off x="437502" y="6442336"/>
            <a:ext cx="9525100" cy="830997"/>
          </a:xfrm>
          <a:prstGeom prst="rect">
            <a:avLst/>
          </a:prstGeom>
          <a:noFill/>
        </p:spPr>
        <p:txBody>
          <a:bodyPr wrap="square" rtlCol="0">
            <a:spAutoFit/>
          </a:bodyPr>
          <a:lstStyle/>
          <a:p>
            <a:pPr marL="342900" indent="-342900" fontAlgn="auto">
              <a:spcBef>
                <a:spcPts val="0"/>
              </a:spcBef>
              <a:spcAft>
                <a:spcPts val="0"/>
              </a:spcAft>
              <a:buFont typeface="Wingdings" panose="05000000000000000000" pitchFamily="2" charset="2"/>
              <a:buChar char="l"/>
            </a:pPr>
            <a:r>
              <a:rPr lang="ja-JP" altLang="en-US" sz="2400" dirty="0" smtClean="0">
                <a:solidFill>
                  <a:prstClr val="black"/>
                </a:solidFill>
                <a:latin typeface="+mn-ea"/>
                <a:ea typeface="+mn-ea"/>
                <a:cs typeface="Meiryo UI" panose="020B0604030504040204" pitchFamily="50" charset="-128"/>
              </a:rPr>
              <a:t>規模が大きく取組みやすい右上象限から対策を練るなど、優先順位づけがポイント。出来るところから取組みを広げて、長期的に削減対策を実施</a:t>
            </a:r>
            <a:endParaRPr lang="ja-JP" altLang="en-US" sz="2400" dirty="0">
              <a:solidFill>
                <a:prstClr val="black"/>
              </a:solidFill>
              <a:latin typeface="+mn-ea"/>
              <a:ea typeface="+mn-ea"/>
              <a:cs typeface="Meiryo UI" panose="020B0604030504040204" pitchFamily="50" charset="-128"/>
            </a:endParaRPr>
          </a:p>
        </p:txBody>
      </p:sp>
      <p:sp>
        <p:nvSpPr>
          <p:cNvPr id="70" name="テキスト ボックス 69"/>
          <p:cNvSpPr txBox="1"/>
          <p:nvPr/>
        </p:nvSpPr>
        <p:spPr>
          <a:xfrm>
            <a:off x="8317160" y="1974905"/>
            <a:ext cx="1940465" cy="1323439"/>
          </a:xfrm>
          <a:prstGeom prst="rect">
            <a:avLst/>
          </a:prstGeom>
          <a:solidFill>
            <a:srgbClr val="5ECCF3">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自社内での取組模索の対象</a:t>
            </a:r>
            <a:endParaRPr kumimoji="0" lang="en-US" altLang="ja-JP"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endParaRPr kumimoji="0" lang="en-US" altLang="ja-JP"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sng"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短～中期課題</a:t>
            </a:r>
          </a:p>
        </p:txBody>
      </p:sp>
      <p:sp>
        <p:nvSpPr>
          <p:cNvPr id="71" name="テキスト ボックス 70"/>
          <p:cNvSpPr txBox="1"/>
          <p:nvPr/>
        </p:nvSpPr>
        <p:spPr>
          <a:xfrm>
            <a:off x="8317160" y="3464156"/>
            <a:ext cx="1930992" cy="1323439"/>
          </a:xfrm>
          <a:prstGeom prst="rect">
            <a:avLst/>
          </a:prstGeom>
          <a:solidFill>
            <a:srgbClr val="FFCCCC"/>
          </a:solidFill>
        </p:spPr>
        <p:txBody>
          <a:bodyPr wrap="square" rtlCol="0">
            <a:spAutoFit/>
          </a:bodyPr>
          <a:lstStyle/>
          <a:p>
            <a:pPr algn="ctr" fontAlgn="auto">
              <a:spcBef>
                <a:spcPts val="0"/>
              </a:spcBef>
              <a:spcAft>
                <a:spcPts val="0"/>
              </a:spcAft>
            </a:pPr>
            <a:r>
              <a:rPr lang="ja-JP" altLang="en-US" sz="2000" dirty="0">
                <a:solidFill>
                  <a:prstClr val="black"/>
                </a:solidFill>
                <a:latin typeface="+mn-ea"/>
                <a:ea typeface="+mn-ea"/>
                <a:cs typeface="Meiryo UI" panose="020B0604030504040204" pitchFamily="50" charset="-128"/>
              </a:rPr>
              <a:t>サプライチェーン</a:t>
            </a:r>
            <a:endParaRPr lang="en-US" altLang="ja-JP" sz="2000" dirty="0">
              <a:solidFill>
                <a:prstClr val="black"/>
              </a:solidFill>
              <a:latin typeface="+mn-ea"/>
              <a:ea typeface="+mn-ea"/>
              <a:cs typeface="Meiryo UI" panose="020B0604030504040204" pitchFamily="50" charset="-128"/>
            </a:endParaRPr>
          </a:p>
          <a:p>
            <a:pPr algn="ctr" fontAlgn="auto">
              <a:spcBef>
                <a:spcPts val="0"/>
              </a:spcBef>
              <a:spcAft>
                <a:spcPts val="0"/>
              </a:spcAft>
            </a:pPr>
            <a:r>
              <a:rPr lang="ja-JP" altLang="en-US" sz="2000" dirty="0">
                <a:solidFill>
                  <a:prstClr val="black"/>
                </a:solidFill>
                <a:latin typeface="+mn-ea"/>
                <a:ea typeface="+mn-ea"/>
                <a:cs typeface="Meiryo UI" panose="020B0604030504040204" pitchFamily="50" charset="-128"/>
              </a:rPr>
              <a:t>連携模索の対象</a:t>
            </a:r>
            <a:endParaRPr lang="en-US" altLang="ja-JP" sz="2000" dirty="0">
              <a:solidFill>
                <a:prstClr val="black"/>
              </a:solidFill>
              <a:latin typeface="+mn-ea"/>
              <a:ea typeface="+mn-ea"/>
              <a:cs typeface="Meiryo UI" panose="020B0604030504040204" pitchFamily="50" charset="-128"/>
            </a:endParaRPr>
          </a:p>
          <a:p>
            <a:pPr algn="ctr" fontAlgn="auto">
              <a:spcBef>
                <a:spcPts val="0"/>
              </a:spcBef>
              <a:spcAft>
                <a:spcPts val="0"/>
              </a:spcAft>
            </a:pPr>
            <a:r>
              <a:rPr lang="ja-JP" altLang="en-US" sz="2000" dirty="0">
                <a:solidFill>
                  <a:prstClr val="black"/>
                </a:solidFill>
                <a:latin typeface="+mn-ea"/>
                <a:ea typeface="+mn-ea"/>
                <a:cs typeface="Meiryo UI" panose="020B0604030504040204" pitchFamily="50" charset="-128"/>
              </a:rPr>
              <a:t>↓</a:t>
            </a:r>
            <a:endParaRPr lang="en-US" altLang="ja-JP" sz="2000" dirty="0">
              <a:solidFill>
                <a:prstClr val="black"/>
              </a:solidFill>
              <a:latin typeface="+mn-ea"/>
              <a:ea typeface="+mn-ea"/>
              <a:cs typeface="Meiryo UI" panose="020B0604030504040204" pitchFamily="50" charset="-128"/>
            </a:endParaRPr>
          </a:p>
          <a:p>
            <a:pPr algn="ctr" fontAlgn="auto">
              <a:spcBef>
                <a:spcPts val="0"/>
              </a:spcBef>
              <a:spcAft>
                <a:spcPts val="0"/>
              </a:spcAft>
            </a:pPr>
            <a:r>
              <a:rPr lang="ja-JP" altLang="en-US" sz="2000" u="sng" dirty="0">
                <a:solidFill>
                  <a:prstClr val="black"/>
                </a:solidFill>
                <a:latin typeface="+mn-ea"/>
                <a:ea typeface="+mn-ea"/>
                <a:cs typeface="Meiryo UI" panose="020B0604030504040204" pitchFamily="50" charset="-128"/>
              </a:rPr>
              <a:t>中～長期課題</a:t>
            </a:r>
          </a:p>
        </p:txBody>
      </p:sp>
      <p:sp>
        <p:nvSpPr>
          <p:cNvPr id="72" name="左矢印 71"/>
          <p:cNvSpPr/>
          <p:nvPr/>
        </p:nvSpPr>
        <p:spPr>
          <a:xfrm>
            <a:off x="7683251" y="2226836"/>
            <a:ext cx="516965" cy="819579"/>
          </a:xfrm>
          <a:prstGeom prst="leftArrow">
            <a:avLst/>
          </a:prstGeom>
          <a:solidFill>
            <a:srgbClr val="4E67C8">
              <a:lumMod val="20000"/>
              <a:lumOff val="80000"/>
            </a:srgbClr>
          </a:solidFill>
          <a:ln w="25400" cap="flat" cmpd="sng" algn="ctr">
            <a:solidFill>
              <a:srgbClr val="4E67C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73" name="左矢印 72"/>
          <p:cNvSpPr/>
          <p:nvPr/>
        </p:nvSpPr>
        <p:spPr>
          <a:xfrm>
            <a:off x="7708882" y="3716087"/>
            <a:ext cx="516965" cy="819579"/>
          </a:xfrm>
          <a:prstGeom prst="leftArrow">
            <a:avLst/>
          </a:prstGeom>
          <a:solidFill>
            <a:srgbClr val="5ECCF3">
              <a:lumMod val="20000"/>
              <a:lumOff val="8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Tree>
    <p:extLst>
      <p:ext uri="{BB962C8B-B14F-4D97-AF65-F5344CB8AC3E}">
        <p14:creationId xmlns:p14="http://schemas.microsoft.com/office/powerpoint/2010/main" val="410772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Scope3</a:t>
            </a:r>
            <a:r>
              <a:rPr kumimoji="1" lang="ja-JP" altLang="en-US" dirty="0" smtClean="0"/>
              <a:t>の</a:t>
            </a:r>
            <a:r>
              <a:rPr kumimoji="1" lang="en-US" altLang="ja-JP" dirty="0" smtClean="0"/>
              <a:t>15</a:t>
            </a:r>
            <a:r>
              <a:rPr kumimoji="1" lang="ja-JP" altLang="en-US" dirty="0" smtClean="0"/>
              <a:t>のカテゴリ分類</a:t>
            </a:r>
            <a:endParaRPr kumimoji="1" lang="ja-JP" altLang="en-US" dirty="0"/>
          </a:p>
        </p:txBody>
      </p:sp>
      <p:graphicFrame>
        <p:nvGraphicFramePr>
          <p:cNvPr id="7" name="表 6"/>
          <p:cNvGraphicFramePr>
            <a:graphicFrameLocks noGrp="1"/>
          </p:cNvGraphicFramePr>
          <p:nvPr>
            <p:extLst/>
          </p:nvPr>
        </p:nvGraphicFramePr>
        <p:xfrm>
          <a:off x="498115" y="1114920"/>
          <a:ext cx="9660996" cy="5696502"/>
        </p:xfrm>
        <a:graphic>
          <a:graphicData uri="http://schemas.openxmlformats.org/drawingml/2006/table">
            <a:tbl>
              <a:tblPr firstCol="1" bandCol="1"/>
              <a:tblGrid>
                <a:gridCol w="405436">
                  <a:extLst>
                    <a:ext uri="{9D8B030D-6E8A-4147-A177-3AD203B41FA5}">
                      <a16:colId xmlns:a16="http://schemas.microsoft.com/office/drawing/2014/main" val="20000"/>
                    </a:ext>
                  </a:extLst>
                </a:gridCol>
                <a:gridCol w="1880061">
                  <a:extLst>
                    <a:ext uri="{9D8B030D-6E8A-4147-A177-3AD203B41FA5}">
                      <a16:colId xmlns:a16="http://schemas.microsoft.com/office/drawing/2014/main" val="20002"/>
                    </a:ext>
                  </a:extLst>
                </a:gridCol>
                <a:gridCol w="7375499">
                  <a:extLst>
                    <a:ext uri="{9D8B030D-6E8A-4147-A177-3AD203B41FA5}">
                      <a16:colId xmlns:a16="http://schemas.microsoft.com/office/drawing/2014/main" val="20001"/>
                    </a:ext>
                  </a:extLst>
                </a:gridCol>
              </a:tblGrid>
              <a:tr h="381374">
                <a:tc grid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Scope3</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カテゴリ</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該当する活動（例）</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原材料の調達、パッケージングの外部委託、消耗品の調達</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資本財</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生産設備の増設（複数年にわたり建設・製造されている場合には、建設・製造が終了した最終年に計上）</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355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に含まれない</a:t>
                      </a: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燃料及びエネルギー活動</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調達している燃料の上流工程（採掘、精製等）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調達している電力の上流工程（発電に使用する燃料の採掘、精製等）</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輸送、配送（上流）</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調達物流、横持物流、出荷物流（自社が荷主）</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事業から出る廃棄物</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廃棄物（有価のものは除く）の自社以外での輸送（</a:t>
                      </a:r>
                      <a:r>
                        <a:rPr kumimoji="1" lang="en-US" altLang="ja-JP" sz="1300" b="0" u="none" kern="1200" dirty="0" smtClean="0">
                          <a:solidFill>
                            <a:schemeClr val="tx1"/>
                          </a:solidFill>
                          <a:latin typeface="+mj-ea"/>
                          <a:ea typeface="+mn-ea"/>
                          <a:cs typeface="Segoe UI" panose="020B0502040204020203" pitchFamily="34" charset="0"/>
                        </a:rPr>
                        <a:t>※1</a:t>
                      </a:r>
                      <a:r>
                        <a:rPr kumimoji="1" lang="ja-JP" altLang="en-US" sz="1300" b="0" u="none" kern="1200" dirty="0" smtClean="0">
                          <a:solidFill>
                            <a:schemeClr val="tx1"/>
                          </a:solidFill>
                          <a:latin typeface="+mj-ea"/>
                          <a:ea typeface="+mn-ea"/>
                          <a:cs typeface="Segoe UI" panose="020B0502040204020203" pitchFamily="34" charset="0"/>
                        </a:rPr>
                        <a:t>）、処理</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出張</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従業員の出張</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雇用者の通勤</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従業員の通勤</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リース資産（上流）</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自社が賃借しているリース資産の稼働</a:t>
                      </a:r>
                      <a:endParaRPr kumimoji="1" lang="en-US" altLang="ja-JP" sz="1300" b="0" u="none" kern="1200" dirty="0" smtClean="0">
                        <a:solidFill>
                          <a:schemeClr val="tx1"/>
                        </a:solidFill>
                        <a:latin typeface="+mj-ea"/>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（算定・報告・公表制度では、</a:t>
                      </a:r>
                      <a:r>
                        <a:rPr kumimoji="1" lang="en-US" altLang="ja-JP" sz="1300" b="0" u="none" kern="1200" dirty="0" smtClean="0">
                          <a:solidFill>
                            <a:schemeClr val="tx1"/>
                          </a:solidFill>
                          <a:latin typeface="+mj-ea"/>
                          <a:ea typeface="+mn-ea"/>
                          <a:cs typeface="Segoe UI" panose="020B0502040204020203" pitchFamily="34" charset="0"/>
                        </a:rPr>
                        <a:t>Scope1,2 </a:t>
                      </a:r>
                      <a:r>
                        <a:rPr kumimoji="1" lang="ja-JP" altLang="en-US" sz="1300" b="0" u="none" kern="1200" dirty="0" smtClean="0">
                          <a:solidFill>
                            <a:schemeClr val="tx1"/>
                          </a:solidFill>
                          <a:latin typeface="+mj-ea"/>
                          <a:ea typeface="+mn-ea"/>
                          <a:cs typeface="Segoe UI" panose="020B0502040204020203" pitchFamily="34" charset="0"/>
                        </a:rPr>
                        <a:t>に計上するため、該当なしのケースが大半）</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輸送、配送（下流）</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出荷輸送（自社が荷主の輸送以降）、倉庫での保管、小売店での販売</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販売した製品の加工</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事業者による中間製品の加工</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販売した製品の使用</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使用者による製品の使用</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販売した製品の廃棄</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使用者による製品の廃棄時の輸送（</a:t>
                      </a:r>
                      <a:r>
                        <a:rPr kumimoji="1" lang="en-US" altLang="ja-JP" sz="1300" b="0" u="none" kern="1200" dirty="0" smtClean="0">
                          <a:solidFill>
                            <a:schemeClr val="tx1"/>
                          </a:solidFill>
                          <a:latin typeface="+mj-ea"/>
                          <a:ea typeface="+mn-ea"/>
                          <a:cs typeface="Segoe UI" panose="020B0502040204020203" pitchFamily="34" charset="0"/>
                        </a:rPr>
                        <a:t>※2</a:t>
                      </a:r>
                      <a:r>
                        <a:rPr kumimoji="1" lang="ja-JP" altLang="en-US" sz="1300" b="0" u="none" kern="1200" dirty="0" smtClean="0">
                          <a:solidFill>
                            <a:schemeClr val="tx1"/>
                          </a:solidFill>
                          <a:latin typeface="+mj-ea"/>
                          <a:ea typeface="+mn-ea"/>
                          <a:cs typeface="Segoe UI" panose="020B0502040204020203" pitchFamily="34" charset="0"/>
                        </a:rPr>
                        <a:t>）、処理</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リース資産（下流）</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自社が賃貸事業者として所有し、他者に賃貸しているリース資産の稼働</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フランチャイズ</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自社が主宰するフランチャイズの加盟者の</a:t>
                      </a:r>
                      <a:r>
                        <a:rPr kumimoji="1" lang="en-US" altLang="ja-JP" sz="1300" b="0" u="none" kern="1200" dirty="0" smtClean="0">
                          <a:solidFill>
                            <a:schemeClr val="tx1"/>
                          </a:solidFill>
                          <a:latin typeface="+mj-ea"/>
                          <a:ea typeface="+mn-ea"/>
                          <a:cs typeface="Segoe UI" panose="020B0502040204020203" pitchFamily="34" charset="0"/>
                        </a:rPr>
                        <a:t>Scope1,2 </a:t>
                      </a:r>
                      <a:r>
                        <a:rPr kumimoji="1" lang="ja-JP" altLang="en-US" sz="1300" b="0" u="none" kern="1200" dirty="0" smtClean="0">
                          <a:solidFill>
                            <a:schemeClr val="tx1"/>
                          </a:solidFill>
                          <a:latin typeface="+mj-ea"/>
                          <a:ea typeface="+mn-ea"/>
                          <a:cs typeface="Segoe UI" panose="020B0502040204020203" pitchFamily="34" charset="0"/>
                        </a:rPr>
                        <a:t>に該当する活動</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081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株式投資、債券投資、プロジェクトファイナンスなどの運用</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308135">
                <a:tc grid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その他（任意）</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u="none" kern="1200" dirty="0" smtClean="0">
                          <a:solidFill>
                            <a:schemeClr val="tx1"/>
                          </a:solidFill>
                          <a:latin typeface="+mj-ea"/>
                          <a:ea typeface="+mn-ea"/>
                          <a:cs typeface="Segoe UI" panose="020B0502040204020203" pitchFamily="34" charset="0"/>
                        </a:rPr>
                        <a:t>従業員や消費者の日常生活</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
        <p:nvSpPr>
          <p:cNvPr id="8" name="テキスト ボックス 7"/>
          <p:cNvSpPr txBox="1"/>
          <p:nvPr/>
        </p:nvSpPr>
        <p:spPr>
          <a:xfrm>
            <a:off x="498115" y="6778393"/>
            <a:ext cx="9289032" cy="415498"/>
          </a:xfrm>
          <a:prstGeom prst="rect">
            <a:avLst/>
          </a:prstGeom>
          <a:noFill/>
        </p:spPr>
        <p:txBody>
          <a:bodyPr wrap="square" rtlCol="0">
            <a:spAutoFit/>
          </a:bodyPr>
          <a:lstStyle/>
          <a:p>
            <a:pPr defTabSz="914400" fontAlgn="base">
              <a:spcBef>
                <a:spcPct val="0"/>
              </a:spcBef>
              <a:spcAft>
                <a:spcPct val="0"/>
              </a:spcAft>
            </a:pPr>
            <a:r>
              <a:rPr lang="en-US" altLang="ja-JP" sz="1050" dirty="0">
                <a:solidFill>
                  <a:prstClr val="black"/>
                </a:solidFill>
                <a:latin typeface="Meiryo UI"/>
              </a:rPr>
              <a:t>※1 Scope3</a:t>
            </a:r>
            <a:r>
              <a:rPr lang="ja-JP" altLang="en-US" sz="1050" dirty="0">
                <a:solidFill>
                  <a:prstClr val="black"/>
                </a:solidFill>
                <a:latin typeface="Meiryo UI"/>
              </a:rPr>
              <a:t>基準及び基本ガイドラインでは、輸送を任意算定対象としています。　</a:t>
            </a:r>
          </a:p>
          <a:p>
            <a:pPr defTabSz="914400" fontAlgn="base">
              <a:spcBef>
                <a:spcPct val="0"/>
              </a:spcBef>
              <a:spcAft>
                <a:spcPct val="0"/>
              </a:spcAft>
            </a:pPr>
            <a:r>
              <a:rPr lang="en-US" altLang="ja-JP" sz="1050" dirty="0">
                <a:solidFill>
                  <a:prstClr val="black"/>
                </a:solidFill>
                <a:latin typeface="Meiryo UI"/>
              </a:rPr>
              <a:t>※2 Scope3</a:t>
            </a:r>
            <a:r>
              <a:rPr lang="ja-JP" altLang="en-US" sz="1050" dirty="0">
                <a:solidFill>
                  <a:prstClr val="black"/>
                </a:solidFill>
                <a:latin typeface="Meiryo UI"/>
              </a:rPr>
              <a:t>基準及び基本ガイドラインでは、輸送を算定対象外としていますが、算定頂いても構いません。</a:t>
            </a:r>
            <a:endParaRPr lang="ja-JP" altLang="en-US" sz="1050" dirty="0" smtClean="0">
              <a:solidFill>
                <a:prstClr val="black"/>
              </a:solidFill>
              <a:latin typeface="Meiryo UI"/>
            </a:endParaRPr>
          </a:p>
        </p:txBody>
      </p:sp>
      <p:sp>
        <p:nvSpPr>
          <p:cNvPr id="9" name="テキスト ボックス 8"/>
          <p:cNvSpPr txBox="1"/>
          <p:nvPr/>
        </p:nvSpPr>
        <p:spPr>
          <a:xfrm>
            <a:off x="426107" y="7248655"/>
            <a:ext cx="9648948" cy="246221"/>
          </a:xfrm>
          <a:prstGeom prst="rect">
            <a:avLst/>
          </a:prstGeom>
          <a:noFill/>
        </p:spPr>
        <p:txBody>
          <a:bodyPr wrap="square" rtlCol="0">
            <a:spAutoFit/>
          </a:bodyPr>
          <a:lstStyle/>
          <a:p>
            <a:pPr fontAlgn="base">
              <a:spcBef>
                <a:spcPct val="0"/>
              </a:spcBef>
              <a:spcAft>
                <a:spcPct val="0"/>
              </a:spcAft>
            </a:pPr>
            <a:r>
              <a:rPr lang="en-US" altLang="ja-JP" sz="1000" dirty="0" smtClean="0">
                <a:solidFill>
                  <a:prstClr val="black"/>
                </a:solidFill>
                <a:latin typeface="Meiryo UI"/>
              </a:rPr>
              <a:t>[</a:t>
            </a:r>
            <a:r>
              <a:rPr lang="ja-JP" altLang="en-US" sz="1000" dirty="0" smtClean="0">
                <a:solidFill>
                  <a:prstClr val="black"/>
                </a:solidFill>
                <a:latin typeface="Meiryo UI"/>
              </a:rPr>
              <a:t>出所</a:t>
            </a:r>
            <a:r>
              <a:rPr lang="en-US" altLang="ja-JP" sz="1000" dirty="0" smtClean="0">
                <a:solidFill>
                  <a:prstClr val="black"/>
                </a:solidFill>
                <a:latin typeface="Meiryo UI"/>
              </a:rPr>
              <a:t>] </a:t>
            </a:r>
            <a:r>
              <a:rPr lang="ja-JP" altLang="en-US" sz="1000" dirty="0" smtClean="0">
                <a:solidFill>
                  <a:prstClr val="black"/>
                </a:solidFill>
                <a:latin typeface="Meiryo UI"/>
              </a:rPr>
              <a:t>環境省「サプライチェーン</a:t>
            </a:r>
            <a:r>
              <a:rPr lang="ja-JP" altLang="en-US" sz="1000" dirty="0" smtClean="0">
                <a:solidFill>
                  <a:prstClr val="black"/>
                </a:solidFill>
                <a:latin typeface="Meiryo UI"/>
              </a:rPr>
              <a:t>排出量算定の</a:t>
            </a:r>
            <a:r>
              <a:rPr lang="ja-JP" altLang="en-US" sz="1000" dirty="0" smtClean="0">
                <a:solidFill>
                  <a:prstClr val="black"/>
                </a:solidFill>
                <a:latin typeface="Meiryo UI"/>
              </a:rPr>
              <a:t>考え方</a:t>
            </a:r>
            <a:r>
              <a:rPr lang="ja-JP" altLang="en-US" sz="1000" dirty="0" smtClean="0">
                <a:solidFill>
                  <a:prstClr val="black"/>
                </a:solidFill>
                <a:latin typeface="Meiryo UI"/>
              </a:rPr>
              <a:t>」（</a:t>
            </a:r>
            <a:r>
              <a:rPr lang="ja-JP" altLang="en-US" sz="1000" dirty="0" smtClean="0">
                <a:solidFill>
                  <a:prstClr val="black"/>
                </a:solidFill>
                <a:latin typeface="Meiryo UI"/>
              </a:rPr>
              <a:t>パンフレット）</a:t>
            </a:r>
            <a:r>
              <a:rPr lang="en-US" altLang="ja-JP" sz="1000" dirty="0" smtClean="0">
                <a:solidFill>
                  <a:prstClr val="black"/>
                </a:solidFill>
              </a:rPr>
              <a:t>(</a:t>
            </a:r>
            <a:r>
              <a:rPr lang="en-US" altLang="ja-JP" sz="1000" dirty="0">
                <a:solidFill>
                  <a:prstClr val="black"/>
                </a:solidFill>
              </a:rPr>
              <a:t>https://www.env.go.jp/earth/ondanka/supply_chain/gvc/estimate.html)</a:t>
            </a:r>
            <a:endParaRPr lang="ja-JP" altLang="en-US" sz="1000" dirty="0" smtClean="0">
              <a:solidFill>
                <a:prstClr val="black"/>
              </a:solidFill>
              <a:latin typeface="Meiryo UI"/>
            </a:endParaRPr>
          </a:p>
        </p:txBody>
      </p:sp>
    </p:spTree>
    <p:extLst>
      <p:ext uri="{BB962C8B-B14F-4D97-AF65-F5344CB8AC3E}">
        <p14:creationId xmlns:p14="http://schemas.microsoft.com/office/powerpoint/2010/main" val="1686184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B</a:t>
            </a:r>
            <a:r>
              <a:rPr lang="ja-JP" altLang="en-US" dirty="0"/>
              <a:t>食品を分析してみる</a:t>
            </a:r>
          </a:p>
        </p:txBody>
      </p:sp>
      <p:sp>
        <p:nvSpPr>
          <p:cNvPr id="7"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a:t>例えば、</a:t>
            </a:r>
            <a:r>
              <a:rPr lang="en-US" altLang="ja-JP" dirty="0"/>
              <a:t>B</a:t>
            </a:r>
            <a:r>
              <a:rPr lang="ja-JP" altLang="en-US" dirty="0"/>
              <a:t>食品のカテゴリ</a:t>
            </a:r>
            <a:r>
              <a:rPr lang="en-US" altLang="ja-JP" dirty="0"/>
              <a:t>1</a:t>
            </a:r>
            <a:r>
              <a:rPr lang="ja-JP" altLang="en-US" dirty="0"/>
              <a:t>を自社の「取組み易さ」の軸を加えて分析</a:t>
            </a:r>
          </a:p>
        </p:txBody>
      </p:sp>
      <p:cxnSp>
        <p:nvCxnSpPr>
          <p:cNvPr id="39" name="直線矢印コネクタ 38"/>
          <p:cNvCxnSpPr/>
          <p:nvPr/>
        </p:nvCxnSpPr>
        <p:spPr>
          <a:xfrm>
            <a:off x="2713082" y="5928673"/>
            <a:ext cx="4760258" cy="0"/>
          </a:xfrm>
          <a:prstGeom prst="straightConnector1">
            <a:avLst/>
          </a:prstGeom>
          <a:noFill/>
          <a:ln w="25400" cap="flat" cmpd="sng" algn="ctr">
            <a:solidFill>
              <a:sysClr val="windowText" lastClr="000000"/>
            </a:solidFill>
            <a:prstDash val="solid"/>
            <a:tailEnd type="triangle" w="lg" len="lg"/>
          </a:ln>
          <a:effectLst/>
        </p:spPr>
      </p:cxnSp>
      <p:cxnSp>
        <p:nvCxnSpPr>
          <p:cNvPr id="40" name="直線矢印コネクタ 39"/>
          <p:cNvCxnSpPr/>
          <p:nvPr/>
        </p:nvCxnSpPr>
        <p:spPr>
          <a:xfrm flipV="1">
            <a:off x="2722544" y="2771490"/>
            <a:ext cx="0" cy="3157183"/>
          </a:xfrm>
          <a:prstGeom prst="straightConnector1">
            <a:avLst/>
          </a:prstGeom>
          <a:noFill/>
          <a:ln w="25400" cap="flat" cmpd="sng" algn="ctr">
            <a:solidFill>
              <a:sysClr val="windowText" lastClr="000000"/>
            </a:solidFill>
            <a:prstDash val="solid"/>
            <a:tailEnd type="triangle" w="lg" len="lg"/>
          </a:ln>
          <a:effectLst/>
        </p:spPr>
      </p:cxnSp>
      <p:sp>
        <p:nvSpPr>
          <p:cNvPr id="41" name="テキスト ボックス 40"/>
          <p:cNvSpPr txBox="1"/>
          <p:nvPr/>
        </p:nvSpPr>
        <p:spPr>
          <a:xfrm>
            <a:off x="4801233" y="6057786"/>
            <a:ext cx="954107" cy="707886"/>
          </a:xfrm>
          <a:prstGeom prst="rect">
            <a:avLst/>
          </a:prstGeom>
          <a:noFill/>
        </p:spPr>
        <p:txBody>
          <a:bodyPr wrap="none" rtlCol="0">
            <a:spAutoFit/>
          </a:bodyPr>
          <a:lstStyle/>
          <a:p>
            <a:pPr algn="ctr" fontAlgn="auto">
              <a:spcBef>
                <a:spcPts val="0"/>
              </a:spcBef>
              <a:spcAft>
                <a:spcPts val="0"/>
              </a:spcAft>
            </a:pPr>
            <a:r>
              <a:rPr lang="ja-JP" altLang="en-US" sz="2000" dirty="0">
                <a:solidFill>
                  <a:srgbClr val="FF0000"/>
                </a:solidFill>
                <a:latin typeface="+mn-ea"/>
                <a:ea typeface="+mn-ea"/>
                <a:cs typeface="Meiryo UI" panose="020B0604030504040204" pitchFamily="50" charset="-128"/>
              </a:rPr>
              <a:t>排出量</a:t>
            </a:r>
            <a:endParaRPr lang="en-US" altLang="ja-JP" sz="2000" dirty="0">
              <a:solidFill>
                <a:srgbClr val="FF0000"/>
              </a:solidFill>
              <a:latin typeface="+mn-ea"/>
              <a:ea typeface="+mn-ea"/>
              <a:cs typeface="Meiryo UI" panose="020B0604030504040204" pitchFamily="50" charset="-128"/>
            </a:endParaRPr>
          </a:p>
          <a:p>
            <a:pPr algn="ctr" fontAlgn="auto">
              <a:spcBef>
                <a:spcPts val="0"/>
              </a:spcBef>
              <a:spcAft>
                <a:spcPts val="0"/>
              </a:spcAft>
            </a:pPr>
            <a:r>
              <a:rPr lang="ja-JP" altLang="en-US" sz="2000" dirty="0">
                <a:solidFill>
                  <a:srgbClr val="FF0000"/>
                </a:solidFill>
                <a:latin typeface="+mn-ea"/>
                <a:ea typeface="+mn-ea"/>
                <a:cs typeface="Meiryo UI" panose="020B0604030504040204" pitchFamily="50" charset="-128"/>
              </a:rPr>
              <a:t>の規模</a:t>
            </a:r>
          </a:p>
        </p:txBody>
      </p:sp>
      <p:sp>
        <p:nvSpPr>
          <p:cNvPr id="42" name="テキスト ボックス 41"/>
          <p:cNvSpPr txBox="1"/>
          <p:nvPr/>
        </p:nvSpPr>
        <p:spPr>
          <a:xfrm>
            <a:off x="726786" y="4020719"/>
            <a:ext cx="1359668" cy="707886"/>
          </a:xfrm>
          <a:prstGeom prst="rect">
            <a:avLst/>
          </a:prstGeom>
          <a:noFill/>
        </p:spPr>
        <p:txBody>
          <a:bodyPr wrap="none" rtlCol="0">
            <a:spAutoFit/>
          </a:bodyPr>
          <a:lstStyle/>
          <a:p>
            <a:pPr algn="ctr" fontAlgn="auto">
              <a:spcBef>
                <a:spcPts val="0"/>
              </a:spcBef>
              <a:spcAft>
                <a:spcPts val="0"/>
              </a:spcAft>
            </a:pPr>
            <a:r>
              <a:rPr lang="ja-JP" altLang="en-US" sz="2000" dirty="0" smtClean="0">
                <a:solidFill>
                  <a:srgbClr val="FF0000"/>
                </a:solidFill>
                <a:latin typeface="+mn-ea"/>
                <a:ea typeface="+mn-ea"/>
                <a:cs typeface="Meiryo UI" panose="020B0604030504040204" pitchFamily="50" charset="-128"/>
              </a:rPr>
              <a:t>自社の</a:t>
            </a:r>
            <a:endParaRPr lang="en-US" altLang="ja-JP" sz="2000" dirty="0" smtClean="0">
              <a:solidFill>
                <a:srgbClr val="FF0000"/>
              </a:solidFill>
              <a:latin typeface="+mn-ea"/>
              <a:ea typeface="+mn-ea"/>
              <a:cs typeface="Meiryo UI" panose="020B0604030504040204" pitchFamily="50" charset="-128"/>
            </a:endParaRPr>
          </a:p>
          <a:p>
            <a:pPr algn="ctr" fontAlgn="auto">
              <a:spcBef>
                <a:spcPts val="0"/>
              </a:spcBef>
              <a:spcAft>
                <a:spcPts val="0"/>
              </a:spcAft>
            </a:pPr>
            <a:r>
              <a:rPr lang="ja-JP" altLang="en-US" sz="2000" dirty="0" smtClean="0">
                <a:solidFill>
                  <a:srgbClr val="FF0000"/>
                </a:solidFill>
                <a:latin typeface="+mn-ea"/>
                <a:ea typeface="+mn-ea"/>
                <a:cs typeface="Meiryo UI" panose="020B0604030504040204" pitchFamily="50" charset="-128"/>
              </a:rPr>
              <a:t>取組み易さ</a:t>
            </a:r>
            <a:endParaRPr lang="ja-JP" altLang="en-US" sz="2000" dirty="0">
              <a:solidFill>
                <a:srgbClr val="FF0000"/>
              </a:solidFill>
              <a:latin typeface="+mn-ea"/>
              <a:ea typeface="+mn-ea"/>
              <a:cs typeface="Meiryo UI" panose="020B0604030504040204" pitchFamily="50" charset="-128"/>
            </a:endParaRPr>
          </a:p>
        </p:txBody>
      </p:sp>
      <p:sp>
        <p:nvSpPr>
          <p:cNvPr id="43" name="テキスト ボックス 42"/>
          <p:cNvSpPr txBox="1"/>
          <p:nvPr/>
        </p:nvSpPr>
        <p:spPr>
          <a:xfrm>
            <a:off x="542120" y="2981798"/>
            <a:ext cx="1904689" cy="400110"/>
          </a:xfrm>
          <a:prstGeom prst="rect">
            <a:avLst/>
          </a:prstGeom>
          <a:noFill/>
        </p:spPr>
        <p:txBody>
          <a:bodyPr wrap="none" rtlCol="0">
            <a:spAutoFit/>
          </a:bodyPr>
          <a:lstStyle/>
          <a:p>
            <a:pPr fontAlgn="auto">
              <a:spcBef>
                <a:spcPts val="0"/>
              </a:spcBef>
              <a:spcAft>
                <a:spcPts val="0"/>
              </a:spcAft>
            </a:pPr>
            <a:r>
              <a:rPr lang="ja-JP" altLang="en-US" sz="2000" dirty="0" smtClean="0">
                <a:solidFill>
                  <a:prstClr val="black"/>
                </a:solidFill>
                <a:latin typeface="+mn-ea"/>
                <a:ea typeface="+mn-ea"/>
                <a:cs typeface="Meiryo UI" panose="020B0604030504040204" pitchFamily="50" charset="-128"/>
              </a:rPr>
              <a:t>（取組み易い）</a:t>
            </a:r>
            <a:endParaRPr lang="ja-JP" altLang="en-US" sz="2000" dirty="0">
              <a:solidFill>
                <a:prstClr val="black"/>
              </a:solidFill>
              <a:latin typeface="+mn-ea"/>
              <a:ea typeface="+mn-ea"/>
              <a:cs typeface="Meiryo UI" panose="020B0604030504040204" pitchFamily="50" charset="-128"/>
            </a:endParaRPr>
          </a:p>
        </p:txBody>
      </p:sp>
      <p:sp>
        <p:nvSpPr>
          <p:cNvPr id="44" name="テキスト ボックス 43"/>
          <p:cNvSpPr txBox="1"/>
          <p:nvPr/>
        </p:nvSpPr>
        <p:spPr>
          <a:xfrm>
            <a:off x="448645" y="5324033"/>
            <a:ext cx="1980029" cy="400110"/>
          </a:xfrm>
          <a:prstGeom prst="rect">
            <a:avLst/>
          </a:prstGeom>
          <a:noFill/>
        </p:spPr>
        <p:txBody>
          <a:bodyPr wrap="none" rtlCol="0">
            <a:spAutoFit/>
          </a:bodyPr>
          <a:lstStyle/>
          <a:p>
            <a:pPr algn="ctr" fontAlgn="auto">
              <a:spcBef>
                <a:spcPts val="0"/>
              </a:spcBef>
              <a:spcAft>
                <a:spcPts val="0"/>
              </a:spcAft>
            </a:pPr>
            <a:r>
              <a:rPr lang="ja-JP" altLang="en-US" sz="2000" dirty="0" smtClean="0">
                <a:solidFill>
                  <a:prstClr val="black"/>
                </a:solidFill>
                <a:latin typeface="+mn-ea"/>
                <a:ea typeface="+mn-ea"/>
                <a:cs typeface="Meiryo UI" panose="020B0604030504040204" pitchFamily="50" charset="-128"/>
              </a:rPr>
              <a:t>（取組み難い）</a:t>
            </a:r>
            <a:endParaRPr lang="en-US" altLang="ja-JP" sz="2000" dirty="0">
              <a:solidFill>
                <a:prstClr val="black"/>
              </a:solidFill>
              <a:latin typeface="+mn-ea"/>
              <a:ea typeface="+mn-ea"/>
              <a:cs typeface="Meiryo UI" panose="020B0604030504040204" pitchFamily="50" charset="-128"/>
            </a:endParaRPr>
          </a:p>
        </p:txBody>
      </p:sp>
      <p:sp>
        <p:nvSpPr>
          <p:cNvPr id="45" name="上矢印 44"/>
          <p:cNvSpPr/>
          <p:nvPr/>
        </p:nvSpPr>
        <p:spPr>
          <a:xfrm>
            <a:off x="1059708" y="3408196"/>
            <a:ext cx="779930" cy="495157"/>
          </a:xfrm>
          <a:prstGeom prst="upArrow">
            <a:avLst/>
          </a:prstGeom>
          <a:solidFill>
            <a:sysClr val="window" lastClr="FFFFFF"/>
          </a:solidFill>
          <a:ln w="25400" cap="flat" cmpd="sng" algn="ctr">
            <a:solidFill>
              <a:srgbClr val="4E67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46" name="上矢印 45"/>
          <p:cNvSpPr/>
          <p:nvPr/>
        </p:nvSpPr>
        <p:spPr>
          <a:xfrm flipV="1">
            <a:off x="1045761" y="4754893"/>
            <a:ext cx="779930" cy="495157"/>
          </a:xfrm>
          <a:prstGeom prst="upArrow">
            <a:avLst/>
          </a:prstGeom>
          <a:solidFill>
            <a:sysClr val="window" lastClr="FFFFFF"/>
          </a:solidFill>
          <a:ln w="25400" cap="flat" cmpd="sng" algn="ctr">
            <a:solidFill>
              <a:srgbClr val="4E67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47" name="上矢印 46"/>
          <p:cNvSpPr/>
          <p:nvPr/>
        </p:nvSpPr>
        <p:spPr>
          <a:xfrm rot="5400000">
            <a:off x="5921976" y="6150730"/>
            <a:ext cx="570343" cy="495157"/>
          </a:xfrm>
          <a:prstGeom prst="upArrow">
            <a:avLst/>
          </a:prstGeom>
          <a:solidFill>
            <a:sysClr val="window" lastClr="FFFFFF"/>
          </a:solidFill>
          <a:ln w="25400" cap="flat" cmpd="sng" algn="ctr">
            <a:solidFill>
              <a:srgbClr val="4E67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48" name="上矢印 47"/>
          <p:cNvSpPr/>
          <p:nvPr/>
        </p:nvSpPr>
        <p:spPr>
          <a:xfrm rot="16200000" flipH="1">
            <a:off x="4041631" y="6149984"/>
            <a:ext cx="571837" cy="495157"/>
          </a:xfrm>
          <a:prstGeom prst="upArrow">
            <a:avLst/>
          </a:prstGeom>
          <a:solidFill>
            <a:sysClr val="window" lastClr="FFFFFF"/>
          </a:solidFill>
          <a:ln w="25400" cap="flat" cmpd="sng" algn="ctr">
            <a:solidFill>
              <a:srgbClr val="4E67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49" name="テキスト ボックス 48"/>
          <p:cNvSpPr txBox="1"/>
          <p:nvPr/>
        </p:nvSpPr>
        <p:spPr>
          <a:xfrm>
            <a:off x="3025633" y="6197507"/>
            <a:ext cx="954107" cy="400110"/>
          </a:xfrm>
          <a:prstGeom prst="rect">
            <a:avLst/>
          </a:prstGeom>
          <a:noFill/>
        </p:spPr>
        <p:txBody>
          <a:bodyPr wrap="none" rtlCol="0">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（小）</a:t>
            </a:r>
          </a:p>
        </p:txBody>
      </p:sp>
      <p:sp>
        <p:nvSpPr>
          <p:cNvPr id="50" name="テキスト ボックス 49"/>
          <p:cNvSpPr txBox="1"/>
          <p:nvPr/>
        </p:nvSpPr>
        <p:spPr>
          <a:xfrm>
            <a:off x="491665" y="1925594"/>
            <a:ext cx="2773516" cy="461665"/>
          </a:xfrm>
          <a:prstGeom prst="rect">
            <a:avLst/>
          </a:prstGeom>
          <a:noFill/>
        </p:spPr>
        <p:txBody>
          <a:bodyPr wrap="none" rtlCol="0">
            <a:spAutoFit/>
          </a:bodyPr>
          <a:lstStyle/>
          <a:p>
            <a:pPr fontAlgn="auto">
              <a:spcBef>
                <a:spcPts val="0"/>
              </a:spcBef>
              <a:spcAft>
                <a:spcPts val="0"/>
              </a:spcAft>
            </a:pPr>
            <a:r>
              <a:rPr lang="en-US" altLang="ja-JP" sz="2400" b="1" dirty="0" smtClean="0">
                <a:solidFill>
                  <a:prstClr val="black"/>
                </a:solidFill>
                <a:latin typeface="+mn-ea"/>
                <a:ea typeface="+mn-ea"/>
                <a:cs typeface="Meiryo UI" panose="020B0604030504040204" pitchFamily="50" charset="-128"/>
              </a:rPr>
              <a:t>【B</a:t>
            </a:r>
            <a:r>
              <a:rPr lang="ja-JP" altLang="en-US" sz="2400" b="1" dirty="0" smtClean="0">
                <a:solidFill>
                  <a:prstClr val="black"/>
                </a:solidFill>
                <a:latin typeface="+mn-ea"/>
                <a:ea typeface="+mn-ea"/>
                <a:cs typeface="Meiryo UI" panose="020B0604030504040204" pitchFamily="50" charset="-128"/>
              </a:rPr>
              <a:t>食品のカテゴリ</a:t>
            </a:r>
            <a:r>
              <a:rPr lang="en-US" altLang="ja-JP" sz="2400" b="1" dirty="0" smtClean="0">
                <a:solidFill>
                  <a:prstClr val="black"/>
                </a:solidFill>
                <a:latin typeface="+mn-ea"/>
                <a:ea typeface="+mn-ea"/>
                <a:cs typeface="Meiryo UI" panose="020B0604030504040204" pitchFamily="50" charset="-128"/>
              </a:rPr>
              <a:t>1】</a:t>
            </a:r>
            <a:endParaRPr lang="ja-JP" altLang="en-US" sz="2400" b="1" dirty="0">
              <a:solidFill>
                <a:prstClr val="black"/>
              </a:solidFill>
              <a:latin typeface="+mn-ea"/>
              <a:ea typeface="+mn-ea"/>
              <a:cs typeface="Meiryo UI" panose="020B0604030504040204" pitchFamily="50" charset="-128"/>
            </a:endParaRPr>
          </a:p>
        </p:txBody>
      </p:sp>
      <p:sp>
        <p:nvSpPr>
          <p:cNvPr id="51" name="テキスト ボックス 50"/>
          <p:cNvSpPr txBox="1"/>
          <p:nvPr/>
        </p:nvSpPr>
        <p:spPr>
          <a:xfrm>
            <a:off x="6658955" y="6198979"/>
            <a:ext cx="954107" cy="400110"/>
          </a:xfrm>
          <a:prstGeom prst="rect">
            <a:avLst/>
          </a:prstGeom>
          <a:noFill/>
        </p:spPr>
        <p:txBody>
          <a:bodyPr wrap="none" rtlCol="0">
            <a:spAutoFit/>
          </a:bodyPr>
          <a:lstStyle/>
          <a:p>
            <a:pPr fontAlgn="auto">
              <a:spcBef>
                <a:spcPts val="0"/>
              </a:spcBef>
              <a:spcAft>
                <a:spcPts val="0"/>
              </a:spcAft>
            </a:pPr>
            <a:r>
              <a:rPr lang="ja-JP" altLang="en-US" sz="2000" dirty="0">
                <a:solidFill>
                  <a:prstClr val="black"/>
                </a:solidFill>
                <a:latin typeface="+mn-ea"/>
                <a:ea typeface="+mn-ea"/>
                <a:cs typeface="Meiryo UI" panose="020B0604030504040204" pitchFamily="50" charset="-128"/>
              </a:rPr>
              <a:t>（大）</a:t>
            </a:r>
          </a:p>
        </p:txBody>
      </p:sp>
      <p:sp>
        <p:nvSpPr>
          <p:cNvPr id="52" name="円/楕円 51"/>
          <p:cNvSpPr/>
          <p:nvPr/>
        </p:nvSpPr>
        <p:spPr>
          <a:xfrm>
            <a:off x="4982904" y="4785198"/>
            <a:ext cx="837265" cy="878129"/>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糖</a:t>
            </a:r>
          </a:p>
        </p:txBody>
      </p:sp>
      <p:sp>
        <p:nvSpPr>
          <p:cNvPr id="53" name="円/楕円 52"/>
          <p:cNvSpPr/>
          <p:nvPr/>
        </p:nvSpPr>
        <p:spPr>
          <a:xfrm>
            <a:off x="5474922" y="2992004"/>
            <a:ext cx="1080000" cy="1080000"/>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容器</a:t>
            </a:r>
          </a:p>
        </p:txBody>
      </p:sp>
      <p:sp>
        <p:nvSpPr>
          <p:cNvPr id="54" name="円/楕円 53"/>
          <p:cNvSpPr/>
          <p:nvPr/>
        </p:nvSpPr>
        <p:spPr>
          <a:xfrm>
            <a:off x="3570929" y="3298147"/>
            <a:ext cx="434991" cy="433028"/>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mn-ea"/>
              <a:ea typeface="+mn-ea"/>
              <a:cs typeface="Meiryo UI" panose="020B0604030504040204" pitchFamily="50" charset="-128"/>
            </a:endParaRPr>
          </a:p>
        </p:txBody>
      </p:sp>
      <p:sp>
        <p:nvSpPr>
          <p:cNvPr id="55" name="テキスト ボックス 54"/>
          <p:cNvSpPr txBox="1"/>
          <p:nvPr/>
        </p:nvSpPr>
        <p:spPr>
          <a:xfrm>
            <a:off x="4031048" y="3331065"/>
            <a:ext cx="1071127" cy="400110"/>
          </a:xfrm>
          <a:prstGeom prst="rect">
            <a:avLst/>
          </a:prstGeom>
          <a:noFill/>
        </p:spPr>
        <p:txBody>
          <a:bodyPr wrap="none" rtlCol="0">
            <a:spAutoFit/>
          </a:bodyPr>
          <a:lstStyle/>
          <a:p>
            <a:pPr fontAlgn="auto">
              <a:spcBef>
                <a:spcPts val="0"/>
              </a:spcBef>
              <a:spcAft>
                <a:spcPts val="0"/>
              </a:spcAft>
            </a:pPr>
            <a:r>
              <a:rPr lang="ja-JP" altLang="en-US" sz="2000" dirty="0" smtClean="0">
                <a:solidFill>
                  <a:prstClr val="black"/>
                </a:solidFill>
                <a:latin typeface="+mn-ea"/>
                <a:ea typeface="+mn-ea"/>
                <a:cs typeface="Meiryo UI" panose="020B0604030504040204" pitchFamily="50" charset="-128"/>
              </a:rPr>
              <a:t>段ボール</a:t>
            </a:r>
            <a:endParaRPr lang="ja-JP" altLang="en-US" sz="2000" dirty="0">
              <a:solidFill>
                <a:prstClr val="black"/>
              </a:solidFill>
              <a:latin typeface="+mn-ea"/>
              <a:ea typeface="+mn-ea"/>
              <a:cs typeface="Meiryo UI" panose="020B0604030504040204" pitchFamily="50" charset="-128"/>
            </a:endParaRPr>
          </a:p>
        </p:txBody>
      </p:sp>
      <p:sp>
        <p:nvSpPr>
          <p:cNvPr id="56" name="円/楕円 55"/>
          <p:cNvSpPr/>
          <p:nvPr/>
        </p:nvSpPr>
        <p:spPr>
          <a:xfrm>
            <a:off x="6056325" y="4610776"/>
            <a:ext cx="1178617" cy="1178617"/>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麦</a:t>
            </a:r>
          </a:p>
        </p:txBody>
      </p:sp>
      <p:sp>
        <p:nvSpPr>
          <p:cNvPr id="57" name="円/楕円 56"/>
          <p:cNvSpPr/>
          <p:nvPr/>
        </p:nvSpPr>
        <p:spPr>
          <a:xfrm>
            <a:off x="4009951" y="4931360"/>
            <a:ext cx="747251" cy="641641"/>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アル</a:t>
            </a:r>
            <a:endParaRPr kumimoji="0" lang="en-US" altLang="ja-JP"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コール</a:t>
            </a:r>
          </a:p>
        </p:txBody>
      </p:sp>
      <p:sp>
        <p:nvSpPr>
          <p:cNvPr id="58" name="フローチャート: 代替処理 57"/>
          <p:cNvSpPr/>
          <p:nvPr/>
        </p:nvSpPr>
        <p:spPr bwMode="auto">
          <a:xfrm>
            <a:off x="3227378" y="2771490"/>
            <a:ext cx="3996444" cy="1620180"/>
          </a:xfrm>
          <a:prstGeom prst="flowChartAlternateProcess">
            <a:avLst/>
          </a:prstGeom>
          <a:noFill/>
          <a:ln w="76200" cap="flat" cmpd="sng" algn="ctr">
            <a:solidFill>
              <a:srgbClr val="FF8021"/>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smtClean="0">
              <a:ln>
                <a:noFill/>
              </a:ln>
              <a:solidFill>
                <a:prstClr val="black"/>
              </a:solidFill>
              <a:effectLst/>
              <a:uLnTx/>
              <a:uFillTx/>
              <a:latin typeface="+mn-ea"/>
              <a:ea typeface="+mn-ea"/>
              <a:cs typeface="+mn-cs"/>
            </a:endParaRPr>
          </a:p>
        </p:txBody>
      </p:sp>
      <p:sp>
        <p:nvSpPr>
          <p:cNvPr id="59" name="円/楕円 58"/>
          <p:cNvSpPr/>
          <p:nvPr/>
        </p:nvSpPr>
        <p:spPr>
          <a:xfrm>
            <a:off x="3437232" y="5090379"/>
            <a:ext cx="358849" cy="380890"/>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p:txBody>
      </p:sp>
      <p:sp>
        <p:nvSpPr>
          <p:cNvPr id="60" name="円/楕円 59"/>
          <p:cNvSpPr/>
          <p:nvPr/>
        </p:nvSpPr>
        <p:spPr>
          <a:xfrm>
            <a:off x="2896441" y="5157192"/>
            <a:ext cx="255862" cy="251006"/>
          </a:xfrm>
          <a:prstGeom prst="ellipse">
            <a:avLst/>
          </a:prstGeom>
          <a:solidFill>
            <a:srgbClr val="A7EA52">
              <a:lumMod val="40000"/>
              <a:lumOff val="60000"/>
            </a:srgbClr>
          </a:solidFill>
          <a:ln w="25400" cap="flat" cmpd="sng" algn="ctr">
            <a:solidFill>
              <a:sysClr val="window" lastClr="FFFFFF">
                <a:lumMod val="65000"/>
              </a:sysClr>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p:txBody>
      </p:sp>
      <p:sp>
        <p:nvSpPr>
          <p:cNvPr id="61" name="曲折矢印 60"/>
          <p:cNvSpPr/>
          <p:nvPr/>
        </p:nvSpPr>
        <p:spPr bwMode="auto">
          <a:xfrm rot="5400000">
            <a:off x="7820488" y="3172016"/>
            <a:ext cx="863041" cy="1369273"/>
          </a:xfrm>
          <a:prstGeom prst="bentArrow">
            <a:avLst/>
          </a:prstGeom>
          <a:solidFill>
            <a:sysClr val="window" lastClr="FFFFFF"/>
          </a:solidFill>
          <a:ln w="76200" cap="flat" cmpd="sng" algn="ctr">
            <a:solidFill>
              <a:srgbClr val="FF8021"/>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smtClean="0">
              <a:ln>
                <a:noFill/>
              </a:ln>
              <a:solidFill>
                <a:prstClr val="black"/>
              </a:solidFill>
              <a:effectLst/>
              <a:uLnTx/>
              <a:uFillTx/>
              <a:latin typeface="+mn-ea"/>
              <a:ea typeface="+mn-ea"/>
              <a:cs typeface="+mn-cs"/>
            </a:endParaRPr>
          </a:p>
        </p:txBody>
      </p:sp>
      <p:sp>
        <p:nvSpPr>
          <p:cNvPr id="62" name="フローチャート: 処理 61"/>
          <p:cNvSpPr/>
          <p:nvPr/>
        </p:nvSpPr>
        <p:spPr bwMode="auto">
          <a:xfrm>
            <a:off x="7593798" y="3986138"/>
            <a:ext cx="2458971" cy="1849017"/>
          </a:xfrm>
          <a:prstGeom prst="flowChartProcess">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a:r>
              <a:rPr lang="ja-JP" altLang="en-US" sz="2800" u="sng" dirty="0" smtClean="0">
                <a:solidFill>
                  <a:prstClr val="black"/>
                </a:solidFill>
                <a:latin typeface="+mn-ea"/>
                <a:ea typeface="+mn-ea"/>
                <a:cs typeface="Meiryo UI" panose="020B0604030504040204" pitchFamily="50" charset="-128"/>
              </a:rPr>
              <a:t>容器の削減</a:t>
            </a:r>
            <a:endParaRPr lang="en-US" altLang="ja-JP" sz="2800" u="sng" dirty="0" smtClean="0">
              <a:solidFill>
                <a:prstClr val="black"/>
              </a:solidFill>
              <a:latin typeface="+mn-ea"/>
              <a:ea typeface="+mn-ea"/>
              <a:cs typeface="Meiryo UI" panose="020B0604030504040204" pitchFamily="50" charset="-128"/>
            </a:endParaRPr>
          </a:p>
          <a:p>
            <a:pPr algn="ctr" defTabSz="862013"/>
            <a:r>
              <a:rPr lang="ja-JP" altLang="en-US" sz="2800" u="sng" dirty="0">
                <a:solidFill>
                  <a:prstClr val="black"/>
                </a:solidFill>
                <a:latin typeface="+mn-ea"/>
                <a:ea typeface="+mn-ea"/>
                <a:cs typeface="Meiryo UI" panose="020B0604030504040204" pitchFamily="50" charset="-128"/>
              </a:rPr>
              <a:t>対策</a:t>
            </a:r>
            <a:r>
              <a:rPr lang="ja-JP" altLang="en-US" sz="2800" u="sng" dirty="0" smtClean="0">
                <a:solidFill>
                  <a:prstClr val="black"/>
                </a:solidFill>
                <a:latin typeface="+mn-ea"/>
                <a:ea typeface="+mn-ea"/>
                <a:cs typeface="Meiryo UI" panose="020B0604030504040204" pitchFamily="50" charset="-128"/>
              </a:rPr>
              <a:t>から始めよう！</a:t>
            </a:r>
            <a:endParaRPr lang="en-US" altLang="ja-JP" sz="2800" u="sng" dirty="0" smtClean="0">
              <a:solidFill>
                <a:prstClr val="black"/>
              </a:solidFill>
              <a:latin typeface="+mn-ea"/>
              <a:ea typeface="+mn-ea"/>
              <a:cs typeface="Meiryo UI" panose="020B0604030504040204" pitchFamily="50" charset="-128"/>
            </a:endParaRPr>
          </a:p>
        </p:txBody>
      </p:sp>
      <p:sp>
        <p:nvSpPr>
          <p:cNvPr id="63" name="正方形/長方形 62"/>
          <p:cNvSpPr/>
          <p:nvPr/>
        </p:nvSpPr>
        <p:spPr bwMode="auto">
          <a:xfrm>
            <a:off x="3896277" y="2278262"/>
            <a:ext cx="2658645" cy="396044"/>
          </a:xfrm>
          <a:prstGeom prst="rect">
            <a:avLst/>
          </a:prstGeom>
          <a:noFill/>
          <a:ln w="9525" cap="flat" cmpd="sng" algn="ctr">
            <a:no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r>
              <a:rPr lang="ja-JP" altLang="en-US" sz="2400" dirty="0" smtClean="0">
                <a:solidFill>
                  <a:prstClr val="black"/>
                </a:solidFill>
                <a:latin typeface="+mn-ea"/>
                <a:ea typeface="+mn-ea"/>
                <a:cs typeface="Meiryo UI" panose="020B0604030504040204" pitchFamily="50" charset="-128"/>
              </a:rPr>
              <a:t>先行して取組む項目</a:t>
            </a:r>
          </a:p>
        </p:txBody>
      </p:sp>
    </p:spTree>
    <p:extLst>
      <p:ext uri="{BB962C8B-B14F-4D97-AF65-F5344CB8AC3E}">
        <p14:creationId xmlns:p14="http://schemas.microsoft.com/office/powerpoint/2010/main" val="3413367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B</a:t>
            </a:r>
            <a:r>
              <a:rPr lang="ja-JP" altLang="en-US" dirty="0"/>
              <a:t>食品とサプライヤーとの連携</a:t>
            </a:r>
          </a:p>
        </p:txBody>
      </p:sp>
      <p:sp>
        <p:nvSpPr>
          <p:cNvPr id="7" name="コンテンツ プレースホルダー 2"/>
          <p:cNvSpPr>
            <a:spLocks noGrp="1"/>
          </p:cNvSpPr>
          <p:nvPr>
            <p:ph sz="quarter" idx="12"/>
          </p:nvPr>
        </p:nvSpPr>
        <p:spPr>
          <a:xfrm>
            <a:off x="161925" y="1110920"/>
            <a:ext cx="10367963" cy="1404382"/>
          </a:xfrm>
        </p:spPr>
        <p:txBody>
          <a:bodyPr/>
          <a:lstStyle/>
          <a:p>
            <a:r>
              <a:rPr lang="en-US" altLang="ja-JP" u="sng" dirty="0"/>
              <a:t>【</a:t>
            </a:r>
            <a:r>
              <a:rPr lang="ja-JP" altLang="en-US" u="sng" dirty="0"/>
              <a:t>容器を起点とする</a:t>
            </a:r>
            <a:r>
              <a:rPr lang="en-US" altLang="ja-JP" u="sng" dirty="0"/>
              <a:t>B</a:t>
            </a:r>
            <a:r>
              <a:rPr lang="ja-JP" altLang="en-US" u="sng" dirty="0"/>
              <a:t>食品のサプライチェーン排出量削減イメージ</a:t>
            </a:r>
            <a:r>
              <a:rPr lang="en-US" altLang="ja-JP" u="sng" dirty="0"/>
              <a:t>】</a:t>
            </a:r>
          </a:p>
          <a:p>
            <a:pPr marL="273050" indent="-273050"/>
            <a:r>
              <a:rPr lang="ja-JP" altLang="en-US" dirty="0"/>
              <a:t>容器のサプライヤーの削減対策は、</a:t>
            </a:r>
            <a:r>
              <a:rPr lang="en-US" altLang="ja-JP" dirty="0"/>
              <a:t>B</a:t>
            </a:r>
            <a:r>
              <a:rPr lang="ja-JP" altLang="en-US" dirty="0"/>
              <a:t>食品のサプライチェーン排出量を削減</a:t>
            </a:r>
          </a:p>
          <a:p>
            <a:pPr marL="273050" indent="-273050"/>
            <a:r>
              <a:rPr lang="ja-JP" altLang="en-US" dirty="0"/>
              <a:t>サプライヤーにとっては自社の低炭素製品を売り込むビジネスチャンス</a:t>
            </a:r>
            <a:r>
              <a:rPr lang="ja-JP" altLang="en-US" dirty="0" smtClean="0"/>
              <a:t>！</a:t>
            </a:r>
            <a:endParaRPr lang="ja-JP" altLang="en-US" dirty="0"/>
          </a:p>
        </p:txBody>
      </p:sp>
      <p:sp>
        <p:nvSpPr>
          <p:cNvPr id="29" name="正方形/長方形 28"/>
          <p:cNvSpPr/>
          <p:nvPr/>
        </p:nvSpPr>
        <p:spPr>
          <a:xfrm>
            <a:off x="5655112" y="3456838"/>
            <a:ext cx="4232028" cy="3245533"/>
          </a:xfrm>
          <a:prstGeom prst="rect">
            <a:avLst/>
          </a:prstGeom>
          <a:solidFill>
            <a:sysClr val="window" lastClr="FFFFFF"/>
          </a:solidFill>
          <a:ln w="25400" cap="flat" cmpd="sng" algn="ctr">
            <a:solidFill>
              <a:srgbClr val="FF8021"/>
            </a:solidFill>
            <a:prstDash val="solid"/>
          </a:ln>
          <a:effectLst/>
        </p:spPr>
        <p:txBody>
          <a:bodyPr rtlCol="0" anchor="b"/>
          <a:lstStyle/>
          <a:p>
            <a:pPr algn="ctr" defTabSz="914400">
              <a:defRPr/>
            </a:pPr>
            <a:r>
              <a:rPr kumimoji="0" lang="ja-JP" altLang="en-US" sz="2800" u="sng" kern="0" dirty="0" smtClean="0">
                <a:solidFill>
                  <a:prstClr val="black"/>
                </a:solidFill>
                <a:latin typeface="Meiryo UI"/>
                <a:cs typeface="Meiryo UI" panose="020B0604030504040204" pitchFamily="50" charset="-128"/>
              </a:rPr>
              <a:t>サプライチェーン排出量の</a:t>
            </a:r>
            <a:endParaRPr kumimoji="0" lang="en-US" altLang="ja-JP" sz="2800" u="sng" kern="0" dirty="0" smtClean="0">
              <a:solidFill>
                <a:prstClr val="black"/>
              </a:solidFill>
              <a:latin typeface="Meiryo UI"/>
              <a:cs typeface="Meiryo UI" panose="020B0604030504040204" pitchFamily="50" charset="-128"/>
            </a:endParaRPr>
          </a:p>
          <a:p>
            <a:pPr algn="ctr" defTabSz="914400">
              <a:defRPr/>
            </a:pPr>
            <a:r>
              <a:rPr kumimoji="0" lang="ja-JP" altLang="en-US" sz="2800" u="sng" kern="0" dirty="0" smtClean="0">
                <a:solidFill>
                  <a:prstClr val="black"/>
                </a:solidFill>
                <a:latin typeface="Meiryo UI"/>
                <a:cs typeface="Meiryo UI" panose="020B0604030504040204" pitchFamily="50" charset="-128"/>
              </a:rPr>
              <a:t>削減！</a:t>
            </a:r>
            <a:endParaRPr kumimoji="0" lang="en-US" altLang="ja-JP" sz="2800" u="sng" kern="0" dirty="0" smtClean="0">
              <a:solidFill>
                <a:prstClr val="black"/>
              </a:solidFill>
              <a:latin typeface="Meiryo UI"/>
              <a:cs typeface="Meiryo UI" panose="020B0604030504040204" pitchFamily="50" charset="-128"/>
            </a:endParaRPr>
          </a:p>
          <a:p>
            <a:pPr algn="ctr" defTabSz="914400">
              <a:defRPr/>
            </a:pPr>
            <a:endParaRPr kumimoji="0" lang="en-US" altLang="ja-JP" sz="2800" kern="0" dirty="0" smtClean="0">
              <a:solidFill>
                <a:prstClr val="black"/>
              </a:solidFill>
              <a:latin typeface="Meiryo UI"/>
              <a:cs typeface="Meiryo UI" panose="020B0604030504040204" pitchFamily="50" charset="-128"/>
            </a:endParaRPr>
          </a:p>
          <a:p>
            <a:pPr defTabSz="914400">
              <a:defRPr/>
            </a:pPr>
            <a:r>
              <a:rPr kumimoji="0" lang="ja-JP" altLang="en-US" sz="2000" kern="0" dirty="0" smtClean="0">
                <a:solidFill>
                  <a:prstClr val="black"/>
                </a:solidFill>
                <a:latin typeface="Meiryo UI"/>
                <a:cs typeface="Meiryo UI" panose="020B0604030504040204" pitchFamily="50" charset="-128"/>
              </a:rPr>
              <a:t>（例）</a:t>
            </a:r>
            <a:endParaRPr kumimoji="0" lang="en-US" altLang="ja-JP" sz="2000" kern="0" dirty="0" smtClean="0">
              <a:solidFill>
                <a:prstClr val="black"/>
              </a:solidFill>
              <a:latin typeface="Meiryo UI"/>
              <a:cs typeface="Meiryo UI" panose="020B0604030504040204" pitchFamily="50" charset="-128"/>
            </a:endParaRPr>
          </a:p>
          <a:p>
            <a:pPr defTabSz="914400">
              <a:defRPr/>
            </a:pPr>
            <a:r>
              <a:rPr kumimoji="0" lang="ja-JP" altLang="en-US" sz="2000" kern="0" dirty="0" smtClean="0">
                <a:solidFill>
                  <a:prstClr val="black"/>
                </a:solidFill>
                <a:latin typeface="Meiryo UI"/>
                <a:cs typeface="Meiryo UI" panose="020B0604030504040204" pitchFamily="50" charset="-128"/>
              </a:rPr>
              <a:t>・カテゴリ</a:t>
            </a:r>
            <a:r>
              <a:rPr kumimoji="0" lang="en-US" altLang="ja-JP" sz="2000" kern="0" dirty="0" smtClean="0">
                <a:solidFill>
                  <a:prstClr val="black"/>
                </a:solidFill>
                <a:latin typeface="Meiryo UI"/>
                <a:cs typeface="Meiryo UI" panose="020B0604030504040204" pitchFamily="50" charset="-128"/>
              </a:rPr>
              <a:t>1</a:t>
            </a:r>
            <a:r>
              <a:rPr kumimoji="0" lang="ja-JP" altLang="en-US" sz="2000" kern="0" dirty="0" smtClean="0">
                <a:solidFill>
                  <a:prstClr val="black"/>
                </a:solidFill>
                <a:latin typeface="Meiryo UI"/>
                <a:cs typeface="Meiryo UI" panose="020B0604030504040204" pitchFamily="50" charset="-128"/>
              </a:rPr>
              <a:t>（購入した製品・サービス）</a:t>
            </a:r>
            <a:endParaRPr kumimoji="0" lang="en-US" altLang="ja-JP" sz="2000" kern="0" dirty="0" smtClean="0">
              <a:solidFill>
                <a:prstClr val="black"/>
              </a:solidFill>
              <a:latin typeface="Meiryo UI"/>
              <a:cs typeface="Meiryo UI" panose="020B0604030504040204" pitchFamily="50" charset="-128"/>
            </a:endParaRPr>
          </a:p>
          <a:p>
            <a:pPr defTabSz="914400">
              <a:defRPr/>
            </a:pPr>
            <a:r>
              <a:rPr kumimoji="0" lang="ja-JP" altLang="en-US" sz="2000" kern="0" dirty="0" smtClean="0">
                <a:solidFill>
                  <a:prstClr val="black"/>
                </a:solidFill>
                <a:latin typeface="Meiryo UI"/>
                <a:cs typeface="Meiryo UI" panose="020B0604030504040204" pitchFamily="50" charset="-128"/>
              </a:rPr>
              <a:t>・カテゴリ</a:t>
            </a:r>
            <a:r>
              <a:rPr kumimoji="0" lang="en-US" altLang="ja-JP" sz="2000" kern="0" dirty="0" smtClean="0">
                <a:solidFill>
                  <a:prstClr val="black"/>
                </a:solidFill>
                <a:latin typeface="Meiryo UI"/>
                <a:cs typeface="Meiryo UI" panose="020B0604030504040204" pitchFamily="50" charset="-128"/>
              </a:rPr>
              <a:t>4</a:t>
            </a:r>
            <a:r>
              <a:rPr kumimoji="0" lang="ja-JP" altLang="en-US" sz="2000" kern="0" dirty="0" smtClean="0">
                <a:solidFill>
                  <a:prstClr val="black"/>
                </a:solidFill>
                <a:latin typeface="Meiryo UI"/>
                <a:cs typeface="Meiryo UI" panose="020B0604030504040204" pitchFamily="50" charset="-128"/>
              </a:rPr>
              <a:t>（輸送・配送（上流））</a:t>
            </a:r>
            <a:endParaRPr kumimoji="0" lang="en-US" altLang="ja-JP" sz="2000" kern="0" dirty="0" smtClean="0">
              <a:solidFill>
                <a:prstClr val="black"/>
              </a:solidFill>
              <a:latin typeface="Meiryo UI"/>
              <a:cs typeface="Meiryo UI" panose="020B0604030504040204" pitchFamily="50" charset="-128"/>
            </a:endParaRPr>
          </a:p>
          <a:p>
            <a:pPr defTabSz="914400">
              <a:defRPr/>
            </a:pPr>
            <a:r>
              <a:rPr kumimoji="0" lang="ja-JP" altLang="en-US" sz="2000" kern="0" dirty="0" smtClean="0">
                <a:solidFill>
                  <a:prstClr val="black"/>
                </a:solidFill>
                <a:latin typeface="Meiryo UI"/>
                <a:cs typeface="Meiryo UI" panose="020B0604030504040204" pitchFamily="50" charset="-128"/>
              </a:rPr>
              <a:t>・カテゴリ</a:t>
            </a:r>
            <a:r>
              <a:rPr kumimoji="0" lang="en-US" altLang="ja-JP" sz="2000" kern="0" dirty="0" smtClean="0">
                <a:solidFill>
                  <a:prstClr val="black"/>
                </a:solidFill>
                <a:latin typeface="Meiryo UI"/>
                <a:cs typeface="Meiryo UI" panose="020B0604030504040204" pitchFamily="50" charset="-128"/>
              </a:rPr>
              <a:t>9</a:t>
            </a:r>
            <a:r>
              <a:rPr kumimoji="0" lang="ja-JP" altLang="en-US" sz="2000" kern="0" dirty="0" smtClean="0">
                <a:solidFill>
                  <a:prstClr val="black"/>
                </a:solidFill>
                <a:latin typeface="Meiryo UI"/>
                <a:cs typeface="Meiryo UI" panose="020B0604030504040204" pitchFamily="50" charset="-128"/>
              </a:rPr>
              <a:t>（輸送・配送（下流））</a:t>
            </a:r>
            <a:endParaRPr kumimoji="0" lang="en-US" altLang="ja-JP" sz="2000" kern="0" dirty="0" smtClean="0">
              <a:solidFill>
                <a:prstClr val="black"/>
              </a:solidFill>
              <a:latin typeface="Meiryo UI"/>
              <a:cs typeface="Meiryo UI" panose="020B0604030504040204" pitchFamily="50" charset="-128"/>
            </a:endParaRPr>
          </a:p>
          <a:p>
            <a:pPr defTabSz="914400">
              <a:defRPr/>
            </a:pPr>
            <a:r>
              <a:rPr kumimoji="0" lang="ja-JP" altLang="en-US" sz="2000" kern="0" dirty="0" smtClean="0">
                <a:solidFill>
                  <a:prstClr val="black"/>
                </a:solidFill>
                <a:latin typeface="Meiryo UI"/>
                <a:cs typeface="Meiryo UI" panose="020B0604030504040204" pitchFamily="50" charset="-128"/>
              </a:rPr>
              <a:t>・カテゴリ</a:t>
            </a:r>
            <a:r>
              <a:rPr kumimoji="0" lang="en-US" altLang="ja-JP" sz="2000" kern="0" dirty="0" smtClean="0">
                <a:solidFill>
                  <a:prstClr val="black"/>
                </a:solidFill>
                <a:latin typeface="Meiryo UI"/>
                <a:cs typeface="Meiryo UI" panose="020B0604030504040204" pitchFamily="50" charset="-128"/>
              </a:rPr>
              <a:t>12</a:t>
            </a:r>
            <a:r>
              <a:rPr kumimoji="0" lang="ja-JP" altLang="en-US" sz="2000" kern="0" dirty="0" smtClean="0">
                <a:solidFill>
                  <a:prstClr val="black"/>
                </a:solidFill>
                <a:latin typeface="Meiryo UI"/>
                <a:cs typeface="Meiryo UI" panose="020B0604030504040204" pitchFamily="50" charset="-128"/>
              </a:rPr>
              <a:t>（販売した製品の廃棄）</a:t>
            </a:r>
          </a:p>
        </p:txBody>
      </p:sp>
      <p:sp>
        <p:nvSpPr>
          <p:cNvPr id="30" name="正方形/長方形 29"/>
          <p:cNvSpPr/>
          <p:nvPr/>
        </p:nvSpPr>
        <p:spPr>
          <a:xfrm>
            <a:off x="779218" y="3423393"/>
            <a:ext cx="3240360" cy="3278978"/>
          </a:xfrm>
          <a:prstGeom prst="rect">
            <a:avLst/>
          </a:prstGeom>
          <a:solidFill>
            <a:sysClr val="window" lastClr="FFFFFF"/>
          </a:solidFill>
          <a:ln w="25400" cap="flat" cmpd="sng" algn="ctr">
            <a:solidFill>
              <a:srgbClr val="F14124"/>
            </a:solidFill>
            <a:prstDash val="solid"/>
          </a:ln>
          <a:effectLst/>
        </p:spPr>
        <p:txBody>
          <a:bodyPr rtlCol="0" anchor="ctr"/>
          <a:lstStyle/>
          <a:p>
            <a:pPr algn="ctr" defTabSz="914400">
              <a:spcBef>
                <a:spcPts val="1200"/>
              </a:spcBef>
              <a:defRPr/>
            </a:pPr>
            <a:endParaRPr kumimoji="0" lang="en-US" altLang="ja-JP" sz="100" kern="0" dirty="0" smtClean="0">
              <a:solidFill>
                <a:prstClr val="black"/>
              </a:solidFill>
              <a:latin typeface="Meiryo UI"/>
              <a:cs typeface="Meiryo UI" panose="020B0604030504040204" pitchFamily="50" charset="-128"/>
            </a:endParaRPr>
          </a:p>
          <a:p>
            <a:pPr algn="ctr" defTabSz="914400">
              <a:spcBef>
                <a:spcPts val="1200"/>
              </a:spcBef>
              <a:defRPr/>
            </a:pPr>
            <a:r>
              <a:rPr kumimoji="0" lang="ja-JP" altLang="en-US" sz="2800" kern="0" dirty="0" smtClean="0">
                <a:solidFill>
                  <a:prstClr val="black"/>
                </a:solidFill>
                <a:latin typeface="Meiryo UI"/>
                <a:cs typeface="Meiryo UI" panose="020B0604030504040204" pitchFamily="50" charset="-128"/>
              </a:rPr>
              <a:t>容器製造時の</a:t>
            </a:r>
            <a:endParaRPr kumimoji="0" lang="en-US" altLang="ja-JP" sz="2800" kern="0" dirty="0" smtClean="0">
              <a:solidFill>
                <a:prstClr val="black"/>
              </a:solidFill>
              <a:latin typeface="Meiryo UI"/>
              <a:cs typeface="Meiryo UI" panose="020B0604030504040204" pitchFamily="50" charset="-128"/>
            </a:endParaRPr>
          </a:p>
          <a:p>
            <a:pPr algn="ctr" defTabSz="914400">
              <a:defRPr/>
            </a:pPr>
            <a:r>
              <a:rPr kumimoji="0" lang="ja-JP" altLang="en-US" sz="2800" kern="0" dirty="0" smtClean="0">
                <a:solidFill>
                  <a:prstClr val="black"/>
                </a:solidFill>
                <a:latin typeface="Meiryo UI"/>
                <a:cs typeface="Meiryo UI" panose="020B0604030504040204" pitchFamily="50" charset="-128"/>
              </a:rPr>
              <a:t>新規技術の採用</a:t>
            </a:r>
            <a:endParaRPr kumimoji="0" lang="en-US" altLang="ja-JP" sz="2800" kern="0" dirty="0" smtClean="0">
              <a:solidFill>
                <a:prstClr val="black"/>
              </a:solidFill>
              <a:latin typeface="Meiryo UI"/>
              <a:cs typeface="Meiryo UI" panose="020B0604030504040204" pitchFamily="50" charset="-128"/>
            </a:endParaRPr>
          </a:p>
          <a:p>
            <a:pPr algn="ctr" defTabSz="914400">
              <a:defRPr/>
            </a:pPr>
            <a:endParaRPr kumimoji="0" lang="en-US" altLang="ja-JP" sz="4400" kern="0" dirty="0" smtClean="0">
              <a:solidFill>
                <a:prstClr val="black"/>
              </a:solidFill>
              <a:latin typeface="Meiryo UI"/>
              <a:cs typeface="Meiryo UI" panose="020B0604030504040204" pitchFamily="50" charset="-128"/>
            </a:endParaRPr>
          </a:p>
          <a:p>
            <a:pPr defTabSz="914400">
              <a:defRPr/>
            </a:pPr>
            <a:r>
              <a:rPr kumimoji="0" lang="ja-JP" altLang="en-US" sz="2000" kern="0" dirty="0" smtClean="0">
                <a:solidFill>
                  <a:prstClr val="black"/>
                </a:solidFill>
                <a:latin typeface="Meiryo UI"/>
                <a:cs typeface="Meiryo UI" panose="020B0604030504040204" pitchFamily="50" charset="-128"/>
              </a:rPr>
              <a:t>（例）</a:t>
            </a:r>
            <a:endParaRPr kumimoji="0" lang="en-US" altLang="ja-JP" sz="2000" kern="0" dirty="0" smtClean="0">
              <a:solidFill>
                <a:prstClr val="black"/>
              </a:solidFill>
              <a:latin typeface="Meiryo UI"/>
              <a:cs typeface="Meiryo UI" panose="020B0604030504040204" pitchFamily="50" charset="-128"/>
            </a:endParaRPr>
          </a:p>
          <a:p>
            <a:pPr defTabSz="914400">
              <a:defRPr/>
            </a:pPr>
            <a:r>
              <a:rPr kumimoji="0" lang="ja-JP" altLang="en-US" sz="2000" kern="0" dirty="0" smtClean="0">
                <a:solidFill>
                  <a:prstClr val="black"/>
                </a:solidFill>
                <a:latin typeface="Meiryo UI"/>
                <a:cs typeface="Meiryo UI" panose="020B0604030504040204" pitchFamily="50" charset="-128"/>
              </a:rPr>
              <a:t>・容器の軽量化</a:t>
            </a:r>
            <a:endParaRPr kumimoji="0" lang="en-US" altLang="ja-JP" sz="2000" kern="0" dirty="0" smtClean="0">
              <a:solidFill>
                <a:prstClr val="black"/>
              </a:solidFill>
              <a:latin typeface="Meiryo UI"/>
              <a:cs typeface="Meiryo UI" panose="020B0604030504040204" pitchFamily="50" charset="-128"/>
            </a:endParaRPr>
          </a:p>
          <a:p>
            <a:pPr defTabSz="914400">
              <a:defRPr/>
            </a:pPr>
            <a:r>
              <a:rPr kumimoji="0" lang="ja-JP" altLang="en-US" sz="2000" kern="0" dirty="0" smtClean="0">
                <a:solidFill>
                  <a:prstClr val="black"/>
                </a:solidFill>
                <a:latin typeface="Meiryo UI"/>
                <a:cs typeface="Meiryo UI" panose="020B0604030504040204" pitchFamily="50" charset="-128"/>
              </a:rPr>
              <a:t>・容器製造の効率化</a:t>
            </a:r>
            <a:endParaRPr kumimoji="0" lang="en-US" altLang="ja-JP" sz="2000" kern="0" dirty="0" smtClean="0">
              <a:solidFill>
                <a:prstClr val="black"/>
              </a:solidFill>
              <a:latin typeface="Meiryo UI"/>
              <a:cs typeface="Meiryo UI" panose="020B0604030504040204" pitchFamily="50" charset="-128"/>
            </a:endParaRPr>
          </a:p>
          <a:p>
            <a:pPr defTabSz="914400">
              <a:defRPr/>
            </a:pPr>
            <a:r>
              <a:rPr kumimoji="0" lang="ja-JP" altLang="en-US" sz="2000" kern="0" dirty="0" smtClean="0">
                <a:solidFill>
                  <a:prstClr val="black"/>
                </a:solidFill>
                <a:latin typeface="Meiryo UI"/>
                <a:cs typeface="Meiryo UI" panose="020B0604030504040204" pitchFamily="50" charset="-128"/>
              </a:rPr>
              <a:t>・新規原料の採用（リサイクルプラ、バイオプラ）</a:t>
            </a:r>
            <a:endParaRPr kumimoji="0" lang="en-US" altLang="ja-JP" sz="2000" kern="0" dirty="0" smtClean="0">
              <a:solidFill>
                <a:prstClr val="black"/>
              </a:solidFill>
              <a:latin typeface="Meiryo UI"/>
              <a:cs typeface="Meiryo UI" panose="020B0604030504040204" pitchFamily="50" charset="-128"/>
            </a:endParaRPr>
          </a:p>
        </p:txBody>
      </p:sp>
      <p:sp>
        <p:nvSpPr>
          <p:cNvPr id="31" name="正方形/長方形 30"/>
          <p:cNvSpPr/>
          <p:nvPr/>
        </p:nvSpPr>
        <p:spPr>
          <a:xfrm>
            <a:off x="5885822" y="3135545"/>
            <a:ext cx="3886685" cy="361577"/>
          </a:xfrm>
          <a:prstGeom prst="rect">
            <a:avLst/>
          </a:prstGeom>
          <a:solidFill>
            <a:srgbClr val="FF8021">
              <a:lumMod val="20000"/>
              <a:lumOff val="80000"/>
            </a:srgbClr>
          </a:solidFill>
          <a:ln w="25400" cap="flat" cmpd="sng" algn="ctr">
            <a:solidFill>
              <a:srgbClr val="FF8021"/>
            </a:solidFill>
            <a:prstDash val="solid"/>
          </a:ln>
          <a:effectLst/>
        </p:spPr>
        <p:txBody>
          <a:bodyPr rtlCol="0" anchor="ctr"/>
          <a:lstStyle/>
          <a:p>
            <a:pPr algn="ctr" defTabSz="914400">
              <a:defRPr/>
            </a:pPr>
            <a:r>
              <a:rPr kumimoji="0" lang="en-US" altLang="ja-JP" sz="2400" kern="0" dirty="0" smtClean="0">
                <a:solidFill>
                  <a:prstClr val="black"/>
                </a:solidFill>
                <a:latin typeface="Meiryo UI"/>
                <a:cs typeface="Meiryo UI" panose="020B0604030504040204" pitchFamily="50" charset="-128"/>
              </a:rPr>
              <a:t>B</a:t>
            </a:r>
            <a:r>
              <a:rPr kumimoji="0" lang="ja-JP" altLang="en-US" sz="2400" kern="0" dirty="0" smtClean="0">
                <a:solidFill>
                  <a:prstClr val="black"/>
                </a:solidFill>
                <a:latin typeface="Meiryo UI"/>
                <a:cs typeface="Meiryo UI" panose="020B0604030504040204" pitchFamily="50" charset="-128"/>
              </a:rPr>
              <a:t>食品</a:t>
            </a:r>
          </a:p>
        </p:txBody>
      </p:sp>
      <p:sp>
        <p:nvSpPr>
          <p:cNvPr id="32" name="正方形/長方形 31"/>
          <p:cNvSpPr/>
          <p:nvPr/>
        </p:nvSpPr>
        <p:spPr>
          <a:xfrm>
            <a:off x="978242" y="3095261"/>
            <a:ext cx="2951603" cy="361577"/>
          </a:xfrm>
          <a:prstGeom prst="rect">
            <a:avLst/>
          </a:prstGeom>
          <a:solidFill>
            <a:srgbClr val="F14124">
              <a:lumMod val="20000"/>
              <a:lumOff val="80000"/>
            </a:srgbClr>
          </a:solidFill>
          <a:ln w="25400" cap="flat" cmpd="sng" algn="ctr">
            <a:solidFill>
              <a:srgbClr val="F14124"/>
            </a:solidFill>
            <a:prstDash val="solid"/>
          </a:ln>
          <a:effectLst/>
        </p:spPr>
        <p:txBody>
          <a:bodyPr rtlCol="0" anchor="ctr"/>
          <a:lstStyle/>
          <a:p>
            <a:pPr algn="ctr" defTabSz="914400">
              <a:defRPr/>
            </a:pPr>
            <a:r>
              <a:rPr kumimoji="0" lang="ja-JP" altLang="en-US" sz="2400" kern="0" dirty="0" smtClean="0">
                <a:solidFill>
                  <a:prstClr val="black"/>
                </a:solidFill>
                <a:latin typeface="Meiryo UI"/>
                <a:cs typeface="Meiryo UI" panose="020B0604030504040204" pitchFamily="50" charset="-128"/>
              </a:rPr>
              <a:t>サプライヤー</a:t>
            </a:r>
          </a:p>
        </p:txBody>
      </p:sp>
      <p:sp>
        <p:nvSpPr>
          <p:cNvPr id="33" name="右矢印 32"/>
          <p:cNvSpPr/>
          <p:nvPr/>
        </p:nvSpPr>
        <p:spPr>
          <a:xfrm>
            <a:off x="4664853" y="3780313"/>
            <a:ext cx="563786" cy="2404059"/>
          </a:xfrm>
          <a:prstGeom prst="rightArrow">
            <a:avLst/>
          </a:prstGeom>
          <a:solidFill>
            <a:sysClr val="window" lastClr="FFFFFF"/>
          </a:solidFill>
          <a:ln w="25400" cap="flat" cmpd="sng" algn="ctr">
            <a:solidFill>
              <a:srgbClr val="FF4747"/>
            </a:solidFill>
            <a:prstDash val="solid"/>
          </a:ln>
          <a:effectLst/>
        </p:spPr>
        <p:txBody>
          <a:bodyPr rtlCol="0" anchor="ctr"/>
          <a:lstStyle/>
          <a:p>
            <a:pPr algn="ctr" defTabSz="914400">
              <a:lnSpc>
                <a:spcPct val="120000"/>
              </a:lnSpc>
              <a:spcAft>
                <a:spcPct val="70000"/>
              </a:spcAft>
              <a:defRPr/>
            </a:pPr>
            <a:endParaRPr kumimoji="0" lang="ja-JP" altLang="en-US" sz="2400" b="1" kern="0" dirty="0" smtClean="0">
              <a:solidFill>
                <a:prstClr val="black"/>
              </a:solidFill>
              <a:latin typeface="Meiryo UI"/>
              <a:cs typeface="Meiryo UI" panose="020B0604030504040204" pitchFamily="50" charset="-128"/>
            </a:endParaRPr>
          </a:p>
        </p:txBody>
      </p:sp>
      <p:sp>
        <p:nvSpPr>
          <p:cNvPr id="34" name="右矢印 33"/>
          <p:cNvSpPr/>
          <p:nvPr/>
        </p:nvSpPr>
        <p:spPr>
          <a:xfrm rot="5400000">
            <a:off x="2117505" y="4740026"/>
            <a:ext cx="563786" cy="484632"/>
          </a:xfrm>
          <a:prstGeom prst="rightArrow">
            <a:avLst/>
          </a:prstGeom>
          <a:solidFill>
            <a:sysClr val="window" lastClr="FFFFFF"/>
          </a:solidFill>
          <a:ln w="25400" cap="flat" cmpd="sng" algn="ctr">
            <a:solidFill>
              <a:srgbClr val="FF4747"/>
            </a:solidFill>
            <a:prstDash val="solid"/>
          </a:ln>
          <a:effectLst/>
        </p:spPr>
        <p:txBody>
          <a:bodyPr rtlCol="0" anchor="ctr"/>
          <a:lstStyle/>
          <a:p>
            <a:pPr algn="ctr" defTabSz="914400">
              <a:lnSpc>
                <a:spcPct val="120000"/>
              </a:lnSpc>
              <a:spcAft>
                <a:spcPct val="70000"/>
              </a:spcAft>
              <a:defRPr/>
            </a:pPr>
            <a:endParaRPr kumimoji="0" lang="ja-JP" altLang="en-US" sz="1400" b="1" kern="0" dirty="0" smtClean="0">
              <a:solidFill>
                <a:prstClr val="black"/>
              </a:solidFill>
              <a:latin typeface="Meiryo UI"/>
            </a:endParaRPr>
          </a:p>
        </p:txBody>
      </p:sp>
    </p:spTree>
    <p:extLst>
      <p:ext uri="{BB962C8B-B14F-4D97-AF65-F5344CB8AC3E}">
        <p14:creationId xmlns:p14="http://schemas.microsoft.com/office/powerpoint/2010/main" val="9893602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カテゴリ</a:t>
            </a:r>
            <a:r>
              <a:rPr lang="en-US" altLang="ja-JP" dirty="0"/>
              <a:t>1</a:t>
            </a:r>
            <a:r>
              <a:rPr lang="ja-JP" altLang="en-US" dirty="0"/>
              <a:t>の削減目標例</a:t>
            </a:r>
          </a:p>
        </p:txBody>
      </p:sp>
      <p:sp>
        <p:nvSpPr>
          <p:cNvPr id="12" name="右矢印 11"/>
          <p:cNvSpPr/>
          <p:nvPr/>
        </p:nvSpPr>
        <p:spPr>
          <a:xfrm>
            <a:off x="622482" y="6556278"/>
            <a:ext cx="782554" cy="439993"/>
          </a:xfrm>
          <a:prstGeom prst="rightArrow">
            <a:avLst/>
          </a:prstGeom>
          <a:solidFill>
            <a:sysClr val="window" lastClr="FFFFFF"/>
          </a:solidFill>
          <a:ln w="25400" cap="flat" cmpd="sng" algn="ctr">
            <a:solidFill>
              <a:srgbClr val="4E67C8">
                <a:shade val="50000"/>
              </a:srgbClr>
            </a:solidFill>
            <a:prstDash val="solid"/>
          </a:ln>
          <a:effectLst/>
        </p:spPr>
        <p:txBody>
          <a:bodyPr rtlCol="0" anchor="ctr"/>
          <a:lstStyle/>
          <a:p>
            <a:pPr algn="ctr" defTabSz="914400">
              <a:defRPr/>
            </a:pPr>
            <a:endParaRPr kumimoji="0" lang="ja-JP" altLang="en-US" sz="1800" kern="0" smtClean="0">
              <a:solidFill>
                <a:prstClr val="white"/>
              </a:solidFill>
              <a:latin typeface="Meiryo UI"/>
            </a:endParaRPr>
          </a:p>
        </p:txBody>
      </p:sp>
      <p:sp>
        <p:nvSpPr>
          <p:cNvPr id="13" name="タイトル 1"/>
          <p:cNvSpPr txBox="1">
            <a:spLocks/>
          </p:cNvSpPr>
          <p:nvPr/>
        </p:nvSpPr>
        <p:spPr bwMode="auto">
          <a:xfrm>
            <a:off x="1613512" y="6523492"/>
            <a:ext cx="8420100" cy="50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defTabSz="914400">
              <a:defRPr/>
            </a:pPr>
            <a:r>
              <a:rPr lang="ja-JP" altLang="en-US" sz="2800" b="0" kern="0" dirty="0" smtClean="0">
                <a:latin typeface="Meiryo UI"/>
                <a:ea typeface="Meiryo UI"/>
              </a:rPr>
              <a:t>サプライヤーに目標設定をさせる対策もある！</a:t>
            </a:r>
            <a:endParaRPr lang="ja-JP" altLang="en-US" sz="2800" b="0" kern="0" dirty="0">
              <a:latin typeface="Meiryo UI"/>
              <a:ea typeface="Meiryo UI"/>
            </a:endParaRPr>
          </a:p>
        </p:txBody>
      </p:sp>
      <p:sp>
        <p:nvSpPr>
          <p:cNvPr id="14" name="テキスト ボックス 11"/>
          <p:cNvSpPr txBox="1">
            <a:spLocks noChangeArrowheads="1"/>
          </p:cNvSpPr>
          <p:nvPr/>
        </p:nvSpPr>
        <p:spPr bwMode="auto">
          <a:xfrm>
            <a:off x="622482" y="7211203"/>
            <a:ext cx="89554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120000"/>
              </a:lnSpc>
              <a:spcBef>
                <a:spcPct val="0"/>
              </a:spcBef>
              <a:spcAft>
                <a:spcPct val="70000"/>
              </a:spcAft>
              <a:defRPr/>
            </a:pPr>
            <a:r>
              <a:rPr lang="en-US" altLang="ja-JP" sz="1050" dirty="0">
                <a:solidFill>
                  <a:srgbClr val="000000"/>
                </a:solidFill>
                <a:latin typeface="Meiryo UI"/>
                <a:ea typeface="Meiryo UI"/>
                <a:cs typeface="Meiryo UI" pitchFamily="50" charset="-128"/>
              </a:rPr>
              <a:t>[</a:t>
            </a:r>
            <a:r>
              <a:rPr lang="ja-JP" altLang="en-US" sz="1050" dirty="0" smtClean="0">
                <a:solidFill>
                  <a:srgbClr val="000000"/>
                </a:solidFill>
                <a:latin typeface="Meiryo UI"/>
                <a:ea typeface="Meiryo UI"/>
                <a:cs typeface="Meiryo UI" pitchFamily="50" charset="-128"/>
              </a:rPr>
              <a:t>出所</a:t>
            </a:r>
            <a:r>
              <a:rPr lang="en-US" altLang="ja-JP" sz="1050" dirty="0" smtClean="0">
                <a:solidFill>
                  <a:srgbClr val="000000"/>
                </a:solidFill>
                <a:latin typeface="Meiryo UI"/>
                <a:ea typeface="Meiryo UI"/>
                <a:cs typeface="Meiryo UI" pitchFamily="50" charset="-128"/>
              </a:rPr>
              <a:t>]Science </a:t>
            </a:r>
            <a:r>
              <a:rPr lang="en-US" altLang="ja-JP" sz="1050" dirty="0">
                <a:solidFill>
                  <a:srgbClr val="000000"/>
                </a:solidFill>
                <a:latin typeface="Meiryo UI"/>
                <a:ea typeface="Meiryo UI"/>
                <a:cs typeface="Meiryo UI" pitchFamily="50" charset="-128"/>
              </a:rPr>
              <a:t>Based Targets</a:t>
            </a:r>
            <a:r>
              <a:rPr lang="ja-JP" altLang="en-US" sz="1050" dirty="0" smtClean="0">
                <a:solidFill>
                  <a:srgbClr val="000000"/>
                </a:solidFill>
                <a:latin typeface="Meiryo UI"/>
                <a:ea typeface="Meiryo UI"/>
                <a:cs typeface="Meiryo UI" pitchFamily="50" charset="-128"/>
              </a:rPr>
              <a:t>ホームページ</a:t>
            </a:r>
            <a:r>
              <a:rPr lang="ja-JP" altLang="en-US" sz="1050" dirty="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Companies</a:t>
            </a:r>
            <a:r>
              <a:rPr lang="ja-JP" altLang="en-US" sz="1050" dirty="0" smtClean="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Take</a:t>
            </a:r>
            <a:r>
              <a:rPr lang="ja-JP" altLang="en-US" sz="1050" dirty="0" smtClean="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Action</a:t>
            </a:r>
            <a:r>
              <a:rPr lang="ja-JP" altLang="en-US" sz="1050" dirty="0" smtClean="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http</a:t>
            </a:r>
            <a:r>
              <a:rPr lang="en-US" altLang="ja-JP" sz="1050" dirty="0">
                <a:solidFill>
                  <a:srgbClr val="000000"/>
                </a:solidFill>
                <a:latin typeface="Meiryo UI"/>
                <a:ea typeface="Meiryo UI"/>
                <a:cs typeface="Meiryo UI" pitchFamily="50" charset="-128"/>
              </a:rPr>
              <a:t>://sciencebasedtargets.org/companies-taking-action</a:t>
            </a:r>
            <a:r>
              <a:rPr lang="en-US" altLang="ja-JP" sz="1050" dirty="0" smtClean="0">
                <a:solidFill>
                  <a:srgbClr val="000000"/>
                </a:solidFill>
                <a:latin typeface="Meiryo UI"/>
                <a:ea typeface="Meiryo UI"/>
                <a:cs typeface="Meiryo UI" pitchFamily="50" charset="-128"/>
              </a:rPr>
              <a:t>/</a:t>
            </a:r>
            <a:r>
              <a:rPr lang="ja-JP" altLang="en-US" sz="1050" dirty="0" smtClean="0">
                <a:solidFill>
                  <a:srgbClr val="000000"/>
                </a:solidFill>
                <a:latin typeface="Meiryo UI"/>
                <a:ea typeface="Meiryo UI"/>
                <a:cs typeface="Meiryo UI" pitchFamily="50" charset="-128"/>
              </a:rPr>
              <a:t>）より作成</a:t>
            </a:r>
            <a:endParaRPr lang="ja-JP" altLang="en-US" sz="1050" dirty="0">
              <a:solidFill>
                <a:srgbClr val="000000"/>
              </a:solidFill>
              <a:latin typeface="Meiryo UI"/>
              <a:ea typeface="Meiryo UI"/>
              <a:cs typeface="Meiryo UI" pitchFamily="50" charset="-128"/>
            </a:endParaRPr>
          </a:p>
        </p:txBody>
      </p:sp>
      <p:graphicFrame>
        <p:nvGraphicFramePr>
          <p:cNvPr id="8" name="表 7"/>
          <p:cNvGraphicFramePr>
            <a:graphicFrameLocks noGrp="1"/>
          </p:cNvGraphicFramePr>
          <p:nvPr>
            <p:extLst/>
          </p:nvPr>
        </p:nvGraphicFramePr>
        <p:xfrm>
          <a:off x="416098" y="1147198"/>
          <a:ext cx="9859617" cy="5076000"/>
        </p:xfrm>
        <a:graphic>
          <a:graphicData uri="http://schemas.openxmlformats.org/drawingml/2006/table">
            <a:tbl>
              <a:tblPr firstRow="1" bandRow="1"/>
              <a:tblGrid>
                <a:gridCol w="1556788">
                  <a:extLst>
                    <a:ext uri="{9D8B030D-6E8A-4147-A177-3AD203B41FA5}">
                      <a16:colId xmlns:a16="http://schemas.microsoft.com/office/drawing/2014/main" val="20001"/>
                    </a:ext>
                  </a:extLst>
                </a:gridCol>
                <a:gridCol w="1068050">
                  <a:extLst>
                    <a:ext uri="{9D8B030D-6E8A-4147-A177-3AD203B41FA5}">
                      <a16:colId xmlns:a16="http://schemas.microsoft.com/office/drawing/2014/main" val="20000"/>
                    </a:ext>
                  </a:extLst>
                </a:gridCol>
                <a:gridCol w="1190924">
                  <a:extLst>
                    <a:ext uri="{9D8B030D-6E8A-4147-A177-3AD203B41FA5}">
                      <a16:colId xmlns:a16="http://schemas.microsoft.com/office/drawing/2014/main" val="20003"/>
                    </a:ext>
                  </a:extLst>
                </a:gridCol>
                <a:gridCol w="954629">
                  <a:extLst>
                    <a:ext uri="{9D8B030D-6E8A-4147-A177-3AD203B41FA5}">
                      <a16:colId xmlns:a16="http://schemas.microsoft.com/office/drawing/2014/main" val="20005"/>
                    </a:ext>
                  </a:extLst>
                </a:gridCol>
                <a:gridCol w="5089226">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n-ea"/>
                          <a:ea typeface="+mn-ea"/>
                          <a:cs typeface="Meiryo UI" panose="020B0604030504040204" pitchFamily="50" charset="-128"/>
                        </a:rPr>
                        <a:t>企業名</a:t>
                      </a:r>
                      <a:endParaRPr kumimoji="1" lang="ja-JP" altLang="en-US" sz="1800" dirty="0">
                        <a:latin typeface="+mn-ea"/>
                        <a:ea typeface="+mn-ea"/>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n-ea"/>
                          <a:ea typeface="+mn-ea"/>
                          <a:cs typeface="Meiryo UI" panose="020B0604030504040204" pitchFamily="50" charset="-128"/>
                        </a:rPr>
                        <a:t>セクター</a:t>
                      </a:r>
                      <a:endParaRPr kumimoji="1" lang="ja-JP" altLang="en-US" sz="1800" dirty="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n-ea"/>
                          <a:ea typeface="+mn-ea"/>
                          <a:cs typeface="Meiryo UI" panose="020B0604030504040204" pitchFamily="50" charset="-128"/>
                        </a:rPr>
                        <a:t>目標</a:t>
                      </a:r>
                      <a:endParaRPr kumimoji="1" lang="ja-JP" altLang="en-US" sz="1800" dirty="0">
                        <a:latin typeface="+mn-ea"/>
                        <a:ea typeface="+mn-ea"/>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a:latin typeface="+mn-ea"/>
                          <a:ea typeface="+mn-ea"/>
                          <a:cs typeface="Meiryo UI" panose="020B0604030504040204" pitchFamily="50" charset="-128"/>
                        </a:rPr>
                        <a:t>Scope</a:t>
                      </a:r>
                      <a:endParaRPr kumimoji="1" lang="ja-JP" altLang="en-US" sz="18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n-ea"/>
                          <a:ea typeface="+mn-ea"/>
                          <a:cs typeface="Meiryo UI" panose="020B0604030504040204" pitchFamily="50" charset="-128"/>
                        </a:rPr>
                        <a:t>大和ハウス</a:t>
                      </a:r>
                      <a:r>
                        <a:rPr kumimoji="1" lang="en-US" altLang="ja-JP" sz="1800" dirty="0" smtClean="0">
                          <a:latin typeface="+mn-ea"/>
                          <a:ea typeface="+mn-ea"/>
                          <a:cs typeface="Meiryo UI" panose="020B0604030504040204" pitchFamily="50" charset="-128"/>
                        </a:rPr>
                        <a:t/>
                      </a:r>
                      <a:br>
                        <a:rPr kumimoji="1" lang="en-US" altLang="ja-JP" sz="1800" dirty="0" smtClean="0">
                          <a:latin typeface="+mn-ea"/>
                          <a:ea typeface="+mn-ea"/>
                          <a:cs typeface="Meiryo UI" panose="020B0604030504040204" pitchFamily="50" charset="-128"/>
                        </a:rPr>
                      </a:br>
                      <a:r>
                        <a:rPr kumimoji="1" lang="ja-JP" altLang="en-US" sz="1800" dirty="0" smtClean="0">
                          <a:latin typeface="+mn-ea"/>
                          <a:ea typeface="+mn-ea"/>
                          <a:cs typeface="Meiryo UI" panose="020B0604030504040204" pitchFamily="50" charset="-128"/>
                        </a:rPr>
                        <a:t>工業</a:t>
                      </a:r>
                      <a:endParaRPr kumimoji="1" lang="ja-JP" altLang="en-US" sz="18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n-ea"/>
                          <a:ea typeface="+mn-ea"/>
                          <a:cs typeface="Meiryo UI" panose="020B0604030504040204" pitchFamily="50" charset="-128"/>
                        </a:rPr>
                        <a:t>建設業</a:t>
                      </a:r>
                      <a:endParaRPr kumimoji="1" lang="ja-JP" altLang="en-US" sz="18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800" dirty="0" smtClean="0">
                          <a:latin typeface="+mn-ea"/>
                          <a:ea typeface="+mn-ea"/>
                          <a:cs typeface="Meiryo UI" panose="020B0604030504040204" pitchFamily="50" charset="-128"/>
                        </a:rPr>
                        <a:t>Scope3</a:t>
                      </a:r>
                    </a:p>
                    <a:p>
                      <a:pPr algn="ctr"/>
                      <a:r>
                        <a:rPr kumimoji="1" lang="ja-JP" altLang="en-US" sz="1800" dirty="0" smtClean="0">
                          <a:latin typeface="+mn-ea"/>
                          <a:ea typeface="+mn-ea"/>
                          <a:cs typeface="Meiryo UI" panose="020B0604030504040204" pitchFamily="50" charset="-128"/>
                        </a:rPr>
                        <a:t>カテゴリ</a:t>
                      </a:r>
                      <a:r>
                        <a:rPr kumimoji="1" lang="en-US" altLang="ja-JP" sz="1800" dirty="0" smtClean="0">
                          <a:latin typeface="+mn-ea"/>
                          <a:ea typeface="+mn-ea"/>
                          <a:cs typeface="Meiryo UI" panose="020B0604030504040204" pitchFamily="50" charset="-128"/>
                        </a:rPr>
                        <a:t>1</a:t>
                      </a:r>
                      <a:endParaRPr kumimoji="1" lang="ja-JP" altLang="en-US" sz="1800" dirty="0" smtClean="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lang="en-US" altLang="ja-JP" sz="1800" dirty="0" smtClean="0">
                          <a:latin typeface="+mn-ea"/>
                          <a:ea typeface="+mn-ea"/>
                        </a:rPr>
                        <a:t>2025</a:t>
                      </a:r>
                      <a:r>
                        <a:rPr lang="ja-JP" altLang="en-US" sz="1800" dirty="0" smtClean="0">
                          <a:latin typeface="+mn-ea"/>
                          <a:ea typeface="+mn-ea"/>
                        </a:rPr>
                        <a:t>年</a:t>
                      </a:r>
                      <a:endParaRPr lang="ja-JP" altLang="en-US" sz="1800" dirty="0">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800" dirty="0" smtClean="0">
                          <a:latin typeface="+mn-ea"/>
                          <a:ea typeface="+mn-ea"/>
                        </a:rPr>
                        <a:t>購入先サプライヤーの</a:t>
                      </a:r>
                      <a:r>
                        <a:rPr lang="en-US" altLang="ja-JP" sz="1800" dirty="0" smtClean="0">
                          <a:latin typeface="+mn-ea"/>
                          <a:ea typeface="+mn-ea"/>
                        </a:rPr>
                        <a:t>90</a:t>
                      </a:r>
                      <a:r>
                        <a:rPr lang="ja-JP" altLang="en-US" sz="1800" dirty="0" smtClean="0">
                          <a:latin typeface="+mn-ea"/>
                          <a:ea typeface="+mn-ea"/>
                        </a:rPr>
                        <a:t>％に</a:t>
                      </a:r>
                      <a:r>
                        <a:rPr lang="en-US" altLang="ja-JP" sz="1800" dirty="0" smtClean="0">
                          <a:latin typeface="+mn-ea"/>
                          <a:ea typeface="+mn-ea"/>
                        </a:rPr>
                        <a:t>SBT</a:t>
                      </a:r>
                      <a:r>
                        <a:rPr lang="ja-JP" altLang="en-US" sz="1800" dirty="0" smtClean="0">
                          <a:latin typeface="+mn-ea"/>
                          <a:ea typeface="+mn-ea"/>
                        </a:rPr>
                        <a:t>目標を設定させる</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n-ea"/>
                          <a:ea typeface="+mn-ea"/>
                          <a:cs typeface="Meiryo UI" panose="020B0604030504040204" pitchFamily="50" charset="-128"/>
                        </a:rPr>
                        <a:t>第一三共</a:t>
                      </a:r>
                      <a:endParaRPr kumimoji="1" lang="ja-JP" altLang="en-US" sz="18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n-ea"/>
                          <a:ea typeface="+mn-ea"/>
                          <a:cs typeface="Meiryo UI" panose="020B0604030504040204" pitchFamily="50" charset="-128"/>
                        </a:rPr>
                        <a:t>医薬品</a:t>
                      </a:r>
                      <a:endParaRPr kumimoji="1" lang="ja-JP" altLang="en-US" sz="18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smtClean="0">
                          <a:latin typeface="+mn-ea"/>
                          <a:ea typeface="+mn-ea"/>
                          <a:cs typeface="Meiryo UI" panose="020B0604030504040204" pitchFamily="50" charset="-128"/>
                        </a:rPr>
                        <a:t>Scope3</a:t>
                      </a:r>
                    </a:p>
                    <a:p>
                      <a:pPr algn="ctr"/>
                      <a:r>
                        <a:rPr kumimoji="1" lang="ja-JP" altLang="en-US" sz="1800" dirty="0" smtClean="0">
                          <a:latin typeface="+mn-ea"/>
                          <a:ea typeface="+mn-ea"/>
                          <a:cs typeface="Meiryo UI" panose="020B0604030504040204" pitchFamily="50" charset="-128"/>
                        </a:rPr>
                        <a:t>カテゴリ</a:t>
                      </a:r>
                      <a:r>
                        <a:rPr kumimoji="1" lang="en-US" altLang="ja-JP" sz="1800" dirty="0" smtClean="0">
                          <a:latin typeface="+mn-ea"/>
                          <a:ea typeface="+mn-ea"/>
                          <a:cs typeface="Meiryo UI" panose="020B0604030504040204" pitchFamily="50" charset="-128"/>
                        </a:rPr>
                        <a:t>1</a:t>
                      </a:r>
                      <a:endParaRPr kumimoji="1" lang="ja-JP" altLang="en-US" sz="18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fontAlgn="ctr"/>
                      <a:r>
                        <a:rPr lang="en-US" altLang="ja-JP" sz="1800" u="none" strike="noStrike" dirty="0">
                          <a:solidFill>
                            <a:schemeClr val="tx1"/>
                          </a:solidFill>
                          <a:effectLst/>
                          <a:latin typeface="+mn-ea"/>
                          <a:ea typeface="+mn-ea"/>
                        </a:rPr>
                        <a:t>2020</a:t>
                      </a:r>
                      <a:r>
                        <a:rPr lang="ja-JP" altLang="en-US" sz="1800" u="none" strike="noStrike" dirty="0">
                          <a:solidFill>
                            <a:schemeClr val="tx1"/>
                          </a:solidFill>
                          <a:effectLst/>
                          <a:latin typeface="+mn-ea"/>
                          <a:ea typeface="+mn-ea"/>
                        </a:rPr>
                        <a:t>年</a:t>
                      </a:r>
                      <a:endParaRPr lang="ja-JP" altLang="en-US" sz="18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l" rtl="0" fontAlgn="ctr"/>
                      <a:r>
                        <a:rPr lang="ja-JP" altLang="en-US" sz="1800" u="none" strike="noStrike" dirty="0">
                          <a:solidFill>
                            <a:schemeClr val="tx1"/>
                          </a:solidFill>
                          <a:effectLst/>
                          <a:latin typeface="+mn-ea"/>
                          <a:ea typeface="+mn-ea"/>
                        </a:rPr>
                        <a:t>主要サプライヤーの</a:t>
                      </a:r>
                      <a:r>
                        <a:rPr lang="en-US" altLang="ja-JP" sz="1800" u="none" strike="noStrike" dirty="0">
                          <a:solidFill>
                            <a:schemeClr val="tx1"/>
                          </a:solidFill>
                          <a:effectLst/>
                          <a:latin typeface="+mn-ea"/>
                          <a:ea typeface="+mn-ea"/>
                        </a:rPr>
                        <a:t>90%</a:t>
                      </a:r>
                      <a:r>
                        <a:rPr lang="ja-JP" altLang="en-US" sz="1800" u="none" strike="noStrike" dirty="0" smtClean="0">
                          <a:solidFill>
                            <a:schemeClr val="tx1"/>
                          </a:solidFill>
                          <a:effectLst/>
                          <a:latin typeface="+mn-ea"/>
                          <a:ea typeface="+mn-ea"/>
                        </a:rPr>
                        <a:t>に削減</a:t>
                      </a:r>
                      <a:r>
                        <a:rPr lang="ja-JP" altLang="en-US" sz="1800" u="none" strike="noStrike" dirty="0">
                          <a:solidFill>
                            <a:schemeClr val="tx1"/>
                          </a:solidFill>
                          <a:effectLst/>
                          <a:latin typeface="+mn-ea"/>
                          <a:ea typeface="+mn-ea"/>
                        </a:rPr>
                        <a:t>目標を設定させる</a:t>
                      </a:r>
                      <a:endParaRPr lang="ja-JP" altLang="en-US" sz="18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n-ea"/>
                          <a:ea typeface="+mn-ea"/>
                          <a:cs typeface="Meiryo UI" panose="020B0604030504040204" pitchFamily="50" charset="-128"/>
                        </a:rPr>
                        <a:t>ナブテスコ</a:t>
                      </a:r>
                      <a:endParaRPr kumimoji="1" lang="ja-JP" altLang="en-US" sz="18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n-ea"/>
                          <a:ea typeface="+mn-ea"/>
                          <a:cs typeface="Meiryo UI" panose="020B0604030504040204" pitchFamily="50" charset="-128"/>
                        </a:rPr>
                        <a:t>機械</a:t>
                      </a:r>
                      <a:endParaRPr kumimoji="1" lang="ja-JP" altLang="en-US" sz="18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800" dirty="0" smtClean="0">
                          <a:latin typeface="+mn-ea"/>
                          <a:ea typeface="+mn-ea"/>
                          <a:cs typeface="Meiryo UI" panose="020B0604030504040204" pitchFamily="50" charset="-128"/>
                        </a:rPr>
                        <a:t>Scope3</a:t>
                      </a:r>
                    </a:p>
                    <a:p>
                      <a:pPr algn="ctr"/>
                      <a:r>
                        <a:rPr kumimoji="1" lang="ja-JP" altLang="en-US" sz="1800" dirty="0" smtClean="0">
                          <a:latin typeface="+mn-ea"/>
                          <a:ea typeface="+mn-ea"/>
                          <a:cs typeface="Meiryo UI" panose="020B0604030504040204" pitchFamily="50" charset="-128"/>
                        </a:rPr>
                        <a:t>カテゴリ</a:t>
                      </a:r>
                      <a:r>
                        <a:rPr kumimoji="1" lang="en-US" altLang="ja-JP" sz="1800" dirty="0" smtClean="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800" b="0" i="0" u="none" strike="noStrike" dirty="0" smtClean="0">
                          <a:solidFill>
                            <a:schemeClr val="tx1"/>
                          </a:solidFill>
                          <a:effectLst/>
                          <a:latin typeface="+mn-ea"/>
                          <a:ea typeface="+mn-ea"/>
                        </a:rPr>
                        <a:t>2025</a:t>
                      </a:r>
                      <a:r>
                        <a:rPr lang="ja-JP" altLang="en-US" sz="1800" b="0" i="0" u="none" strike="noStrike" dirty="0" smtClean="0">
                          <a:solidFill>
                            <a:schemeClr val="tx1"/>
                          </a:solidFill>
                          <a:effectLst/>
                          <a:latin typeface="+mn-ea"/>
                          <a:ea typeface="+mn-ea"/>
                        </a:rPr>
                        <a:t>年</a:t>
                      </a:r>
                      <a:endParaRPr lang="ja-JP" altLang="en-US" sz="18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rtl="0" fontAlgn="ctr"/>
                      <a:r>
                        <a:rPr lang="ja-JP" altLang="en-US" sz="1800" b="0" i="0" u="none" strike="noStrike" dirty="0" smtClean="0">
                          <a:solidFill>
                            <a:schemeClr val="tx1"/>
                          </a:solidFill>
                          <a:effectLst/>
                          <a:latin typeface="+mn-ea"/>
                          <a:ea typeface="+mn-ea"/>
                        </a:rPr>
                        <a:t>主要サプライヤーの</a:t>
                      </a:r>
                      <a:r>
                        <a:rPr lang="en-US" altLang="ja-JP" sz="1800" b="0" i="0" u="none" strike="noStrike" dirty="0" smtClean="0">
                          <a:solidFill>
                            <a:schemeClr val="tx1"/>
                          </a:solidFill>
                          <a:effectLst/>
                          <a:latin typeface="+mn-ea"/>
                          <a:ea typeface="+mn-ea"/>
                        </a:rPr>
                        <a:t>70</a:t>
                      </a:r>
                      <a:r>
                        <a:rPr lang="ja-JP" altLang="en-US" sz="1800" b="0" i="0" u="none" strike="noStrike" dirty="0" smtClean="0">
                          <a:solidFill>
                            <a:schemeClr val="tx1"/>
                          </a:solidFill>
                          <a:effectLst/>
                          <a:latin typeface="+mn-ea"/>
                          <a:ea typeface="+mn-ea"/>
                        </a:rPr>
                        <a:t>％に削減目標を設定させ、</a:t>
                      </a:r>
                      <a:r>
                        <a:rPr lang="en-US" altLang="ja-JP" sz="1800" b="0" i="0" u="none" strike="noStrike" dirty="0" smtClean="0">
                          <a:solidFill>
                            <a:schemeClr val="tx1"/>
                          </a:solidFill>
                          <a:effectLst/>
                          <a:latin typeface="+mn-ea"/>
                          <a:ea typeface="+mn-ea"/>
                        </a:rPr>
                        <a:t>2030</a:t>
                      </a:r>
                      <a:r>
                        <a:rPr lang="ja-JP" altLang="en-US" sz="1800" b="0" i="0" u="none" strike="noStrike" dirty="0" smtClean="0">
                          <a:solidFill>
                            <a:schemeClr val="tx1"/>
                          </a:solidFill>
                          <a:effectLst/>
                          <a:latin typeface="+mn-ea"/>
                          <a:ea typeface="+mn-ea"/>
                        </a:rPr>
                        <a:t>年までに</a:t>
                      </a:r>
                      <a:r>
                        <a:rPr lang="en-US" altLang="ja-JP" sz="1800" b="0" i="0" u="none" strike="noStrike" dirty="0" smtClean="0">
                          <a:solidFill>
                            <a:schemeClr val="tx1"/>
                          </a:solidFill>
                          <a:effectLst/>
                          <a:latin typeface="+mn-ea"/>
                          <a:ea typeface="+mn-ea"/>
                        </a:rPr>
                        <a:t>SBT</a:t>
                      </a:r>
                      <a:r>
                        <a:rPr lang="ja-JP" altLang="en-US" sz="1800" b="0" i="0" u="none" strike="noStrike" dirty="0" smtClean="0">
                          <a:solidFill>
                            <a:schemeClr val="tx1"/>
                          </a:solidFill>
                          <a:effectLst/>
                          <a:latin typeface="+mn-ea"/>
                          <a:ea typeface="+mn-ea"/>
                        </a:rPr>
                        <a:t>を目指した削減目標を設定させる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n-ea"/>
                          <a:ea typeface="+mn-ea"/>
                          <a:cs typeface="Meiryo UI" panose="020B0604030504040204" pitchFamily="50" charset="-128"/>
                        </a:rPr>
                        <a:t>大日本印刷</a:t>
                      </a:r>
                      <a:endParaRPr kumimoji="1" lang="ja-JP" altLang="en-US" sz="18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n-ea"/>
                          <a:ea typeface="+mn-ea"/>
                          <a:cs typeface="Meiryo UI" panose="020B0604030504040204" pitchFamily="50" charset="-128"/>
                        </a:rPr>
                        <a:t>印刷</a:t>
                      </a:r>
                      <a:endParaRPr kumimoji="1" lang="ja-JP" altLang="en-US" sz="18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800" dirty="0" smtClean="0">
                          <a:latin typeface="+mn-ea"/>
                          <a:ea typeface="+mn-ea"/>
                          <a:cs typeface="Meiryo UI" panose="020B0604030504040204" pitchFamily="50" charset="-128"/>
                        </a:rPr>
                        <a:t>Scope3</a:t>
                      </a:r>
                    </a:p>
                    <a:p>
                      <a:pPr algn="ctr"/>
                      <a:r>
                        <a:rPr kumimoji="1" lang="ja-JP" altLang="en-US" sz="1800" dirty="0" smtClean="0">
                          <a:latin typeface="+mn-ea"/>
                          <a:ea typeface="+mn-ea"/>
                          <a:cs typeface="Meiryo UI" panose="020B0604030504040204" pitchFamily="50" charset="-128"/>
                        </a:rPr>
                        <a:t>カテゴリ</a:t>
                      </a:r>
                      <a:r>
                        <a:rPr kumimoji="1" lang="en-US" altLang="ja-JP" sz="1800" dirty="0" smtClean="0">
                          <a:latin typeface="+mn-ea"/>
                          <a:ea typeface="+mn-ea"/>
                          <a:cs typeface="Meiryo UI" panose="020B0604030504040204" pitchFamily="50" charset="-128"/>
                        </a:rPr>
                        <a:t>1</a:t>
                      </a:r>
                      <a:endParaRPr kumimoji="1" lang="ja-JP" altLang="en-US" sz="1800" dirty="0" smtClean="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800" b="0" i="0" u="none" strike="noStrike" dirty="0" smtClean="0">
                          <a:solidFill>
                            <a:schemeClr val="tx1"/>
                          </a:solidFill>
                          <a:effectLst/>
                          <a:latin typeface="+mn-ea"/>
                          <a:ea typeface="+mn-ea"/>
                        </a:rPr>
                        <a:t>2025</a:t>
                      </a:r>
                      <a:r>
                        <a:rPr lang="ja-JP" altLang="en-US" sz="1800" b="0" i="0" u="none" strike="noStrike" dirty="0" smtClean="0">
                          <a:solidFill>
                            <a:schemeClr val="tx1"/>
                          </a:solidFill>
                          <a:effectLst/>
                          <a:latin typeface="+mn-ea"/>
                          <a:ea typeface="+mn-ea"/>
                        </a:rPr>
                        <a:t>年</a:t>
                      </a:r>
                      <a:endParaRPr lang="ja-JP" altLang="en-US" sz="18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rtl="0" fontAlgn="ctr"/>
                      <a:r>
                        <a:rPr lang="ja-JP" altLang="en-US" sz="1800" b="0" i="0" u="none" strike="noStrike" dirty="0" smtClean="0">
                          <a:solidFill>
                            <a:schemeClr val="tx1"/>
                          </a:solidFill>
                          <a:effectLst/>
                          <a:latin typeface="+mn-ea"/>
                          <a:ea typeface="+mn-ea"/>
                        </a:rPr>
                        <a:t>購入金額の</a:t>
                      </a:r>
                      <a:r>
                        <a:rPr lang="en-US" altLang="ja-JP" sz="1800" b="0" i="0" u="none" strike="noStrike" dirty="0" smtClean="0">
                          <a:solidFill>
                            <a:schemeClr val="tx1"/>
                          </a:solidFill>
                          <a:effectLst/>
                          <a:latin typeface="+mn-ea"/>
                          <a:ea typeface="+mn-ea"/>
                        </a:rPr>
                        <a:t>90</a:t>
                      </a:r>
                      <a:r>
                        <a:rPr lang="ja-JP" altLang="en-US" sz="1800" b="0" i="0" u="none" strike="noStrike" dirty="0" smtClean="0">
                          <a:solidFill>
                            <a:schemeClr val="tx1"/>
                          </a:solidFill>
                          <a:effectLst/>
                          <a:latin typeface="+mn-ea"/>
                          <a:ea typeface="+mn-ea"/>
                        </a:rPr>
                        <a:t>％に相当する主要サプライヤーに、</a:t>
                      </a:r>
                      <a:r>
                        <a:rPr lang="en-US" altLang="ja-JP" sz="1800" b="0" i="0" u="none" strike="noStrike" dirty="0" smtClean="0">
                          <a:solidFill>
                            <a:schemeClr val="tx1"/>
                          </a:solidFill>
                          <a:effectLst/>
                          <a:latin typeface="+mn-ea"/>
                          <a:ea typeface="+mn-ea"/>
                        </a:rPr>
                        <a:t>SBT</a:t>
                      </a:r>
                      <a:r>
                        <a:rPr lang="ja-JP" altLang="en-US" sz="1800" b="0" i="0" u="none" strike="noStrike" dirty="0" smtClean="0">
                          <a:solidFill>
                            <a:schemeClr val="tx1"/>
                          </a:solidFill>
                          <a:effectLst/>
                          <a:latin typeface="+mn-ea"/>
                          <a:ea typeface="+mn-ea"/>
                        </a:rPr>
                        <a:t>目標を設定させ</a:t>
                      </a:r>
                      <a:r>
                        <a:rPr lang="ja-JP" altLang="en-US" sz="1800" b="0" i="0" u="none" strike="noStrike" dirty="0">
                          <a:solidFill>
                            <a:schemeClr val="tx1"/>
                          </a:solidFill>
                          <a:effectLst/>
                          <a:latin typeface="+mn-ea"/>
                          <a:ea typeface="+mn-ea"/>
                        </a:rPr>
                        <a:t>る</a:t>
                      </a:r>
                      <a:endParaRPr lang="ja-JP" altLang="en-US" sz="1800" b="0" i="0" u="none" strike="noStrike" dirty="0" smtClean="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n-ea"/>
                          <a:ea typeface="+mn-ea"/>
                          <a:cs typeface="Meiryo UI" panose="020B0604030504040204" pitchFamily="50" charset="-128"/>
                        </a:rPr>
                        <a:t>イオン</a:t>
                      </a:r>
                      <a:endParaRPr kumimoji="1" lang="ja-JP" altLang="en-US" sz="18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n-ea"/>
                          <a:ea typeface="+mn-ea"/>
                          <a:cs typeface="Meiryo UI" panose="020B0604030504040204" pitchFamily="50" charset="-128"/>
                        </a:rPr>
                        <a:t>小売</a:t>
                      </a:r>
                      <a:endParaRPr kumimoji="1" lang="ja-JP" altLang="en-US" sz="18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800" dirty="0" smtClean="0">
                          <a:latin typeface="+mn-ea"/>
                          <a:ea typeface="+mn-ea"/>
                          <a:cs typeface="Meiryo UI" panose="020B0604030504040204" pitchFamily="50" charset="-128"/>
                        </a:rPr>
                        <a:t>Scope3</a:t>
                      </a:r>
                    </a:p>
                    <a:p>
                      <a:pPr algn="ctr"/>
                      <a:r>
                        <a:rPr kumimoji="1" lang="ja-JP" altLang="en-US" sz="1800" dirty="0" smtClean="0">
                          <a:latin typeface="+mn-ea"/>
                          <a:ea typeface="+mn-ea"/>
                          <a:cs typeface="Meiryo UI" panose="020B0604030504040204" pitchFamily="50" charset="-128"/>
                        </a:rPr>
                        <a:t>カテゴリ</a:t>
                      </a:r>
                      <a:r>
                        <a:rPr kumimoji="1" lang="en-US" altLang="ja-JP" sz="1800" dirty="0" smtClean="0">
                          <a:latin typeface="+mn-ea"/>
                          <a:ea typeface="+mn-ea"/>
                          <a:cs typeface="Meiryo UI" panose="020B0604030504040204" pitchFamily="50" charset="-128"/>
                        </a:rPr>
                        <a:t>1</a:t>
                      </a:r>
                      <a:endParaRPr kumimoji="1" lang="ja-JP" altLang="en-US" sz="18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800" b="0" i="0" u="none" strike="noStrike" dirty="0" smtClean="0">
                          <a:solidFill>
                            <a:schemeClr val="tx1"/>
                          </a:solidFill>
                          <a:effectLst/>
                          <a:latin typeface="+mn-ea"/>
                          <a:ea typeface="+mn-ea"/>
                        </a:rPr>
                        <a:t>2021</a:t>
                      </a:r>
                      <a:r>
                        <a:rPr lang="ja-JP" altLang="en-US" sz="1800" b="0" i="0" u="none" strike="noStrike" dirty="0" smtClean="0">
                          <a:solidFill>
                            <a:schemeClr val="tx1"/>
                          </a:solidFill>
                          <a:effectLst/>
                          <a:latin typeface="+mn-ea"/>
                          <a:ea typeface="+mn-ea"/>
                        </a:rPr>
                        <a:t>年</a:t>
                      </a:r>
                      <a:endParaRPr lang="ja-JP" altLang="en-US" sz="18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rtl="0" fontAlgn="ctr"/>
                      <a:r>
                        <a:rPr lang="ja-JP" altLang="en-US" sz="1800" b="0" i="0" u="none" strike="noStrike" dirty="0" smtClean="0">
                          <a:solidFill>
                            <a:schemeClr val="tx1"/>
                          </a:solidFill>
                          <a:effectLst/>
                          <a:latin typeface="+mn-ea"/>
                          <a:ea typeface="+mn-ea"/>
                        </a:rPr>
                        <a:t>購入した製品・サービスによる排出量の</a:t>
                      </a:r>
                      <a:r>
                        <a:rPr lang="en-US" altLang="ja-JP" sz="1800" b="0" i="0" u="none" strike="noStrike" dirty="0" smtClean="0">
                          <a:solidFill>
                            <a:schemeClr val="tx1"/>
                          </a:solidFill>
                          <a:effectLst/>
                          <a:latin typeface="+mn-ea"/>
                          <a:ea typeface="+mn-ea"/>
                        </a:rPr>
                        <a:t>80</a:t>
                      </a:r>
                      <a:r>
                        <a:rPr lang="ja-JP" altLang="en-US" sz="1800" b="0" i="0" u="none" strike="noStrike" dirty="0" smtClean="0">
                          <a:solidFill>
                            <a:schemeClr val="tx1"/>
                          </a:solidFill>
                          <a:effectLst/>
                          <a:latin typeface="+mn-ea"/>
                          <a:ea typeface="+mn-ea"/>
                        </a:rPr>
                        <a:t>％に相当するサプライヤーに、</a:t>
                      </a:r>
                      <a:r>
                        <a:rPr lang="en-US" altLang="ja-JP" sz="1800" b="0" i="0" u="none" strike="noStrike" dirty="0" smtClean="0">
                          <a:solidFill>
                            <a:schemeClr val="tx1"/>
                          </a:solidFill>
                          <a:effectLst/>
                          <a:latin typeface="+mn-ea"/>
                          <a:ea typeface="+mn-ea"/>
                        </a:rPr>
                        <a:t>SBT</a:t>
                      </a:r>
                      <a:r>
                        <a:rPr lang="ja-JP" altLang="en-US" sz="1800" b="0" i="0" u="none" strike="noStrike" dirty="0" smtClean="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n-ea"/>
                          <a:ea typeface="+mn-ea"/>
                          <a:cs typeface="Meiryo UI" panose="020B0604030504040204" pitchFamily="50" charset="-128"/>
                        </a:rPr>
                        <a:t>ジェネックス</a:t>
                      </a:r>
                      <a:endParaRPr kumimoji="1" lang="ja-JP" altLang="en-US" sz="18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n-ea"/>
                          <a:ea typeface="+mn-ea"/>
                          <a:cs typeface="Meiryo UI" panose="020B0604030504040204" pitchFamily="50" charset="-128"/>
                        </a:rPr>
                        <a:t>建設業</a:t>
                      </a:r>
                      <a:endParaRPr kumimoji="1" lang="ja-JP" altLang="en-US" sz="18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800" dirty="0" smtClean="0">
                          <a:latin typeface="+mn-ea"/>
                          <a:ea typeface="+mn-ea"/>
                          <a:cs typeface="Meiryo UI" panose="020B0604030504040204" pitchFamily="50" charset="-128"/>
                        </a:rPr>
                        <a:t>Scope3</a:t>
                      </a:r>
                    </a:p>
                    <a:p>
                      <a:pPr algn="ctr"/>
                      <a:r>
                        <a:rPr kumimoji="1" lang="ja-JP" altLang="en-US" sz="1800" dirty="0" smtClean="0">
                          <a:latin typeface="+mn-ea"/>
                          <a:ea typeface="+mn-ea"/>
                          <a:cs typeface="Meiryo UI" panose="020B0604030504040204" pitchFamily="50" charset="-128"/>
                        </a:rPr>
                        <a:t>カテゴリ</a:t>
                      </a:r>
                      <a:r>
                        <a:rPr kumimoji="1" lang="en-US" altLang="ja-JP" sz="1800" dirty="0" smtClean="0">
                          <a:latin typeface="+mn-ea"/>
                          <a:ea typeface="+mn-ea"/>
                          <a:cs typeface="Meiryo UI" panose="020B0604030504040204" pitchFamily="50" charset="-128"/>
                        </a:rPr>
                        <a:t>1</a:t>
                      </a:r>
                      <a:endParaRPr kumimoji="1" lang="ja-JP" altLang="en-US" sz="18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800" b="0" i="0" u="none" strike="noStrike" dirty="0" smtClean="0">
                          <a:solidFill>
                            <a:schemeClr val="tx1"/>
                          </a:solidFill>
                          <a:effectLst/>
                          <a:latin typeface="+mn-ea"/>
                          <a:ea typeface="+mn-ea"/>
                        </a:rPr>
                        <a:t>2024</a:t>
                      </a:r>
                      <a:r>
                        <a:rPr lang="ja-JP" altLang="en-US" sz="1800" b="0" i="0" u="none" strike="noStrike" dirty="0" smtClean="0">
                          <a:solidFill>
                            <a:schemeClr val="tx1"/>
                          </a:solidFill>
                          <a:effectLst/>
                          <a:latin typeface="+mn-ea"/>
                          <a:ea typeface="+mn-ea"/>
                        </a:rPr>
                        <a:t>年</a:t>
                      </a:r>
                      <a:endParaRPr lang="ja-JP" altLang="en-US" sz="18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購入した製品・サービスの排出量の</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％に相当するサプライヤーに科学に基づく削減目標を策定</a:t>
                      </a:r>
                      <a:r>
                        <a:rPr kumimoji="1" lang="ja-JP" altLang="en-US" sz="1800" b="0" i="0" u="none" strike="noStrike" dirty="0" smtClean="0">
                          <a:solidFill>
                            <a:schemeClr val="tx1"/>
                          </a:solidFill>
                          <a:effectLst/>
                          <a:latin typeface="+mn-ea"/>
                          <a:ea typeface="+mn-ea"/>
                          <a:cs typeface="+mn-cs"/>
                        </a:rPr>
                        <a:t>させる</a:t>
                      </a:r>
                      <a:endPar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4481437"/>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n-ea"/>
                          <a:ea typeface="+mn-ea"/>
                          <a:cs typeface="Meiryo UI" panose="020B0604030504040204" pitchFamily="50" charset="-128"/>
                        </a:rPr>
                        <a:t>コマニー</a:t>
                      </a:r>
                      <a:endParaRPr kumimoji="1" lang="ja-JP" altLang="en-US" sz="18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n-ea"/>
                          <a:ea typeface="+mn-ea"/>
                          <a:cs typeface="Meiryo UI" panose="020B0604030504040204" pitchFamily="50" charset="-128"/>
                        </a:rPr>
                        <a:t>その他製品</a:t>
                      </a:r>
                      <a:endParaRPr kumimoji="1" lang="ja-JP" altLang="en-US" sz="18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800" dirty="0" smtClean="0">
                          <a:latin typeface="+mn-ea"/>
                          <a:ea typeface="+mn-ea"/>
                          <a:cs typeface="Meiryo UI" panose="020B0604030504040204" pitchFamily="50" charset="-128"/>
                        </a:rPr>
                        <a:t>Scope3</a:t>
                      </a:r>
                    </a:p>
                    <a:p>
                      <a:pPr algn="ctr"/>
                      <a:r>
                        <a:rPr kumimoji="1" lang="ja-JP" altLang="en-US" sz="1800" dirty="0" smtClean="0">
                          <a:latin typeface="+mn-ea"/>
                          <a:ea typeface="+mn-ea"/>
                          <a:cs typeface="Meiryo UI" panose="020B0604030504040204" pitchFamily="50" charset="-128"/>
                        </a:rPr>
                        <a:t>カテゴリ</a:t>
                      </a:r>
                      <a:r>
                        <a:rPr kumimoji="1" lang="en-US" altLang="ja-JP" sz="1800" dirty="0" smtClean="0">
                          <a:latin typeface="+mn-ea"/>
                          <a:ea typeface="+mn-ea"/>
                          <a:cs typeface="Meiryo UI" panose="020B0604030504040204" pitchFamily="50" charset="-128"/>
                        </a:rPr>
                        <a:t>1</a:t>
                      </a:r>
                      <a:endParaRPr kumimoji="1" lang="ja-JP" altLang="en-US" sz="1800" dirty="0" smtClean="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800" b="0" i="0" u="none" strike="noStrike" dirty="0" smtClean="0">
                          <a:solidFill>
                            <a:schemeClr val="tx1"/>
                          </a:solidFill>
                          <a:effectLst/>
                          <a:latin typeface="+mn-ea"/>
                          <a:ea typeface="+mn-ea"/>
                        </a:rPr>
                        <a:t>2024</a:t>
                      </a:r>
                      <a:r>
                        <a:rPr lang="ja-JP" altLang="en-US" sz="1800" b="0" i="0" u="none" strike="noStrike" dirty="0" smtClean="0">
                          <a:solidFill>
                            <a:schemeClr val="tx1"/>
                          </a:solidFill>
                          <a:effectLst/>
                          <a:latin typeface="+mn-ea"/>
                          <a:ea typeface="+mn-ea"/>
                        </a:rPr>
                        <a:t>年</a:t>
                      </a:r>
                      <a:endParaRPr lang="ja-JP" altLang="en-US" sz="18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b="0" i="0" u="none" strike="noStrike" dirty="0" smtClean="0">
                          <a:solidFill>
                            <a:schemeClr val="tx1"/>
                          </a:solidFill>
                          <a:effectLst/>
                          <a:latin typeface="+mn-ea"/>
                          <a:ea typeface="+mn-ea"/>
                        </a:rPr>
                        <a:t>購入した製品・サービスによる排出量の</a:t>
                      </a:r>
                      <a:r>
                        <a:rPr lang="en-US" altLang="ja-JP" sz="1800" b="0" i="0" u="none" strike="noStrike" dirty="0" smtClean="0">
                          <a:solidFill>
                            <a:schemeClr val="tx1"/>
                          </a:solidFill>
                          <a:effectLst/>
                          <a:latin typeface="+mn-ea"/>
                          <a:ea typeface="+mn-ea"/>
                        </a:rPr>
                        <a:t>80</a:t>
                      </a:r>
                      <a:r>
                        <a:rPr lang="ja-JP" altLang="en-US" sz="1800" b="0" i="0" u="none" strike="noStrike" dirty="0" smtClean="0">
                          <a:solidFill>
                            <a:schemeClr val="tx1"/>
                          </a:solidFill>
                          <a:effectLst/>
                          <a:latin typeface="+mn-ea"/>
                          <a:ea typeface="+mn-ea"/>
                        </a:rPr>
                        <a:t>％に相当するサプライヤーに、</a:t>
                      </a:r>
                      <a:r>
                        <a:rPr lang="en-US" altLang="ja-JP" sz="1800" b="0" i="0" u="none" strike="noStrike" dirty="0" smtClean="0">
                          <a:solidFill>
                            <a:schemeClr val="tx1"/>
                          </a:solidFill>
                          <a:effectLst/>
                          <a:latin typeface="+mn-ea"/>
                          <a:ea typeface="+mn-ea"/>
                        </a:rPr>
                        <a:t>SBT</a:t>
                      </a:r>
                      <a:r>
                        <a:rPr lang="ja-JP" altLang="en-US" sz="1800" b="0" i="0" u="none" strike="noStrike" dirty="0" smtClean="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9929848"/>
                  </a:ext>
                </a:extLst>
              </a:tr>
            </a:tbl>
          </a:graphicData>
        </a:graphic>
      </p:graphicFrame>
    </p:spTree>
    <p:extLst>
      <p:ext uri="{BB962C8B-B14F-4D97-AF65-F5344CB8AC3E}">
        <p14:creationId xmlns:p14="http://schemas.microsoft.com/office/powerpoint/2010/main" val="27477330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その他の削減目標例</a:t>
            </a:r>
          </a:p>
        </p:txBody>
      </p:sp>
      <p:sp>
        <p:nvSpPr>
          <p:cNvPr id="8" name="テキスト ボックス 11"/>
          <p:cNvSpPr txBox="1">
            <a:spLocks noChangeArrowheads="1"/>
          </p:cNvSpPr>
          <p:nvPr/>
        </p:nvSpPr>
        <p:spPr bwMode="auto">
          <a:xfrm>
            <a:off x="622482" y="7211203"/>
            <a:ext cx="89554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120000"/>
              </a:lnSpc>
              <a:spcBef>
                <a:spcPct val="0"/>
              </a:spcBef>
              <a:spcAft>
                <a:spcPct val="70000"/>
              </a:spcAft>
              <a:defRPr/>
            </a:pPr>
            <a:r>
              <a:rPr lang="en-US" altLang="ja-JP" sz="1050" dirty="0">
                <a:solidFill>
                  <a:srgbClr val="000000"/>
                </a:solidFill>
                <a:latin typeface="Meiryo UI"/>
                <a:ea typeface="Meiryo UI"/>
                <a:cs typeface="Meiryo UI" pitchFamily="50" charset="-128"/>
              </a:rPr>
              <a:t>[</a:t>
            </a:r>
            <a:r>
              <a:rPr lang="ja-JP" altLang="en-US" sz="1050" dirty="0" smtClean="0">
                <a:solidFill>
                  <a:srgbClr val="000000"/>
                </a:solidFill>
                <a:latin typeface="Meiryo UI"/>
                <a:ea typeface="Meiryo UI"/>
                <a:cs typeface="Meiryo UI" pitchFamily="50" charset="-128"/>
              </a:rPr>
              <a:t>出所</a:t>
            </a:r>
            <a:r>
              <a:rPr lang="en-US" altLang="ja-JP" sz="1050" dirty="0" smtClean="0">
                <a:solidFill>
                  <a:srgbClr val="000000"/>
                </a:solidFill>
                <a:latin typeface="Meiryo UI"/>
                <a:ea typeface="Meiryo UI"/>
                <a:cs typeface="Meiryo UI" pitchFamily="50" charset="-128"/>
              </a:rPr>
              <a:t>]Science </a:t>
            </a:r>
            <a:r>
              <a:rPr lang="en-US" altLang="ja-JP" sz="1050" dirty="0">
                <a:solidFill>
                  <a:srgbClr val="000000"/>
                </a:solidFill>
                <a:latin typeface="Meiryo UI"/>
                <a:ea typeface="Meiryo UI"/>
                <a:cs typeface="Meiryo UI" pitchFamily="50" charset="-128"/>
              </a:rPr>
              <a:t>Based Targets</a:t>
            </a:r>
            <a:r>
              <a:rPr lang="ja-JP" altLang="en-US" sz="1050" dirty="0" smtClean="0">
                <a:solidFill>
                  <a:srgbClr val="000000"/>
                </a:solidFill>
                <a:latin typeface="Meiryo UI"/>
                <a:ea typeface="Meiryo UI"/>
                <a:cs typeface="Meiryo UI" pitchFamily="50" charset="-128"/>
              </a:rPr>
              <a:t>ホームページ</a:t>
            </a:r>
            <a:r>
              <a:rPr lang="ja-JP" altLang="en-US" sz="1050" dirty="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Companies</a:t>
            </a:r>
            <a:r>
              <a:rPr lang="ja-JP" altLang="en-US" sz="1050" dirty="0" smtClean="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Take</a:t>
            </a:r>
            <a:r>
              <a:rPr lang="ja-JP" altLang="en-US" sz="1050" dirty="0" smtClean="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Action</a:t>
            </a:r>
            <a:r>
              <a:rPr lang="ja-JP" altLang="en-US" sz="1050" dirty="0" smtClean="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http</a:t>
            </a:r>
            <a:r>
              <a:rPr lang="en-US" altLang="ja-JP" sz="1050" dirty="0">
                <a:solidFill>
                  <a:srgbClr val="000000"/>
                </a:solidFill>
                <a:latin typeface="Meiryo UI"/>
                <a:ea typeface="Meiryo UI"/>
                <a:cs typeface="Meiryo UI" pitchFamily="50" charset="-128"/>
              </a:rPr>
              <a:t>://sciencebasedtargets.org/companies-taking-action</a:t>
            </a:r>
            <a:r>
              <a:rPr lang="en-US" altLang="ja-JP" sz="1050" dirty="0" smtClean="0">
                <a:solidFill>
                  <a:srgbClr val="000000"/>
                </a:solidFill>
                <a:latin typeface="Meiryo UI"/>
                <a:ea typeface="Meiryo UI"/>
                <a:cs typeface="Meiryo UI" pitchFamily="50" charset="-128"/>
              </a:rPr>
              <a:t>/</a:t>
            </a:r>
            <a:r>
              <a:rPr lang="ja-JP" altLang="en-US" sz="1050" dirty="0" smtClean="0">
                <a:solidFill>
                  <a:srgbClr val="000000"/>
                </a:solidFill>
                <a:latin typeface="Meiryo UI"/>
                <a:ea typeface="Meiryo UI"/>
                <a:cs typeface="Meiryo UI" pitchFamily="50" charset="-128"/>
              </a:rPr>
              <a:t>）より作成</a:t>
            </a:r>
            <a:endParaRPr lang="ja-JP" altLang="en-US" sz="1050" dirty="0">
              <a:solidFill>
                <a:srgbClr val="000000"/>
              </a:solidFill>
              <a:latin typeface="Meiryo UI"/>
              <a:ea typeface="Meiryo UI"/>
              <a:cs typeface="Meiryo UI" pitchFamily="50" charset="-128"/>
            </a:endParaRPr>
          </a:p>
        </p:txBody>
      </p:sp>
      <p:graphicFrame>
        <p:nvGraphicFramePr>
          <p:cNvPr id="6" name="表 5"/>
          <p:cNvGraphicFramePr>
            <a:graphicFrameLocks noGrp="1"/>
          </p:cNvGraphicFramePr>
          <p:nvPr>
            <p:extLst/>
          </p:nvPr>
        </p:nvGraphicFramePr>
        <p:xfrm>
          <a:off x="575906" y="1184266"/>
          <a:ext cx="9720000" cy="5441760"/>
        </p:xfrm>
        <a:graphic>
          <a:graphicData uri="http://schemas.openxmlformats.org/drawingml/2006/table">
            <a:tbl>
              <a:tblPr firstRow="1" bandRow="1"/>
              <a:tblGrid>
                <a:gridCol w="144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108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2340000">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企業名</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国・セクター</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dirty="0"/>
                    </a:p>
                  </a:txBody>
                  <a:tcPr/>
                </a:tc>
                <a:tc gridSpan="5">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a:p>
                  </a:txBody>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国</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セクター</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基準年</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目標年</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単位</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概要</a:t>
                      </a:r>
                    </a:p>
                  </a:txBody>
                  <a:tcPr marL="72000" marR="72000" marT="36000" marB="36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Adobe</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米国</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ソフトウェア・サービス</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Scope3</a:t>
                      </a:r>
                    </a:p>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l"/>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従業員あたりの出張に係る排出量を</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6726">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味の素</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食料品</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Scope3</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fontAlgn="ct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2030</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年</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原単位</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生産</a:t>
                      </a: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1</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トンあたりの排出量を</a:t>
                      </a: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24</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％削減</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10101"/>
                  </a:ext>
                </a:extLst>
              </a:tr>
              <a:tr h="176726">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セイコーエプソン</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ハードウェア・設備</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Scope3</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1,11</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fontAlgn="ct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2025</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年</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原単位</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購入した製品・サービスと販売した製品の使用からの付加価値あたりの排出量を</a:t>
                      </a: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44</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％削減</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344371"/>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アシックス</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その他製品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Scope3</a:t>
                      </a:r>
                    </a:p>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lgn="ctr" fontAlgn="ct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2030</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年</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l" defTabSz="914423" rtl="0" eaLnBrk="1" fontAlgn="b" latinLnBrk="0" hangingPunct="1">
                        <a:lnSpc>
                          <a:spcPct val="100000"/>
                        </a:lnSpc>
                        <a:spcBef>
                          <a:spcPts val="0"/>
                        </a:spcBef>
                        <a:spcAft>
                          <a:spcPts val="0"/>
                        </a:spcAft>
                        <a:buClrTx/>
                        <a:buSzTx/>
                        <a:buFontTx/>
                        <a:buNone/>
                        <a:tabLst/>
                        <a:defRPr/>
                      </a:pP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購入した製品・サービスと販売した製品の廃棄からの排出量を</a:t>
                      </a: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55</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％削減</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6411067"/>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電通</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メディア</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Scope3</a:t>
                      </a:r>
                    </a:p>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カテゴリ</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indent="0" algn="ctr" fontAlgn="ctr"/>
                      <a:r>
                        <a:rPr lang="en-US" altLang="ja-JP" sz="1800" u="none" strike="noStrike" dirty="0" smtClean="0">
                          <a:solidFill>
                            <a:schemeClr val="tx1"/>
                          </a:solidFill>
                          <a:effectLst/>
                          <a:latin typeface="Meiryo UI" panose="020B0604030504040204" pitchFamily="50" charset="-128"/>
                          <a:ea typeface="Meiryo UI" panose="020B0604030504040204" pitchFamily="50" charset="-128"/>
                        </a:rPr>
                        <a:t>2050</a:t>
                      </a:r>
                      <a:r>
                        <a:rPr lang="ja-JP" altLang="en-US" sz="1800" u="none" strike="noStrike" dirty="0" smtClean="0">
                          <a:solidFill>
                            <a:schemeClr val="tx1"/>
                          </a:solidFill>
                          <a:effectLst/>
                          <a:latin typeface="Meiryo UI" panose="020B0604030504040204" pitchFamily="50" charset="-128"/>
                          <a:ea typeface="Meiryo UI" panose="020B0604030504040204" pitchFamily="50" charset="-128"/>
                        </a:rPr>
                        <a:t>年</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原単位</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従業員あたりの出張に係る排出量を</a:t>
                      </a:r>
                      <a:r>
                        <a:rPr lang="en-US" altLang="ja-JP" sz="1800" b="0" i="0" u="none" strike="noStrike" dirty="0" smtClean="0">
                          <a:solidFill>
                            <a:schemeClr val="tx1"/>
                          </a:solidFill>
                          <a:effectLst/>
                          <a:latin typeface="Meiryo UI" panose="020B0604030504040204" pitchFamily="50" charset="-128"/>
                          <a:ea typeface="Meiryo UI" panose="020B0604030504040204" pitchFamily="50" charset="-128"/>
                        </a:rPr>
                        <a:t>25%</a:t>
                      </a:r>
                      <a:r>
                        <a:rPr lang="ja-JP" altLang="en-US" sz="1800" b="0" i="0" u="none" strike="noStrike" dirty="0" smtClean="0">
                          <a:solidFill>
                            <a:schemeClr val="tx1"/>
                          </a:solidFill>
                          <a:effectLst/>
                          <a:latin typeface="Meiryo UI" panose="020B0604030504040204" pitchFamily="50" charset="-128"/>
                          <a:ea typeface="Meiryo UI" panose="020B0604030504040204" pitchFamily="50" charset="-128"/>
                        </a:rPr>
                        <a:t>削減</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126458"/>
                  </a:ext>
                </a:extLst>
              </a:tr>
            </a:tbl>
          </a:graphicData>
        </a:graphic>
      </p:graphicFrame>
    </p:spTree>
    <p:extLst>
      <p:ext uri="{BB962C8B-B14F-4D97-AF65-F5344CB8AC3E}">
        <p14:creationId xmlns:p14="http://schemas.microsoft.com/office/powerpoint/2010/main" val="1656202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r>
              <a:rPr lang="en-US" altLang="ja-JP" dirty="0"/>
              <a:t>【</a:t>
            </a:r>
            <a:r>
              <a:rPr lang="ja-JP" altLang="en-US" dirty="0"/>
              <a:t>参考①</a:t>
            </a:r>
            <a:r>
              <a:rPr lang="en-US" altLang="ja-JP" dirty="0"/>
              <a:t>】</a:t>
            </a:r>
            <a:r>
              <a:rPr lang="ja-JP" altLang="en-US" dirty="0"/>
              <a:t>削減貢献量について</a:t>
            </a:r>
          </a:p>
        </p:txBody>
      </p:sp>
    </p:spTree>
    <p:extLst>
      <p:ext uri="{BB962C8B-B14F-4D97-AF65-F5344CB8AC3E}">
        <p14:creationId xmlns:p14="http://schemas.microsoft.com/office/powerpoint/2010/main" val="30857007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削減貢献量とは</a:t>
            </a:r>
          </a:p>
        </p:txBody>
      </p:sp>
      <p:sp>
        <p:nvSpPr>
          <p:cNvPr id="7" name="コンテンツ プレースホルダー 2"/>
          <p:cNvSpPr>
            <a:spLocks noGrp="1"/>
          </p:cNvSpPr>
          <p:nvPr>
            <p:ph sz="quarter" idx="12"/>
          </p:nvPr>
        </p:nvSpPr>
        <p:spPr>
          <a:xfrm>
            <a:off x="161925" y="1110920"/>
            <a:ext cx="10367963" cy="1635214"/>
          </a:xfrm>
        </p:spPr>
        <p:txBody>
          <a:bodyPr/>
          <a:lstStyle/>
          <a:p>
            <a:pPr marL="273050" indent="-273050"/>
            <a:r>
              <a:rPr lang="ja-JP" altLang="en-US" dirty="0"/>
              <a:t>削減貢献量は、従来使用されていた製品・サービスを自社製品・サービスで代替することによる</a:t>
            </a:r>
            <a:r>
              <a:rPr lang="ja-JP" altLang="en-US" dirty="0" smtClean="0"/>
              <a:t>、</a:t>
            </a:r>
            <a:r>
              <a:rPr lang="en-US" altLang="ja-JP" dirty="0" smtClean="0"/>
              <a:t/>
            </a:r>
            <a:br>
              <a:rPr lang="en-US" altLang="ja-JP" dirty="0" smtClean="0"/>
            </a:br>
            <a:r>
              <a:rPr lang="ja-JP" altLang="en-US" dirty="0" smtClean="0"/>
              <a:t>サプライチェーン上</a:t>
            </a:r>
            <a:r>
              <a:rPr lang="ja-JP" altLang="en-US" dirty="0"/>
              <a:t>の「削減量」を定量化する考え方</a:t>
            </a:r>
          </a:p>
          <a:p>
            <a:pPr marL="273050" indent="-273050"/>
            <a:r>
              <a:rPr lang="ja-JP" altLang="en-US" dirty="0"/>
              <a:t>企業は、自社の製品・サービスによる他者の削減への貢献を「削減量」としてアピールすること</a:t>
            </a:r>
            <a:r>
              <a:rPr lang="ja-JP" altLang="en-US" dirty="0" smtClean="0"/>
              <a:t>が</a:t>
            </a:r>
            <a:r>
              <a:rPr lang="en-US" altLang="ja-JP" dirty="0" smtClean="0"/>
              <a:t/>
            </a:r>
            <a:br>
              <a:rPr lang="en-US" altLang="ja-JP" dirty="0" smtClean="0"/>
            </a:br>
            <a:r>
              <a:rPr lang="ja-JP" altLang="en-US" dirty="0" smtClean="0"/>
              <a:t>できる</a:t>
            </a:r>
            <a:endParaRPr lang="ja-JP" altLang="en-US" dirty="0"/>
          </a:p>
        </p:txBody>
      </p:sp>
      <p:grpSp>
        <p:nvGrpSpPr>
          <p:cNvPr id="10" name="グループ化 9"/>
          <p:cNvGrpSpPr/>
          <p:nvPr/>
        </p:nvGrpSpPr>
        <p:grpSpPr>
          <a:xfrm>
            <a:off x="764592" y="3071553"/>
            <a:ext cx="7644054" cy="3933056"/>
            <a:chOff x="387452" y="1113309"/>
            <a:chExt cx="7158159" cy="3629026"/>
          </a:xfrm>
        </p:grpSpPr>
        <p:sp>
          <p:nvSpPr>
            <p:cNvPr id="11" name="Oval 24"/>
            <p:cNvSpPr>
              <a:spLocks noChangeArrowheads="1"/>
            </p:cNvSpPr>
            <p:nvPr/>
          </p:nvSpPr>
          <p:spPr bwMode="auto">
            <a:xfrm>
              <a:off x="3996645" y="2407122"/>
              <a:ext cx="1895475" cy="849313"/>
            </a:xfrm>
            <a:prstGeom prst="ellipse">
              <a:avLst/>
            </a:prstGeom>
            <a:solidFill>
              <a:srgbClr val="FF9999"/>
            </a:solidFill>
            <a:ln w="9525" algn="ctr">
              <a:solidFill>
                <a:srgbClr val="5ECCF3"/>
              </a:solidFill>
              <a:round/>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12" name="Arc 25"/>
            <p:cNvSpPr>
              <a:spLocks/>
            </p:cNvSpPr>
            <p:nvPr/>
          </p:nvSpPr>
          <p:spPr bwMode="auto">
            <a:xfrm flipV="1">
              <a:off x="2140858" y="1113309"/>
              <a:ext cx="4235450" cy="1843088"/>
            </a:xfrm>
            <a:custGeom>
              <a:avLst/>
              <a:gdLst>
                <a:gd name="T0" fmla="*/ 0 w 20435"/>
                <a:gd name="T1" fmla="*/ 0 h 21600"/>
                <a:gd name="T2" fmla="*/ 188879465 w 20435"/>
                <a:gd name="T3" fmla="*/ 9012711 h 21600"/>
                <a:gd name="T4" fmla="*/ 0 w 20435"/>
                <a:gd name="T5" fmla="*/ 13331127 h 21600"/>
                <a:gd name="T6" fmla="*/ 0 60000 65536"/>
                <a:gd name="T7" fmla="*/ 0 60000 65536"/>
                <a:gd name="T8" fmla="*/ 0 60000 65536"/>
                <a:gd name="T9" fmla="*/ 0 w 20435"/>
                <a:gd name="T10" fmla="*/ 0 h 21600"/>
                <a:gd name="T11" fmla="*/ 20435 w 20435"/>
                <a:gd name="T12" fmla="*/ 21600 h 21600"/>
              </a:gdLst>
              <a:ahLst/>
              <a:cxnLst>
                <a:cxn ang="T6">
                  <a:pos x="T0" y="T1"/>
                </a:cxn>
                <a:cxn ang="T7">
                  <a:pos x="T2" y="T3"/>
                </a:cxn>
                <a:cxn ang="T8">
                  <a:pos x="T4" y="T5"/>
                </a:cxn>
              </a:cxnLst>
              <a:rect l="T9" t="T10" r="T11" b="T12"/>
              <a:pathLst>
                <a:path w="20435" h="21600" fill="none" extrusionOk="0">
                  <a:moveTo>
                    <a:pt x="-1" y="0"/>
                  </a:moveTo>
                  <a:cubicBezTo>
                    <a:pt x="9232" y="0"/>
                    <a:pt x="17444" y="5868"/>
                    <a:pt x="20435" y="14602"/>
                  </a:cubicBezTo>
                </a:path>
                <a:path w="20435" h="21600" stroke="0" extrusionOk="0">
                  <a:moveTo>
                    <a:pt x="-1" y="0"/>
                  </a:moveTo>
                  <a:cubicBezTo>
                    <a:pt x="9232" y="0"/>
                    <a:pt x="17444" y="5868"/>
                    <a:pt x="20435" y="14602"/>
                  </a:cubicBezTo>
                  <a:lnTo>
                    <a:pt x="0" y="21600"/>
                  </a:lnTo>
                  <a:close/>
                </a:path>
              </a:pathLst>
            </a:custGeom>
            <a:noFill/>
            <a:ln w="38100">
              <a:solidFill>
                <a:srgbClr val="5ECCF3"/>
              </a:solidFill>
              <a:round/>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13" name="Arc 26"/>
            <p:cNvSpPr>
              <a:spLocks/>
            </p:cNvSpPr>
            <p:nvPr/>
          </p:nvSpPr>
          <p:spPr bwMode="auto">
            <a:xfrm rot="20002387">
              <a:off x="2772683" y="2899247"/>
              <a:ext cx="4497387" cy="1843088"/>
            </a:xfrm>
            <a:custGeom>
              <a:avLst/>
              <a:gdLst>
                <a:gd name="T0" fmla="*/ 0 w 20435"/>
                <a:gd name="T1" fmla="*/ 0 h 21600"/>
                <a:gd name="T2" fmla="*/ 226157545 w 20435"/>
                <a:gd name="T3" fmla="*/ 9012711 h 21600"/>
                <a:gd name="T4" fmla="*/ 0 w 20435"/>
                <a:gd name="T5" fmla="*/ 13331127 h 21600"/>
                <a:gd name="T6" fmla="*/ 0 60000 65536"/>
                <a:gd name="T7" fmla="*/ 0 60000 65536"/>
                <a:gd name="T8" fmla="*/ 0 60000 65536"/>
                <a:gd name="T9" fmla="*/ 0 w 20435"/>
                <a:gd name="T10" fmla="*/ 0 h 21600"/>
                <a:gd name="T11" fmla="*/ 20435 w 20435"/>
                <a:gd name="T12" fmla="*/ 21600 h 21600"/>
              </a:gdLst>
              <a:ahLst/>
              <a:cxnLst>
                <a:cxn ang="T6">
                  <a:pos x="T0" y="T1"/>
                </a:cxn>
                <a:cxn ang="T7">
                  <a:pos x="T2" y="T3"/>
                </a:cxn>
                <a:cxn ang="T8">
                  <a:pos x="T4" y="T5"/>
                </a:cxn>
              </a:cxnLst>
              <a:rect l="T9" t="T10" r="T11" b="T12"/>
              <a:pathLst>
                <a:path w="20435" h="21600" fill="none" extrusionOk="0">
                  <a:moveTo>
                    <a:pt x="-1" y="0"/>
                  </a:moveTo>
                  <a:cubicBezTo>
                    <a:pt x="9232" y="0"/>
                    <a:pt x="17444" y="5868"/>
                    <a:pt x="20435" y="14602"/>
                  </a:cubicBezTo>
                </a:path>
                <a:path w="20435" h="21600" stroke="0" extrusionOk="0">
                  <a:moveTo>
                    <a:pt x="-1" y="0"/>
                  </a:moveTo>
                  <a:cubicBezTo>
                    <a:pt x="9232" y="0"/>
                    <a:pt x="17444" y="5868"/>
                    <a:pt x="20435" y="14602"/>
                  </a:cubicBezTo>
                  <a:lnTo>
                    <a:pt x="0" y="21600"/>
                  </a:lnTo>
                  <a:close/>
                </a:path>
              </a:pathLst>
            </a:custGeom>
            <a:noFill/>
            <a:ln w="38100">
              <a:solidFill>
                <a:srgbClr val="5ECCF3"/>
              </a:solidFill>
              <a:round/>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14" name="AutoShape 27"/>
            <p:cNvSpPr>
              <a:spLocks noChangeArrowheads="1"/>
            </p:cNvSpPr>
            <p:nvPr/>
          </p:nvSpPr>
          <p:spPr bwMode="auto">
            <a:xfrm>
              <a:off x="4504645" y="1667347"/>
              <a:ext cx="366712" cy="992188"/>
            </a:xfrm>
            <a:prstGeom prst="cube">
              <a:avLst>
                <a:gd name="adj" fmla="val 25000"/>
              </a:avLst>
            </a:prstGeom>
            <a:solidFill>
              <a:srgbClr val="FFFF66"/>
            </a:solidFill>
            <a:ln w="9525">
              <a:solidFill>
                <a:sysClr val="windowText" lastClr="000000"/>
              </a:solidFill>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15" name="AutoShape 28"/>
            <p:cNvSpPr>
              <a:spLocks noChangeArrowheads="1"/>
            </p:cNvSpPr>
            <p:nvPr/>
          </p:nvSpPr>
          <p:spPr bwMode="auto">
            <a:xfrm>
              <a:off x="3321958" y="2434109"/>
              <a:ext cx="366712" cy="506413"/>
            </a:xfrm>
            <a:prstGeom prst="cube">
              <a:avLst>
                <a:gd name="adj" fmla="val 25000"/>
              </a:avLst>
            </a:prstGeom>
            <a:solidFill>
              <a:srgbClr val="FFFF66"/>
            </a:solidFill>
            <a:ln w="9525">
              <a:solidFill>
                <a:sysClr val="windowText" lastClr="000000"/>
              </a:solidFill>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16" name="AutoShape 29"/>
            <p:cNvSpPr>
              <a:spLocks noChangeArrowheads="1"/>
            </p:cNvSpPr>
            <p:nvPr/>
          </p:nvSpPr>
          <p:spPr bwMode="auto">
            <a:xfrm>
              <a:off x="2240870" y="2549997"/>
              <a:ext cx="366712" cy="508000"/>
            </a:xfrm>
            <a:prstGeom prst="cube">
              <a:avLst>
                <a:gd name="adj" fmla="val 25000"/>
              </a:avLst>
            </a:prstGeom>
            <a:solidFill>
              <a:srgbClr val="FFFF66"/>
            </a:solidFill>
            <a:ln w="9525">
              <a:solidFill>
                <a:sysClr val="windowText" lastClr="000000"/>
              </a:solidFill>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17" name="AutoShape 30"/>
            <p:cNvSpPr>
              <a:spLocks noChangeArrowheads="1"/>
            </p:cNvSpPr>
            <p:nvPr/>
          </p:nvSpPr>
          <p:spPr bwMode="auto">
            <a:xfrm>
              <a:off x="2763158" y="2678584"/>
              <a:ext cx="366712" cy="341313"/>
            </a:xfrm>
            <a:prstGeom prst="cube">
              <a:avLst>
                <a:gd name="adj" fmla="val 25000"/>
              </a:avLst>
            </a:prstGeom>
            <a:solidFill>
              <a:srgbClr val="FFFF66"/>
            </a:solidFill>
            <a:ln w="9525">
              <a:solidFill>
                <a:sysClr val="windowText" lastClr="000000"/>
              </a:solidFill>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18" name="AutoShape 32"/>
            <p:cNvSpPr>
              <a:spLocks noChangeArrowheads="1"/>
            </p:cNvSpPr>
            <p:nvPr/>
          </p:nvSpPr>
          <p:spPr bwMode="auto">
            <a:xfrm>
              <a:off x="5474608" y="1780059"/>
              <a:ext cx="366712" cy="506413"/>
            </a:xfrm>
            <a:prstGeom prst="cube">
              <a:avLst>
                <a:gd name="adj" fmla="val 25000"/>
              </a:avLst>
            </a:prstGeom>
            <a:solidFill>
              <a:srgbClr val="FFFF66"/>
            </a:solidFill>
            <a:ln w="9525">
              <a:solidFill>
                <a:sysClr val="windowText" lastClr="000000"/>
              </a:solidFill>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19" name="Text Box 33"/>
            <p:cNvSpPr txBox="1">
              <a:spLocks noChangeArrowheads="1"/>
            </p:cNvSpPr>
            <p:nvPr/>
          </p:nvSpPr>
          <p:spPr bwMode="auto">
            <a:xfrm rot="20538937">
              <a:off x="3715548" y="2213176"/>
              <a:ext cx="646331" cy="535531"/>
            </a:xfrm>
            <a:prstGeom prst="rect">
              <a:avLst/>
            </a:prstGeom>
            <a:noFill/>
            <a:ln w="9525" algn="ctr">
              <a:noFill/>
              <a:miter lim="800000"/>
              <a:headEnd/>
              <a:tailEnd/>
            </a:ln>
          </p:spPr>
          <p:txBody>
            <a:bodyPr wrap="none">
              <a:spAutoFit/>
            </a:bodyPr>
            <a:lstStyle/>
            <a:p>
              <a:pPr defTabSz="914400">
                <a:lnSpc>
                  <a:spcPct val="120000"/>
                </a:lnSpc>
                <a:spcAft>
                  <a:spcPct val="70000"/>
                </a:spcAft>
                <a:defRPr/>
              </a:pPr>
              <a:r>
                <a:rPr kumimoji="0" lang="ja-JP" altLang="en-US" sz="2400" kern="0" smtClean="0">
                  <a:solidFill>
                    <a:prstClr val="black"/>
                  </a:solidFill>
                  <a:latin typeface="Meiryo UI" panose="020B0604030504040204" pitchFamily="50" charset="-128"/>
                  <a:cs typeface="Meiryo UI" panose="020B0604030504040204" pitchFamily="50" charset="-128"/>
                </a:rPr>
                <a:t>・・・</a:t>
              </a:r>
            </a:p>
          </p:txBody>
        </p:sp>
        <p:sp>
          <p:nvSpPr>
            <p:cNvPr id="20" name="AutoShape 35"/>
            <p:cNvSpPr>
              <a:spLocks noChangeArrowheads="1"/>
            </p:cNvSpPr>
            <p:nvPr/>
          </p:nvSpPr>
          <p:spPr bwMode="auto">
            <a:xfrm>
              <a:off x="4972958" y="2661122"/>
              <a:ext cx="366712" cy="484188"/>
            </a:xfrm>
            <a:prstGeom prst="cube">
              <a:avLst>
                <a:gd name="adj" fmla="val 25000"/>
              </a:avLst>
            </a:prstGeom>
            <a:solidFill>
              <a:srgbClr val="CCECFF"/>
            </a:solidFill>
            <a:ln w="9525">
              <a:solidFill>
                <a:sysClr val="windowText" lastClr="000000"/>
              </a:solidFill>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21" name="AutoShape 36"/>
            <p:cNvSpPr>
              <a:spLocks noChangeArrowheads="1"/>
            </p:cNvSpPr>
            <p:nvPr/>
          </p:nvSpPr>
          <p:spPr bwMode="auto">
            <a:xfrm>
              <a:off x="3793445" y="3223097"/>
              <a:ext cx="366712" cy="263525"/>
            </a:xfrm>
            <a:prstGeom prst="cube">
              <a:avLst>
                <a:gd name="adj" fmla="val 25000"/>
              </a:avLst>
            </a:prstGeom>
            <a:solidFill>
              <a:srgbClr val="CCECFF"/>
            </a:solidFill>
            <a:ln w="9525">
              <a:solidFill>
                <a:sysClr val="windowText" lastClr="000000"/>
              </a:solidFill>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22" name="AutoShape 37"/>
            <p:cNvSpPr>
              <a:spLocks noChangeArrowheads="1"/>
            </p:cNvSpPr>
            <p:nvPr/>
          </p:nvSpPr>
          <p:spPr bwMode="auto">
            <a:xfrm>
              <a:off x="2826658" y="3362797"/>
              <a:ext cx="368300" cy="508000"/>
            </a:xfrm>
            <a:prstGeom prst="cube">
              <a:avLst>
                <a:gd name="adj" fmla="val 25000"/>
              </a:avLst>
            </a:prstGeom>
            <a:solidFill>
              <a:srgbClr val="CCECFF"/>
            </a:solidFill>
            <a:ln w="9525">
              <a:solidFill>
                <a:sysClr val="windowText" lastClr="000000"/>
              </a:solidFill>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23" name="AutoShape 38"/>
            <p:cNvSpPr>
              <a:spLocks noChangeArrowheads="1"/>
            </p:cNvSpPr>
            <p:nvPr/>
          </p:nvSpPr>
          <p:spPr bwMode="auto">
            <a:xfrm>
              <a:off x="3277508" y="3324697"/>
              <a:ext cx="366712" cy="341313"/>
            </a:xfrm>
            <a:prstGeom prst="cube">
              <a:avLst>
                <a:gd name="adj" fmla="val 25000"/>
              </a:avLst>
            </a:prstGeom>
            <a:solidFill>
              <a:srgbClr val="CCECFF"/>
            </a:solidFill>
            <a:ln w="9525">
              <a:solidFill>
                <a:sysClr val="windowText" lastClr="000000"/>
              </a:solidFill>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24" name="AutoShape 39"/>
            <p:cNvSpPr>
              <a:spLocks noChangeArrowheads="1"/>
            </p:cNvSpPr>
            <p:nvPr/>
          </p:nvSpPr>
          <p:spPr bwMode="auto">
            <a:xfrm>
              <a:off x="5995308" y="1559397"/>
              <a:ext cx="366712" cy="341313"/>
            </a:xfrm>
            <a:prstGeom prst="cube">
              <a:avLst>
                <a:gd name="adj" fmla="val 25000"/>
              </a:avLst>
            </a:prstGeom>
            <a:solidFill>
              <a:srgbClr val="FFFF66"/>
            </a:solidFill>
            <a:ln w="9525">
              <a:solidFill>
                <a:sysClr val="windowText" lastClr="000000"/>
              </a:solidFill>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25" name="AutoShape 41"/>
            <p:cNvSpPr>
              <a:spLocks noChangeArrowheads="1"/>
            </p:cNvSpPr>
            <p:nvPr/>
          </p:nvSpPr>
          <p:spPr bwMode="auto">
            <a:xfrm>
              <a:off x="6023883" y="2669059"/>
              <a:ext cx="368300" cy="341313"/>
            </a:xfrm>
            <a:prstGeom prst="cube">
              <a:avLst>
                <a:gd name="adj" fmla="val 25000"/>
              </a:avLst>
            </a:prstGeom>
            <a:solidFill>
              <a:srgbClr val="CCECFF"/>
            </a:solidFill>
            <a:ln w="9525">
              <a:solidFill>
                <a:sysClr val="windowText" lastClr="000000"/>
              </a:solidFill>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26" name="AutoShape 42"/>
            <p:cNvSpPr>
              <a:spLocks noChangeArrowheads="1"/>
            </p:cNvSpPr>
            <p:nvPr/>
          </p:nvSpPr>
          <p:spPr bwMode="auto">
            <a:xfrm>
              <a:off x="6655708" y="2719859"/>
              <a:ext cx="368300" cy="341313"/>
            </a:xfrm>
            <a:prstGeom prst="cube">
              <a:avLst>
                <a:gd name="adj" fmla="val 25000"/>
              </a:avLst>
            </a:prstGeom>
            <a:solidFill>
              <a:srgbClr val="CCECFF"/>
            </a:solidFill>
            <a:ln w="9525">
              <a:solidFill>
                <a:sysClr val="windowText" lastClr="000000"/>
              </a:solidFill>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27" name="Text Box 43"/>
            <p:cNvSpPr txBox="1">
              <a:spLocks noChangeArrowheads="1"/>
            </p:cNvSpPr>
            <p:nvPr/>
          </p:nvSpPr>
          <p:spPr bwMode="auto">
            <a:xfrm rot="1284568">
              <a:off x="6899280" y="2584651"/>
              <a:ext cx="646331" cy="535531"/>
            </a:xfrm>
            <a:prstGeom prst="rect">
              <a:avLst/>
            </a:prstGeom>
            <a:noFill/>
            <a:ln w="9525" algn="ctr">
              <a:noFill/>
              <a:miter lim="800000"/>
              <a:headEnd/>
              <a:tailEnd/>
            </a:ln>
          </p:spPr>
          <p:txBody>
            <a:bodyPr wrap="none">
              <a:spAutoFit/>
            </a:bodyPr>
            <a:lstStyle/>
            <a:p>
              <a:pPr defTabSz="914400">
                <a:lnSpc>
                  <a:spcPct val="120000"/>
                </a:lnSpc>
                <a:spcAft>
                  <a:spcPct val="70000"/>
                </a:spcAft>
                <a:defRPr/>
              </a:pPr>
              <a:r>
                <a:rPr kumimoji="0" lang="ja-JP" altLang="en-US" sz="2400" kern="0" smtClean="0">
                  <a:solidFill>
                    <a:prstClr val="black"/>
                  </a:solidFill>
                  <a:latin typeface="Meiryo UI" panose="020B0604030504040204" pitchFamily="50" charset="-128"/>
                  <a:cs typeface="Meiryo UI" panose="020B0604030504040204" pitchFamily="50" charset="-128"/>
                </a:rPr>
                <a:t>・・・</a:t>
              </a:r>
            </a:p>
          </p:txBody>
        </p:sp>
        <p:sp>
          <p:nvSpPr>
            <p:cNvPr id="28" name="Text Box 44"/>
            <p:cNvSpPr txBox="1">
              <a:spLocks noChangeArrowheads="1"/>
            </p:cNvSpPr>
            <p:nvPr/>
          </p:nvSpPr>
          <p:spPr bwMode="auto">
            <a:xfrm>
              <a:off x="824937" y="3655108"/>
              <a:ext cx="1614275" cy="830997"/>
            </a:xfrm>
            <a:prstGeom prst="rect">
              <a:avLst/>
            </a:prstGeom>
            <a:solidFill>
              <a:srgbClr val="CCECFF"/>
            </a:solidFill>
            <a:ln w="9525" algn="ctr">
              <a:noFill/>
              <a:miter lim="800000"/>
              <a:headEnd/>
              <a:tailEnd/>
            </a:ln>
          </p:spPr>
          <p:txBody>
            <a:bodyPr wrap="none" lIns="54000" rIns="54000">
              <a:spAutoFit/>
            </a:bodyPr>
            <a:lstStyle/>
            <a:p>
              <a:pPr defTabSz="914400">
                <a:lnSpc>
                  <a:spcPct val="120000"/>
                </a:lnSpc>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A</a:t>
              </a:r>
              <a:r>
                <a:rPr kumimoji="0" lang="ja-JP" altLang="en-US" sz="2000" kern="0" dirty="0" smtClean="0">
                  <a:solidFill>
                    <a:prstClr val="black"/>
                  </a:solidFill>
                  <a:latin typeface="Meiryo UI" panose="020B0604030504040204" pitchFamily="50" charset="-128"/>
                  <a:cs typeface="Meiryo UI" panose="020B0604030504040204" pitchFamily="50" charset="-128"/>
                </a:rPr>
                <a:t>社の</a:t>
              </a:r>
            </a:p>
            <a:p>
              <a:pPr defTabSz="914400">
                <a:lnSpc>
                  <a:spcPct val="120000"/>
                </a:lnSpc>
                <a:defRPr/>
              </a:pPr>
              <a:r>
                <a:rPr kumimoji="0" lang="ja-JP" altLang="en-US" sz="2000" kern="0" dirty="0" smtClean="0">
                  <a:solidFill>
                    <a:prstClr val="black"/>
                  </a:solidFill>
                  <a:latin typeface="Meiryo UI" panose="020B0604030504040204" pitchFamily="50" charset="-128"/>
                  <a:cs typeface="Meiryo UI" panose="020B0604030504040204" pitchFamily="50" charset="-128"/>
                </a:rPr>
                <a:t>バリューチェーン</a:t>
              </a:r>
            </a:p>
          </p:txBody>
        </p:sp>
        <p:sp>
          <p:nvSpPr>
            <p:cNvPr id="35" name="Text Box 45"/>
            <p:cNvSpPr txBox="1">
              <a:spLocks noChangeArrowheads="1"/>
            </p:cNvSpPr>
            <p:nvPr/>
          </p:nvSpPr>
          <p:spPr bwMode="auto">
            <a:xfrm>
              <a:off x="387452" y="2480601"/>
              <a:ext cx="1614275" cy="830997"/>
            </a:xfrm>
            <a:prstGeom prst="rect">
              <a:avLst/>
            </a:prstGeom>
            <a:solidFill>
              <a:srgbClr val="FFFF00"/>
            </a:solidFill>
            <a:ln w="9525" algn="ctr">
              <a:noFill/>
              <a:miter lim="800000"/>
              <a:headEnd/>
              <a:tailEnd/>
            </a:ln>
          </p:spPr>
          <p:txBody>
            <a:bodyPr wrap="none" lIns="54000" rIns="54000">
              <a:spAutoFit/>
            </a:bodyPr>
            <a:lstStyle/>
            <a:p>
              <a:pPr defTabSz="914400">
                <a:lnSpc>
                  <a:spcPct val="120000"/>
                </a:lnSpc>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B</a:t>
              </a:r>
              <a:r>
                <a:rPr kumimoji="0" lang="ja-JP" altLang="en-US" sz="2000" kern="0" dirty="0" smtClean="0">
                  <a:solidFill>
                    <a:prstClr val="black"/>
                  </a:solidFill>
                  <a:latin typeface="Meiryo UI" panose="020B0604030504040204" pitchFamily="50" charset="-128"/>
                  <a:cs typeface="Meiryo UI" panose="020B0604030504040204" pitchFamily="50" charset="-128"/>
                </a:rPr>
                <a:t>社の</a:t>
              </a:r>
            </a:p>
            <a:p>
              <a:pPr defTabSz="914400">
                <a:lnSpc>
                  <a:spcPct val="120000"/>
                </a:lnSpc>
                <a:defRPr/>
              </a:pPr>
              <a:r>
                <a:rPr kumimoji="0" lang="ja-JP" altLang="en-US" sz="2000" kern="0" dirty="0" smtClean="0">
                  <a:solidFill>
                    <a:prstClr val="black"/>
                  </a:solidFill>
                  <a:latin typeface="Meiryo UI" panose="020B0604030504040204" pitchFamily="50" charset="-128"/>
                  <a:cs typeface="Meiryo UI" panose="020B0604030504040204" pitchFamily="50" charset="-128"/>
                </a:rPr>
                <a:t>バリューチェーン</a:t>
              </a:r>
            </a:p>
          </p:txBody>
        </p:sp>
        <p:sp>
          <p:nvSpPr>
            <p:cNvPr id="36" name="Text Box 46"/>
            <p:cNvSpPr txBox="1">
              <a:spLocks noChangeArrowheads="1"/>
            </p:cNvSpPr>
            <p:nvPr/>
          </p:nvSpPr>
          <p:spPr bwMode="auto">
            <a:xfrm>
              <a:off x="2039957" y="2144652"/>
              <a:ext cx="628697" cy="420243"/>
            </a:xfrm>
            <a:prstGeom prst="rect">
              <a:avLst/>
            </a:prstGeom>
            <a:noFill/>
            <a:ln w="9525" algn="ctr">
              <a:noFill/>
              <a:miter lim="800000"/>
              <a:headEnd/>
              <a:tailEnd/>
            </a:ln>
          </p:spPr>
          <p:txBody>
            <a:bodyPr wrap="none" anchor="ctr" anchorCtr="1">
              <a:spAutoFit/>
            </a:bodyPr>
            <a:lstStyle/>
            <a:p>
              <a:pPr algn="ctr" defTabSz="914400">
                <a:lnSpc>
                  <a:spcPct val="120000"/>
                </a:lnSpc>
                <a:spcAft>
                  <a:spcPct val="70000"/>
                </a:spcAft>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C-1</a:t>
              </a:r>
            </a:p>
          </p:txBody>
        </p:sp>
        <p:sp>
          <p:nvSpPr>
            <p:cNvPr id="37" name="Text Box 47"/>
            <p:cNvSpPr txBox="1">
              <a:spLocks noChangeArrowheads="1"/>
            </p:cNvSpPr>
            <p:nvPr/>
          </p:nvSpPr>
          <p:spPr bwMode="auto">
            <a:xfrm>
              <a:off x="2596400" y="2317823"/>
              <a:ext cx="628697" cy="420243"/>
            </a:xfrm>
            <a:prstGeom prst="rect">
              <a:avLst/>
            </a:prstGeom>
            <a:noFill/>
            <a:ln w="9525" algn="ctr">
              <a:noFill/>
              <a:miter lim="800000"/>
              <a:headEnd/>
              <a:tailEnd/>
            </a:ln>
          </p:spPr>
          <p:txBody>
            <a:bodyPr wrap="none" anchor="ctr" anchorCtr="1">
              <a:spAutoFit/>
            </a:bodyPr>
            <a:lstStyle/>
            <a:p>
              <a:pPr algn="ctr" defTabSz="914400">
                <a:lnSpc>
                  <a:spcPct val="120000"/>
                </a:lnSpc>
                <a:spcAft>
                  <a:spcPct val="70000"/>
                </a:spcAft>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C-2</a:t>
              </a:r>
            </a:p>
          </p:txBody>
        </p:sp>
        <p:sp>
          <p:nvSpPr>
            <p:cNvPr id="38" name="Text Box 48"/>
            <p:cNvSpPr txBox="1">
              <a:spLocks noChangeArrowheads="1"/>
            </p:cNvSpPr>
            <p:nvPr/>
          </p:nvSpPr>
          <p:spPr bwMode="auto">
            <a:xfrm>
              <a:off x="3083095" y="2095205"/>
              <a:ext cx="628697" cy="420243"/>
            </a:xfrm>
            <a:prstGeom prst="rect">
              <a:avLst/>
            </a:prstGeom>
            <a:noFill/>
            <a:ln w="9525" algn="ctr">
              <a:noFill/>
              <a:miter lim="800000"/>
              <a:headEnd/>
              <a:tailEnd/>
            </a:ln>
          </p:spPr>
          <p:txBody>
            <a:bodyPr wrap="none" anchor="ctr" anchorCtr="1">
              <a:spAutoFit/>
            </a:bodyPr>
            <a:lstStyle/>
            <a:p>
              <a:pPr algn="ctr" defTabSz="914400">
                <a:lnSpc>
                  <a:spcPct val="120000"/>
                </a:lnSpc>
                <a:spcAft>
                  <a:spcPct val="70000"/>
                </a:spcAft>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C-3</a:t>
              </a:r>
            </a:p>
          </p:txBody>
        </p:sp>
        <p:sp>
          <p:nvSpPr>
            <p:cNvPr id="39" name="Text Box 49"/>
            <p:cNvSpPr txBox="1">
              <a:spLocks noChangeArrowheads="1"/>
            </p:cNvSpPr>
            <p:nvPr/>
          </p:nvSpPr>
          <p:spPr bwMode="auto">
            <a:xfrm>
              <a:off x="2689250" y="3930720"/>
              <a:ext cx="1072681" cy="766760"/>
            </a:xfrm>
            <a:prstGeom prst="rect">
              <a:avLst/>
            </a:prstGeom>
            <a:noFill/>
            <a:ln w="9525" algn="ctr">
              <a:noFill/>
              <a:miter lim="800000"/>
              <a:headEnd/>
              <a:tailEnd/>
            </a:ln>
          </p:spPr>
          <p:txBody>
            <a:bodyPr wrap="square" anchor="ctr" anchorCtr="1">
              <a:spAutoFit/>
            </a:bodyPr>
            <a:lstStyle/>
            <a:p>
              <a:pPr algn="ctr" defTabSz="914400">
                <a:lnSpc>
                  <a:spcPct val="120000"/>
                </a:lnSpc>
                <a:defRPr/>
              </a:pPr>
              <a:r>
                <a:rPr kumimoji="0" lang="ja-JP" altLang="en-US" sz="2000" kern="0" dirty="0" smtClean="0">
                  <a:solidFill>
                    <a:prstClr val="black"/>
                  </a:solidFill>
                  <a:latin typeface="Meiryo UI" panose="020B0604030504040204" pitchFamily="50" charset="-128"/>
                  <a:cs typeface="Meiryo UI" panose="020B0604030504040204" pitchFamily="50" charset="-128"/>
                </a:rPr>
                <a:t>カテゴリ</a:t>
              </a:r>
              <a:r>
                <a:rPr kumimoji="0" lang="en-US" altLang="ja-JP" sz="2000" kern="0" dirty="0" smtClean="0">
                  <a:solidFill>
                    <a:prstClr val="black"/>
                  </a:solidFill>
                  <a:latin typeface="Meiryo UI" panose="020B0604030504040204" pitchFamily="50" charset="-128"/>
                  <a:cs typeface="Meiryo UI" panose="020B0604030504040204" pitchFamily="50" charset="-128"/>
                </a:rPr>
                <a:t>1</a:t>
              </a:r>
            </a:p>
            <a:p>
              <a:pPr algn="ctr" defTabSz="914400">
                <a:lnSpc>
                  <a:spcPct val="120000"/>
                </a:lnSpc>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(C-1)</a:t>
              </a:r>
            </a:p>
          </p:txBody>
        </p:sp>
        <p:sp>
          <p:nvSpPr>
            <p:cNvPr id="40" name="Text Box 50"/>
            <p:cNvSpPr txBox="1">
              <a:spLocks noChangeArrowheads="1"/>
            </p:cNvSpPr>
            <p:nvPr/>
          </p:nvSpPr>
          <p:spPr bwMode="auto">
            <a:xfrm>
              <a:off x="3314063" y="3577610"/>
              <a:ext cx="628697" cy="420243"/>
            </a:xfrm>
            <a:prstGeom prst="rect">
              <a:avLst/>
            </a:prstGeom>
            <a:noFill/>
            <a:ln w="9525" algn="ctr">
              <a:noFill/>
              <a:miter lim="800000"/>
              <a:headEnd/>
              <a:tailEnd/>
            </a:ln>
          </p:spPr>
          <p:txBody>
            <a:bodyPr wrap="none" anchor="ctr" anchorCtr="1">
              <a:spAutoFit/>
            </a:bodyPr>
            <a:lstStyle/>
            <a:p>
              <a:pPr algn="ctr" defTabSz="914400">
                <a:lnSpc>
                  <a:spcPct val="120000"/>
                </a:lnSpc>
                <a:spcAft>
                  <a:spcPct val="70000"/>
                </a:spcAft>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C-2</a:t>
              </a:r>
            </a:p>
          </p:txBody>
        </p:sp>
        <p:sp>
          <p:nvSpPr>
            <p:cNvPr id="41" name="Text Box 51"/>
            <p:cNvSpPr txBox="1">
              <a:spLocks noChangeArrowheads="1"/>
            </p:cNvSpPr>
            <p:nvPr/>
          </p:nvSpPr>
          <p:spPr bwMode="auto">
            <a:xfrm>
              <a:off x="3845808" y="3399150"/>
              <a:ext cx="628697" cy="420243"/>
            </a:xfrm>
            <a:prstGeom prst="rect">
              <a:avLst/>
            </a:prstGeom>
            <a:noFill/>
            <a:ln w="9525" algn="ctr">
              <a:noFill/>
              <a:miter lim="800000"/>
              <a:headEnd/>
              <a:tailEnd/>
            </a:ln>
          </p:spPr>
          <p:txBody>
            <a:bodyPr wrap="none" anchor="ctr" anchorCtr="1">
              <a:spAutoFit/>
            </a:bodyPr>
            <a:lstStyle/>
            <a:p>
              <a:pPr algn="ctr" defTabSz="914400">
                <a:lnSpc>
                  <a:spcPct val="120000"/>
                </a:lnSpc>
                <a:spcAft>
                  <a:spcPct val="70000"/>
                </a:spcAft>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C-3</a:t>
              </a:r>
            </a:p>
          </p:txBody>
        </p:sp>
        <p:sp>
          <p:nvSpPr>
            <p:cNvPr id="42" name="Text Box 53"/>
            <p:cNvSpPr txBox="1">
              <a:spLocks noChangeArrowheads="1"/>
            </p:cNvSpPr>
            <p:nvPr/>
          </p:nvSpPr>
          <p:spPr bwMode="auto">
            <a:xfrm>
              <a:off x="2296683" y="1325323"/>
              <a:ext cx="2321469" cy="907941"/>
            </a:xfrm>
            <a:prstGeom prst="rect">
              <a:avLst/>
            </a:prstGeom>
            <a:noFill/>
            <a:ln w="9525" algn="ctr">
              <a:noFill/>
              <a:miter lim="800000"/>
              <a:headEnd/>
              <a:tailEnd/>
            </a:ln>
          </p:spPr>
          <p:txBody>
            <a:bodyPr wrap="none" anchor="ctr" anchorCtr="1">
              <a:spAutoFit/>
            </a:bodyPr>
            <a:lstStyle/>
            <a:p>
              <a:pPr algn="r" defTabSz="914400">
                <a:lnSpc>
                  <a:spcPct val="120000"/>
                </a:lnSpc>
                <a:spcAft>
                  <a:spcPts val="600"/>
                </a:spcAft>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C-11</a:t>
              </a:r>
            </a:p>
            <a:p>
              <a:pPr algn="r" defTabSz="914400">
                <a:lnSpc>
                  <a:spcPct val="120000"/>
                </a:lnSpc>
                <a:spcAft>
                  <a:spcPts val="600"/>
                </a:spcAft>
                <a:defRPr/>
              </a:pPr>
              <a:r>
                <a:rPr kumimoji="0" lang="ja-JP" altLang="en-US" sz="2000" kern="0" dirty="0" smtClean="0">
                  <a:solidFill>
                    <a:prstClr val="black"/>
                  </a:solidFill>
                  <a:latin typeface="Meiryo UI" panose="020B0604030504040204" pitchFamily="50" charset="-128"/>
                  <a:cs typeface="Meiryo UI" panose="020B0604030504040204" pitchFamily="50" charset="-128"/>
                </a:rPr>
                <a:t>販売した製品の使用</a:t>
              </a:r>
            </a:p>
          </p:txBody>
        </p:sp>
        <p:sp>
          <p:nvSpPr>
            <p:cNvPr id="43" name="Text Box 54"/>
            <p:cNvSpPr txBox="1">
              <a:spLocks noChangeArrowheads="1"/>
            </p:cNvSpPr>
            <p:nvPr/>
          </p:nvSpPr>
          <p:spPr bwMode="auto">
            <a:xfrm>
              <a:off x="4676093" y="3131641"/>
              <a:ext cx="2321469" cy="907941"/>
            </a:xfrm>
            <a:prstGeom prst="rect">
              <a:avLst/>
            </a:prstGeom>
            <a:noFill/>
            <a:ln w="9525" algn="ctr">
              <a:noFill/>
              <a:miter lim="800000"/>
              <a:headEnd/>
              <a:tailEnd/>
            </a:ln>
          </p:spPr>
          <p:txBody>
            <a:bodyPr wrap="none" anchor="ctr" anchorCtr="1">
              <a:spAutoFit/>
            </a:bodyPr>
            <a:lstStyle/>
            <a:p>
              <a:pPr defTabSz="914400">
                <a:lnSpc>
                  <a:spcPct val="120000"/>
                </a:lnSpc>
                <a:spcAft>
                  <a:spcPts val="600"/>
                </a:spcAft>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C-11</a:t>
              </a:r>
            </a:p>
            <a:p>
              <a:pPr defTabSz="914400">
                <a:lnSpc>
                  <a:spcPct val="120000"/>
                </a:lnSpc>
                <a:spcAft>
                  <a:spcPts val="600"/>
                </a:spcAft>
                <a:defRPr/>
              </a:pPr>
              <a:r>
                <a:rPr kumimoji="0" lang="ja-JP" altLang="en-US" sz="2000" kern="0" dirty="0" smtClean="0">
                  <a:solidFill>
                    <a:prstClr val="black"/>
                  </a:solidFill>
                  <a:latin typeface="Meiryo UI" panose="020B0604030504040204" pitchFamily="50" charset="-128"/>
                  <a:cs typeface="Meiryo UI" panose="020B0604030504040204" pitchFamily="50" charset="-128"/>
                </a:rPr>
                <a:t>販売した製品の使用</a:t>
              </a:r>
            </a:p>
          </p:txBody>
        </p:sp>
        <p:sp>
          <p:nvSpPr>
            <p:cNvPr id="44" name="Text Box 55"/>
            <p:cNvSpPr txBox="1">
              <a:spLocks noChangeArrowheads="1"/>
            </p:cNvSpPr>
            <p:nvPr/>
          </p:nvSpPr>
          <p:spPr bwMode="auto">
            <a:xfrm>
              <a:off x="5770568" y="2916011"/>
              <a:ext cx="787395" cy="420243"/>
            </a:xfrm>
            <a:prstGeom prst="rect">
              <a:avLst/>
            </a:prstGeom>
            <a:noFill/>
            <a:ln w="9525" algn="ctr">
              <a:noFill/>
              <a:miter lim="800000"/>
              <a:headEnd/>
              <a:tailEnd/>
            </a:ln>
          </p:spPr>
          <p:txBody>
            <a:bodyPr wrap="none" anchor="ctr" anchorCtr="1">
              <a:spAutoFit/>
            </a:bodyPr>
            <a:lstStyle/>
            <a:p>
              <a:pPr algn="ctr" defTabSz="914400">
                <a:lnSpc>
                  <a:spcPct val="120000"/>
                </a:lnSpc>
                <a:spcAft>
                  <a:spcPct val="70000"/>
                </a:spcAft>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C-12</a:t>
              </a:r>
            </a:p>
          </p:txBody>
        </p:sp>
        <p:sp>
          <p:nvSpPr>
            <p:cNvPr id="45" name="Text Box 56"/>
            <p:cNvSpPr txBox="1">
              <a:spLocks noChangeArrowheads="1"/>
            </p:cNvSpPr>
            <p:nvPr/>
          </p:nvSpPr>
          <p:spPr bwMode="auto">
            <a:xfrm>
              <a:off x="6440578" y="2967797"/>
              <a:ext cx="787395" cy="420243"/>
            </a:xfrm>
            <a:prstGeom prst="rect">
              <a:avLst/>
            </a:prstGeom>
            <a:noFill/>
            <a:ln w="9525" algn="ctr">
              <a:noFill/>
              <a:miter lim="800000"/>
              <a:headEnd/>
              <a:tailEnd/>
            </a:ln>
          </p:spPr>
          <p:txBody>
            <a:bodyPr wrap="none" anchor="ctr" anchorCtr="1">
              <a:spAutoFit/>
            </a:bodyPr>
            <a:lstStyle/>
            <a:p>
              <a:pPr algn="ctr" defTabSz="914400">
                <a:lnSpc>
                  <a:spcPct val="120000"/>
                </a:lnSpc>
                <a:spcAft>
                  <a:spcPct val="70000"/>
                </a:spcAft>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C-13</a:t>
              </a:r>
            </a:p>
          </p:txBody>
        </p:sp>
        <p:sp>
          <p:nvSpPr>
            <p:cNvPr id="46" name="Text Box 57"/>
            <p:cNvSpPr txBox="1">
              <a:spLocks noChangeArrowheads="1"/>
            </p:cNvSpPr>
            <p:nvPr/>
          </p:nvSpPr>
          <p:spPr bwMode="auto">
            <a:xfrm>
              <a:off x="5285697" y="1483337"/>
              <a:ext cx="787395" cy="420243"/>
            </a:xfrm>
            <a:prstGeom prst="rect">
              <a:avLst/>
            </a:prstGeom>
            <a:noFill/>
            <a:ln w="9525" algn="ctr">
              <a:noFill/>
              <a:miter lim="800000"/>
              <a:headEnd/>
              <a:tailEnd/>
            </a:ln>
          </p:spPr>
          <p:txBody>
            <a:bodyPr wrap="none" anchor="ctr" anchorCtr="1">
              <a:spAutoFit/>
            </a:bodyPr>
            <a:lstStyle/>
            <a:p>
              <a:pPr algn="ctr" defTabSz="914400">
                <a:lnSpc>
                  <a:spcPct val="120000"/>
                </a:lnSpc>
                <a:spcAft>
                  <a:spcPct val="70000"/>
                </a:spcAft>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C-12</a:t>
              </a:r>
            </a:p>
          </p:txBody>
        </p:sp>
        <p:sp>
          <p:nvSpPr>
            <p:cNvPr id="47" name="Text Box 58"/>
            <p:cNvSpPr txBox="1">
              <a:spLocks noChangeArrowheads="1"/>
            </p:cNvSpPr>
            <p:nvPr/>
          </p:nvSpPr>
          <p:spPr bwMode="auto">
            <a:xfrm>
              <a:off x="5821887" y="1251862"/>
              <a:ext cx="787395" cy="420243"/>
            </a:xfrm>
            <a:prstGeom prst="rect">
              <a:avLst/>
            </a:prstGeom>
            <a:noFill/>
            <a:ln w="9525" algn="ctr">
              <a:noFill/>
              <a:miter lim="800000"/>
              <a:headEnd/>
              <a:tailEnd/>
            </a:ln>
          </p:spPr>
          <p:txBody>
            <a:bodyPr wrap="none" anchor="ctr" anchorCtr="1">
              <a:spAutoFit/>
            </a:bodyPr>
            <a:lstStyle/>
            <a:p>
              <a:pPr algn="ctr" defTabSz="914400">
                <a:lnSpc>
                  <a:spcPct val="120000"/>
                </a:lnSpc>
                <a:spcAft>
                  <a:spcPct val="70000"/>
                </a:spcAft>
                <a:defRPr/>
              </a:pPr>
              <a:r>
                <a:rPr kumimoji="0" lang="en-US" altLang="ja-JP" sz="2000" kern="0" dirty="0" smtClean="0">
                  <a:solidFill>
                    <a:prstClr val="black"/>
                  </a:solidFill>
                  <a:latin typeface="Meiryo UI" panose="020B0604030504040204" pitchFamily="50" charset="-128"/>
                  <a:cs typeface="Meiryo UI" panose="020B0604030504040204" pitchFamily="50" charset="-128"/>
                </a:rPr>
                <a:t>C-13</a:t>
              </a:r>
            </a:p>
          </p:txBody>
        </p:sp>
        <p:sp>
          <p:nvSpPr>
            <p:cNvPr id="48" name="Line 76"/>
            <p:cNvSpPr>
              <a:spLocks noChangeShapeType="1"/>
            </p:cNvSpPr>
            <p:nvPr/>
          </p:nvSpPr>
          <p:spPr bwMode="auto">
            <a:xfrm>
              <a:off x="4518933" y="1746722"/>
              <a:ext cx="454025" cy="525463"/>
            </a:xfrm>
            <a:prstGeom prst="line">
              <a:avLst/>
            </a:prstGeom>
            <a:noFill/>
            <a:ln w="38100">
              <a:solidFill>
                <a:srgbClr val="5ECCF3"/>
              </a:solidFill>
              <a:prstDash val="dash"/>
              <a:round/>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49" name="AutoShape 34"/>
            <p:cNvSpPr>
              <a:spLocks noChangeArrowheads="1"/>
            </p:cNvSpPr>
            <p:nvPr/>
          </p:nvSpPr>
          <p:spPr bwMode="auto">
            <a:xfrm>
              <a:off x="4972958" y="2162647"/>
              <a:ext cx="368300" cy="587375"/>
            </a:xfrm>
            <a:prstGeom prst="cube">
              <a:avLst>
                <a:gd name="adj" fmla="val 25000"/>
              </a:avLst>
            </a:prstGeom>
            <a:noFill/>
            <a:ln w="38100">
              <a:solidFill>
                <a:sysClr val="windowText" lastClr="000000"/>
              </a:solidFill>
              <a:prstDash val="dashDot"/>
              <a:miter lim="800000"/>
              <a:headEnd/>
              <a:tailEnd/>
            </a:ln>
          </p:spPr>
          <p:txBody>
            <a:bodyPr wrap="none" anchor="ctr"/>
            <a:lstStyle/>
            <a:p>
              <a:pPr defTabSz="914400">
                <a:lnSpc>
                  <a:spcPct val="120000"/>
                </a:lnSpc>
                <a:spcAft>
                  <a:spcPct val="70000"/>
                </a:spcAft>
                <a:defRPr/>
              </a:pPr>
              <a:endParaRPr kumimoji="0" lang="ja-JP" altLang="en-US" sz="2400" kern="0" smtClean="0">
                <a:solidFill>
                  <a:prstClr val="black"/>
                </a:solidFill>
                <a:latin typeface="Meiryo UI" panose="020B0604030504040204" pitchFamily="50" charset="-128"/>
                <a:cs typeface="Meiryo UI" panose="020B0604030504040204" pitchFamily="50" charset="-128"/>
              </a:endParaRPr>
            </a:p>
          </p:txBody>
        </p:sp>
        <p:sp>
          <p:nvSpPr>
            <p:cNvPr id="50" name="Text Box 81"/>
            <p:cNvSpPr txBox="1">
              <a:spLocks noChangeArrowheads="1"/>
            </p:cNvSpPr>
            <p:nvPr/>
          </p:nvSpPr>
          <p:spPr bwMode="auto">
            <a:xfrm rot="20538937">
              <a:off x="4260855" y="3035501"/>
              <a:ext cx="646331" cy="535531"/>
            </a:xfrm>
            <a:prstGeom prst="rect">
              <a:avLst/>
            </a:prstGeom>
            <a:noFill/>
            <a:ln w="9525" algn="ctr">
              <a:noFill/>
              <a:miter lim="800000"/>
              <a:headEnd/>
              <a:tailEnd/>
            </a:ln>
          </p:spPr>
          <p:txBody>
            <a:bodyPr wrap="none">
              <a:spAutoFit/>
            </a:bodyPr>
            <a:lstStyle/>
            <a:p>
              <a:pPr defTabSz="914400">
                <a:lnSpc>
                  <a:spcPct val="120000"/>
                </a:lnSpc>
                <a:spcAft>
                  <a:spcPct val="70000"/>
                </a:spcAft>
                <a:defRPr/>
              </a:pPr>
              <a:r>
                <a:rPr kumimoji="0" lang="ja-JP" altLang="en-US" sz="2400" kern="0" smtClean="0">
                  <a:solidFill>
                    <a:prstClr val="black"/>
                  </a:solidFill>
                  <a:latin typeface="Meiryo UI" panose="020B0604030504040204" pitchFamily="50" charset="-128"/>
                  <a:cs typeface="Meiryo UI" panose="020B0604030504040204" pitchFamily="50" charset="-128"/>
                </a:rPr>
                <a:t>・・・</a:t>
              </a:r>
            </a:p>
          </p:txBody>
        </p:sp>
        <p:sp>
          <p:nvSpPr>
            <p:cNvPr id="51" name="Text Box 82"/>
            <p:cNvSpPr txBox="1">
              <a:spLocks noChangeArrowheads="1"/>
            </p:cNvSpPr>
            <p:nvPr/>
          </p:nvSpPr>
          <p:spPr bwMode="auto">
            <a:xfrm rot="21407694">
              <a:off x="5400680" y="2532264"/>
              <a:ext cx="646331" cy="535531"/>
            </a:xfrm>
            <a:prstGeom prst="rect">
              <a:avLst/>
            </a:prstGeom>
            <a:noFill/>
            <a:ln w="9525" algn="ctr">
              <a:noFill/>
              <a:miter lim="800000"/>
              <a:headEnd/>
              <a:tailEnd/>
            </a:ln>
          </p:spPr>
          <p:txBody>
            <a:bodyPr wrap="none">
              <a:spAutoFit/>
            </a:bodyPr>
            <a:lstStyle/>
            <a:p>
              <a:pPr defTabSz="914400">
                <a:lnSpc>
                  <a:spcPct val="120000"/>
                </a:lnSpc>
                <a:spcAft>
                  <a:spcPct val="70000"/>
                </a:spcAft>
                <a:defRPr/>
              </a:pPr>
              <a:r>
                <a:rPr kumimoji="0" lang="ja-JP" altLang="en-US" sz="2400" kern="0" smtClean="0">
                  <a:solidFill>
                    <a:prstClr val="black"/>
                  </a:solidFill>
                  <a:latin typeface="Meiryo UI" panose="020B0604030504040204" pitchFamily="50" charset="-128"/>
                  <a:cs typeface="Meiryo UI" panose="020B0604030504040204" pitchFamily="50" charset="-128"/>
                </a:rPr>
                <a:t>・・・</a:t>
              </a:r>
            </a:p>
          </p:txBody>
        </p:sp>
      </p:grpSp>
      <p:cxnSp>
        <p:nvCxnSpPr>
          <p:cNvPr id="52" name="直線矢印コネクタ 51"/>
          <p:cNvCxnSpPr>
            <a:endCxn id="49" idx="5"/>
          </p:cNvCxnSpPr>
          <p:nvPr/>
        </p:nvCxnSpPr>
        <p:spPr>
          <a:xfrm flipH="1">
            <a:off x="6054662" y="4165342"/>
            <a:ext cx="1513867" cy="312590"/>
          </a:xfrm>
          <a:prstGeom prst="straightConnector1">
            <a:avLst/>
          </a:prstGeom>
          <a:noFill/>
          <a:ln w="38100" cap="flat" cmpd="sng" algn="ctr">
            <a:solidFill>
              <a:sysClr val="windowText" lastClr="000000">
                <a:shade val="95000"/>
                <a:satMod val="105000"/>
              </a:sysClr>
            </a:solidFill>
            <a:prstDash val="solid"/>
            <a:tailEnd type="triangle"/>
          </a:ln>
          <a:effectLst/>
        </p:spPr>
      </p:cxnSp>
      <p:sp>
        <p:nvSpPr>
          <p:cNvPr id="53" name="Text Box 58"/>
          <p:cNvSpPr txBox="1">
            <a:spLocks noChangeArrowheads="1"/>
          </p:cNvSpPr>
          <p:nvPr/>
        </p:nvSpPr>
        <p:spPr bwMode="auto">
          <a:xfrm>
            <a:off x="7558760" y="3205653"/>
            <a:ext cx="2642339" cy="1569660"/>
          </a:xfrm>
          <a:prstGeom prst="rect">
            <a:avLst/>
          </a:prstGeom>
          <a:noFill/>
          <a:ln w="9525" algn="ctr">
            <a:noFill/>
            <a:miter lim="800000"/>
            <a:headEnd/>
            <a:tailEnd/>
          </a:ln>
        </p:spPr>
        <p:txBody>
          <a:bodyPr wrap="square" anchor="ctr" anchorCtr="1">
            <a:spAutoFit/>
          </a:bodyPr>
          <a:lstStyle/>
          <a:p>
            <a:pPr algn="ctr" defTabSz="914400" fontAlgn="base">
              <a:lnSpc>
                <a:spcPct val="120000"/>
              </a:lnSpc>
              <a:spcBef>
                <a:spcPct val="0"/>
              </a:spcBef>
              <a:spcAft>
                <a:spcPct val="70000"/>
              </a:spcAft>
            </a:pPr>
            <a:r>
              <a:rPr lang="ja-JP" altLang="en-US" sz="2000" dirty="0">
                <a:solidFill>
                  <a:srgbClr val="FC0019"/>
                </a:solidFill>
                <a:latin typeface="Meiryo UI" panose="020B0604030504040204" pitchFamily="50" charset="-128"/>
                <a:cs typeface="Meiryo UI" panose="020B0604030504040204" pitchFamily="50" charset="-128"/>
              </a:rPr>
              <a:t>Ａ社の製品が</a:t>
            </a:r>
            <a:r>
              <a:rPr lang="en-US" altLang="ja-JP" sz="2000" dirty="0">
                <a:solidFill>
                  <a:srgbClr val="FC0019"/>
                </a:solidFill>
                <a:latin typeface="Meiryo UI" panose="020B0604030504040204" pitchFamily="50" charset="-128"/>
                <a:cs typeface="Meiryo UI" panose="020B0604030504040204" pitchFamily="50" charset="-128"/>
              </a:rPr>
              <a:t>B</a:t>
            </a:r>
            <a:r>
              <a:rPr lang="ja-JP" altLang="en-US" sz="2000" dirty="0">
                <a:solidFill>
                  <a:srgbClr val="FC0019"/>
                </a:solidFill>
                <a:latin typeface="Meiryo UI" panose="020B0604030504040204" pitchFamily="50" charset="-128"/>
                <a:cs typeface="Meiryo UI" panose="020B0604030504040204" pitchFamily="50" charset="-128"/>
              </a:rPr>
              <a:t>社の製品を代替するとき、</a:t>
            </a:r>
            <a:r>
              <a:rPr lang="en-US" altLang="ja-JP" sz="2000" dirty="0">
                <a:solidFill>
                  <a:srgbClr val="FC0019"/>
                </a:solidFill>
                <a:latin typeface="Meiryo UI" panose="020B0604030504040204" pitchFamily="50" charset="-128"/>
                <a:cs typeface="Meiryo UI" panose="020B0604030504040204" pitchFamily="50" charset="-128"/>
              </a:rPr>
              <a:t>B</a:t>
            </a:r>
            <a:r>
              <a:rPr lang="ja-JP" altLang="en-US" sz="2000" dirty="0">
                <a:solidFill>
                  <a:srgbClr val="FC0019"/>
                </a:solidFill>
                <a:latin typeface="Meiryo UI" panose="020B0604030504040204" pitchFamily="50" charset="-128"/>
                <a:cs typeface="Meiryo UI" panose="020B0604030504040204" pitchFamily="50" charset="-128"/>
              </a:rPr>
              <a:t>社の製品使用時の</a:t>
            </a:r>
            <a:r>
              <a:rPr lang="en-US" altLang="ja-JP" sz="2000" dirty="0">
                <a:solidFill>
                  <a:srgbClr val="FC0019"/>
                </a:solidFill>
                <a:latin typeface="Meiryo UI" panose="020B0604030504040204" pitchFamily="50" charset="-128"/>
                <a:cs typeface="Meiryo UI" panose="020B0604030504040204" pitchFamily="50" charset="-128"/>
              </a:rPr>
              <a:t>GHG</a:t>
            </a:r>
            <a:r>
              <a:rPr lang="ja-JP" altLang="en-US" sz="2000" dirty="0">
                <a:solidFill>
                  <a:srgbClr val="FC0019"/>
                </a:solidFill>
                <a:latin typeface="Meiryo UI" panose="020B0604030504040204" pitchFamily="50" charset="-128"/>
                <a:cs typeface="Meiryo UI" panose="020B0604030504040204" pitchFamily="50" charset="-128"/>
              </a:rPr>
              <a:t>排出が回避された</a:t>
            </a:r>
            <a:endParaRPr lang="en-US" altLang="ja-JP" sz="2000" dirty="0">
              <a:solidFill>
                <a:srgbClr val="FC0019"/>
              </a:solidFill>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017754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削減貢献量の例</a:t>
            </a:r>
          </a:p>
        </p:txBody>
      </p:sp>
      <p:sp>
        <p:nvSpPr>
          <p:cNvPr id="7" name="コンテンツ プレースホルダー 2"/>
          <p:cNvSpPr>
            <a:spLocks noGrp="1"/>
          </p:cNvSpPr>
          <p:nvPr>
            <p:ph sz="quarter" idx="12"/>
          </p:nvPr>
        </p:nvSpPr>
        <p:spPr>
          <a:xfrm>
            <a:off x="161925" y="1110920"/>
            <a:ext cx="10367963" cy="942717"/>
          </a:xfrm>
        </p:spPr>
        <p:txBody>
          <a:bodyPr/>
          <a:lstStyle/>
          <a:p>
            <a:pPr marL="273050" indent="-273050"/>
            <a:r>
              <a:rPr lang="ja-JP" altLang="en-US" dirty="0"/>
              <a:t>削減貢献量は主張できる主体は、素材、部品、最終製品等のメーカーや</a:t>
            </a:r>
            <a:r>
              <a:rPr lang="en-US" altLang="ja-JP" dirty="0"/>
              <a:t>IT</a:t>
            </a:r>
            <a:r>
              <a:rPr lang="ja-JP" altLang="en-US" dirty="0"/>
              <a:t>サービスを提供</a:t>
            </a:r>
            <a:r>
              <a:rPr lang="ja-JP" altLang="en-US" dirty="0" smtClean="0"/>
              <a:t>する</a:t>
            </a:r>
            <a:r>
              <a:rPr lang="en-US" altLang="ja-JP" dirty="0" smtClean="0"/>
              <a:t/>
            </a:r>
            <a:br>
              <a:rPr lang="en-US" altLang="ja-JP" dirty="0" smtClean="0"/>
            </a:br>
            <a:r>
              <a:rPr lang="ja-JP" altLang="en-US" dirty="0" smtClean="0"/>
              <a:t>企業</a:t>
            </a:r>
            <a:r>
              <a:rPr lang="ja-JP" altLang="en-US" dirty="0"/>
              <a:t>など多岐に渡る</a:t>
            </a:r>
          </a:p>
        </p:txBody>
      </p:sp>
      <p:sp>
        <p:nvSpPr>
          <p:cNvPr id="54" name="コンテンツ プレースホルダー 2"/>
          <p:cNvSpPr txBox="1">
            <a:spLocks/>
          </p:cNvSpPr>
          <p:nvPr/>
        </p:nvSpPr>
        <p:spPr bwMode="auto">
          <a:xfrm>
            <a:off x="680768" y="2550597"/>
            <a:ext cx="9158287"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lnSpc>
                <a:spcPct val="110000"/>
              </a:lnSpc>
              <a:spcBef>
                <a:spcPct val="20000"/>
              </a:spcBef>
              <a:spcAft>
                <a:spcPct val="0"/>
              </a:spcAft>
              <a:buClr>
                <a:schemeClr val="tx1"/>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0" marR="0" lvl="0" indent="0" algn="l" defTabSz="914400" rtl="0" eaLnBrk="0" fontAlgn="base" latinLnBrk="0" hangingPunct="0">
              <a:lnSpc>
                <a:spcPct val="110000"/>
              </a:lnSpc>
              <a:spcBef>
                <a:spcPct val="20000"/>
              </a:spcBef>
              <a:spcAft>
                <a:spcPct val="0"/>
              </a:spcAft>
              <a:buClr>
                <a:sysClr val="windowText" lastClr="000000"/>
              </a:buClr>
              <a:buSzTx/>
              <a:buFont typeface="Wingdings" panose="05000000000000000000" pitchFamily="2" charset="2"/>
              <a:buNone/>
              <a:tabLst/>
              <a:defRPr/>
            </a:pPr>
            <a:r>
              <a:rPr kumimoji="1" lang="ja-JP" altLang="en-US" sz="2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t>例</a:t>
            </a:r>
            <a:r>
              <a:rPr kumimoji="1" lang="ja-JP" altLang="en-US" sz="2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a:t>
            </a:r>
          </a:p>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Arial" panose="020B0604020202020204" pitchFamily="34" charset="0"/>
              <a:buChar char="•"/>
              <a:tabLst/>
              <a:defRPr/>
            </a:pPr>
            <a:r>
              <a:rPr kumimoji="1"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家電メーカー：製品の省エネ性能向上　⇒　従来品より使用者の排出量が減少</a:t>
            </a:r>
          </a:p>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Arial" panose="020B0604020202020204" pitchFamily="34" charset="0"/>
              <a:buChar char="•"/>
              <a:tabLst/>
              <a:defRPr/>
            </a:pPr>
            <a:r>
              <a:rPr kumimoji="1"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素材メーカー：超軽量材料を航空機に採用　⇒　航空機の軽量化により燃費向上　⇒　航空機の運航に伴う排出量を削減</a:t>
            </a:r>
          </a:p>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Arial" panose="020B0604020202020204" pitchFamily="34" charset="0"/>
              <a:buChar char="•"/>
              <a:tabLst/>
              <a:defRPr/>
            </a:pPr>
            <a:r>
              <a:rPr kumimoji="1"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建材メーカー：高断熱住宅へのリフォーム　⇒　住宅の冷暖房の使用量削減　⇒　電力消費量の削減分だけ排出削減</a:t>
            </a:r>
          </a:p>
          <a:p>
            <a:pPr marL="266700" marR="0" lvl="0" indent="-266700" algn="l" defTabSz="914400" rtl="0" eaLnBrk="0" fontAlgn="base" latinLnBrk="0" hangingPunct="0">
              <a:lnSpc>
                <a:spcPct val="110000"/>
              </a:lnSpc>
              <a:spcBef>
                <a:spcPct val="20000"/>
              </a:spcBef>
              <a:spcAft>
                <a:spcPct val="0"/>
              </a:spcAft>
              <a:buClr>
                <a:sysClr val="windowText" lastClr="000000"/>
              </a:buClr>
              <a:buSzTx/>
              <a:buFont typeface="Arial" panose="020B0604020202020204" pitchFamily="34" charset="0"/>
              <a:buChar char="•"/>
              <a:tabLst/>
              <a:defRPr/>
            </a:pPr>
            <a:r>
              <a:rPr kumimoji="1"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ソフトウェア会社：テレビ会議システム　⇒　電車などの移動に伴う排出量を回避した分だけ排出</a:t>
            </a:r>
            <a:r>
              <a:rPr kumimoji="1" lang="ja-JP" altLang="en-US" sz="24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t>削減</a:t>
            </a:r>
            <a:endParaRPr kumimoji="1"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76924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削減貢献量算定のニーズ</a:t>
            </a:r>
          </a:p>
        </p:txBody>
      </p:sp>
      <p:sp>
        <p:nvSpPr>
          <p:cNvPr id="6" name="コンテンツ プレースホルダー 2"/>
          <p:cNvSpPr txBox="1">
            <a:spLocks/>
          </p:cNvSpPr>
          <p:nvPr/>
        </p:nvSpPr>
        <p:spPr bwMode="auto">
          <a:xfrm>
            <a:off x="524273" y="1314852"/>
            <a:ext cx="9602063"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66700" indent="-266700" algn="l" rtl="0" eaLnBrk="0" fontAlgn="base" hangingPunct="0">
              <a:lnSpc>
                <a:spcPct val="110000"/>
              </a:lnSpc>
              <a:spcBef>
                <a:spcPct val="20000"/>
              </a:spcBef>
              <a:spcAft>
                <a:spcPct val="0"/>
              </a:spcAft>
              <a:buClr>
                <a:schemeClr val="tx1"/>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defTabSz="914400">
              <a:buClr>
                <a:sysClr val="windowText" lastClr="000000"/>
              </a:buClr>
              <a:defRPr/>
            </a:pPr>
            <a:r>
              <a:rPr lang="ja-JP" altLang="en-US" sz="2400" kern="0" dirty="0" smtClean="0">
                <a:solidFill>
                  <a:sysClr val="windowText" lastClr="000000"/>
                </a:solidFill>
                <a:latin typeface="Meiryo UI"/>
                <a:ea typeface="Meiryo UI"/>
              </a:rPr>
              <a:t>従来よりも</a:t>
            </a:r>
            <a:r>
              <a:rPr lang="ja-JP" altLang="en-US" sz="2400" u="sng" kern="0" dirty="0" smtClean="0">
                <a:solidFill>
                  <a:sysClr val="windowText" lastClr="000000"/>
                </a:solidFill>
                <a:latin typeface="Meiryo UI"/>
                <a:ea typeface="Meiryo UI"/>
              </a:rPr>
              <a:t>省エネ性能の高い</a:t>
            </a:r>
            <a:r>
              <a:rPr lang="ja-JP" altLang="en-US" sz="2400" kern="0" dirty="0" smtClean="0">
                <a:solidFill>
                  <a:sysClr val="windowText" lastClr="000000"/>
                </a:solidFill>
                <a:latin typeface="Meiryo UI"/>
                <a:ea typeface="Meiryo UI"/>
              </a:rPr>
              <a:t>新製品を開発できた</a:t>
            </a:r>
            <a:endParaRPr lang="en-US" altLang="ja-JP" sz="2400" kern="0" dirty="0" smtClean="0">
              <a:solidFill>
                <a:sysClr val="windowText" lastClr="000000"/>
              </a:solidFill>
              <a:latin typeface="Meiryo UI"/>
              <a:ea typeface="Meiryo UI"/>
            </a:endParaRPr>
          </a:p>
          <a:p>
            <a:pPr defTabSz="914400">
              <a:buClr>
                <a:sysClr val="windowText" lastClr="000000"/>
              </a:buClr>
              <a:defRPr/>
            </a:pPr>
            <a:endParaRPr lang="en-US" altLang="ja-JP" sz="2400" kern="0" dirty="0" smtClean="0">
              <a:solidFill>
                <a:sysClr val="windowText" lastClr="000000"/>
              </a:solidFill>
              <a:latin typeface="Meiryo UI"/>
              <a:ea typeface="Meiryo UI"/>
            </a:endParaRPr>
          </a:p>
          <a:p>
            <a:pPr defTabSz="914400">
              <a:buClr>
                <a:sysClr val="windowText" lastClr="000000"/>
              </a:buClr>
              <a:defRPr/>
            </a:pPr>
            <a:r>
              <a:rPr lang="ja-JP" altLang="en-US" sz="2400" kern="0" dirty="0" smtClean="0">
                <a:solidFill>
                  <a:sysClr val="windowText" lastClr="000000"/>
                </a:solidFill>
                <a:latin typeface="Meiryo UI"/>
                <a:ea typeface="Meiryo UI"/>
              </a:rPr>
              <a:t>新製品は従来品に対して、どのくらい排出削減につながるのか評価したい！</a:t>
            </a:r>
            <a:endParaRPr lang="en-US" altLang="ja-JP" sz="2400" kern="0" dirty="0">
              <a:solidFill>
                <a:sysClr val="windowText" lastClr="000000"/>
              </a:solidFill>
              <a:latin typeface="Meiryo UI"/>
              <a:ea typeface="Meiryo UI"/>
            </a:endParaRPr>
          </a:p>
        </p:txBody>
      </p:sp>
      <p:sp>
        <p:nvSpPr>
          <p:cNvPr id="8" name="下矢印 7"/>
          <p:cNvSpPr/>
          <p:nvPr/>
        </p:nvSpPr>
        <p:spPr bwMode="auto">
          <a:xfrm>
            <a:off x="4911258" y="1792992"/>
            <a:ext cx="828092" cy="367943"/>
          </a:xfrm>
          <a:prstGeom prst="downArrow">
            <a:avLst/>
          </a:prstGeom>
          <a:gradFill rotWithShape="1">
            <a:gsLst>
              <a:gs pos="0">
                <a:srgbClr val="5DCEAF">
                  <a:tint val="50000"/>
                  <a:satMod val="300000"/>
                </a:srgbClr>
              </a:gs>
              <a:gs pos="35000">
                <a:srgbClr val="5DCEAF">
                  <a:tint val="37000"/>
                  <a:satMod val="300000"/>
                </a:srgbClr>
              </a:gs>
              <a:gs pos="100000">
                <a:srgbClr val="5DCEAF">
                  <a:tint val="15000"/>
                  <a:satMod val="350000"/>
                </a:srgbClr>
              </a:gs>
            </a:gsLst>
            <a:lin ang="16200000" scaled="1"/>
          </a:gradFill>
          <a:ln w="9525" cap="flat" cmpd="sng" algn="ctr">
            <a:solidFill>
              <a:srgbClr val="5DCEA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9" name="正方形/長方形 8"/>
          <p:cNvSpPr/>
          <p:nvPr/>
        </p:nvSpPr>
        <p:spPr bwMode="auto">
          <a:xfrm>
            <a:off x="1726116" y="4726532"/>
            <a:ext cx="864096" cy="504056"/>
          </a:xfrm>
          <a:prstGeom prst="rect">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a:cs typeface="Meiryo UI" panose="020B0604030504040204" pitchFamily="50" charset="-128"/>
              </a:rPr>
              <a:t>原材料</a:t>
            </a:r>
          </a:p>
        </p:txBody>
      </p:sp>
      <p:sp>
        <p:nvSpPr>
          <p:cNvPr id="10" name="正方形/長方形 9"/>
          <p:cNvSpPr/>
          <p:nvPr/>
        </p:nvSpPr>
        <p:spPr bwMode="auto">
          <a:xfrm>
            <a:off x="2590212" y="4726532"/>
            <a:ext cx="540060" cy="504056"/>
          </a:xfrm>
          <a:prstGeom prst="rect">
            <a:avLst/>
          </a:prstGeom>
          <a:solidFill>
            <a:sysClr val="window" lastClr="FFFFFF"/>
          </a:solidFill>
          <a:ln w="25400" cap="flat" cmpd="sng" algn="ctr">
            <a:solidFill>
              <a:srgbClr val="A7EA52"/>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a:cs typeface="Meiryo UI" panose="020B0604030504040204" pitchFamily="50" charset="-128"/>
              </a:rPr>
              <a:t>生産</a:t>
            </a:r>
          </a:p>
        </p:txBody>
      </p:sp>
      <p:sp>
        <p:nvSpPr>
          <p:cNvPr id="11" name="正方形/長方形 10"/>
          <p:cNvSpPr/>
          <p:nvPr/>
        </p:nvSpPr>
        <p:spPr bwMode="auto">
          <a:xfrm>
            <a:off x="3130272" y="4726532"/>
            <a:ext cx="180020" cy="504056"/>
          </a:xfrm>
          <a:prstGeom prst="rect">
            <a:avLst/>
          </a:prstGeom>
          <a:solidFill>
            <a:sysClr val="window" lastClr="FFFFFF"/>
          </a:solidFill>
          <a:ln w="25400" cap="flat" cmpd="sng" algn="ctr">
            <a:solidFill>
              <a:srgbClr val="5DCEAF"/>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600" kern="0" dirty="0" smtClean="0">
              <a:solidFill>
                <a:prstClr val="black"/>
              </a:solidFill>
              <a:latin typeface="Meiryo UI"/>
              <a:cs typeface="Meiryo UI" panose="020B0604030504040204" pitchFamily="50" charset="-128"/>
            </a:endParaRPr>
          </a:p>
        </p:txBody>
      </p:sp>
      <p:sp>
        <p:nvSpPr>
          <p:cNvPr id="12" name="正方形/長方形 11"/>
          <p:cNvSpPr/>
          <p:nvPr/>
        </p:nvSpPr>
        <p:spPr bwMode="auto">
          <a:xfrm>
            <a:off x="3310292" y="4726532"/>
            <a:ext cx="2916324" cy="504056"/>
          </a:xfrm>
          <a:prstGeom prst="rect">
            <a:avLst/>
          </a:prstGeom>
          <a:solidFill>
            <a:sysClr val="window" lastClr="FFFFFF"/>
          </a:solidFill>
          <a:ln w="25400" cap="flat" cmpd="sng" algn="ctr">
            <a:solidFill>
              <a:srgbClr val="FF8021"/>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a:cs typeface="Meiryo UI" panose="020B0604030504040204" pitchFamily="50" charset="-128"/>
              </a:rPr>
              <a:t>使用</a:t>
            </a:r>
          </a:p>
        </p:txBody>
      </p:sp>
      <p:sp>
        <p:nvSpPr>
          <p:cNvPr id="13" name="正方形/長方形 12"/>
          <p:cNvSpPr/>
          <p:nvPr/>
        </p:nvSpPr>
        <p:spPr bwMode="auto">
          <a:xfrm>
            <a:off x="6226616" y="4725949"/>
            <a:ext cx="432048" cy="504056"/>
          </a:xfrm>
          <a:prstGeom prst="rect">
            <a:avLst/>
          </a:prstGeom>
          <a:solidFill>
            <a:sysClr val="window" lastClr="FFFFFF"/>
          </a:solidFill>
          <a:ln w="2540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a:cs typeface="Meiryo UI" panose="020B0604030504040204" pitchFamily="50" charset="-128"/>
              </a:rPr>
              <a:t>廃棄</a:t>
            </a:r>
          </a:p>
        </p:txBody>
      </p:sp>
      <p:sp>
        <p:nvSpPr>
          <p:cNvPr id="14" name="フローチャート: 処理 13"/>
          <p:cNvSpPr/>
          <p:nvPr/>
        </p:nvSpPr>
        <p:spPr>
          <a:xfrm>
            <a:off x="381546" y="4730543"/>
            <a:ext cx="1250360" cy="485404"/>
          </a:xfrm>
          <a:prstGeom prst="flowChartProcess">
            <a:avLst/>
          </a:prstGeom>
          <a:noFill/>
          <a:ln w="25400" cap="flat" cmpd="sng" algn="ctr">
            <a:noFill/>
            <a:prstDash val="solid"/>
          </a:ln>
          <a:effectLst/>
        </p:spPr>
        <p:txBody>
          <a:bodyPr rtlCol="0" anchor="ctr"/>
          <a:lstStyle/>
          <a:p>
            <a:pPr algn="ctr" defTabSz="914400">
              <a:defRPr/>
            </a:pPr>
            <a:r>
              <a:rPr kumimoji="0" lang="ja-JP" altLang="en-US" sz="1600" kern="0" dirty="0" smtClean="0">
                <a:solidFill>
                  <a:prstClr val="black"/>
                </a:solidFill>
                <a:latin typeface="Meiryo UI"/>
                <a:cs typeface="Meiryo UI" panose="020B0604030504040204" pitchFamily="50" charset="-128"/>
              </a:rPr>
              <a:t>従来品</a:t>
            </a:r>
            <a:endParaRPr kumimoji="0" lang="en-US" altLang="ja-JP" sz="1600" kern="0" dirty="0" smtClean="0">
              <a:solidFill>
                <a:prstClr val="black"/>
              </a:solidFill>
              <a:latin typeface="Meiryo UI"/>
              <a:cs typeface="Meiryo UI" panose="020B0604030504040204" pitchFamily="50" charset="-128"/>
            </a:endParaRPr>
          </a:p>
        </p:txBody>
      </p:sp>
      <p:sp>
        <p:nvSpPr>
          <p:cNvPr id="15" name="フローチャート: 処理 14"/>
          <p:cNvSpPr/>
          <p:nvPr/>
        </p:nvSpPr>
        <p:spPr>
          <a:xfrm>
            <a:off x="381546" y="5558983"/>
            <a:ext cx="1250360" cy="485404"/>
          </a:xfrm>
          <a:prstGeom prst="flowChartProcess">
            <a:avLst/>
          </a:prstGeom>
          <a:noFill/>
          <a:ln w="25400" cap="flat" cmpd="sng" algn="ctr">
            <a:noFill/>
            <a:prstDash val="solid"/>
          </a:ln>
          <a:effectLst/>
        </p:spPr>
        <p:txBody>
          <a:bodyPr rtlCol="0" anchor="ctr"/>
          <a:lstStyle/>
          <a:p>
            <a:pPr algn="ctr" defTabSz="914400">
              <a:defRPr/>
            </a:pPr>
            <a:r>
              <a:rPr kumimoji="0" lang="ja-JP" altLang="en-US" sz="1600" kern="0" dirty="0" smtClean="0">
                <a:solidFill>
                  <a:prstClr val="black"/>
                </a:solidFill>
                <a:latin typeface="Meiryo UI"/>
                <a:cs typeface="Meiryo UI" panose="020B0604030504040204" pitchFamily="50" charset="-128"/>
              </a:rPr>
              <a:t>新製品</a:t>
            </a:r>
            <a:endParaRPr kumimoji="0" lang="en-US" altLang="ja-JP" sz="1600" kern="0" dirty="0" smtClean="0">
              <a:solidFill>
                <a:prstClr val="black"/>
              </a:solidFill>
              <a:latin typeface="Meiryo UI"/>
              <a:cs typeface="Meiryo UI" panose="020B0604030504040204" pitchFamily="50" charset="-128"/>
            </a:endParaRPr>
          </a:p>
        </p:txBody>
      </p:sp>
      <p:sp>
        <p:nvSpPr>
          <p:cNvPr id="16" name="正方形/長方形 15"/>
          <p:cNvSpPr/>
          <p:nvPr/>
        </p:nvSpPr>
        <p:spPr bwMode="auto">
          <a:xfrm>
            <a:off x="1727840" y="5558488"/>
            <a:ext cx="1114400" cy="504056"/>
          </a:xfrm>
          <a:prstGeom prst="rect">
            <a:avLst/>
          </a:prstGeom>
          <a:solidFill>
            <a:sysClr val="window" lastClr="FFFFFF"/>
          </a:solidFill>
          <a:ln w="25400" cap="flat" cmpd="sng" algn="ctr">
            <a:solidFill>
              <a:srgbClr val="5ECCF3"/>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a:cs typeface="Meiryo UI" panose="020B0604030504040204" pitchFamily="50" charset="-128"/>
              </a:rPr>
              <a:t>原材料</a:t>
            </a:r>
          </a:p>
        </p:txBody>
      </p:sp>
      <p:sp>
        <p:nvSpPr>
          <p:cNvPr id="17" name="正方形/長方形 16"/>
          <p:cNvSpPr/>
          <p:nvPr/>
        </p:nvSpPr>
        <p:spPr bwMode="auto">
          <a:xfrm>
            <a:off x="2842240" y="5558488"/>
            <a:ext cx="540060" cy="504056"/>
          </a:xfrm>
          <a:prstGeom prst="rect">
            <a:avLst/>
          </a:prstGeom>
          <a:solidFill>
            <a:sysClr val="window" lastClr="FFFFFF"/>
          </a:solidFill>
          <a:ln w="25400" cap="flat" cmpd="sng" algn="ctr">
            <a:solidFill>
              <a:srgbClr val="A7EA52"/>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a:cs typeface="Meiryo UI" panose="020B0604030504040204" pitchFamily="50" charset="-128"/>
              </a:rPr>
              <a:t>生産</a:t>
            </a:r>
          </a:p>
        </p:txBody>
      </p:sp>
      <p:sp>
        <p:nvSpPr>
          <p:cNvPr id="18" name="正方形/長方形 17"/>
          <p:cNvSpPr/>
          <p:nvPr/>
        </p:nvSpPr>
        <p:spPr bwMode="auto">
          <a:xfrm>
            <a:off x="3560596" y="5558488"/>
            <a:ext cx="1981944" cy="504056"/>
          </a:xfrm>
          <a:prstGeom prst="rect">
            <a:avLst/>
          </a:prstGeom>
          <a:solidFill>
            <a:sysClr val="window" lastClr="FFFFFF"/>
          </a:solidFill>
          <a:ln w="25400" cap="flat" cmpd="sng" algn="ctr">
            <a:solidFill>
              <a:srgbClr val="FF8021"/>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a:cs typeface="Meiryo UI" panose="020B0604030504040204" pitchFamily="50" charset="-128"/>
              </a:rPr>
              <a:t>使用</a:t>
            </a:r>
          </a:p>
        </p:txBody>
      </p:sp>
      <p:sp>
        <p:nvSpPr>
          <p:cNvPr id="19" name="正方形/長方形 18"/>
          <p:cNvSpPr/>
          <p:nvPr/>
        </p:nvSpPr>
        <p:spPr bwMode="auto">
          <a:xfrm>
            <a:off x="5542540" y="5557905"/>
            <a:ext cx="432048" cy="504056"/>
          </a:xfrm>
          <a:prstGeom prst="rect">
            <a:avLst/>
          </a:prstGeom>
          <a:solidFill>
            <a:sysClr val="window" lastClr="FFFFFF"/>
          </a:solidFill>
          <a:ln w="2540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600" kern="0" dirty="0" smtClean="0">
                <a:solidFill>
                  <a:prstClr val="black"/>
                </a:solidFill>
                <a:latin typeface="Meiryo UI"/>
                <a:cs typeface="Meiryo UI" panose="020B0604030504040204" pitchFamily="50" charset="-128"/>
              </a:rPr>
              <a:t>廃棄</a:t>
            </a:r>
          </a:p>
        </p:txBody>
      </p:sp>
      <p:sp>
        <p:nvSpPr>
          <p:cNvPr id="20" name="正方形/長方形 19"/>
          <p:cNvSpPr/>
          <p:nvPr/>
        </p:nvSpPr>
        <p:spPr bwMode="auto">
          <a:xfrm>
            <a:off x="3378574" y="5557905"/>
            <a:ext cx="180020" cy="504056"/>
          </a:xfrm>
          <a:prstGeom prst="rect">
            <a:avLst/>
          </a:prstGeom>
          <a:solidFill>
            <a:sysClr val="window" lastClr="FFFFFF"/>
          </a:solidFill>
          <a:ln w="25400" cap="flat" cmpd="sng" algn="ctr">
            <a:solidFill>
              <a:srgbClr val="5DCEAF"/>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600" kern="0" dirty="0" smtClean="0">
              <a:solidFill>
                <a:prstClr val="black"/>
              </a:solidFill>
              <a:latin typeface="Meiryo UI"/>
              <a:cs typeface="Meiryo UI" panose="020B0604030504040204" pitchFamily="50" charset="-128"/>
            </a:endParaRPr>
          </a:p>
        </p:txBody>
      </p:sp>
      <p:cxnSp>
        <p:nvCxnSpPr>
          <p:cNvPr id="21" name="直線コネクタ 20"/>
          <p:cNvCxnSpPr/>
          <p:nvPr/>
        </p:nvCxnSpPr>
        <p:spPr bwMode="auto">
          <a:xfrm>
            <a:off x="2590212" y="5230005"/>
            <a:ext cx="252028" cy="360040"/>
          </a:xfrm>
          <a:prstGeom prst="line">
            <a:avLst/>
          </a:prstGeom>
          <a:noFill/>
          <a:ln w="19050" cap="flat" cmpd="sng" algn="ctr">
            <a:solidFill>
              <a:sysClr val="windowText" lastClr="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3342570" y="5246934"/>
            <a:ext cx="227644" cy="294760"/>
          </a:xfrm>
          <a:prstGeom prst="line">
            <a:avLst/>
          </a:prstGeom>
          <a:noFill/>
          <a:ln w="19050" cap="flat" cmpd="sng" algn="ctr">
            <a:solidFill>
              <a:sysClr val="windowText" lastClr="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flipH="1">
            <a:off x="5559049" y="5215947"/>
            <a:ext cx="659187" cy="341375"/>
          </a:xfrm>
          <a:prstGeom prst="line">
            <a:avLst/>
          </a:prstGeom>
          <a:noFill/>
          <a:ln w="19050" cap="flat" cmpd="sng" algn="ctr">
            <a:solidFill>
              <a:sysClr val="windowText" lastClr="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6658664" y="5222685"/>
            <a:ext cx="0" cy="871416"/>
          </a:xfrm>
          <a:prstGeom prst="line">
            <a:avLst/>
          </a:prstGeom>
          <a:noFill/>
          <a:ln w="19050" cap="flat" cmpd="sng" algn="ctr">
            <a:solidFill>
              <a:sysClr val="windowText" lastClr="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矢印コネクタ 24"/>
          <p:cNvCxnSpPr>
            <a:stCxn id="19" idx="3"/>
          </p:cNvCxnSpPr>
          <p:nvPr/>
        </p:nvCxnSpPr>
        <p:spPr bwMode="auto">
          <a:xfrm>
            <a:off x="5974588" y="5809933"/>
            <a:ext cx="684076" cy="0"/>
          </a:xfrm>
          <a:prstGeom prst="straightConnector1">
            <a:avLst/>
          </a:prstGeom>
          <a:noFill/>
          <a:ln w="57150" cap="flat" cmpd="sng" algn="ctr">
            <a:solidFill>
              <a:sysClr val="windowText" lastClr="000000"/>
            </a:solidFill>
            <a:prstDash val="solid"/>
            <a:round/>
            <a:headEnd type="triangle"/>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フローチャート: 処理 25"/>
          <p:cNvSpPr/>
          <p:nvPr/>
        </p:nvSpPr>
        <p:spPr>
          <a:xfrm>
            <a:off x="381546" y="4114464"/>
            <a:ext cx="5357804" cy="485404"/>
          </a:xfrm>
          <a:prstGeom prst="flowChartProcess">
            <a:avLst/>
          </a:prstGeom>
          <a:noFill/>
          <a:ln w="25400" cap="flat" cmpd="sng" algn="ctr">
            <a:noFill/>
            <a:prstDash val="solid"/>
          </a:ln>
          <a:effectLst/>
        </p:spPr>
        <p:txBody>
          <a:bodyPr rtlCol="0" anchor="ctr"/>
          <a:lstStyle/>
          <a:p>
            <a:pPr algn="ctr" defTabSz="914400">
              <a:defRPr/>
            </a:pPr>
            <a:r>
              <a:rPr kumimoji="0" lang="ja-JP" altLang="en-US" sz="2400" u="sng" kern="0" dirty="0" smtClean="0">
                <a:solidFill>
                  <a:prstClr val="black"/>
                </a:solidFill>
                <a:latin typeface="Meiryo UI"/>
                <a:cs typeface="Meiryo UI" panose="020B0604030504040204" pitchFamily="50" charset="-128"/>
              </a:rPr>
              <a:t>★ライフサイクルの各段階における排出量</a:t>
            </a:r>
            <a:endParaRPr kumimoji="0" lang="en-US" altLang="ja-JP" sz="2400" u="sng" kern="0" dirty="0" smtClean="0">
              <a:solidFill>
                <a:prstClr val="black"/>
              </a:solidFill>
              <a:latin typeface="Meiryo UI"/>
              <a:cs typeface="Meiryo UI" panose="020B0604030504040204" pitchFamily="50" charset="-128"/>
            </a:endParaRPr>
          </a:p>
        </p:txBody>
      </p:sp>
      <p:sp>
        <p:nvSpPr>
          <p:cNvPr id="27" name="正方形/長方形 26"/>
          <p:cNvSpPr/>
          <p:nvPr/>
        </p:nvSpPr>
        <p:spPr bwMode="auto">
          <a:xfrm>
            <a:off x="6946696" y="4583087"/>
            <a:ext cx="3179640" cy="1700317"/>
          </a:xfrm>
          <a:prstGeom prst="rect">
            <a:avLst/>
          </a:prstGeom>
          <a:solidFill>
            <a:sysClr val="window" lastClr="FFFFFF"/>
          </a:solidFill>
          <a:ln w="25400" cap="flat" cmpd="sng" algn="ctr">
            <a:solidFill>
              <a:sysClr val="windowText" lastClr="000000"/>
            </a:solidFill>
            <a:prstDash val="soli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000" kern="0" dirty="0" smtClean="0">
                <a:solidFill>
                  <a:prstClr val="black"/>
                </a:solidFill>
                <a:latin typeface="Meiryo UI"/>
                <a:cs typeface="Meiryo UI" panose="020B0604030504040204" pitchFamily="50" charset="-128"/>
              </a:rPr>
              <a:t>新規製品は従来品と比べて原材料生産の排出量が増加しているものの、使用時の排出量が減少したため、ライフサイクルの排出量が減少した</a:t>
            </a:r>
          </a:p>
        </p:txBody>
      </p:sp>
      <p:sp>
        <p:nvSpPr>
          <p:cNvPr id="28" name="フローチャート: 処理 27"/>
          <p:cNvSpPr/>
          <p:nvPr/>
        </p:nvSpPr>
        <p:spPr>
          <a:xfrm>
            <a:off x="3269863" y="5576849"/>
            <a:ext cx="414046" cy="485404"/>
          </a:xfrm>
          <a:prstGeom prst="flowChartProcess">
            <a:avLst/>
          </a:prstGeom>
          <a:noFill/>
          <a:ln w="25400" cap="flat" cmpd="sng" algn="ctr">
            <a:noFill/>
            <a:prstDash val="solid"/>
          </a:ln>
          <a:effectLst/>
        </p:spPr>
        <p:txBody>
          <a:bodyPr rtlCol="0" anchor="ctr"/>
          <a:lstStyle/>
          <a:p>
            <a:pPr algn="ctr" defTabSz="914400">
              <a:defRPr/>
            </a:pPr>
            <a:r>
              <a:rPr kumimoji="0" lang="ja-JP" altLang="en-US" sz="1600" kern="0" dirty="0" smtClean="0">
                <a:solidFill>
                  <a:prstClr val="black"/>
                </a:solidFill>
                <a:latin typeface="Meiryo UI"/>
                <a:cs typeface="Meiryo UI" panose="020B0604030504040204" pitchFamily="50" charset="-128"/>
              </a:rPr>
              <a:t>輸</a:t>
            </a:r>
            <a:endParaRPr kumimoji="0" lang="en-US" altLang="ja-JP" sz="1600" kern="0" dirty="0" smtClean="0">
              <a:solidFill>
                <a:prstClr val="black"/>
              </a:solidFill>
              <a:latin typeface="Meiryo UI"/>
              <a:cs typeface="Meiryo UI" panose="020B0604030504040204" pitchFamily="50" charset="-128"/>
            </a:endParaRPr>
          </a:p>
          <a:p>
            <a:pPr algn="ctr" defTabSz="914400">
              <a:defRPr/>
            </a:pPr>
            <a:r>
              <a:rPr kumimoji="0" lang="ja-JP" altLang="en-US" sz="1600" kern="0" dirty="0" smtClean="0">
                <a:solidFill>
                  <a:prstClr val="black"/>
                </a:solidFill>
                <a:latin typeface="Meiryo UI"/>
                <a:cs typeface="Meiryo UI" panose="020B0604030504040204" pitchFamily="50" charset="-128"/>
              </a:rPr>
              <a:t>送</a:t>
            </a:r>
            <a:endParaRPr kumimoji="0" lang="en-US" altLang="ja-JP" sz="1600" kern="0" dirty="0" smtClean="0">
              <a:solidFill>
                <a:prstClr val="black"/>
              </a:solidFill>
              <a:latin typeface="Meiryo UI"/>
              <a:cs typeface="Meiryo UI" panose="020B0604030504040204" pitchFamily="50" charset="-128"/>
            </a:endParaRPr>
          </a:p>
        </p:txBody>
      </p:sp>
      <p:pic>
        <p:nvPicPr>
          <p:cNvPr id="29" name="図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342" y="2930858"/>
            <a:ext cx="1052134" cy="1052134"/>
          </a:xfrm>
          <a:prstGeom prst="rect">
            <a:avLst/>
          </a:prstGeom>
        </p:spPr>
      </p:pic>
      <p:sp>
        <p:nvSpPr>
          <p:cNvPr id="30" name="円形吹き出し 29"/>
          <p:cNvSpPr/>
          <p:nvPr/>
        </p:nvSpPr>
        <p:spPr bwMode="auto">
          <a:xfrm>
            <a:off x="3088839" y="2791016"/>
            <a:ext cx="4702286" cy="895227"/>
          </a:xfrm>
          <a:prstGeom prst="wedgeEllipseCallout">
            <a:avLst>
              <a:gd name="adj1" fmla="val -52977"/>
              <a:gd name="adj2" fmla="val 52924"/>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000" kern="0" dirty="0" smtClean="0">
                <a:solidFill>
                  <a:prstClr val="black"/>
                </a:solidFill>
                <a:latin typeface="Meiryo UI"/>
                <a:cs typeface="Meiryo UI" panose="020B0604030504040204" pitchFamily="50" charset="-128"/>
              </a:rPr>
              <a:t>サプライチェーンの考え方を意識して、</a:t>
            </a:r>
            <a:endParaRPr kumimoji="0" lang="en-US" altLang="ja-JP" sz="2000" kern="0" dirty="0" smtClean="0">
              <a:solidFill>
                <a:prstClr val="black"/>
              </a:solidFill>
              <a:latin typeface="Meiryo UI"/>
              <a:cs typeface="Meiryo UI" panose="020B0604030504040204" pitchFamily="50" charset="-128"/>
            </a:endParaRPr>
          </a:p>
          <a:p>
            <a:pPr algn="ctr" defTabSz="862013">
              <a:defRPr/>
            </a:pPr>
            <a:r>
              <a:rPr kumimoji="0" lang="ja-JP" altLang="en-US" sz="2000" kern="0" dirty="0" smtClean="0">
                <a:solidFill>
                  <a:prstClr val="black"/>
                </a:solidFill>
                <a:latin typeface="Meiryo UI"/>
                <a:cs typeface="Meiryo UI" panose="020B0604030504040204" pitchFamily="50" charset="-128"/>
              </a:rPr>
              <a:t>製品ライフサイクルで比較しよう</a:t>
            </a:r>
            <a:r>
              <a:rPr kumimoji="0" lang="ja-JP" altLang="en-US" sz="1900" kern="0" dirty="0" smtClean="0">
                <a:solidFill>
                  <a:prstClr val="black"/>
                </a:solidFill>
                <a:latin typeface="Meiryo UI"/>
                <a:cs typeface="Meiryo UI" panose="020B0604030504040204" pitchFamily="50" charset="-128"/>
              </a:rPr>
              <a:t>！</a:t>
            </a:r>
            <a:endParaRPr kumimoji="0" lang="en-US" altLang="ja-JP" sz="2000" kern="0" dirty="0" smtClean="0">
              <a:solidFill>
                <a:prstClr val="black"/>
              </a:solidFill>
              <a:latin typeface="Meiryo UI"/>
              <a:cs typeface="Meiryo UI" panose="020B0604030504040204" pitchFamily="50" charset="-128"/>
            </a:endParaRPr>
          </a:p>
        </p:txBody>
      </p:sp>
      <p:sp>
        <p:nvSpPr>
          <p:cNvPr id="31" name="フローチャート: 処理 30"/>
          <p:cNvSpPr/>
          <p:nvPr/>
        </p:nvSpPr>
        <p:spPr>
          <a:xfrm>
            <a:off x="3011138" y="4743162"/>
            <a:ext cx="414046" cy="485404"/>
          </a:xfrm>
          <a:prstGeom prst="flowChartProcess">
            <a:avLst/>
          </a:prstGeom>
          <a:noFill/>
          <a:ln w="25400" cap="flat" cmpd="sng" algn="ctr">
            <a:noFill/>
            <a:prstDash val="solid"/>
          </a:ln>
          <a:effectLst/>
        </p:spPr>
        <p:txBody>
          <a:bodyPr rtlCol="0" anchor="ctr"/>
          <a:lstStyle/>
          <a:p>
            <a:pPr algn="ctr" defTabSz="914400">
              <a:defRPr/>
            </a:pPr>
            <a:r>
              <a:rPr kumimoji="0" lang="ja-JP" altLang="en-US" sz="1600" kern="0" dirty="0" smtClean="0">
                <a:solidFill>
                  <a:prstClr val="black"/>
                </a:solidFill>
                <a:latin typeface="Meiryo UI"/>
                <a:cs typeface="Meiryo UI" panose="020B0604030504040204" pitchFamily="50" charset="-128"/>
              </a:rPr>
              <a:t>輸</a:t>
            </a:r>
            <a:endParaRPr kumimoji="0" lang="en-US" altLang="ja-JP" sz="1600" kern="0" dirty="0" smtClean="0">
              <a:solidFill>
                <a:prstClr val="black"/>
              </a:solidFill>
              <a:latin typeface="Meiryo UI"/>
              <a:cs typeface="Meiryo UI" panose="020B0604030504040204" pitchFamily="50" charset="-128"/>
            </a:endParaRPr>
          </a:p>
          <a:p>
            <a:pPr algn="ctr" defTabSz="914400">
              <a:defRPr/>
            </a:pPr>
            <a:r>
              <a:rPr kumimoji="0" lang="ja-JP" altLang="en-US" sz="1600" kern="0" dirty="0" smtClean="0">
                <a:solidFill>
                  <a:prstClr val="black"/>
                </a:solidFill>
                <a:latin typeface="Meiryo UI"/>
                <a:cs typeface="Meiryo UI" panose="020B0604030504040204" pitchFamily="50" charset="-128"/>
              </a:rPr>
              <a:t>送</a:t>
            </a:r>
            <a:endParaRPr kumimoji="0" lang="en-US" altLang="ja-JP" sz="1600" kern="0" dirty="0" smtClean="0">
              <a:solidFill>
                <a:prstClr val="black"/>
              </a:solidFill>
              <a:latin typeface="Meiryo UI"/>
              <a:cs typeface="Meiryo UI" panose="020B0604030504040204" pitchFamily="50" charset="-128"/>
            </a:endParaRPr>
          </a:p>
        </p:txBody>
      </p:sp>
      <p:sp>
        <p:nvSpPr>
          <p:cNvPr id="32" name="下矢印 31"/>
          <p:cNvSpPr/>
          <p:nvPr/>
        </p:nvSpPr>
        <p:spPr bwMode="auto">
          <a:xfrm rot="16200000">
            <a:off x="996693" y="6462841"/>
            <a:ext cx="412154" cy="540060"/>
          </a:xfrm>
          <a:prstGeom prst="downArrow">
            <a:avLst/>
          </a:prstGeom>
          <a:gradFill rotWithShape="1">
            <a:gsLst>
              <a:gs pos="0">
                <a:srgbClr val="5DCEAF">
                  <a:tint val="50000"/>
                  <a:satMod val="300000"/>
                </a:srgbClr>
              </a:gs>
              <a:gs pos="35000">
                <a:srgbClr val="5DCEAF">
                  <a:tint val="37000"/>
                  <a:satMod val="300000"/>
                </a:srgbClr>
              </a:gs>
              <a:gs pos="100000">
                <a:srgbClr val="5DCEAF">
                  <a:tint val="15000"/>
                  <a:satMod val="350000"/>
                </a:srgbClr>
              </a:gs>
            </a:gsLst>
            <a:lin ang="16200000" scaled="1"/>
          </a:gradFill>
          <a:ln w="9525" cap="flat" cmpd="sng" algn="ctr">
            <a:solidFill>
              <a:srgbClr val="5DCEA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33" name="角丸四角形 32"/>
          <p:cNvSpPr/>
          <p:nvPr/>
        </p:nvSpPr>
        <p:spPr bwMode="auto">
          <a:xfrm>
            <a:off x="1651530" y="6427420"/>
            <a:ext cx="5039412" cy="610902"/>
          </a:xfrm>
          <a:prstGeom prst="roundRect">
            <a:avLst/>
          </a:prstGeom>
          <a:solidFill>
            <a:srgbClr val="FFFF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a:cs typeface="Meiryo UI" panose="020B0604030504040204" pitchFamily="50" charset="-128"/>
              </a:rPr>
              <a:t>この考え方が</a:t>
            </a:r>
            <a:r>
              <a:rPr kumimoji="0" lang="ja-JP" altLang="en-US" sz="2400" b="1" u="sng" kern="0" dirty="0" smtClean="0">
                <a:solidFill>
                  <a:srgbClr val="FF0000"/>
                </a:solidFill>
                <a:latin typeface="Meiryo UI"/>
                <a:cs typeface="Meiryo UI" panose="020B0604030504040204" pitchFamily="50" charset="-128"/>
              </a:rPr>
              <a:t>削減貢献量</a:t>
            </a:r>
            <a:r>
              <a:rPr kumimoji="0" lang="ja-JP" altLang="en-US" sz="2400" kern="0" dirty="0" smtClean="0">
                <a:solidFill>
                  <a:prstClr val="black"/>
                </a:solidFill>
                <a:latin typeface="Meiryo UI"/>
                <a:cs typeface="Meiryo UI" panose="020B0604030504040204" pitchFamily="50" charset="-128"/>
              </a:rPr>
              <a:t>につながる！</a:t>
            </a:r>
          </a:p>
        </p:txBody>
      </p:sp>
      <p:cxnSp>
        <p:nvCxnSpPr>
          <p:cNvPr id="34" name="直線コネクタ 33"/>
          <p:cNvCxnSpPr/>
          <p:nvPr/>
        </p:nvCxnSpPr>
        <p:spPr bwMode="auto">
          <a:xfrm>
            <a:off x="1726116" y="4618520"/>
            <a:ext cx="0" cy="1548000"/>
          </a:xfrm>
          <a:prstGeom prst="line">
            <a:avLst/>
          </a:prstGeom>
          <a:noFill/>
          <a:ln w="2857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515374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削減貢献量は</a:t>
            </a:r>
            <a:r>
              <a:rPr lang="en-US" altLang="ja-JP" dirty="0"/>
              <a:t>Scope3</a:t>
            </a:r>
            <a:r>
              <a:rPr lang="ja-JP" altLang="en-US" dirty="0"/>
              <a:t>でどう評価されるのか</a:t>
            </a:r>
          </a:p>
        </p:txBody>
      </p:sp>
      <p:sp>
        <p:nvSpPr>
          <p:cNvPr id="35" name="下矢印 34"/>
          <p:cNvSpPr/>
          <p:nvPr/>
        </p:nvSpPr>
        <p:spPr bwMode="auto">
          <a:xfrm>
            <a:off x="5290148" y="5516490"/>
            <a:ext cx="828092" cy="367943"/>
          </a:xfrm>
          <a:prstGeom prst="downArrow">
            <a:avLst/>
          </a:prstGeom>
          <a:gradFill rotWithShape="1">
            <a:gsLst>
              <a:gs pos="0">
                <a:srgbClr val="5DCEAF">
                  <a:tint val="50000"/>
                  <a:satMod val="300000"/>
                </a:srgbClr>
              </a:gs>
              <a:gs pos="35000">
                <a:srgbClr val="5DCEAF">
                  <a:tint val="37000"/>
                  <a:satMod val="300000"/>
                </a:srgbClr>
              </a:gs>
              <a:gs pos="100000">
                <a:srgbClr val="5DCEAF">
                  <a:tint val="15000"/>
                  <a:satMod val="350000"/>
                </a:srgbClr>
              </a:gs>
            </a:gsLst>
            <a:lin ang="16200000" scaled="1"/>
          </a:gradFill>
          <a:ln w="9525" cap="flat" cmpd="sng" algn="ctr">
            <a:solidFill>
              <a:srgbClr val="5DCEA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36" name="角丸四角形 35"/>
          <p:cNvSpPr/>
          <p:nvPr/>
        </p:nvSpPr>
        <p:spPr bwMode="auto">
          <a:xfrm>
            <a:off x="1762467" y="6116437"/>
            <a:ext cx="7883455" cy="610902"/>
          </a:xfrm>
          <a:prstGeom prst="roundRect">
            <a:avLst/>
          </a:prstGeom>
          <a:solidFill>
            <a:srgbClr val="FFFF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a:cs typeface="Meiryo UI" panose="020B0604030504040204" pitchFamily="50" charset="-128"/>
              </a:rPr>
              <a:t>削減貢献量を</a:t>
            </a:r>
            <a:r>
              <a:rPr kumimoji="0" lang="en-US" altLang="ja-JP" sz="2400" kern="0" dirty="0" smtClean="0">
                <a:solidFill>
                  <a:prstClr val="black"/>
                </a:solidFill>
                <a:latin typeface="Meiryo UI"/>
                <a:cs typeface="Meiryo UI" panose="020B0604030504040204" pitchFamily="50" charset="-128"/>
              </a:rPr>
              <a:t>Scope3</a:t>
            </a:r>
            <a:r>
              <a:rPr kumimoji="0" lang="ja-JP" altLang="en-US" sz="2400" kern="0" dirty="0" smtClean="0">
                <a:solidFill>
                  <a:prstClr val="black"/>
                </a:solidFill>
                <a:latin typeface="Meiryo UI"/>
                <a:cs typeface="Meiryo UI" panose="020B0604030504040204" pitchFamily="50" charset="-128"/>
              </a:rPr>
              <a:t>の単純な差分で評価することは困難！</a:t>
            </a:r>
          </a:p>
        </p:txBody>
      </p:sp>
      <p:pic>
        <p:nvPicPr>
          <p:cNvPr id="37" name="図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0642" y="2619807"/>
            <a:ext cx="1472228" cy="1472228"/>
          </a:xfrm>
          <a:prstGeom prst="rect">
            <a:avLst/>
          </a:prstGeom>
        </p:spPr>
      </p:pic>
      <p:sp>
        <p:nvSpPr>
          <p:cNvPr id="38" name="雲形吹き出し 37"/>
          <p:cNvSpPr/>
          <p:nvPr/>
        </p:nvSpPr>
        <p:spPr bwMode="auto">
          <a:xfrm>
            <a:off x="2628775" y="1572826"/>
            <a:ext cx="5508611" cy="1260140"/>
          </a:xfrm>
          <a:prstGeom prst="cloudCallout">
            <a:avLst>
              <a:gd name="adj1" fmla="val -44172"/>
              <a:gd name="adj2" fmla="val 84672"/>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39" name="テキスト ボックス 38"/>
          <p:cNvSpPr txBox="1"/>
          <p:nvPr/>
        </p:nvSpPr>
        <p:spPr>
          <a:xfrm>
            <a:off x="3447386" y="1842638"/>
            <a:ext cx="4140460" cy="830997"/>
          </a:xfrm>
          <a:prstGeom prst="rect">
            <a:avLst/>
          </a:prstGeom>
          <a:noFill/>
        </p:spPr>
        <p:txBody>
          <a:bodyPr wrap="square" rtlCol="0">
            <a:spAutoFit/>
          </a:bodyPr>
          <a:lstStyle/>
          <a:p>
            <a:pPr defTabSz="914400" fontAlgn="base">
              <a:spcBef>
                <a:spcPct val="0"/>
              </a:spcBef>
            </a:pPr>
            <a:r>
              <a:rPr lang="ja-JP" altLang="en-US" sz="2400" dirty="0" smtClean="0">
                <a:solidFill>
                  <a:prstClr val="black"/>
                </a:solidFill>
                <a:latin typeface="Meiryo UI"/>
                <a:cs typeface="Meiryo UI" panose="020B0604030504040204" pitchFamily="50" charset="-128"/>
              </a:rPr>
              <a:t>削減貢献量って</a:t>
            </a:r>
            <a:r>
              <a:rPr lang="en-US" altLang="ja-JP" sz="2400" dirty="0" smtClean="0">
                <a:solidFill>
                  <a:prstClr val="black"/>
                </a:solidFill>
                <a:latin typeface="Meiryo UI"/>
                <a:cs typeface="Meiryo UI" panose="020B0604030504040204" pitchFamily="50" charset="-128"/>
              </a:rPr>
              <a:t>Scope3</a:t>
            </a:r>
            <a:r>
              <a:rPr lang="ja-JP" altLang="en-US" sz="2400" dirty="0" smtClean="0">
                <a:solidFill>
                  <a:prstClr val="black"/>
                </a:solidFill>
                <a:latin typeface="Meiryo UI"/>
                <a:cs typeface="Meiryo UI" panose="020B0604030504040204" pitchFamily="50" charset="-128"/>
              </a:rPr>
              <a:t>の差分なんじゃないの？</a:t>
            </a:r>
            <a:endParaRPr lang="ja-JP" altLang="en-US" sz="2400" dirty="0">
              <a:solidFill>
                <a:prstClr val="black"/>
              </a:solidFill>
              <a:latin typeface="Meiryo UI"/>
              <a:cs typeface="Meiryo UI" panose="020B0604030504040204" pitchFamily="50" charset="-128"/>
            </a:endParaRPr>
          </a:p>
        </p:txBody>
      </p:sp>
      <p:sp>
        <p:nvSpPr>
          <p:cNvPr id="40" name="正方形/長方形 39"/>
          <p:cNvSpPr/>
          <p:nvPr/>
        </p:nvSpPr>
        <p:spPr bwMode="auto">
          <a:xfrm>
            <a:off x="3996926" y="3661058"/>
            <a:ext cx="828092" cy="1620180"/>
          </a:xfrm>
          <a:prstGeom prst="rect">
            <a:avLst/>
          </a:prstGeom>
          <a:solidFill>
            <a:sysClr val="window" lastClr="FFFFFF"/>
          </a:solidFill>
          <a:ln w="2540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en-US" altLang="ja-JP" sz="1900" kern="0" dirty="0" smtClean="0">
                <a:solidFill>
                  <a:prstClr val="black"/>
                </a:solidFill>
                <a:latin typeface="Meiryo UI"/>
                <a:cs typeface="Meiryo UI" panose="020B0604030504040204" pitchFamily="50" charset="-128"/>
              </a:rPr>
              <a:t>Scope</a:t>
            </a:r>
          </a:p>
          <a:p>
            <a:pPr algn="ctr" defTabSz="862013">
              <a:defRPr/>
            </a:pPr>
            <a:r>
              <a:rPr kumimoji="0" lang="en-US" altLang="ja-JP" sz="1900" kern="0" dirty="0" smtClean="0">
                <a:solidFill>
                  <a:prstClr val="black"/>
                </a:solidFill>
                <a:latin typeface="Meiryo UI"/>
                <a:cs typeface="Meiryo UI" panose="020B0604030504040204" pitchFamily="50" charset="-128"/>
              </a:rPr>
              <a:t>3</a:t>
            </a:r>
            <a:endParaRPr kumimoji="0" lang="ja-JP" altLang="en-US" sz="1900" kern="0" dirty="0" smtClean="0">
              <a:solidFill>
                <a:prstClr val="black"/>
              </a:solidFill>
              <a:latin typeface="Meiryo UI"/>
              <a:cs typeface="Meiryo UI" panose="020B0604030504040204" pitchFamily="50" charset="-128"/>
            </a:endParaRPr>
          </a:p>
        </p:txBody>
      </p:sp>
      <p:sp>
        <p:nvSpPr>
          <p:cNvPr id="41" name="フローチャート: 処理 40"/>
          <p:cNvSpPr/>
          <p:nvPr/>
        </p:nvSpPr>
        <p:spPr>
          <a:xfrm>
            <a:off x="3447386" y="5265908"/>
            <a:ext cx="1908212" cy="485404"/>
          </a:xfrm>
          <a:prstGeom prst="flowChartProcess">
            <a:avLst/>
          </a:prstGeom>
          <a:noFill/>
          <a:ln w="25400" cap="flat" cmpd="sng" algn="ctr">
            <a:noFill/>
            <a:prstDash val="solid"/>
          </a:ln>
          <a:effectLst/>
        </p:spPr>
        <p:txBody>
          <a:bodyPr rtlCol="0" anchor="ctr"/>
          <a:lstStyle/>
          <a:p>
            <a:pPr algn="ctr" defTabSz="914400">
              <a:defRPr/>
            </a:pPr>
            <a:r>
              <a:rPr kumimoji="0" lang="en-US" altLang="ja-JP" sz="1200" kern="0" dirty="0" smtClean="0">
                <a:solidFill>
                  <a:prstClr val="black"/>
                </a:solidFill>
                <a:latin typeface="Meiryo UI"/>
                <a:cs typeface="Meiryo UI" panose="020B0604030504040204" pitchFamily="50" charset="-128"/>
              </a:rPr>
              <a:t>2016</a:t>
            </a:r>
            <a:r>
              <a:rPr kumimoji="0" lang="ja-JP" altLang="en-US" sz="1200" kern="0" dirty="0" smtClean="0">
                <a:solidFill>
                  <a:prstClr val="black"/>
                </a:solidFill>
                <a:latin typeface="Meiryo UI"/>
                <a:cs typeface="Meiryo UI" panose="020B0604030504040204" pitchFamily="50" charset="-128"/>
              </a:rPr>
              <a:t>年度</a:t>
            </a:r>
            <a:endParaRPr kumimoji="0" lang="en-US" altLang="ja-JP" sz="1200" kern="0" dirty="0" smtClean="0">
              <a:solidFill>
                <a:prstClr val="black"/>
              </a:solidFill>
              <a:latin typeface="Meiryo UI"/>
              <a:cs typeface="Meiryo UI" panose="020B0604030504040204" pitchFamily="50" charset="-128"/>
            </a:endParaRPr>
          </a:p>
        </p:txBody>
      </p:sp>
      <p:sp>
        <p:nvSpPr>
          <p:cNvPr id="42" name="フローチャート: 処理 41"/>
          <p:cNvSpPr/>
          <p:nvPr/>
        </p:nvSpPr>
        <p:spPr>
          <a:xfrm>
            <a:off x="5689113" y="5255786"/>
            <a:ext cx="1908212" cy="485404"/>
          </a:xfrm>
          <a:prstGeom prst="flowChartProcess">
            <a:avLst/>
          </a:prstGeom>
          <a:noFill/>
          <a:ln w="25400" cap="flat" cmpd="sng" algn="ctr">
            <a:noFill/>
            <a:prstDash val="solid"/>
          </a:ln>
          <a:effectLst/>
        </p:spPr>
        <p:txBody>
          <a:bodyPr rtlCol="0" anchor="ctr"/>
          <a:lstStyle/>
          <a:p>
            <a:pPr algn="ctr" defTabSz="914400">
              <a:defRPr/>
            </a:pPr>
            <a:r>
              <a:rPr kumimoji="0" lang="en-US" altLang="ja-JP" sz="1200" kern="0" dirty="0" smtClean="0">
                <a:solidFill>
                  <a:prstClr val="black"/>
                </a:solidFill>
                <a:latin typeface="Meiryo UI"/>
                <a:cs typeface="Meiryo UI" panose="020B0604030504040204" pitchFamily="50" charset="-128"/>
              </a:rPr>
              <a:t>2017</a:t>
            </a:r>
            <a:r>
              <a:rPr kumimoji="0" lang="ja-JP" altLang="en-US" sz="1200" kern="0" dirty="0" smtClean="0">
                <a:solidFill>
                  <a:prstClr val="black"/>
                </a:solidFill>
                <a:latin typeface="Meiryo UI"/>
                <a:cs typeface="Meiryo UI" panose="020B0604030504040204" pitchFamily="50" charset="-128"/>
              </a:rPr>
              <a:t>年度</a:t>
            </a:r>
            <a:endParaRPr kumimoji="0" lang="en-US" altLang="ja-JP" sz="1200" kern="0" dirty="0" smtClean="0">
              <a:solidFill>
                <a:prstClr val="black"/>
              </a:solidFill>
              <a:latin typeface="Meiryo UI"/>
              <a:cs typeface="Meiryo UI" panose="020B0604030504040204" pitchFamily="50" charset="-128"/>
            </a:endParaRPr>
          </a:p>
        </p:txBody>
      </p:sp>
      <p:sp>
        <p:nvSpPr>
          <p:cNvPr id="43" name="正方形/長方形 42"/>
          <p:cNvSpPr/>
          <p:nvPr/>
        </p:nvSpPr>
        <p:spPr bwMode="auto">
          <a:xfrm>
            <a:off x="6184058" y="4291128"/>
            <a:ext cx="828092" cy="990110"/>
          </a:xfrm>
          <a:prstGeom prst="rect">
            <a:avLst/>
          </a:prstGeom>
          <a:solidFill>
            <a:sysClr val="window" lastClr="FFFFFF"/>
          </a:solidFill>
          <a:ln w="25400" cap="flat" cmpd="sng" algn="ctr">
            <a:solidFill>
              <a:srgbClr val="F14124"/>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en-US" altLang="ja-JP" sz="1900" kern="0" dirty="0" smtClean="0">
                <a:solidFill>
                  <a:prstClr val="black"/>
                </a:solidFill>
                <a:latin typeface="Meiryo UI"/>
                <a:cs typeface="Meiryo UI" panose="020B0604030504040204" pitchFamily="50" charset="-128"/>
              </a:rPr>
              <a:t>Scope</a:t>
            </a:r>
          </a:p>
          <a:p>
            <a:pPr algn="ctr" defTabSz="862013">
              <a:defRPr/>
            </a:pPr>
            <a:r>
              <a:rPr kumimoji="0" lang="en-US" altLang="ja-JP" sz="1900" kern="0" dirty="0" smtClean="0">
                <a:solidFill>
                  <a:prstClr val="black"/>
                </a:solidFill>
                <a:latin typeface="Meiryo UI"/>
                <a:cs typeface="Meiryo UI" panose="020B0604030504040204" pitchFamily="50" charset="-128"/>
              </a:rPr>
              <a:t>3</a:t>
            </a:r>
            <a:endParaRPr kumimoji="0" lang="ja-JP" altLang="en-US" sz="1900" kern="0" dirty="0" smtClean="0">
              <a:solidFill>
                <a:prstClr val="black"/>
              </a:solidFill>
              <a:latin typeface="Meiryo UI"/>
              <a:cs typeface="Meiryo UI" panose="020B0604030504040204" pitchFamily="50" charset="-128"/>
            </a:endParaRPr>
          </a:p>
        </p:txBody>
      </p:sp>
      <p:cxnSp>
        <p:nvCxnSpPr>
          <p:cNvPr id="44" name="直線コネクタ 43"/>
          <p:cNvCxnSpPr/>
          <p:nvPr/>
        </p:nvCxnSpPr>
        <p:spPr bwMode="auto">
          <a:xfrm>
            <a:off x="4825018" y="3661058"/>
            <a:ext cx="2304256" cy="0"/>
          </a:xfrm>
          <a:prstGeom prst="line">
            <a:avLst/>
          </a:prstGeom>
          <a:noFill/>
          <a:ln w="28575" cap="flat" cmpd="sng" algn="ctr">
            <a:solidFill>
              <a:sysClr val="windowText" lastClr="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矢印コネクタ 44"/>
          <p:cNvCxnSpPr>
            <a:endCxn id="43" idx="0"/>
          </p:cNvCxnSpPr>
          <p:nvPr/>
        </p:nvCxnSpPr>
        <p:spPr bwMode="auto">
          <a:xfrm>
            <a:off x="6589214" y="3661058"/>
            <a:ext cx="0" cy="630070"/>
          </a:xfrm>
          <a:prstGeom prst="straightConnector1">
            <a:avLst/>
          </a:prstGeom>
          <a:noFill/>
          <a:ln w="57150" cap="flat" cmpd="sng" algn="ctr">
            <a:solidFill>
              <a:sysClr val="windowText" lastClr="000000"/>
            </a:solidFill>
            <a:prstDash val="solid"/>
            <a:round/>
            <a:headEnd type="triangle"/>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正方形/長方形 45"/>
          <p:cNvSpPr/>
          <p:nvPr/>
        </p:nvSpPr>
        <p:spPr bwMode="auto">
          <a:xfrm>
            <a:off x="6643219" y="3751657"/>
            <a:ext cx="2142239" cy="416427"/>
          </a:xfrm>
          <a:prstGeom prst="rect">
            <a:avLst/>
          </a:prstGeom>
          <a:noFill/>
          <a:ln w="25400" cap="flat" cmpd="sng" algn="ctr">
            <a:no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900" kern="0" dirty="0" smtClean="0">
                <a:solidFill>
                  <a:prstClr val="black"/>
                </a:solidFill>
                <a:latin typeface="Meiryo UI"/>
                <a:cs typeface="Meiryo UI" panose="020B0604030504040204" pitchFamily="50" charset="-128"/>
              </a:rPr>
              <a:t>削減貢献量？？</a:t>
            </a:r>
          </a:p>
        </p:txBody>
      </p:sp>
      <p:cxnSp>
        <p:nvCxnSpPr>
          <p:cNvPr id="47" name="直線コネクタ 46"/>
          <p:cNvCxnSpPr/>
          <p:nvPr/>
        </p:nvCxnSpPr>
        <p:spPr bwMode="auto">
          <a:xfrm>
            <a:off x="3571712" y="5281238"/>
            <a:ext cx="4041928" cy="0"/>
          </a:xfrm>
          <a:prstGeom prst="line">
            <a:avLst/>
          </a:prstGeom>
          <a:noFill/>
          <a:ln w="2857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600792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削減貢献につながっても</a:t>
            </a:r>
            <a:r>
              <a:rPr lang="en-US" altLang="ja-JP" dirty="0"/>
              <a:t>Scope3</a:t>
            </a:r>
            <a:r>
              <a:rPr lang="ja-JP" altLang="en-US" dirty="0"/>
              <a:t>総量は増価する例①</a:t>
            </a:r>
          </a:p>
        </p:txBody>
      </p:sp>
      <p:sp>
        <p:nvSpPr>
          <p:cNvPr id="7" name="コンテンツ プレースホルダー 2"/>
          <p:cNvSpPr>
            <a:spLocks noGrp="1"/>
          </p:cNvSpPr>
          <p:nvPr>
            <p:ph sz="quarter" idx="12"/>
          </p:nvPr>
        </p:nvSpPr>
        <p:spPr>
          <a:xfrm>
            <a:off x="161925" y="1110920"/>
            <a:ext cx="10367963" cy="1712159"/>
          </a:xfrm>
        </p:spPr>
        <p:txBody>
          <a:bodyPr/>
          <a:lstStyle/>
          <a:p>
            <a:pPr marL="273050" indent="-273050"/>
            <a:r>
              <a:rPr lang="ja-JP" altLang="en-US" dirty="0"/>
              <a:t>家電メーカーが新規に冷蔵庫の販売に挑戦</a:t>
            </a:r>
          </a:p>
          <a:p>
            <a:pPr marL="273050" indent="-273050"/>
            <a:r>
              <a:rPr lang="ja-JP" altLang="en-US" dirty="0"/>
              <a:t>この冷蔵庫は業界平均と比べて年間の排出量が</a:t>
            </a:r>
            <a:r>
              <a:rPr lang="en-US" altLang="ja-JP" dirty="0"/>
              <a:t>30t</a:t>
            </a:r>
            <a:r>
              <a:rPr lang="ja-JP" altLang="en-US" dirty="0"/>
              <a:t>も少ない</a:t>
            </a:r>
          </a:p>
          <a:p>
            <a:pPr marL="273050" indent="-273050"/>
            <a:r>
              <a:rPr lang="ja-JP" altLang="en-US" dirty="0"/>
              <a:t>家電メーカーは元々冷蔵庫を販売しておらず、販売前の冷蔵庫の使用による</a:t>
            </a:r>
            <a:r>
              <a:rPr lang="en-US" altLang="ja-JP" dirty="0"/>
              <a:t>Scope3</a:t>
            </a:r>
            <a:r>
              <a:rPr lang="ja-JP" altLang="en-US" dirty="0"/>
              <a:t>はゼロ</a:t>
            </a:r>
            <a:r>
              <a:rPr lang="ja-JP" altLang="en-US" dirty="0" smtClean="0"/>
              <a:t>。</a:t>
            </a:r>
            <a:r>
              <a:rPr lang="en-US" altLang="ja-JP" dirty="0" smtClean="0"/>
              <a:t/>
            </a:r>
            <a:br>
              <a:rPr lang="en-US" altLang="ja-JP" dirty="0" smtClean="0"/>
            </a:br>
            <a:r>
              <a:rPr lang="ja-JP" altLang="en-US" dirty="0" smtClean="0"/>
              <a:t>冷蔵庫</a:t>
            </a:r>
            <a:r>
              <a:rPr lang="ja-JP" altLang="en-US" dirty="0"/>
              <a:t>が売れた分だけ</a:t>
            </a:r>
            <a:r>
              <a:rPr lang="en-US" altLang="ja-JP" dirty="0"/>
              <a:t>Scope3</a:t>
            </a:r>
            <a:r>
              <a:rPr lang="ja-JP" altLang="en-US" dirty="0"/>
              <a:t>総量は増加する</a:t>
            </a:r>
          </a:p>
        </p:txBody>
      </p:sp>
      <p:cxnSp>
        <p:nvCxnSpPr>
          <p:cNvPr id="5" name="直線コネクタ 4"/>
          <p:cNvCxnSpPr/>
          <p:nvPr/>
        </p:nvCxnSpPr>
        <p:spPr>
          <a:xfrm flipV="1">
            <a:off x="2326705" y="3727753"/>
            <a:ext cx="0" cy="1655725"/>
          </a:xfrm>
          <a:prstGeom prst="line">
            <a:avLst/>
          </a:prstGeom>
          <a:noFill/>
          <a:ln w="28575" cap="flat" cmpd="sng" algn="ctr">
            <a:solidFill>
              <a:sysClr val="windowText" lastClr="000000">
                <a:shade val="95000"/>
                <a:satMod val="105000"/>
              </a:sysClr>
            </a:solidFill>
            <a:prstDash val="solid"/>
          </a:ln>
          <a:effectLst/>
        </p:spPr>
      </p:cxnSp>
      <p:sp>
        <p:nvSpPr>
          <p:cNvPr id="6" name="右矢印 5"/>
          <p:cNvSpPr/>
          <p:nvPr/>
        </p:nvSpPr>
        <p:spPr>
          <a:xfrm>
            <a:off x="5149877" y="4352805"/>
            <a:ext cx="504056" cy="360040"/>
          </a:xfrm>
          <a:prstGeom prst="rightArrow">
            <a:avLst/>
          </a:prstGeom>
          <a:solidFill>
            <a:sysClr val="window" lastClr="FFFFFF"/>
          </a:solidFill>
          <a:ln w="25400" cap="flat" cmpd="sng" algn="ctr">
            <a:solidFill>
              <a:srgbClr val="FF8021"/>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smtClean="0">
              <a:ln>
                <a:noFill/>
              </a:ln>
              <a:solidFill>
                <a:prstClr val="black"/>
              </a:solidFill>
              <a:effectLst/>
              <a:uLnTx/>
              <a:uFillTx/>
              <a:latin typeface="+mn-ea"/>
              <a:ea typeface="+mn-ea"/>
              <a:cs typeface="+mn-cs"/>
            </a:endParaRPr>
          </a:p>
        </p:txBody>
      </p:sp>
      <p:sp>
        <p:nvSpPr>
          <p:cNvPr id="8" name="フローチャート: 処理 7"/>
          <p:cNvSpPr/>
          <p:nvPr/>
        </p:nvSpPr>
        <p:spPr>
          <a:xfrm>
            <a:off x="1053142" y="3898830"/>
            <a:ext cx="1250360"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冷蔵庫販売前</a:t>
            </a:r>
            <a:endParaRPr kumimoji="0" lang="en-US" altLang="ja-JP" sz="1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Scope3</a:t>
            </a:r>
          </a:p>
        </p:txBody>
      </p:sp>
      <p:sp>
        <p:nvSpPr>
          <p:cNvPr id="9" name="フローチャート: 処理 8"/>
          <p:cNvSpPr/>
          <p:nvPr/>
        </p:nvSpPr>
        <p:spPr>
          <a:xfrm>
            <a:off x="3580201" y="5334024"/>
            <a:ext cx="1908212"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CO2</a:t>
            </a:r>
            <a:r>
              <a:rPr kumimoji="0" lang="ja-JP" altLang="en-US" sz="1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排出量</a:t>
            </a:r>
            <a:endParaRPr kumimoji="0" lang="en-US" altLang="ja-JP" sz="1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p:txBody>
      </p:sp>
      <p:cxnSp>
        <p:nvCxnSpPr>
          <p:cNvPr id="10" name="直線矢印コネクタ 9"/>
          <p:cNvCxnSpPr/>
          <p:nvPr/>
        </p:nvCxnSpPr>
        <p:spPr bwMode="auto">
          <a:xfrm>
            <a:off x="2333531" y="5387285"/>
            <a:ext cx="2720754" cy="0"/>
          </a:xfrm>
          <a:prstGeom prst="straightConnector1">
            <a:avLst/>
          </a:prstGeom>
          <a:noFill/>
          <a:ln w="2857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正方形/長方形 10"/>
          <p:cNvSpPr/>
          <p:nvPr/>
        </p:nvSpPr>
        <p:spPr>
          <a:xfrm>
            <a:off x="5853134" y="4055612"/>
            <a:ext cx="3503556" cy="954425"/>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冷蔵庫が売れた分だけ</a:t>
            </a:r>
            <a:r>
              <a:rPr kumimoji="0" lang="en-US" altLang="ja-JP"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Scope3</a:t>
            </a:r>
            <a:r>
              <a:rPr kumimoji="0" lang="ja-JP" altLang="en-US"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総量は増加する。</a:t>
            </a:r>
            <a:endParaRPr kumimoji="0" lang="en-US" altLang="ja-JP"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p:txBody>
      </p:sp>
      <p:sp>
        <p:nvSpPr>
          <p:cNvPr id="12" name="正方形/長方形 11"/>
          <p:cNvSpPr/>
          <p:nvPr/>
        </p:nvSpPr>
        <p:spPr bwMode="auto">
          <a:xfrm>
            <a:off x="2349909" y="3898830"/>
            <a:ext cx="1231991" cy="495438"/>
          </a:xfrm>
          <a:prstGeom prst="rect">
            <a:avLst/>
          </a:prstGeom>
          <a:pattFill prst="wdUpDiag">
            <a:fgClr>
              <a:srgbClr val="FF8021">
                <a:lumMod val="20000"/>
                <a:lumOff val="80000"/>
              </a:srgbClr>
            </a:fgClr>
            <a:bgClr>
              <a:sysClr val="window" lastClr="FFFFFF"/>
            </a:bgClr>
          </a:pattFill>
          <a:ln w="25400" cap="flat" cmpd="sng" algn="ctr">
            <a:solidFill>
              <a:srgbClr val="FF8021"/>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r>
              <a:rPr kumimoji="0" lang="en-US" altLang="ja-JP" sz="19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PC</a:t>
            </a:r>
            <a:endParaRPr kumimoji="0" lang="ja-JP" altLang="en-US" sz="19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p:txBody>
      </p:sp>
      <p:sp>
        <p:nvSpPr>
          <p:cNvPr id="13" name="正方形/長方形 12"/>
          <p:cNvSpPr/>
          <p:nvPr/>
        </p:nvSpPr>
        <p:spPr bwMode="auto">
          <a:xfrm>
            <a:off x="3603069" y="4622947"/>
            <a:ext cx="1231991" cy="495438"/>
          </a:xfrm>
          <a:prstGeom prst="rect">
            <a:avLst/>
          </a:prstGeom>
          <a:pattFill prst="wdUpDiag">
            <a:fgClr>
              <a:srgbClr val="5ECCF3">
                <a:lumMod val="20000"/>
                <a:lumOff val="80000"/>
              </a:srgbClr>
            </a:fgClr>
            <a:bgClr>
              <a:sysClr val="window" lastClr="FFFFFF"/>
            </a:bgClr>
          </a:pattFill>
          <a:ln w="25400" cap="flat" cmpd="sng" algn="ctr">
            <a:solidFill>
              <a:srgbClr val="5ECCF3"/>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r>
              <a:rPr kumimoji="0" lang="ja-JP" altLang="en-US" sz="19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冷蔵庫</a:t>
            </a:r>
          </a:p>
        </p:txBody>
      </p:sp>
      <p:sp>
        <p:nvSpPr>
          <p:cNvPr id="14" name="正方形/長方形 13"/>
          <p:cNvSpPr/>
          <p:nvPr/>
        </p:nvSpPr>
        <p:spPr bwMode="auto">
          <a:xfrm>
            <a:off x="2349909" y="4626754"/>
            <a:ext cx="1231991" cy="495438"/>
          </a:xfrm>
          <a:prstGeom prst="rect">
            <a:avLst/>
          </a:prstGeom>
          <a:pattFill prst="wdUpDiag">
            <a:fgClr>
              <a:srgbClr val="FF8021">
                <a:lumMod val="20000"/>
                <a:lumOff val="80000"/>
              </a:srgbClr>
            </a:fgClr>
            <a:bgClr>
              <a:sysClr val="window" lastClr="FFFFFF"/>
            </a:bgClr>
          </a:pattFill>
          <a:ln w="25400" cap="flat" cmpd="sng" algn="ctr">
            <a:solidFill>
              <a:srgbClr val="FF8021"/>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r>
              <a:rPr kumimoji="0" lang="en-US" altLang="ja-JP" sz="19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PC</a:t>
            </a:r>
            <a:endParaRPr kumimoji="0" lang="ja-JP" altLang="en-US" sz="19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p:txBody>
      </p:sp>
      <p:sp>
        <p:nvSpPr>
          <p:cNvPr id="15" name="フローチャート: 処理 14"/>
          <p:cNvSpPr/>
          <p:nvPr/>
        </p:nvSpPr>
        <p:spPr>
          <a:xfrm>
            <a:off x="1050342" y="4632981"/>
            <a:ext cx="1250360"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冷蔵庫販売後</a:t>
            </a:r>
            <a:endParaRPr kumimoji="0" lang="en-US" altLang="ja-JP" sz="1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Scope3</a:t>
            </a:r>
          </a:p>
        </p:txBody>
      </p:sp>
      <p:cxnSp>
        <p:nvCxnSpPr>
          <p:cNvPr id="16" name="直線矢印コネクタ 15"/>
          <p:cNvCxnSpPr>
            <a:stCxn id="12" idx="3"/>
          </p:cNvCxnSpPr>
          <p:nvPr/>
        </p:nvCxnSpPr>
        <p:spPr bwMode="auto">
          <a:xfrm>
            <a:off x="3581900" y="4146549"/>
            <a:ext cx="1253160" cy="476398"/>
          </a:xfrm>
          <a:prstGeom prst="straightConnector1">
            <a:avLst/>
          </a:prstGeom>
          <a:noFill/>
          <a:ln w="2857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フローチャート: 処理 16"/>
          <p:cNvSpPr/>
          <p:nvPr/>
        </p:nvSpPr>
        <p:spPr>
          <a:xfrm>
            <a:off x="1050342" y="3266229"/>
            <a:ext cx="2981428"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自社の</a:t>
            </a:r>
            <a:r>
              <a:rPr kumimoji="0" lang="en-US" altLang="ja-JP" sz="18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Scope3</a:t>
            </a:r>
          </a:p>
        </p:txBody>
      </p:sp>
      <p:sp>
        <p:nvSpPr>
          <p:cNvPr id="18" name="下矢印 17"/>
          <p:cNvSpPr/>
          <p:nvPr/>
        </p:nvSpPr>
        <p:spPr bwMode="auto">
          <a:xfrm>
            <a:off x="5239887" y="5785621"/>
            <a:ext cx="828092" cy="367943"/>
          </a:xfrm>
          <a:prstGeom prst="downArrow">
            <a:avLst/>
          </a:prstGeom>
          <a:gradFill rotWithShape="1">
            <a:gsLst>
              <a:gs pos="0">
                <a:srgbClr val="5DCEAF">
                  <a:tint val="50000"/>
                  <a:satMod val="300000"/>
                </a:srgbClr>
              </a:gs>
              <a:gs pos="35000">
                <a:srgbClr val="5DCEAF">
                  <a:tint val="37000"/>
                  <a:satMod val="300000"/>
                </a:srgbClr>
              </a:gs>
              <a:gs pos="100000">
                <a:srgbClr val="5DCEAF">
                  <a:tint val="15000"/>
                  <a:satMod val="350000"/>
                </a:srgbClr>
              </a:gs>
            </a:gsLst>
            <a:lin ang="16200000" scaled="1"/>
          </a:gradFill>
          <a:ln w="9525" cap="flat" cmpd="sng" algn="ctr">
            <a:solidFill>
              <a:srgbClr val="5DCEA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smtClean="0">
              <a:ln>
                <a:noFill/>
              </a:ln>
              <a:solidFill>
                <a:prstClr val="black"/>
              </a:solidFill>
              <a:effectLst/>
              <a:uLnTx/>
              <a:uFillTx/>
              <a:latin typeface="+mn-ea"/>
              <a:ea typeface="+mn-ea"/>
              <a:cs typeface="+mn-cs"/>
            </a:endParaRPr>
          </a:p>
        </p:txBody>
      </p:sp>
      <p:sp>
        <p:nvSpPr>
          <p:cNvPr id="19" name="角丸四角形 18"/>
          <p:cNvSpPr/>
          <p:nvPr/>
        </p:nvSpPr>
        <p:spPr bwMode="auto">
          <a:xfrm>
            <a:off x="1688842" y="6263078"/>
            <a:ext cx="7883455" cy="610902"/>
          </a:xfrm>
          <a:prstGeom prst="roundRect">
            <a:avLst/>
          </a:prstGeom>
          <a:solidFill>
            <a:srgbClr val="FFFF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marL="0" marR="0" lvl="0" indent="0" algn="ctr" defTabSz="862013"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削減貢献量であれば</a:t>
            </a:r>
            <a:r>
              <a:rPr kumimoji="0" lang="en-US" altLang="ja-JP"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1</a:t>
            </a:r>
            <a:r>
              <a:rPr kumimoji="0" lang="ja-JP" altLang="en-US"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台当たり</a:t>
            </a:r>
            <a:r>
              <a:rPr kumimoji="0" lang="en-US" altLang="ja-JP"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30t</a:t>
            </a:r>
            <a:r>
              <a:rPr kumimoji="0" lang="ja-JP" altLang="en-US" sz="24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の削減と主張できる</a:t>
            </a:r>
          </a:p>
        </p:txBody>
      </p:sp>
    </p:spTree>
    <p:extLst>
      <p:ext uri="{BB962C8B-B14F-4D97-AF65-F5344CB8AC3E}">
        <p14:creationId xmlns:p14="http://schemas.microsoft.com/office/powerpoint/2010/main" val="260363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GHG</a:t>
            </a:r>
            <a:r>
              <a:rPr kumimoji="1" lang="ja-JP" altLang="en-US" dirty="0" smtClean="0"/>
              <a:t>プロトコルの概要</a:t>
            </a:r>
            <a:endParaRPr kumimoji="1" lang="ja-JP" altLang="en-US" dirty="0"/>
          </a:p>
        </p:txBody>
      </p:sp>
      <p:sp>
        <p:nvSpPr>
          <p:cNvPr id="6" name="コンテンツ プレースホルダー 2"/>
          <p:cNvSpPr>
            <a:spLocks noGrp="1"/>
          </p:cNvSpPr>
          <p:nvPr>
            <p:ph sz="quarter" idx="12"/>
          </p:nvPr>
        </p:nvSpPr>
        <p:spPr>
          <a:xfrm>
            <a:off x="161925" y="1110920"/>
            <a:ext cx="10367963" cy="2312323"/>
          </a:xfrm>
        </p:spPr>
        <p:txBody>
          <a:bodyPr/>
          <a:lstStyle/>
          <a:p>
            <a:pPr marL="273050" indent="-273050"/>
            <a:r>
              <a:rPr lang="en-US" altLang="ja-JP" dirty="0"/>
              <a:t>GHG</a:t>
            </a:r>
            <a:r>
              <a:rPr lang="ja-JP" altLang="en-US" dirty="0"/>
              <a:t>プロトコルは企業、</a:t>
            </a:r>
            <a:r>
              <a:rPr lang="en-US" altLang="ja-JP" dirty="0"/>
              <a:t>NGO</a:t>
            </a:r>
            <a:r>
              <a:rPr lang="ja-JP" altLang="en-US" dirty="0" err="1"/>
              <a:t>、</a:t>
            </a:r>
            <a:r>
              <a:rPr lang="ja-JP" altLang="en-US" dirty="0"/>
              <a:t>政府機関の集合体。政府機関も深く関与している</a:t>
            </a:r>
          </a:p>
          <a:p>
            <a:pPr marL="622300" indent="-342900">
              <a:lnSpc>
                <a:spcPts val="1200"/>
              </a:lnSpc>
              <a:buFont typeface="Wingdings" panose="05000000000000000000" pitchFamily="2" charset="2"/>
              <a:buChar char="Ø"/>
            </a:pPr>
            <a:r>
              <a:rPr lang="ja-JP" altLang="en-US" sz="1400" dirty="0"/>
              <a:t>英国：</a:t>
            </a:r>
            <a:r>
              <a:rPr lang="en-US" altLang="ja-JP" sz="1400" dirty="0"/>
              <a:t>Defra</a:t>
            </a:r>
            <a:r>
              <a:rPr lang="ja-JP" altLang="en-US" sz="1400" dirty="0"/>
              <a:t>（環境・食糧・農村地域省）／米国：</a:t>
            </a:r>
            <a:r>
              <a:rPr lang="en-US" altLang="ja-JP" sz="1400" dirty="0"/>
              <a:t>EPA</a:t>
            </a:r>
            <a:r>
              <a:rPr lang="ja-JP" altLang="en-US" sz="1400" dirty="0"/>
              <a:t>（環境保護庁）／中国：国家発展改革委員会　など</a:t>
            </a:r>
          </a:p>
          <a:p>
            <a:pPr marL="273050" indent="-273050"/>
            <a:r>
              <a:rPr lang="ja-JP" altLang="en-US" dirty="0"/>
              <a:t>中でも、米国の環境シンクタンク</a:t>
            </a:r>
            <a:r>
              <a:rPr lang="en-US" altLang="ja-JP" dirty="0"/>
              <a:t>WRI</a:t>
            </a:r>
            <a:r>
              <a:rPr lang="ja-JP" altLang="en-US" dirty="0"/>
              <a:t>（世界資源研究所）と、持続可能な発展を目指す</a:t>
            </a:r>
            <a:r>
              <a:rPr lang="ja-JP" altLang="en-US" dirty="0" smtClean="0"/>
              <a:t>企業</a:t>
            </a:r>
            <a:r>
              <a:rPr lang="en-US" altLang="ja-JP" dirty="0" smtClean="0"/>
              <a:t/>
            </a:r>
            <a:br>
              <a:rPr lang="en-US" altLang="ja-JP" dirty="0" smtClean="0"/>
            </a:br>
            <a:r>
              <a:rPr lang="ja-JP" altLang="en-US" dirty="0" smtClean="0"/>
              <a:t>連</a:t>
            </a:r>
            <a:r>
              <a:rPr lang="ja-JP" altLang="en-US" dirty="0"/>
              <a:t>合体である</a:t>
            </a:r>
            <a:r>
              <a:rPr lang="en-US" altLang="ja-JP" dirty="0"/>
              <a:t>WBCSD</a:t>
            </a:r>
            <a:r>
              <a:rPr lang="ja-JP" altLang="en-US" dirty="0"/>
              <a:t>（持続可能な開発のための世界経済人会議）が主導的な立場にある</a:t>
            </a:r>
          </a:p>
          <a:p>
            <a:pPr marL="273050" indent="-273050"/>
            <a:r>
              <a:rPr lang="ja-JP" altLang="en-US" dirty="0"/>
              <a:t>国際的な利用促進を目指すためオープンなプロセスによって基準の開発を実施。検討結果である基準及びガイダンス等を</a:t>
            </a:r>
            <a:r>
              <a:rPr lang="en-US" altLang="ja-JP" dirty="0"/>
              <a:t>HP</a:t>
            </a:r>
            <a:r>
              <a:rPr lang="ja-JP" altLang="en-US" dirty="0"/>
              <a:t>で公開している</a:t>
            </a: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756" y="3601896"/>
            <a:ext cx="4216299" cy="3791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757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削減貢献につながっても</a:t>
            </a:r>
            <a:r>
              <a:rPr lang="en-US" altLang="ja-JP" dirty="0"/>
              <a:t>Scope3</a:t>
            </a:r>
            <a:r>
              <a:rPr lang="ja-JP" altLang="en-US" dirty="0"/>
              <a:t>総量は増価する</a:t>
            </a:r>
            <a:r>
              <a:rPr lang="ja-JP" altLang="en-US" dirty="0" smtClean="0"/>
              <a:t>例②</a:t>
            </a:r>
            <a:endParaRPr lang="ja-JP" altLang="en-US" dirty="0"/>
          </a:p>
        </p:txBody>
      </p:sp>
      <p:sp>
        <p:nvSpPr>
          <p:cNvPr id="7" name="コンテンツ プレースホルダー 2"/>
          <p:cNvSpPr>
            <a:spLocks noGrp="1"/>
          </p:cNvSpPr>
          <p:nvPr>
            <p:ph sz="quarter" idx="12"/>
          </p:nvPr>
        </p:nvSpPr>
        <p:spPr>
          <a:xfrm>
            <a:off x="161925" y="1110920"/>
            <a:ext cx="10367963" cy="1635214"/>
          </a:xfrm>
        </p:spPr>
        <p:txBody>
          <a:bodyPr/>
          <a:lstStyle/>
          <a:p>
            <a:pPr marL="273050" indent="-273050"/>
            <a:r>
              <a:rPr lang="ja-JP" altLang="en-US" dirty="0"/>
              <a:t>家電メーカーが販売する旧</a:t>
            </a:r>
            <a:r>
              <a:rPr lang="en-US" altLang="ja-JP" dirty="0"/>
              <a:t>PC</a:t>
            </a:r>
            <a:r>
              <a:rPr lang="ja-JP" altLang="en-US" dirty="0"/>
              <a:t>は使用時の年間排出量が</a:t>
            </a:r>
            <a:r>
              <a:rPr lang="en-US" altLang="ja-JP" dirty="0"/>
              <a:t>10t</a:t>
            </a:r>
            <a:r>
              <a:rPr lang="ja-JP" altLang="en-US" dirty="0" err="1"/>
              <a:t>。</a:t>
            </a:r>
            <a:r>
              <a:rPr lang="ja-JP" altLang="en-US" dirty="0"/>
              <a:t>新規開発に成功した新</a:t>
            </a:r>
            <a:r>
              <a:rPr lang="en-US" altLang="ja-JP" dirty="0"/>
              <a:t>PC</a:t>
            </a:r>
            <a:r>
              <a:rPr lang="ja-JP" altLang="en-US" dirty="0"/>
              <a:t>は</a:t>
            </a:r>
            <a:r>
              <a:rPr lang="en-US" altLang="ja-JP" dirty="0"/>
              <a:t>8t</a:t>
            </a:r>
            <a:r>
              <a:rPr lang="ja-JP" altLang="en-US" dirty="0"/>
              <a:t>であるため、新</a:t>
            </a:r>
            <a:r>
              <a:rPr lang="en-US" altLang="ja-JP" dirty="0"/>
              <a:t>PC</a:t>
            </a:r>
            <a:r>
              <a:rPr lang="ja-JP" altLang="en-US" dirty="0"/>
              <a:t>の方が</a:t>
            </a:r>
            <a:r>
              <a:rPr lang="en-US" altLang="ja-JP" dirty="0"/>
              <a:t>2t</a:t>
            </a:r>
            <a:r>
              <a:rPr lang="ja-JP" altLang="en-US" dirty="0"/>
              <a:t>少ない</a:t>
            </a:r>
          </a:p>
          <a:p>
            <a:pPr marL="273050" indent="-273050"/>
            <a:r>
              <a:rPr lang="ja-JP" altLang="en-US" dirty="0"/>
              <a:t>新</a:t>
            </a:r>
            <a:r>
              <a:rPr lang="en-US" altLang="ja-JP" dirty="0"/>
              <a:t>PC</a:t>
            </a:r>
            <a:r>
              <a:rPr lang="ja-JP" altLang="en-US" dirty="0"/>
              <a:t>が</a:t>
            </a:r>
            <a:r>
              <a:rPr lang="en-US" altLang="ja-JP" dirty="0"/>
              <a:t>2</a:t>
            </a:r>
            <a:r>
              <a:rPr lang="ja-JP" altLang="en-US" dirty="0"/>
              <a:t>万台売れると</a:t>
            </a:r>
            <a:r>
              <a:rPr lang="en-US" altLang="ja-JP" dirty="0"/>
              <a:t>16</a:t>
            </a:r>
            <a:r>
              <a:rPr lang="ja-JP" altLang="en-US" dirty="0"/>
              <a:t>万</a:t>
            </a:r>
            <a:r>
              <a:rPr lang="en-US" altLang="ja-JP" dirty="0"/>
              <a:t>t</a:t>
            </a:r>
            <a:r>
              <a:rPr lang="ja-JP" altLang="en-US" dirty="0" err="1"/>
              <a:t>の排</a:t>
            </a:r>
            <a:r>
              <a:rPr lang="ja-JP" altLang="en-US" dirty="0"/>
              <a:t>出。旧</a:t>
            </a:r>
            <a:r>
              <a:rPr lang="en-US" altLang="ja-JP" dirty="0"/>
              <a:t>PC</a:t>
            </a:r>
            <a:r>
              <a:rPr lang="ja-JP" altLang="en-US" dirty="0"/>
              <a:t>が</a:t>
            </a:r>
            <a:r>
              <a:rPr lang="en-US" altLang="ja-JP" dirty="0"/>
              <a:t>1</a:t>
            </a:r>
            <a:r>
              <a:rPr lang="ja-JP" altLang="en-US" dirty="0"/>
              <a:t>万台売れていたとすると排出量</a:t>
            </a:r>
            <a:r>
              <a:rPr lang="en-US" altLang="ja-JP" dirty="0"/>
              <a:t>10</a:t>
            </a:r>
            <a:r>
              <a:rPr lang="ja-JP" altLang="en-US" dirty="0"/>
              <a:t>万</a:t>
            </a:r>
            <a:r>
              <a:rPr lang="en-US" altLang="ja-JP" dirty="0"/>
              <a:t>t</a:t>
            </a:r>
            <a:r>
              <a:rPr lang="ja-JP" altLang="en-US" dirty="0" err="1"/>
              <a:t>。</a:t>
            </a:r>
            <a:r>
              <a:rPr lang="ja-JP" altLang="en-US" dirty="0"/>
              <a:t>新</a:t>
            </a:r>
            <a:r>
              <a:rPr lang="en-US" altLang="ja-JP" dirty="0"/>
              <a:t>PC</a:t>
            </a:r>
            <a:r>
              <a:rPr lang="ja-JP" altLang="en-US" dirty="0" smtClean="0"/>
              <a:t>の</a:t>
            </a:r>
            <a:r>
              <a:rPr lang="en-US" altLang="ja-JP" dirty="0" smtClean="0"/>
              <a:t/>
            </a:r>
            <a:br>
              <a:rPr lang="en-US" altLang="ja-JP" dirty="0" smtClean="0"/>
            </a:br>
            <a:r>
              <a:rPr lang="ja-JP" altLang="en-US" dirty="0" smtClean="0"/>
              <a:t>販売増</a:t>
            </a:r>
            <a:r>
              <a:rPr lang="ja-JP" altLang="en-US" dirty="0"/>
              <a:t>により</a:t>
            </a:r>
            <a:r>
              <a:rPr lang="en-US" altLang="ja-JP" dirty="0"/>
              <a:t>6</a:t>
            </a:r>
            <a:r>
              <a:rPr lang="ja-JP" altLang="en-US" dirty="0"/>
              <a:t>万</a:t>
            </a:r>
            <a:r>
              <a:rPr lang="en-US" altLang="ja-JP" dirty="0"/>
              <a:t>t</a:t>
            </a:r>
            <a:r>
              <a:rPr lang="ja-JP" altLang="en-US" dirty="0"/>
              <a:t>分</a:t>
            </a:r>
            <a:r>
              <a:rPr lang="en-US" altLang="ja-JP" dirty="0"/>
              <a:t>Scope3</a:t>
            </a:r>
            <a:r>
              <a:rPr lang="ja-JP" altLang="en-US" dirty="0"/>
              <a:t>総量が増加</a:t>
            </a:r>
          </a:p>
        </p:txBody>
      </p:sp>
      <p:sp>
        <p:nvSpPr>
          <p:cNvPr id="57" name="下矢印 56"/>
          <p:cNvSpPr/>
          <p:nvPr/>
        </p:nvSpPr>
        <p:spPr bwMode="auto">
          <a:xfrm rot="14147495">
            <a:off x="7503907" y="3432832"/>
            <a:ext cx="456536" cy="562277"/>
          </a:xfrm>
          <a:prstGeom prst="downArrow">
            <a:avLst/>
          </a:prstGeom>
          <a:gradFill rotWithShape="1">
            <a:gsLst>
              <a:gs pos="0">
                <a:srgbClr val="FF8021">
                  <a:tint val="50000"/>
                  <a:satMod val="300000"/>
                </a:srgbClr>
              </a:gs>
              <a:gs pos="35000">
                <a:srgbClr val="FF8021">
                  <a:tint val="37000"/>
                  <a:satMod val="300000"/>
                </a:srgbClr>
              </a:gs>
              <a:gs pos="100000">
                <a:srgbClr val="FF8021">
                  <a:tint val="15000"/>
                  <a:satMod val="350000"/>
                </a:srgbClr>
              </a:gs>
            </a:gsLst>
            <a:lin ang="16200000" scaled="1"/>
          </a:gradFill>
          <a:ln w="9525" cap="flat" cmpd="sng" algn="ctr">
            <a:solidFill>
              <a:srgbClr val="FF8021">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grpSp>
        <p:nvGrpSpPr>
          <p:cNvPr id="58" name="グループ化 57"/>
          <p:cNvGrpSpPr/>
          <p:nvPr/>
        </p:nvGrpSpPr>
        <p:grpSpPr>
          <a:xfrm>
            <a:off x="931505" y="3338692"/>
            <a:ext cx="8342034" cy="2500972"/>
            <a:chOff x="103354" y="3089902"/>
            <a:chExt cx="8761716" cy="3041385"/>
          </a:xfrm>
        </p:grpSpPr>
        <p:sp>
          <p:nvSpPr>
            <p:cNvPr id="59" name="フローチャート: 処理 58"/>
            <p:cNvSpPr/>
            <p:nvPr/>
          </p:nvSpPr>
          <p:spPr>
            <a:xfrm>
              <a:off x="1365394" y="3825701"/>
              <a:ext cx="540060" cy="1455806"/>
            </a:xfrm>
            <a:prstGeom prst="flowChartProcess">
              <a:avLst/>
            </a:prstGeom>
            <a:pattFill prst="wdUpDiag">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r>
                <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rPr>
                <a:t>旧</a:t>
              </a:r>
              <a:endParaRPr kumimoji="0" lang="en-US" altLang="ja-JP" sz="1400" kern="0" dirty="0" smtClean="0">
                <a:solidFill>
                  <a:prstClr val="black"/>
                </a:solidFill>
                <a:latin typeface="Meiryo UI" panose="020B0604030504040204" pitchFamily="50" charset="-128"/>
                <a:ea typeface="HGSｺﾞｼｯｸM"/>
                <a:cs typeface="Meiryo UI" panose="020B0604030504040204" pitchFamily="50" charset="-128"/>
              </a:endParaRPr>
            </a:p>
            <a:p>
              <a:pPr algn="ctr" defTabSz="914400">
                <a:lnSpc>
                  <a:spcPct val="120000"/>
                </a:lnSpc>
                <a:defRPr/>
              </a:pPr>
              <a:r>
                <a:rPr kumimoji="0" lang="en-US" altLang="ja-JP" sz="1400" kern="0" dirty="0" smtClean="0">
                  <a:solidFill>
                    <a:prstClr val="black"/>
                  </a:solidFill>
                  <a:latin typeface="Meiryo UI" panose="020B0604030504040204" pitchFamily="50" charset="-128"/>
                  <a:ea typeface="HGSｺﾞｼｯｸM"/>
                  <a:cs typeface="Meiryo UI" panose="020B0604030504040204" pitchFamily="50" charset="-128"/>
                </a:rPr>
                <a:t>PC</a:t>
              </a: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cxnSp>
          <p:nvCxnSpPr>
            <p:cNvPr id="60" name="直線コネクタ 59"/>
            <p:cNvCxnSpPr/>
            <p:nvPr/>
          </p:nvCxnSpPr>
          <p:spPr>
            <a:xfrm>
              <a:off x="773971" y="5301776"/>
              <a:ext cx="2882885" cy="0"/>
            </a:xfrm>
            <a:prstGeom prst="line">
              <a:avLst/>
            </a:prstGeom>
            <a:noFill/>
            <a:ln w="28575" cap="flat" cmpd="sng" algn="ctr">
              <a:solidFill>
                <a:sysClr val="windowText" lastClr="000000">
                  <a:shade val="95000"/>
                  <a:satMod val="105000"/>
                </a:sysClr>
              </a:solidFill>
              <a:prstDash val="solid"/>
            </a:ln>
            <a:effectLst/>
          </p:spPr>
        </p:cxnSp>
        <p:sp>
          <p:nvSpPr>
            <p:cNvPr id="61" name="フローチャート: 処理 60"/>
            <p:cNvSpPr/>
            <p:nvPr/>
          </p:nvSpPr>
          <p:spPr>
            <a:xfrm>
              <a:off x="2754191" y="4271630"/>
              <a:ext cx="540060" cy="1009877"/>
            </a:xfrm>
            <a:prstGeom prst="flowChartProcess">
              <a:avLst/>
            </a:prstGeom>
            <a:pattFill prst="ltHorz">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r>
                <a:rPr kumimoji="0" lang="ja-JP" altLang="en-US" sz="1400" kern="0" dirty="0" smtClean="0">
                  <a:solidFill>
                    <a:prstClr val="black"/>
                  </a:solidFill>
                  <a:latin typeface="Meiryo UI"/>
                  <a:cs typeface="Meiryo UI" panose="020B0604030504040204" pitchFamily="50" charset="-128"/>
                </a:rPr>
                <a:t>新</a:t>
              </a:r>
              <a:endParaRPr kumimoji="0" lang="en-US" altLang="ja-JP" sz="1400" kern="0" dirty="0" smtClean="0">
                <a:solidFill>
                  <a:prstClr val="black"/>
                </a:solidFill>
                <a:latin typeface="Meiryo UI"/>
                <a:cs typeface="Meiryo UI" panose="020B0604030504040204" pitchFamily="50" charset="-128"/>
              </a:endParaRPr>
            </a:p>
            <a:p>
              <a:pPr algn="ctr" defTabSz="914400">
                <a:lnSpc>
                  <a:spcPct val="120000"/>
                </a:lnSpc>
                <a:defRPr/>
              </a:pPr>
              <a:r>
                <a:rPr kumimoji="0" lang="en-US" altLang="ja-JP" sz="1400" kern="0" dirty="0" smtClean="0">
                  <a:solidFill>
                    <a:prstClr val="black"/>
                  </a:solidFill>
                  <a:latin typeface="Meiryo UI"/>
                  <a:cs typeface="Meiryo UI" panose="020B0604030504040204" pitchFamily="50" charset="-128"/>
                </a:rPr>
                <a:t>PC</a:t>
              </a:r>
              <a:endParaRPr kumimoji="0" lang="ja-JP" altLang="en-US" sz="1400" kern="0" dirty="0" smtClean="0">
                <a:solidFill>
                  <a:prstClr val="black"/>
                </a:solidFill>
                <a:latin typeface="Meiryo UI"/>
                <a:cs typeface="Meiryo UI" panose="020B0604030504040204" pitchFamily="50" charset="-128"/>
              </a:endParaRPr>
            </a:p>
          </p:txBody>
        </p:sp>
        <p:sp>
          <p:nvSpPr>
            <p:cNvPr id="62" name="フローチャート: 処理 61"/>
            <p:cNvSpPr/>
            <p:nvPr/>
          </p:nvSpPr>
          <p:spPr>
            <a:xfrm>
              <a:off x="575456" y="5356359"/>
              <a:ext cx="1908212" cy="485404"/>
            </a:xfrm>
            <a:prstGeom prst="flowChartProcess">
              <a:avLst/>
            </a:prstGeom>
            <a:noFill/>
            <a:ln w="25400" cap="flat" cmpd="sng" algn="ctr">
              <a:noFill/>
              <a:prstDash val="solid"/>
            </a:ln>
            <a:effectLst/>
          </p:spPr>
          <p:txBody>
            <a:bodyPr rtlCol="0" anchor="ctr"/>
            <a:lstStyle/>
            <a:p>
              <a:pPr algn="ctr" defTabSz="914400">
                <a:defRPr/>
              </a:pP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比較対象製品</a:t>
              </a:r>
              <a:endPar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endParaRPr>
            </a:p>
            <a:p>
              <a:pPr algn="ctr" defTabSz="914400">
                <a:defRPr/>
              </a:pP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（自社旧</a:t>
              </a:r>
              <a:r>
                <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rPr>
                <a:t>PC</a:t>
              </a: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a:t>
              </a:r>
              <a:endPar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63" name="フローチャート: 処理 62"/>
            <p:cNvSpPr/>
            <p:nvPr/>
          </p:nvSpPr>
          <p:spPr>
            <a:xfrm>
              <a:off x="2027132" y="5356891"/>
              <a:ext cx="1908212" cy="485404"/>
            </a:xfrm>
            <a:prstGeom prst="flowChartProcess">
              <a:avLst/>
            </a:prstGeom>
            <a:noFill/>
            <a:ln w="25400" cap="flat" cmpd="sng" algn="ctr">
              <a:noFill/>
              <a:prstDash val="solid"/>
            </a:ln>
            <a:effectLst/>
          </p:spPr>
          <p:txBody>
            <a:bodyPr rtlCol="0" anchor="ctr"/>
            <a:lstStyle/>
            <a:p>
              <a:pPr algn="ctr" defTabSz="914400">
                <a:defRPr/>
              </a:pP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評価対象製品</a:t>
              </a:r>
              <a:endPar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endParaRPr>
            </a:p>
            <a:p>
              <a:pPr algn="ctr" defTabSz="914400">
                <a:defRPr/>
              </a:pP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（自社新</a:t>
              </a:r>
              <a:r>
                <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rPr>
                <a:t>PC</a:t>
              </a: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a:t>
              </a:r>
              <a:endPar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64" name="フローチャート: 処理 63"/>
            <p:cNvSpPr/>
            <p:nvPr/>
          </p:nvSpPr>
          <p:spPr>
            <a:xfrm>
              <a:off x="103354" y="3576960"/>
              <a:ext cx="691787" cy="1658387"/>
            </a:xfrm>
            <a:prstGeom prst="flowChartProcess">
              <a:avLst/>
            </a:prstGeom>
            <a:noFill/>
            <a:ln w="25400" cap="flat" cmpd="sng" algn="ctr">
              <a:noFill/>
              <a:prstDash val="solid"/>
            </a:ln>
            <a:effectLst/>
          </p:spPr>
          <p:txBody>
            <a:bodyPr vert="eaVert" rtlCol="0" anchor="ctr"/>
            <a:lstStyle/>
            <a:p>
              <a:pPr algn="ctr" defTabSz="914400">
                <a:defRPr/>
              </a:pPr>
              <a:r>
                <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rPr>
                <a:t>CO2</a:t>
              </a: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排出量</a:t>
              </a:r>
              <a:endPar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endParaRPr>
            </a:p>
          </p:txBody>
        </p:sp>
        <p:cxnSp>
          <p:nvCxnSpPr>
            <p:cNvPr id="65" name="直線コネクタ 64"/>
            <p:cNvCxnSpPr/>
            <p:nvPr/>
          </p:nvCxnSpPr>
          <p:spPr bwMode="auto">
            <a:xfrm>
              <a:off x="1901662" y="3840882"/>
              <a:ext cx="1392589" cy="0"/>
            </a:xfrm>
            <a:prstGeom prst="line">
              <a:avLst/>
            </a:prstGeom>
            <a:noFill/>
            <a:ln w="28575" cap="flat" cmpd="sng" algn="ctr">
              <a:solidFill>
                <a:srgbClr val="F14124">
                  <a:shade val="95000"/>
                  <a:satMod val="105000"/>
                </a:srgbClr>
              </a:solidFill>
              <a:prstDash val="dash"/>
              <a:headEnd type="none" w="med" len="med"/>
              <a:tailEnd type="none" w="med" len="med"/>
            </a:ln>
            <a:effectLst/>
            <a:extLst/>
          </p:spPr>
        </p:cxnSp>
        <p:cxnSp>
          <p:nvCxnSpPr>
            <p:cNvPr id="66" name="直線矢印コネクタ 65"/>
            <p:cNvCxnSpPr/>
            <p:nvPr/>
          </p:nvCxnSpPr>
          <p:spPr bwMode="auto">
            <a:xfrm>
              <a:off x="3034381" y="3830722"/>
              <a:ext cx="0" cy="442019"/>
            </a:xfrm>
            <a:prstGeom prst="straightConnector1">
              <a:avLst/>
            </a:prstGeom>
            <a:noFill/>
            <a:ln w="28575" cap="flat" cmpd="sng" algn="ctr">
              <a:solidFill>
                <a:srgbClr val="F14124">
                  <a:shade val="95000"/>
                  <a:satMod val="105000"/>
                </a:srgbClr>
              </a:solidFill>
              <a:prstDash val="solid"/>
              <a:headEnd type="triangle"/>
              <a:tailEnd type="triangle"/>
            </a:ln>
            <a:effectLst/>
            <a:extLst/>
          </p:spPr>
        </p:cxnSp>
        <p:cxnSp>
          <p:nvCxnSpPr>
            <p:cNvPr id="67" name="直線矢印コネクタ 66"/>
            <p:cNvCxnSpPr/>
            <p:nvPr/>
          </p:nvCxnSpPr>
          <p:spPr bwMode="auto">
            <a:xfrm flipV="1">
              <a:off x="773971" y="3664703"/>
              <a:ext cx="0" cy="1637073"/>
            </a:xfrm>
            <a:prstGeom prst="straightConnector1">
              <a:avLst/>
            </a:prstGeom>
            <a:noFill/>
            <a:ln w="2857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フローチャート: 処理 67"/>
            <p:cNvSpPr/>
            <p:nvPr/>
          </p:nvSpPr>
          <p:spPr>
            <a:xfrm>
              <a:off x="6252137" y="5040231"/>
              <a:ext cx="540060" cy="405560"/>
            </a:xfrm>
            <a:prstGeom prst="flowChartProcess">
              <a:avLst/>
            </a:prstGeom>
            <a:pattFill prst="wdUpDiag">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cxnSp>
          <p:nvCxnSpPr>
            <p:cNvPr id="69" name="直線コネクタ 68"/>
            <p:cNvCxnSpPr/>
            <p:nvPr/>
          </p:nvCxnSpPr>
          <p:spPr>
            <a:xfrm>
              <a:off x="5660714" y="5466060"/>
              <a:ext cx="2882885" cy="0"/>
            </a:xfrm>
            <a:prstGeom prst="line">
              <a:avLst/>
            </a:prstGeom>
            <a:noFill/>
            <a:ln w="28575" cap="flat" cmpd="sng" algn="ctr">
              <a:solidFill>
                <a:sysClr val="windowText" lastClr="000000">
                  <a:shade val="95000"/>
                  <a:satMod val="105000"/>
                </a:sysClr>
              </a:solidFill>
              <a:prstDash val="solid"/>
            </a:ln>
            <a:effectLst/>
          </p:spPr>
        </p:cxnSp>
        <p:sp>
          <p:nvSpPr>
            <p:cNvPr id="70" name="フローチャート: 処理 69"/>
            <p:cNvSpPr/>
            <p:nvPr/>
          </p:nvSpPr>
          <p:spPr>
            <a:xfrm>
              <a:off x="7640934" y="5218681"/>
              <a:ext cx="540060" cy="227110"/>
            </a:xfrm>
            <a:prstGeom prst="flowChartProcess">
              <a:avLst/>
            </a:prstGeom>
            <a:pattFill prst="ltHorz">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71" name="フローチャート: 処理 70"/>
            <p:cNvSpPr/>
            <p:nvPr/>
          </p:nvSpPr>
          <p:spPr>
            <a:xfrm>
              <a:off x="5462199" y="5520643"/>
              <a:ext cx="1908212" cy="485404"/>
            </a:xfrm>
            <a:prstGeom prst="flowChartProcess">
              <a:avLst/>
            </a:prstGeom>
            <a:noFill/>
            <a:ln w="25400" cap="flat" cmpd="sng" algn="ctr">
              <a:noFill/>
              <a:prstDash val="solid"/>
            </a:ln>
            <a:effectLst/>
          </p:spPr>
          <p:txBody>
            <a:bodyPr rtlCol="0" anchor="ctr"/>
            <a:lstStyle/>
            <a:p>
              <a:pPr algn="ctr" defTabSz="914400">
                <a:defRPr/>
              </a:pP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販売した旧</a:t>
              </a:r>
              <a:r>
                <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rPr>
                <a:t>PC</a:t>
              </a: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の</a:t>
              </a:r>
              <a:endPar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endParaRPr>
            </a:p>
            <a:p>
              <a:pPr algn="ctr" defTabSz="914400">
                <a:defRPr/>
              </a:pP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総排出量</a:t>
              </a:r>
              <a:endPar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72" name="フローチャート: 処理 71"/>
            <p:cNvSpPr/>
            <p:nvPr/>
          </p:nvSpPr>
          <p:spPr>
            <a:xfrm>
              <a:off x="6956858" y="5548762"/>
              <a:ext cx="1908212" cy="485404"/>
            </a:xfrm>
            <a:prstGeom prst="flowChartProcess">
              <a:avLst/>
            </a:prstGeom>
            <a:noFill/>
            <a:ln w="25400" cap="flat" cmpd="sng" algn="ctr">
              <a:noFill/>
              <a:prstDash val="solid"/>
            </a:ln>
            <a:effectLst/>
          </p:spPr>
          <p:txBody>
            <a:bodyPr rtlCol="0" anchor="ctr"/>
            <a:lstStyle/>
            <a:p>
              <a:pPr algn="ctr" defTabSz="914400">
                <a:defRPr/>
              </a:pP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販売した新</a:t>
              </a:r>
              <a:r>
                <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rPr>
                <a:t>PC</a:t>
              </a: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の</a:t>
              </a:r>
              <a:endPar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endParaRPr>
            </a:p>
            <a:p>
              <a:pPr algn="ctr" defTabSz="914400">
                <a:defRPr/>
              </a:pP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総排出量</a:t>
              </a:r>
              <a:endPar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73" name="フローチャート: 処理 72"/>
            <p:cNvSpPr/>
            <p:nvPr/>
          </p:nvSpPr>
          <p:spPr>
            <a:xfrm>
              <a:off x="4990097" y="3741244"/>
              <a:ext cx="691787" cy="1658387"/>
            </a:xfrm>
            <a:prstGeom prst="flowChartProcess">
              <a:avLst/>
            </a:prstGeom>
            <a:noFill/>
            <a:ln w="25400" cap="flat" cmpd="sng" algn="ctr">
              <a:noFill/>
              <a:prstDash val="solid"/>
            </a:ln>
            <a:effectLst/>
          </p:spPr>
          <p:txBody>
            <a:bodyPr vert="eaVert" rtlCol="0" anchor="ctr"/>
            <a:lstStyle/>
            <a:p>
              <a:pPr algn="ctr" defTabSz="914400">
                <a:defRPr/>
              </a:pPr>
              <a:r>
                <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rPr>
                <a:t>CO2</a:t>
              </a:r>
              <a:r>
                <a:rPr kumimoji="0" lang="ja-JP" altLang="en-US" sz="1200" kern="0" dirty="0" smtClean="0">
                  <a:solidFill>
                    <a:prstClr val="black"/>
                  </a:solidFill>
                  <a:latin typeface="Meiryo UI" panose="020B0604030504040204" pitchFamily="50" charset="-128"/>
                  <a:ea typeface="HGSｺﾞｼｯｸM"/>
                  <a:cs typeface="Meiryo UI" panose="020B0604030504040204" pitchFamily="50" charset="-128"/>
                </a:rPr>
                <a:t>排出量</a:t>
              </a:r>
              <a:endParaRPr kumimoji="0" lang="en-US" altLang="ja-JP" sz="1200" kern="0" dirty="0" smtClean="0">
                <a:solidFill>
                  <a:prstClr val="black"/>
                </a:solidFill>
                <a:latin typeface="Meiryo UI" panose="020B0604030504040204" pitchFamily="50" charset="-128"/>
                <a:ea typeface="HGSｺﾞｼｯｸM"/>
                <a:cs typeface="Meiryo UI" panose="020B0604030504040204" pitchFamily="50" charset="-128"/>
              </a:endParaRPr>
            </a:p>
          </p:txBody>
        </p:sp>
        <p:cxnSp>
          <p:nvCxnSpPr>
            <p:cNvPr id="74" name="直線矢印コネクタ 73"/>
            <p:cNvCxnSpPr/>
            <p:nvPr/>
          </p:nvCxnSpPr>
          <p:spPr bwMode="auto">
            <a:xfrm flipV="1">
              <a:off x="5660714" y="3828987"/>
              <a:ext cx="0" cy="1637073"/>
            </a:xfrm>
            <a:prstGeom prst="straightConnector1">
              <a:avLst/>
            </a:prstGeom>
            <a:noFill/>
            <a:ln w="2857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フローチャート: 処理 74"/>
            <p:cNvSpPr/>
            <p:nvPr/>
          </p:nvSpPr>
          <p:spPr>
            <a:xfrm>
              <a:off x="6248947" y="4618560"/>
              <a:ext cx="540060" cy="405560"/>
            </a:xfrm>
            <a:prstGeom prst="flowChartProcess">
              <a:avLst/>
            </a:prstGeom>
            <a:pattFill prst="wdUpDiag">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76" name="ストライプ矢印 75"/>
            <p:cNvSpPr/>
            <p:nvPr/>
          </p:nvSpPr>
          <p:spPr bwMode="auto">
            <a:xfrm>
              <a:off x="4121772" y="4254176"/>
              <a:ext cx="773859" cy="724837"/>
            </a:xfrm>
            <a:prstGeom prst="stripedRightArrow">
              <a:avLst>
                <a:gd name="adj1" fmla="val 39487"/>
                <a:gd name="adj2" fmla="val 52628"/>
              </a:avLst>
            </a:prstGeom>
            <a:gradFill rotWithShape="1">
              <a:gsLst>
                <a:gs pos="0">
                  <a:srgbClr val="FF8021">
                    <a:tint val="50000"/>
                    <a:satMod val="300000"/>
                  </a:srgbClr>
                </a:gs>
                <a:gs pos="35000">
                  <a:srgbClr val="FF8021">
                    <a:tint val="37000"/>
                    <a:satMod val="300000"/>
                  </a:srgbClr>
                </a:gs>
                <a:gs pos="100000">
                  <a:srgbClr val="FF8021">
                    <a:tint val="15000"/>
                    <a:satMod val="350000"/>
                  </a:srgbClr>
                </a:gs>
              </a:gsLst>
              <a:lin ang="16200000" scaled="1"/>
            </a:gradFill>
            <a:ln w="9525" cap="flat" cmpd="sng" algn="ctr">
              <a:solidFill>
                <a:srgbClr val="FF8021">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77" name="フローチャート: 処理 76"/>
            <p:cNvSpPr/>
            <p:nvPr/>
          </p:nvSpPr>
          <p:spPr>
            <a:xfrm>
              <a:off x="6248345" y="3806579"/>
              <a:ext cx="540060" cy="405560"/>
            </a:xfrm>
            <a:prstGeom prst="flowChartProcess">
              <a:avLst/>
            </a:prstGeom>
            <a:pattFill prst="wdUpDiag">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78" name="フローチャート: 処理 77"/>
            <p:cNvSpPr/>
            <p:nvPr/>
          </p:nvSpPr>
          <p:spPr>
            <a:xfrm>
              <a:off x="6251407" y="3399303"/>
              <a:ext cx="540060" cy="405560"/>
            </a:xfrm>
            <a:prstGeom prst="flowChartProcess">
              <a:avLst/>
            </a:prstGeom>
            <a:pattFill prst="wdUpDiag">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79" name="フリーフォーム 78"/>
            <p:cNvSpPr/>
            <p:nvPr/>
          </p:nvSpPr>
          <p:spPr bwMode="auto">
            <a:xfrm>
              <a:off x="6225112" y="4333150"/>
              <a:ext cx="555839" cy="85106"/>
            </a:xfrm>
            <a:custGeom>
              <a:avLst/>
              <a:gdLst>
                <a:gd name="connsiteX0" fmla="*/ 0 w 771722"/>
                <a:gd name="connsiteY0" fmla="*/ 123934 h 247827"/>
                <a:gd name="connsiteX1" fmla="*/ 200025 w 771722"/>
                <a:gd name="connsiteY1" fmla="*/ 109 h 247827"/>
                <a:gd name="connsiteX2" fmla="*/ 361950 w 771722"/>
                <a:gd name="connsiteY2" fmla="*/ 104884 h 247827"/>
                <a:gd name="connsiteX3" fmla="*/ 552450 w 771722"/>
                <a:gd name="connsiteY3" fmla="*/ 247759 h 247827"/>
                <a:gd name="connsiteX4" fmla="*/ 752475 w 771722"/>
                <a:gd name="connsiteY4" fmla="*/ 123934 h 247827"/>
                <a:gd name="connsiteX5" fmla="*/ 752475 w 771722"/>
                <a:gd name="connsiteY5" fmla="*/ 133459 h 24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722" h="247827">
                  <a:moveTo>
                    <a:pt x="0" y="123934"/>
                  </a:moveTo>
                  <a:cubicBezTo>
                    <a:pt x="69850" y="63609"/>
                    <a:pt x="139700" y="3284"/>
                    <a:pt x="200025" y="109"/>
                  </a:cubicBezTo>
                  <a:cubicBezTo>
                    <a:pt x="260350" y="-3066"/>
                    <a:pt x="303213" y="63609"/>
                    <a:pt x="361950" y="104884"/>
                  </a:cubicBezTo>
                  <a:cubicBezTo>
                    <a:pt x="420687" y="146159"/>
                    <a:pt x="487363" y="244584"/>
                    <a:pt x="552450" y="247759"/>
                  </a:cubicBezTo>
                  <a:cubicBezTo>
                    <a:pt x="617538" y="250934"/>
                    <a:pt x="719138" y="142984"/>
                    <a:pt x="752475" y="123934"/>
                  </a:cubicBezTo>
                  <a:cubicBezTo>
                    <a:pt x="785813" y="104884"/>
                    <a:pt x="769144" y="119171"/>
                    <a:pt x="752475" y="133459"/>
                  </a:cubicBezTo>
                </a:path>
              </a:pathLst>
            </a:cu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80" name="フリーフォーム 79"/>
            <p:cNvSpPr/>
            <p:nvPr/>
          </p:nvSpPr>
          <p:spPr bwMode="auto">
            <a:xfrm>
              <a:off x="6241733" y="4439240"/>
              <a:ext cx="555839" cy="85106"/>
            </a:xfrm>
            <a:custGeom>
              <a:avLst/>
              <a:gdLst>
                <a:gd name="connsiteX0" fmla="*/ 0 w 771722"/>
                <a:gd name="connsiteY0" fmla="*/ 123934 h 247827"/>
                <a:gd name="connsiteX1" fmla="*/ 200025 w 771722"/>
                <a:gd name="connsiteY1" fmla="*/ 109 h 247827"/>
                <a:gd name="connsiteX2" fmla="*/ 361950 w 771722"/>
                <a:gd name="connsiteY2" fmla="*/ 104884 h 247827"/>
                <a:gd name="connsiteX3" fmla="*/ 552450 w 771722"/>
                <a:gd name="connsiteY3" fmla="*/ 247759 h 247827"/>
                <a:gd name="connsiteX4" fmla="*/ 752475 w 771722"/>
                <a:gd name="connsiteY4" fmla="*/ 123934 h 247827"/>
                <a:gd name="connsiteX5" fmla="*/ 752475 w 771722"/>
                <a:gd name="connsiteY5" fmla="*/ 133459 h 24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722" h="247827">
                  <a:moveTo>
                    <a:pt x="0" y="123934"/>
                  </a:moveTo>
                  <a:cubicBezTo>
                    <a:pt x="69850" y="63609"/>
                    <a:pt x="139700" y="3284"/>
                    <a:pt x="200025" y="109"/>
                  </a:cubicBezTo>
                  <a:cubicBezTo>
                    <a:pt x="260350" y="-3066"/>
                    <a:pt x="303213" y="63609"/>
                    <a:pt x="361950" y="104884"/>
                  </a:cubicBezTo>
                  <a:cubicBezTo>
                    <a:pt x="420687" y="146159"/>
                    <a:pt x="487363" y="244584"/>
                    <a:pt x="552450" y="247759"/>
                  </a:cubicBezTo>
                  <a:cubicBezTo>
                    <a:pt x="617538" y="250934"/>
                    <a:pt x="719138" y="142984"/>
                    <a:pt x="752475" y="123934"/>
                  </a:cubicBezTo>
                  <a:cubicBezTo>
                    <a:pt x="785813" y="104884"/>
                    <a:pt x="769144" y="119171"/>
                    <a:pt x="752475" y="133459"/>
                  </a:cubicBezTo>
                </a:path>
              </a:pathLst>
            </a:cu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81" name="フローチャート: 処理 80"/>
            <p:cNvSpPr/>
            <p:nvPr/>
          </p:nvSpPr>
          <p:spPr>
            <a:xfrm>
              <a:off x="7640934" y="4991305"/>
              <a:ext cx="540060" cy="227110"/>
            </a:xfrm>
            <a:prstGeom prst="flowChartProcess">
              <a:avLst/>
            </a:prstGeom>
            <a:pattFill prst="ltHorz">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82" name="フローチャート: 処理 81"/>
            <p:cNvSpPr/>
            <p:nvPr/>
          </p:nvSpPr>
          <p:spPr>
            <a:xfrm>
              <a:off x="7643261" y="4754061"/>
              <a:ext cx="540060" cy="227110"/>
            </a:xfrm>
            <a:prstGeom prst="flowChartProcess">
              <a:avLst/>
            </a:prstGeom>
            <a:pattFill prst="ltHorz">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83" name="フローチャート: 処理 82"/>
            <p:cNvSpPr/>
            <p:nvPr/>
          </p:nvSpPr>
          <p:spPr>
            <a:xfrm>
              <a:off x="7643261" y="4526685"/>
              <a:ext cx="540060" cy="227110"/>
            </a:xfrm>
            <a:prstGeom prst="flowChartProcess">
              <a:avLst/>
            </a:prstGeom>
            <a:pattFill prst="ltHorz">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84" name="フリーフォーム 83"/>
            <p:cNvSpPr/>
            <p:nvPr/>
          </p:nvSpPr>
          <p:spPr bwMode="auto">
            <a:xfrm>
              <a:off x="7606215" y="4227060"/>
              <a:ext cx="555839" cy="85106"/>
            </a:xfrm>
            <a:custGeom>
              <a:avLst/>
              <a:gdLst>
                <a:gd name="connsiteX0" fmla="*/ 0 w 771722"/>
                <a:gd name="connsiteY0" fmla="*/ 123934 h 247827"/>
                <a:gd name="connsiteX1" fmla="*/ 200025 w 771722"/>
                <a:gd name="connsiteY1" fmla="*/ 109 h 247827"/>
                <a:gd name="connsiteX2" fmla="*/ 361950 w 771722"/>
                <a:gd name="connsiteY2" fmla="*/ 104884 h 247827"/>
                <a:gd name="connsiteX3" fmla="*/ 552450 w 771722"/>
                <a:gd name="connsiteY3" fmla="*/ 247759 h 247827"/>
                <a:gd name="connsiteX4" fmla="*/ 752475 w 771722"/>
                <a:gd name="connsiteY4" fmla="*/ 123934 h 247827"/>
                <a:gd name="connsiteX5" fmla="*/ 752475 w 771722"/>
                <a:gd name="connsiteY5" fmla="*/ 133459 h 24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722" h="247827">
                  <a:moveTo>
                    <a:pt x="0" y="123934"/>
                  </a:moveTo>
                  <a:cubicBezTo>
                    <a:pt x="69850" y="63609"/>
                    <a:pt x="139700" y="3284"/>
                    <a:pt x="200025" y="109"/>
                  </a:cubicBezTo>
                  <a:cubicBezTo>
                    <a:pt x="260350" y="-3066"/>
                    <a:pt x="303213" y="63609"/>
                    <a:pt x="361950" y="104884"/>
                  </a:cubicBezTo>
                  <a:cubicBezTo>
                    <a:pt x="420687" y="146159"/>
                    <a:pt x="487363" y="244584"/>
                    <a:pt x="552450" y="247759"/>
                  </a:cubicBezTo>
                  <a:cubicBezTo>
                    <a:pt x="617538" y="250934"/>
                    <a:pt x="719138" y="142984"/>
                    <a:pt x="752475" y="123934"/>
                  </a:cubicBezTo>
                  <a:cubicBezTo>
                    <a:pt x="785813" y="104884"/>
                    <a:pt x="769144" y="119171"/>
                    <a:pt x="752475" y="133459"/>
                  </a:cubicBezTo>
                </a:path>
              </a:pathLst>
            </a:cu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85" name="フリーフォーム 84"/>
            <p:cNvSpPr/>
            <p:nvPr/>
          </p:nvSpPr>
          <p:spPr bwMode="auto">
            <a:xfrm>
              <a:off x="7622836" y="4333150"/>
              <a:ext cx="555839" cy="85106"/>
            </a:xfrm>
            <a:custGeom>
              <a:avLst/>
              <a:gdLst>
                <a:gd name="connsiteX0" fmla="*/ 0 w 771722"/>
                <a:gd name="connsiteY0" fmla="*/ 123934 h 247827"/>
                <a:gd name="connsiteX1" fmla="*/ 200025 w 771722"/>
                <a:gd name="connsiteY1" fmla="*/ 109 h 247827"/>
                <a:gd name="connsiteX2" fmla="*/ 361950 w 771722"/>
                <a:gd name="connsiteY2" fmla="*/ 104884 h 247827"/>
                <a:gd name="connsiteX3" fmla="*/ 552450 w 771722"/>
                <a:gd name="connsiteY3" fmla="*/ 247759 h 247827"/>
                <a:gd name="connsiteX4" fmla="*/ 752475 w 771722"/>
                <a:gd name="connsiteY4" fmla="*/ 123934 h 247827"/>
                <a:gd name="connsiteX5" fmla="*/ 752475 w 771722"/>
                <a:gd name="connsiteY5" fmla="*/ 133459 h 24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722" h="247827">
                  <a:moveTo>
                    <a:pt x="0" y="123934"/>
                  </a:moveTo>
                  <a:cubicBezTo>
                    <a:pt x="69850" y="63609"/>
                    <a:pt x="139700" y="3284"/>
                    <a:pt x="200025" y="109"/>
                  </a:cubicBezTo>
                  <a:cubicBezTo>
                    <a:pt x="260350" y="-3066"/>
                    <a:pt x="303213" y="63609"/>
                    <a:pt x="361950" y="104884"/>
                  </a:cubicBezTo>
                  <a:cubicBezTo>
                    <a:pt x="420687" y="146159"/>
                    <a:pt x="487363" y="244584"/>
                    <a:pt x="552450" y="247759"/>
                  </a:cubicBezTo>
                  <a:cubicBezTo>
                    <a:pt x="617538" y="250934"/>
                    <a:pt x="719138" y="142984"/>
                    <a:pt x="752475" y="123934"/>
                  </a:cubicBezTo>
                  <a:cubicBezTo>
                    <a:pt x="785813" y="104884"/>
                    <a:pt x="769144" y="119171"/>
                    <a:pt x="752475" y="133459"/>
                  </a:cubicBezTo>
                </a:path>
              </a:pathLst>
            </a:cu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86" name="フローチャート: 処理 85"/>
            <p:cNvSpPr/>
            <p:nvPr/>
          </p:nvSpPr>
          <p:spPr>
            <a:xfrm>
              <a:off x="7645193" y="3781898"/>
              <a:ext cx="540060" cy="227110"/>
            </a:xfrm>
            <a:prstGeom prst="flowChartProcess">
              <a:avLst/>
            </a:prstGeom>
            <a:pattFill prst="ltHorz">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87" name="フローチャート: 処理 86"/>
            <p:cNvSpPr/>
            <p:nvPr/>
          </p:nvSpPr>
          <p:spPr>
            <a:xfrm>
              <a:off x="7645193" y="3554522"/>
              <a:ext cx="540060" cy="227110"/>
            </a:xfrm>
            <a:prstGeom prst="flowChartProcess">
              <a:avLst/>
            </a:prstGeom>
            <a:pattFill prst="ltHorz">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88" name="フローチャート: 処理 87"/>
            <p:cNvSpPr/>
            <p:nvPr/>
          </p:nvSpPr>
          <p:spPr>
            <a:xfrm>
              <a:off x="7647520" y="3317278"/>
              <a:ext cx="540060" cy="227110"/>
            </a:xfrm>
            <a:prstGeom prst="flowChartProcess">
              <a:avLst/>
            </a:prstGeom>
            <a:pattFill prst="ltHorz">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89" name="フローチャート: 処理 88"/>
            <p:cNvSpPr/>
            <p:nvPr/>
          </p:nvSpPr>
          <p:spPr>
            <a:xfrm>
              <a:off x="7647520" y="3089902"/>
              <a:ext cx="540060" cy="227110"/>
            </a:xfrm>
            <a:prstGeom prst="flowChartProcess">
              <a:avLst/>
            </a:prstGeom>
            <a:pattFill prst="ltHorz">
              <a:fgClr>
                <a:srgbClr val="FF8021"/>
              </a:fgClr>
              <a:bgClr>
                <a:sysClr val="window" lastClr="FFFFFF"/>
              </a:bgClr>
            </a:pattFill>
            <a:ln w="25400" cap="flat" cmpd="sng" algn="ctr">
              <a:solidFill>
                <a:srgbClr val="FF8021">
                  <a:shade val="50000"/>
                </a:srgbClr>
              </a:solidFill>
              <a:prstDash val="solid"/>
            </a:ln>
            <a:effectLst/>
          </p:spPr>
          <p:txBody>
            <a:bodyPr rtlCol="0" anchor="ctr"/>
            <a:lstStyle/>
            <a:p>
              <a:pPr algn="ctr" defTabSz="914400">
                <a:lnSpc>
                  <a:spcPct val="120000"/>
                </a:lnSpc>
                <a:defRPr/>
              </a:pPr>
              <a:endParaRPr kumimoji="0" lang="ja-JP" altLang="en-US" sz="1400" kern="0" dirty="0" smtClean="0">
                <a:solidFill>
                  <a:prstClr val="black"/>
                </a:solidFill>
                <a:latin typeface="Meiryo UI" panose="020B0604030504040204" pitchFamily="50" charset="-128"/>
                <a:ea typeface="HGSｺﾞｼｯｸM"/>
                <a:cs typeface="Meiryo UI" panose="020B0604030504040204" pitchFamily="50" charset="-128"/>
              </a:endParaRPr>
            </a:p>
          </p:txBody>
        </p:sp>
        <p:sp>
          <p:nvSpPr>
            <p:cNvPr id="90" name="角丸四角形吹き出し 89"/>
            <p:cNvSpPr/>
            <p:nvPr/>
          </p:nvSpPr>
          <p:spPr bwMode="auto">
            <a:xfrm>
              <a:off x="4910278" y="3115635"/>
              <a:ext cx="1056367" cy="483308"/>
            </a:xfrm>
            <a:prstGeom prst="wedgeRoundRectCallout">
              <a:avLst>
                <a:gd name="adj1" fmla="val 82583"/>
                <a:gd name="adj2" fmla="val 60529"/>
                <a:gd name="adj3" fmla="val 16667"/>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a:defRPr/>
              </a:pPr>
              <a:r>
                <a:rPr kumimoji="0" lang="en-US" altLang="ja-JP" sz="1400" kern="0" dirty="0" smtClean="0">
                  <a:solidFill>
                    <a:prstClr val="black"/>
                  </a:solidFill>
                  <a:latin typeface="Meiryo UI" panose="020B0604030504040204" pitchFamily="50" charset="-128"/>
                  <a:cs typeface="Meiryo UI" panose="020B0604030504040204" pitchFamily="50" charset="-128"/>
                </a:rPr>
                <a:t>PC1</a:t>
              </a:r>
              <a:r>
                <a:rPr kumimoji="0" lang="ja-JP" altLang="en-US" sz="1400" kern="0" dirty="0" smtClean="0">
                  <a:solidFill>
                    <a:prstClr val="black"/>
                  </a:solidFill>
                  <a:latin typeface="Meiryo UI" panose="020B0604030504040204" pitchFamily="50" charset="-128"/>
                  <a:cs typeface="Meiryo UI" panose="020B0604030504040204" pitchFamily="50" charset="-128"/>
                </a:rPr>
                <a:t>台の</a:t>
              </a:r>
              <a:endParaRPr kumimoji="0" lang="en-US" altLang="ja-JP" sz="1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1400" kern="0" dirty="0" smtClean="0">
                  <a:solidFill>
                    <a:prstClr val="black"/>
                  </a:solidFill>
                  <a:latin typeface="Meiryo UI" panose="020B0604030504040204" pitchFamily="50" charset="-128"/>
                  <a:cs typeface="Meiryo UI" panose="020B0604030504040204" pitchFamily="50" charset="-128"/>
                </a:rPr>
                <a:t>排出量</a:t>
              </a:r>
            </a:p>
          </p:txBody>
        </p:sp>
        <p:sp>
          <p:nvSpPr>
            <p:cNvPr id="91" name="角丸四角形吹き出し 90"/>
            <p:cNvSpPr/>
            <p:nvPr/>
          </p:nvSpPr>
          <p:spPr bwMode="auto">
            <a:xfrm>
              <a:off x="3359115" y="3519080"/>
              <a:ext cx="1056367" cy="483308"/>
            </a:xfrm>
            <a:prstGeom prst="wedgeRoundRectCallout">
              <a:avLst>
                <a:gd name="adj1" fmla="val -79719"/>
                <a:gd name="adj2" fmla="val 64470"/>
                <a:gd name="adj3" fmla="val 16667"/>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210" tIns="43105" rIns="86210" bIns="43105" numCol="1" rtlCol="0" anchor="ctr" anchorCtr="0" compatLnSpc="1">
              <a:prstTxWarp prst="textNoShape">
                <a:avLst/>
              </a:prstTxWarp>
            </a:bodyPr>
            <a:lstStyle/>
            <a:p>
              <a:pPr algn="ctr" defTabSz="862013">
                <a:defRPr/>
              </a:pPr>
              <a:r>
                <a:rPr kumimoji="0" lang="en-US" altLang="ja-JP" sz="1600" kern="0" dirty="0" smtClean="0">
                  <a:solidFill>
                    <a:prstClr val="black"/>
                  </a:solidFill>
                  <a:latin typeface="Meiryo UI" panose="020B0604030504040204" pitchFamily="50" charset="-128"/>
                  <a:cs typeface="Meiryo UI" panose="020B0604030504040204" pitchFamily="50" charset="-128"/>
                </a:rPr>
                <a:t>2t</a:t>
              </a:r>
              <a:r>
                <a:rPr kumimoji="0" lang="ja-JP" altLang="en-US" sz="1600" kern="0" dirty="0" smtClean="0">
                  <a:solidFill>
                    <a:prstClr val="black"/>
                  </a:solidFill>
                  <a:latin typeface="Meiryo UI" panose="020B0604030504040204" pitchFamily="50" charset="-128"/>
                  <a:cs typeface="Meiryo UI" panose="020B0604030504040204" pitchFamily="50" charset="-128"/>
                </a:rPr>
                <a:t>少ない</a:t>
              </a:r>
            </a:p>
          </p:txBody>
        </p:sp>
        <p:sp>
          <p:nvSpPr>
            <p:cNvPr id="92" name="下矢印 91"/>
            <p:cNvSpPr/>
            <p:nvPr/>
          </p:nvSpPr>
          <p:spPr bwMode="auto">
            <a:xfrm>
              <a:off x="4094655" y="5763345"/>
              <a:ext cx="828092" cy="367942"/>
            </a:xfrm>
            <a:prstGeom prst="downArrow">
              <a:avLst/>
            </a:prstGeom>
            <a:gradFill rotWithShape="1">
              <a:gsLst>
                <a:gs pos="0">
                  <a:srgbClr val="5DCEAF">
                    <a:tint val="50000"/>
                    <a:satMod val="300000"/>
                  </a:srgbClr>
                </a:gs>
                <a:gs pos="35000">
                  <a:srgbClr val="5DCEAF">
                    <a:tint val="37000"/>
                    <a:satMod val="300000"/>
                  </a:srgbClr>
                </a:gs>
                <a:gs pos="100000">
                  <a:srgbClr val="5DCEAF">
                    <a:tint val="15000"/>
                    <a:satMod val="350000"/>
                  </a:srgbClr>
                </a:gs>
              </a:gsLst>
              <a:lin ang="16200000" scaled="1"/>
            </a:gradFill>
            <a:ln w="9525" cap="flat" cmpd="sng" algn="ctr">
              <a:solidFill>
                <a:srgbClr val="5DCEA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grpSp>
      <p:sp>
        <p:nvSpPr>
          <p:cNvPr id="93" name="角丸四角形 92"/>
          <p:cNvSpPr/>
          <p:nvPr/>
        </p:nvSpPr>
        <p:spPr bwMode="auto">
          <a:xfrm>
            <a:off x="1254490" y="6081438"/>
            <a:ext cx="7883455" cy="610902"/>
          </a:xfrm>
          <a:prstGeom prst="roundRect">
            <a:avLst/>
          </a:prstGeom>
          <a:solidFill>
            <a:srgbClr val="FFFF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panose="020B0604030504040204" pitchFamily="50" charset="-128"/>
                <a:cs typeface="Meiryo UI" panose="020B0604030504040204" pitchFamily="50" charset="-128"/>
              </a:rPr>
              <a:t>新</a:t>
            </a:r>
            <a:r>
              <a:rPr kumimoji="0" lang="en-US" altLang="ja-JP" sz="2400" kern="0" dirty="0" smtClean="0">
                <a:solidFill>
                  <a:prstClr val="black"/>
                </a:solidFill>
                <a:latin typeface="Meiryo UI" panose="020B0604030504040204" pitchFamily="50" charset="-128"/>
                <a:cs typeface="Meiryo UI" panose="020B0604030504040204" pitchFamily="50" charset="-128"/>
              </a:rPr>
              <a:t>PC</a:t>
            </a:r>
            <a:r>
              <a:rPr kumimoji="0" lang="ja-JP" altLang="en-US" sz="2400" kern="0" dirty="0" smtClean="0">
                <a:solidFill>
                  <a:prstClr val="black"/>
                </a:solidFill>
                <a:latin typeface="Meiryo UI" panose="020B0604030504040204" pitchFamily="50" charset="-128"/>
                <a:cs typeface="Meiryo UI" panose="020B0604030504040204" pitchFamily="50" charset="-128"/>
              </a:rPr>
              <a:t>が</a:t>
            </a:r>
            <a:r>
              <a:rPr kumimoji="0" lang="en-US" altLang="ja-JP" sz="2400" kern="0" dirty="0" smtClean="0">
                <a:solidFill>
                  <a:prstClr val="black"/>
                </a:solidFill>
                <a:latin typeface="Meiryo UI" panose="020B0604030504040204" pitchFamily="50" charset="-128"/>
                <a:cs typeface="Meiryo UI" panose="020B0604030504040204" pitchFamily="50" charset="-128"/>
              </a:rPr>
              <a:t>2</a:t>
            </a:r>
            <a:r>
              <a:rPr kumimoji="0" lang="ja-JP" altLang="en-US" sz="2400" kern="0" dirty="0" smtClean="0">
                <a:solidFill>
                  <a:prstClr val="black"/>
                </a:solidFill>
                <a:latin typeface="Meiryo UI" panose="020B0604030504040204" pitchFamily="50" charset="-128"/>
                <a:cs typeface="Meiryo UI" panose="020B0604030504040204" pitchFamily="50" charset="-128"/>
              </a:rPr>
              <a:t>万台売れれば、削減貢献量を</a:t>
            </a:r>
            <a:r>
              <a:rPr kumimoji="0" lang="en-US" altLang="ja-JP" sz="2400" kern="0" dirty="0" smtClean="0">
                <a:solidFill>
                  <a:prstClr val="black"/>
                </a:solidFill>
                <a:latin typeface="Meiryo UI" panose="020B0604030504040204" pitchFamily="50" charset="-128"/>
                <a:cs typeface="Meiryo UI" panose="020B0604030504040204" pitchFamily="50" charset="-128"/>
              </a:rPr>
              <a:t>4</a:t>
            </a:r>
            <a:r>
              <a:rPr kumimoji="0" lang="ja-JP" altLang="en-US" sz="2400" kern="0" dirty="0" smtClean="0">
                <a:solidFill>
                  <a:prstClr val="black"/>
                </a:solidFill>
                <a:latin typeface="Meiryo UI" panose="020B0604030504040204" pitchFamily="50" charset="-128"/>
                <a:cs typeface="Meiryo UI" panose="020B0604030504040204" pitchFamily="50" charset="-128"/>
              </a:rPr>
              <a:t>万</a:t>
            </a:r>
            <a:r>
              <a:rPr kumimoji="0" lang="en-US" altLang="ja-JP" sz="2400" kern="0" dirty="0" smtClean="0">
                <a:solidFill>
                  <a:prstClr val="black"/>
                </a:solidFill>
                <a:latin typeface="Meiryo UI" panose="020B0604030504040204" pitchFamily="50" charset="-128"/>
                <a:cs typeface="Meiryo UI" panose="020B0604030504040204" pitchFamily="50" charset="-128"/>
              </a:rPr>
              <a:t>t</a:t>
            </a:r>
            <a:r>
              <a:rPr kumimoji="0" lang="ja-JP" altLang="en-US" sz="2400" kern="0" dirty="0" smtClean="0">
                <a:solidFill>
                  <a:prstClr val="black"/>
                </a:solidFill>
                <a:latin typeface="Meiryo UI" panose="020B0604030504040204" pitchFamily="50" charset="-128"/>
                <a:cs typeface="Meiryo UI" panose="020B0604030504040204" pitchFamily="50" charset="-128"/>
              </a:rPr>
              <a:t>と主張できる</a:t>
            </a:r>
          </a:p>
        </p:txBody>
      </p:sp>
    </p:spTree>
    <p:extLst>
      <p:ext uri="{BB962C8B-B14F-4D97-AF65-F5344CB8AC3E}">
        <p14:creationId xmlns:p14="http://schemas.microsoft.com/office/powerpoint/2010/main" val="17319527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Scope3</a:t>
            </a:r>
            <a:r>
              <a:rPr lang="ja-JP" altLang="en-US" dirty="0"/>
              <a:t>の範囲外にある削減貢献の例</a:t>
            </a:r>
          </a:p>
        </p:txBody>
      </p:sp>
      <p:sp>
        <p:nvSpPr>
          <p:cNvPr id="7" name="コンテンツ プレースホルダー 2"/>
          <p:cNvSpPr>
            <a:spLocks noGrp="1"/>
          </p:cNvSpPr>
          <p:nvPr>
            <p:ph sz="quarter" idx="12"/>
          </p:nvPr>
        </p:nvSpPr>
        <p:spPr>
          <a:xfrm>
            <a:off x="161925" y="1110920"/>
            <a:ext cx="10367963" cy="1635214"/>
          </a:xfrm>
        </p:spPr>
        <p:txBody>
          <a:bodyPr/>
          <a:lstStyle/>
          <a:p>
            <a:pPr marL="273050" indent="-273050"/>
            <a:r>
              <a:rPr lang="ja-JP" altLang="en-US" dirty="0"/>
              <a:t>建材メーカーが従来よりも断熱性能の高い断熱材を開発。新断熱材へのリフォームにより、住宅の冷暖房使用に伴う排出量を</a:t>
            </a:r>
            <a:r>
              <a:rPr lang="en-US" altLang="ja-JP" dirty="0"/>
              <a:t>10%</a:t>
            </a:r>
            <a:r>
              <a:rPr lang="ja-JP" altLang="en-US" dirty="0"/>
              <a:t>削減する</a:t>
            </a:r>
          </a:p>
          <a:p>
            <a:pPr marL="273050" indent="-273050"/>
            <a:r>
              <a:rPr lang="ja-JP" altLang="en-US" dirty="0"/>
              <a:t>しかし、建材メーカーの</a:t>
            </a:r>
            <a:r>
              <a:rPr lang="en-US" altLang="ja-JP" dirty="0"/>
              <a:t>Scope3</a:t>
            </a:r>
            <a:r>
              <a:rPr lang="ja-JP" altLang="en-US" dirty="0"/>
              <a:t>にリフォーム住宅の排出量は含まれないため、断熱材の効果を</a:t>
            </a:r>
            <a:r>
              <a:rPr lang="en-US" altLang="ja-JP" dirty="0"/>
              <a:t>Scope3</a:t>
            </a:r>
            <a:r>
              <a:rPr lang="ja-JP" altLang="en-US" dirty="0"/>
              <a:t>の削減としての評価はできない</a:t>
            </a:r>
          </a:p>
        </p:txBody>
      </p:sp>
      <p:sp>
        <p:nvSpPr>
          <p:cNvPr id="41" name="右矢印 40"/>
          <p:cNvSpPr/>
          <p:nvPr/>
        </p:nvSpPr>
        <p:spPr>
          <a:xfrm>
            <a:off x="4808594" y="4115720"/>
            <a:ext cx="504056" cy="360040"/>
          </a:xfrm>
          <a:prstGeom prst="rightArrow">
            <a:avLst/>
          </a:prstGeom>
          <a:solidFill>
            <a:sysClr val="window" lastClr="FFFFFF"/>
          </a:solidFill>
          <a:ln w="25400" cap="flat" cmpd="sng" algn="ctr">
            <a:solidFill>
              <a:srgbClr val="FF8021"/>
            </a:solidFill>
            <a:prstDash val="solid"/>
          </a:ln>
          <a:effectLst/>
        </p:spPr>
        <p:txBody>
          <a:bodyPr rtlCol="0" anchor="ctr"/>
          <a:lstStyle/>
          <a:p>
            <a:pPr algn="ctr" defTabSz="914400">
              <a:lnSpc>
                <a:spcPct val="120000"/>
              </a:lnSpc>
              <a:spcAft>
                <a:spcPct val="70000"/>
              </a:spcAft>
              <a:defRPr/>
            </a:pPr>
            <a:endParaRPr kumimoji="0" lang="ja-JP" altLang="en-US" sz="1400" b="1" kern="0" smtClean="0">
              <a:solidFill>
                <a:prstClr val="black"/>
              </a:solidFill>
              <a:latin typeface="Meiryo UI"/>
            </a:endParaRPr>
          </a:p>
        </p:txBody>
      </p:sp>
      <p:sp>
        <p:nvSpPr>
          <p:cNvPr id="42" name="正方形/長方形 41"/>
          <p:cNvSpPr/>
          <p:nvPr/>
        </p:nvSpPr>
        <p:spPr>
          <a:xfrm>
            <a:off x="5679515" y="3859218"/>
            <a:ext cx="4020598" cy="933531"/>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defTabSz="914400">
              <a:defRPr/>
            </a:pPr>
            <a:r>
              <a:rPr kumimoji="0" lang="ja-JP" altLang="en-US" sz="2400" kern="0" dirty="0" smtClean="0">
                <a:solidFill>
                  <a:prstClr val="black"/>
                </a:solidFill>
                <a:latin typeface="Meiryo UI"/>
                <a:cs typeface="Meiryo UI" panose="020B0604030504040204" pitchFamily="50" charset="-128"/>
              </a:rPr>
              <a:t>住宅の排出量削減は建材メーカーの</a:t>
            </a:r>
            <a:r>
              <a:rPr kumimoji="0" lang="en-US" altLang="ja-JP" sz="2400" kern="0" dirty="0" smtClean="0">
                <a:solidFill>
                  <a:prstClr val="black"/>
                </a:solidFill>
                <a:latin typeface="Meiryo UI"/>
                <a:cs typeface="Meiryo UI" panose="020B0604030504040204" pitchFamily="50" charset="-128"/>
              </a:rPr>
              <a:t>Scope3</a:t>
            </a:r>
            <a:r>
              <a:rPr kumimoji="0" lang="ja-JP" altLang="en-US" sz="2400" kern="0" dirty="0" smtClean="0">
                <a:solidFill>
                  <a:prstClr val="black"/>
                </a:solidFill>
                <a:latin typeface="Meiryo UI"/>
                <a:cs typeface="Meiryo UI" panose="020B0604030504040204" pitchFamily="50" charset="-128"/>
              </a:rPr>
              <a:t>の範囲外</a:t>
            </a:r>
          </a:p>
        </p:txBody>
      </p:sp>
      <p:cxnSp>
        <p:nvCxnSpPr>
          <p:cNvPr id="43" name="直線コネクタ 42"/>
          <p:cNvCxnSpPr/>
          <p:nvPr/>
        </p:nvCxnSpPr>
        <p:spPr>
          <a:xfrm flipV="1">
            <a:off x="1674825" y="3515426"/>
            <a:ext cx="0" cy="1655725"/>
          </a:xfrm>
          <a:prstGeom prst="line">
            <a:avLst/>
          </a:prstGeom>
          <a:noFill/>
          <a:ln w="28575" cap="flat" cmpd="sng" algn="ctr">
            <a:solidFill>
              <a:sysClr val="windowText" lastClr="000000">
                <a:shade val="95000"/>
                <a:satMod val="105000"/>
              </a:sysClr>
            </a:solidFill>
            <a:prstDash val="solid"/>
          </a:ln>
          <a:effectLst/>
        </p:spPr>
      </p:cxnSp>
      <p:sp>
        <p:nvSpPr>
          <p:cNvPr id="44" name="フローチャート: 処理 43"/>
          <p:cNvSpPr/>
          <p:nvPr/>
        </p:nvSpPr>
        <p:spPr>
          <a:xfrm>
            <a:off x="401262" y="3705323"/>
            <a:ext cx="1250360" cy="485404"/>
          </a:xfrm>
          <a:prstGeom prst="flowChartProcess">
            <a:avLst/>
          </a:prstGeom>
          <a:noFill/>
          <a:ln w="25400" cap="flat" cmpd="sng" algn="ctr">
            <a:noFill/>
            <a:prstDash val="solid"/>
          </a:ln>
          <a:effectLst/>
        </p:spPr>
        <p:txBody>
          <a:bodyPr rtlCol="0" anchor="ctr"/>
          <a:lstStyle/>
          <a:p>
            <a:pPr algn="ctr" defTabSz="914400">
              <a:defRPr/>
            </a:pPr>
            <a:r>
              <a:rPr kumimoji="0" lang="ja-JP" altLang="en-US" sz="1200" kern="0" dirty="0" smtClean="0">
                <a:solidFill>
                  <a:prstClr val="black"/>
                </a:solidFill>
                <a:latin typeface="Meiryo UI"/>
                <a:cs typeface="Meiryo UI" panose="020B0604030504040204" pitchFamily="50" charset="-128"/>
              </a:rPr>
              <a:t>比較対象</a:t>
            </a:r>
            <a:endParaRPr kumimoji="0" lang="en-US" altLang="ja-JP" sz="1200" kern="0" dirty="0" smtClean="0">
              <a:solidFill>
                <a:prstClr val="black"/>
              </a:solidFill>
              <a:latin typeface="Meiryo UI"/>
              <a:cs typeface="Meiryo UI" panose="020B0604030504040204" pitchFamily="50" charset="-128"/>
            </a:endParaRPr>
          </a:p>
          <a:p>
            <a:pPr algn="ctr" defTabSz="914400">
              <a:defRPr/>
            </a:pPr>
            <a:r>
              <a:rPr kumimoji="0" lang="ja-JP" altLang="en-US" sz="1200" kern="0" dirty="0" smtClean="0">
                <a:solidFill>
                  <a:prstClr val="black"/>
                </a:solidFill>
                <a:latin typeface="Meiryo UI"/>
                <a:cs typeface="Meiryo UI" panose="020B0604030504040204" pitchFamily="50" charset="-128"/>
              </a:rPr>
              <a:t>（リフォーム前）</a:t>
            </a:r>
            <a:endParaRPr kumimoji="0" lang="en-US" altLang="ja-JP" sz="1200" kern="0" dirty="0" smtClean="0">
              <a:solidFill>
                <a:prstClr val="black"/>
              </a:solidFill>
              <a:latin typeface="Meiryo UI"/>
              <a:cs typeface="Meiryo UI" panose="020B0604030504040204" pitchFamily="50" charset="-128"/>
            </a:endParaRPr>
          </a:p>
        </p:txBody>
      </p:sp>
      <p:sp>
        <p:nvSpPr>
          <p:cNvPr id="45" name="フローチャート: 処理 44"/>
          <p:cNvSpPr/>
          <p:nvPr/>
        </p:nvSpPr>
        <p:spPr>
          <a:xfrm>
            <a:off x="2935732" y="5117361"/>
            <a:ext cx="1908212" cy="485404"/>
          </a:xfrm>
          <a:prstGeom prst="flowChartProcess">
            <a:avLst/>
          </a:prstGeom>
          <a:noFill/>
          <a:ln w="25400" cap="flat" cmpd="sng" algn="ctr">
            <a:noFill/>
            <a:prstDash val="solid"/>
          </a:ln>
          <a:effectLst/>
        </p:spPr>
        <p:txBody>
          <a:bodyPr rtlCol="0" anchor="ctr"/>
          <a:lstStyle/>
          <a:p>
            <a:pPr algn="ctr" defTabSz="914400">
              <a:defRPr/>
            </a:pPr>
            <a:r>
              <a:rPr kumimoji="0" lang="en-US" altLang="ja-JP" sz="1200" kern="0" dirty="0" smtClean="0">
                <a:solidFill>
                  <a:prstClr val="black"/>
                </a:solidFill>
                <a:latin typeface="Meiryo UI"/>
                <a:cs typeface="Meiryo UI" panose="020B0604030504040204" pitchFamily="50" charset="-128"/>
              </a:rPr>
              <a:t>CO2</a:t>
            </a:r>
            <a:r>
              <a:rPr kumimoji="0" lang="ja-JP" altLang="en-US" sz="1200" kern="0" dirty="0" smtClean="0">
                <a:solidFill>
                  <a:prstClr val="black"/>
                </a:solidFill>
                <a:latin typeface="Meiryo UI"/>
                <a:cs typeface="Meiryo UI" panose="020B0604030504040204" pitchFamily="50" charset="-128"/>
              </a:rPr>
              <a:t>排出量</a:t>
            </a:r>
            <a:endParaRPr kumimoji="0" lang="en-US" altLang="ja-JP" sz="1200" kern="0" dirty="0" smtClean="0">
              <a:solidFill>
                <a:prstClr val="black"/>
              </a:solidFill>
              <a:latin typeface="Meiryo UI"/>
              <a:cs typeface="Meiryo UI" panose="020B0604030504040204" pitchFamily="50" charset="-128"/>
            </a:endParaRPr>
          </a:p>
        </p:txBody>
      </p:sp>
      <p:cxnSp>
        <p:nvCxnSpPr>
          <p:cNvPr id="46" name="直線矢印コネクタ 45"/>
          <p:cNvCxnSpPr/>
          <p:nvPr/>
        </p:nvCxnSpPr>
        <p:spPr bwMode="auto">
          <a:xfrm flipV="1">
            <a:off x="1681651" y="5171151"/>
            <a:ext cx="2949578" cy="3807"/>
          </a:xfrm>
          <a:prstGeom prst="straightConnector1">
            <a:avLst/>
          </a:prstGeom>
          <a:noFill/>
          <a:ln w="2857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正方形/長方形 46"/>
          <p:cNvSpPr/>
          <p:nvPr/>
        </p:nvSpPr>
        <p:spPr bwMode="auto">
          <a:xfrm>
            <a:off x="2564029" y="3678036"/>
            <a:ext cx="1804508" cy="495438"/>
          </a:xfrm>
          <a:prstGeom prst="rect">
            <a:avLst/>
          </a:prstGeom>
          <a:pattFill prst="wdUpDiag">
            <a:fgClr>
              <a:srgbClr val="FF8021">
                <a:lumMod val="20000"/>
                <a:lumOff val="80000"/>
              </a:srgbClr>
            </a:fgClr>
            <a:bgClr>
              <a:sysClr val="window" lastClr="FFFFFF"/>
            </a:bgClr>
          </a:pattFill>
          <a:ln w="25400" cap="flat" cmpd="sng" algn="ctr">
            <a:solidFill>
              <a:srgbClr val="FF8021"/>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900" kern="0" dirty="0" smtClean="0">
                <a:solidFill>
                  <a:prstClr val="black"/>
                </a:solidFill>
                <a:latin typeface="Meiryo UI"/>
                <a:cs typeface="Meiryo UI" panose="020B0604030504040204" pitchFamily="50" charset="-128"/>
              </a:rPr>
              <a:t>冷暖房</a:t>
            </a:r>
          </a:p>
        </p:txBody>
      </p:sp>
      <p:sp>
        <p:nvSpPr>
          <p:cNvPr id="48" name="正方形/長方形 47"/>
          <p:cNvSpPr/>
          <p:nvPr/>
        </p:nvSpPr>
        <p:spPr bwMode="auto">
          <a:xfrm>
            <a:off x="1678901" y="4414427"/>
            <a:ext cx="866846" cy="495438"/>
          </a:xfrm>
          <a:prstGeom prst="rect">
            <a:avLst/>
          </a:prstGeom>
          <a:solidFill>
            <a:sysClr val="window" lastClr="FFFFFF"/>
          </a:solidFill>
          <a:ln w="25400" cap="flat" cmpd="sng" algn="ctr">
            <a:solidFill>
              <a:sysClr val="windowText" lastClr="000000"/>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dirty="0" smtClean="0">
              <a:solidFill>
                <a:prstClr val="black"/>
              </a:solidFill>
              <a:latin typeface="Meiryo UI"/>
              <a:cs typeface="Meiryo UI" panose="020B0604030504040204" pitchFamily="50" charset="-128"/>
            </a:endParaRPr>
          </a:p>
        </p:txBody>
      </p:sp>
      <p:sp>
        <p:nvSpPr>
          <p:cNvPr id="49" name="フローチャート: 処理 48"/>
          <p:cNvSpPr/>
          <p:nvPr/>
        </p:nvSpPr>
        <p:spPr>
          <a:xfrm>
            <a:off x="329186" y="4438264"/>
            <a:ext cx="1410081" cy="485404"/>
          </a:xfrm>
          <a:prstGeom prst="flowChartProcess">
            <a:avLst/>
          </a:prstGeom>
          <a:noFill/>
          <a:ln w="25400" cap="flat" cmpd="sng" algn="ctr">
            <a:noFill/>
            <a:prstDash val="solid"/>
          </a:ln>
          <a:effectLst/>
        </p:spPr>
        <p:txBody>
          <a:bodyPr rtlCol="0" anchor="ctr"/>
          <a:lstStyle/>
          <a:p>
            <a:pPr algn="ctr" defTabSz="914400">
              <a:defRPr/>
            </a:pPr>
            <a:r>
              <a:rPr kumimoji="0" lang="ja-JP" altLang="en-US" sz="1200" kern="0" dirty="0" smtClean="0">
                <a:solidFill>
                  <a:prstClr val="black"/>
                </a:solidFill>
                <a:latin typeface="Meiryo UI"/>
                <a:cs typeface="Meiryo UI" panose="020B0604030504040204" pitchFamily="50" charset="-128"/>
              </a:rPr>
              <a:t>評価対象</a:t>
            </a:r>
            <a:endParaRPr kumimoji="0" lang="en-US" altLang="ja-JP" sz="1200" kern="0" dirty="0" smtClean="0">
              <a:solidFill>
                <a:prstClr val="black"/>
              </a:solidFill>
              <a:latin typeface="Meiryo UI"/>
              <a:cs typeface="Meiryo UI" panose="020B0604030504040204" pitchFamily="50" charset="-128"/>
            </a:endParaRPr>
          </a:p>
          <a:p>
            <a:pPr algn="ctr" defTabSz="914400">
              <a:defRPr/>
            </a:pPr>
            <a:r>
              <a:rPr kumimoji="0" lang="ja-JP" altLang="en-US" sz="1200" kern="0" dirty="0" smtClean="0">
                <a:solidFill>
                  <a:prstClr val="black"/>
                </a:solidFill>
                <a:latin typeface="Meiryo UI"/>
                <a:cs typeface="Meiryo UI" panose="020B0604030504040204" pitchFamily="50" charset="-128"/>
              </a:rPr>
              <a:t>（リフォーム後）</a:t>
            </a:r>
            <a:endParaRPr kumimoji="0" lang="en-US" altLang="ja-JP" sz="1200" kern="0" dirty="0" smtClean="0">
              <a:solidFill>
                <a:prstClr val="black"/>
              </a:solidFill>
              <a:latin typeface="Meiryo UI"/>
              <a:cs typeface="Meiryo UI" panose="020B0604030504040204" pitchFamily="50" charset="-128"/>
            </a:endParaRPr>
          </a:p>
        </p:txBody>
      </p:sp>
      <p:sp>
        <p:nvSpPr>
          <p:cNvPr id="50" name="フローチャート: 処理 49"/>
          <p:cNvSpPr/>
          <p:nvPr/>
        </p:nvSpPr>
        <p:spPr>
          <a:xfrm>
            <a:off x="398308" y="3119956"/>
            <a:ext cx="4410285" cy="485404"/>
          </a:xfrm>
          <a:prstGeom prst="flowChartProcess">
            <a:avLst/>
          </a:prstGeom>
          <a:noFill/>
          <a:ln w="25400" cap="flat" cmpd="sng" algn="ctr">
            <a:noFill/>
            <a:prstDash val="solid"/>
          </a:ln>
          <a:effectLst/>
        </p:spPr>
        <p:txBody>
          <a:bodyPr rtlCol="0" anchor="ctr"/>
          <a:lstStyle/>
          <a:p>
            <a:pPr algn="ctr" defTabSz="914400">
              <a:defRPr/>
            </a:pPr>
            <a:r>
              <a:rPr kumimoji="0" lang="ja-JP" altLang="en-US" sz="1800" kern="0" dirty="0" smtClean="0">
                <a:solidFill>
                  <a:prstClr val="black"/>
                </a:solidFill>
                <a:latin typeface="Meiryo UI"/>
                <a:cs typeface="Meiryo UI" panose="020B0604030504040204" pitchFamily="50" charset="-128"/>
              </a:rPr>
              <a:t>住宅の排出量</a:t>
            </a:r>
            <a:endParaRPr kumimoji="0" lang="en-US" altLang="ja-JP" sz="1800" kern="0" dirty="0" smtClean="0">
              <a:solidFill>
                <a:prstClr val="black"/>
              </a:solidFill>
              <a:latin typeface="Meiryo UI"/>
              <a:cs typeface="Meiryo UI" panose="020B0604030504040204" pitchFamily="50" charset="-128"/>
            </a:endParaRPr>
          </a:p>
        </p:txBody>
      </p:sp>
      <p:sp>
        <p:nvSpPr>
          <p:cNvPr id="51" name="正方形/長方形 50"/>
          <p:cNvSpPr/>
          <p:nvPr/>
        </p:nvSpPr>
        <p:spPr bwMode="auto">
          <a:xfrm>
            <a:off x="1681651" y="3676469"/>
            <a:ext cx="875553" cy="495438"/>
          </a:xfrm>
          <a:prstGeom prst="rect">
            <a:avLst/>
          </a:prstGeom>
          <a:solidFill>
            <a:sysClr val="window" lastClr="FFFFFF"/>
          </a:solidFill>
          <a:ln w="25400" cap="flat" cmpd="sng" algn="ctr">
            <a:solidFill>
              <a:sysClr val="windowText" lastClr="000000"/>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dirty="0" smtClean="0">
              <a:solidFill>
                <a:prstClr val="black"/>
              </a:solidFill>
              <a:latin typeface="Meiryo UI"/>
              <a:cs typeface="Meiryo UI" panose="020B0604030504040204" pitchFamily="50" charset="-128"/>
            </a:endParaRPr>
          </a:p>
        </p:txBody>
      </p:sp>
      <p:cxnSp>
        <p:nvCxnSpPr>
          <p:cNvPr id="52" name="直線コネクタ 51"/>
          <p:cNvCxnSpPr/>
          <p:nvPr/>
        </p:nvCxnSpPr>
        <p:spPr bwMode="auto">
          <a:xfrm>
            <a:off x="4368537" y="4186160"/>
            <a:ext cx="0" cy="931201"/>
          </a:xfrm>
          <a:prstGeom prst="line">
            <a:avLst/>
          </a:prstGeom>
          <a:noFill/>
          <a:ln w="28575" cap="flat" cmpd="sng" algn="ctr">
            <a:solidFill>
              <a:sysClr val="windowText" lastClr="000000">
                <a:shade val="95000"/>
                <a:satMod val="105000"/>
              </a:sysClr>
            </a:solidFill>
            <a:prstDash val="dash"/>
            <a:headEnd type="none" w="med" len="med"/>
            <a:tailEnd type="none" w="med" len="med"/>
          </a:ln>
          <a:effectLst/>
          <a:extLst/>
        </p:spPr>
      </p:cxnSp>
      <p:cxnSp>
        <p:nvCxnSpPr>
          <p:cNvPr id="53" name="直線矢印コネクタ 52"/>
          <p:cNvCxnSpPr/>
          <p:nvPr/>
        </p:nvCxnSpPr>
        <p:spPr bwMode="auto">
          <a:xfrm flipV="1">
            <a:off x="3926216" y="4612730"/>
            <a:ext cx="442321" cy="0"/>
          </a:xfrm>
          <a:prstGeom prst="straightConnector1">
            <a:avLst/>
          </a:prstGeom>
          <a:noFill/>
          <a:ln w="28575" cap="flat" cmpd="sng" algn="ctr">
            <a:solidFill>
              <a:sysClr val="windowText" lastClr="000000"/>
            </a:solidFill>
            <a:prstDash val="solid"/>
            <a:headEnd type="triangle"/>
            <a:tailEnd type="triangle"/>
          </a:ln>
          <a:effectLst/>
          <a:extLst/>
        </p:spPr>
      </p:cxnSp>
      <p:sp>
        <p:nvSpPr>
          <p:cNvPr id="54" name="正方形/長方形 53"/>
          <p:cNvSpPr/>
          <p:nvPr/>
        </p:nvSpPr>
        <p:spPr bwMode="auto">
          <a:xfrm>
            <a:off x="2564029" y="4410624"/>
            <a:ext cx="1362187" cy="495438"/>
          </a:xfrm>
          <a:prstGeom prst="rect">
            <a:avLst/>
          </a:prstGeom>
          <a:pattFill prst="wdUpDiag">
            <a:fgClr>
              <a:srgbClr val="FF8021">
                <a:lumMod val="20000"/>
                <a:lumOff val="80000"/>
              </a:srgbClr>
            </a:fgClr>
            <a:bgClr>
              <a:sysClr val="window" lastClr="FFFFFF"/>
            </a:bgClr>
          </a:pattFill>
          <a:ln w="25400" cap="flat" cmpd="sng" algn="ctr">
            <a:solidFill>
              <a:srgbClr val="FF8021"/>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1900" kern="0" dirty="0" smtClean="0">
                <a:solidFill>
                  <a:prstClr val="black"/>
                </a:solidFill>
                <a:latin typeface="Meiryo UI"/>
                <a:cs typeface="Meiryo UI" panose="020B0604030504040204" pitchFamily="50" charset="-128"/>
              </a:rPr>
              <a:t>冷暖房</a:t>
            </a:r>
          </a:p>
        </p:txBody>
      </p:sp>
      <p:sp>
        <p:nvSpPr>
          <p:cNvPr id="55" name="下矢印 54"/>
          <p:cNvSpPr/>
          <p:nvPr/>
        </p:nvSpPr>
        <p:spPr bwMode="auto">
          <a:xfrm>
            <a:off x="4976016" y="5707559"/>
            <a:ext cx="828092" cy="367943"/>
          </a:xfrm>
          <a:prstGeom prst="downArrow">
            <a:avLst/>
          </a:prstGeom>
          <a:gradFill rotWithShape="1">
            <a:gsLst>
              <a:gs pos="0">
                <a:srgbClr val="5DCEAF">
                  <a:tint val="50000"/>
                  <a:satMod val="300000"/>
                </a:srgbClr>
              </a:gs>
              <a:gs pos="35000">
                <a:srgbClr val="5DCEAF">
                  <a:tint val="37000"/>
                  <a:satMod val="300000"/>
                </a:srgbClr>
              </a:gs>
              <a:gs pos="100000">
                <a:srgbClr val="5DCEAF">
                  <a:tint val="15000"/>
                  <a:satMod val="350000"/>
                </a:srgbClr>
              </a:gs>
            </a:gsLst>
            <a:lin ang="16200000" scaled="1"/>
          </a:gradFill>
          <a:ln w="9525" cap="flat" cmpd="sng" algn="ctr">
            <a:solidFill>
              <a:srgbClr val="5DCEA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Meiryo UI"/>
            </a:endParaRPr>
          </a:p>
        </p:txBody>
      </p:sp>
      <p:sp>
        <p:nvSpPr>
          <p:cNvPr id="56" name="角丸四角形 55"/>
          <p:cNvSpPr/>
          <p:nvPr/>
        </p:nvSpPr>
        <p:spPr bwMode="auto">
          <a:xfrm>
            <a:off x="1225468" y="6180296"/>
            <a:ext cx="8329191" cy="610902"/>
          </a:xfrm>
          <a:prstGeom prst="roundRect">
            <a:avLst/>
          </a:prstGeom>
          <a:solidFill>
            <a:srgbClr val="FFFF99"/>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a:cs typeface="Meiryo UI" panose="020B0604030504040204" pitchFamily="50" charset="-128"/>
              </a:rPr>
              <a:t>削減貢献量であれば</a:t>
            </a:r>
            <a:r>
              <a:rPr kumimoji="0" lang="en-US" altLang="ja-JP" sz="2400" kern="0" dirty="0" smtClean="0">
                <a:solidFill>
                  <a:prstClr val="black"/>
                </a:solidFill>
                <a:latin typeface="Meiryo UI"/>
                <a:cs typeface="Meiryo UI" panose="020B0604030504040204" pitchFamily="50" charset="-128"/>
              </a:rPr>
              <a:t>1</a:t>
            </a:r>
            <a:r>
              <a:rPr kumimoji="0" lang="ja-JP" altLang="en-US" sz="2400" kern="0" dirty="0" smtClean="0">
                <a:solidFill>
                  <a:prstClr val="black"/>
                </a:solidFill>
                <a:latin typeface="Meiryo UI"/>
                <a:cs typeface="Meiryo UI" panose="020B0604030504040204" pitchFamily="50" charset="-128"/>
              </a:rPr>
              <a:t>件のリフォーム当たり</a:t>
            </a:r>
            <a:r>
              <a:rPr kumimoji="0" lang="en-US" altLang="ja-JP" sz="2400" kern="0" dirty="0" smtClean="0">
                <a:solidFill>
                  <a:prstClr val="black"/>
                </a:solidFill>
                <a:latin typeface="Meiryo UI"/>
                <a:cs typeface="Meiryo UI" panose="020B0604030504040204" pitchFamily="50" charset="-128"/>
              </a:rPr>
              <a:t>10%</a:t>
            </a:r>
            <a:r>
              <a:rPr kumimoji="0" lang="ja-JP" altLang="en-US" sz="2400" kern="0" dirty="0" smtClean="0">
                <a:solidFill>
                  <a:prstClr val="black"/>
                </a:solidFill>
                <a:latin typeface="Meiryo UI"/>
                <a:cs typeface="Meiryo UI" panose="020B0604030504040204" pitchFamily="50" charset="-128"/>
              </a:rPr>
              <a:t>の削減と主張できる</a:t>
            </a:r>
          </a:p>
        </p:txBody>
      </p:sp>
    </p:spTree>
    <p:extLst>
      <p:ext uri="{BB962C8B-B14F-4D97-AF65-F5344CB8AC3E}">
        <p14:creationId xmlns:p14="http://schemas.microsoft.com/office/powerpoint/2010/main" val="715411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削減貢献量の課題</a:t>
            </a:r>
          </a:p>
        </p:txBody>
      </p:sp>
      <p:sp>
        <p:nvSpPr>
          <p:cNvPr id="7" name="コンテンツ プレースホルダー 2"/>
          <p:cNvSpPr>
            <a:spLocks noGrp="1"/>
          </p:cNvSpPr>
          <p:nvPr>
            <p:ph sz="quarter" idx="12"/>
          </p:nvPr>
        </p:nvSpPr>
        <p:spPr>
          <a:xfrm>
            <a:off x="161925" y="1110920"/>
            <a:ext cx="10367963" cy="1635214"/>
          </a:xfrm>
        </p:spPr>
        <p:txBody>
          <a:bodyPr/>
          <a:lstStyle/>
          <a:p>
            <a:pPr marL="273050" indent="-273050"/>
            <a:r>
              <a:rPr lang="ja-JP" altLang="en-US" dirty="0"/>
              <a:t>削減貢献量は、販売量が増加した分だけ削減量を主張できるため、低炭素製品開発の促進や、顧客への環境配慮のアピールなどにつながる</a:t>
            </a:r>
          </a:p>
          <a:p>
            <a:pPr marL="273050" indent="-273050"/>
            <a:r>
              <a:rPr lang="ja-JP" altLang="en-US" dirty="0"/>
              <a:t>しかし、削減貢献量の評価は下記のような課題があり、一般化は容易ではなく、</a:t>
            </a:r>
            <a:r>
              <a:rPr lang="en-US" altLang="ja-JP" dirty="0"/>
              <a:t>GHG</a:t>
            </a:r>
            <a:r>
              <a:rPr lang="ja-JP" altLang="en-US" dirty="0"/>
              <a:t>プロトコルのような国際基準も存在しない</a:t>
            </a:r>
          </a:p>
        </p:txBody>
      </p:sp>
      <p:sp>
        <p:nvSpPr>
          <p:cNvPr id="20" name="正方形/長方形 19"/>
          <p:cNvSpPr/>
          <p:nvPr/>
        </p:nvSpPr>
        <p:spPr bwMode="auto">
          <a:xfrm>
            <a:off x="794421" y="3409937"/>
            <a:ext cx="9037004" cy="2615716"/>
          </a:xfrm>
          <a:prstGeom prst="rect">
            <a:avLst/>
          </a:prstGeom>
          <a:noFill/>
          <a:ln w="38100" cap="flat" cmpd="sng" algn="ctr">
            <a:solidFill>
              <a:srgbClr val="5ECCF3"/>
            </a:solidFill>
            <a:prstDash val="soli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defTabSz="914400" eaLnBrk="0" fontAlgn="base" hangingPunct="0">
              <a:lnSpc>
                <a:spcPct val="110000"/>
              </a:lnSpc>
              <a:spcBef>
                <a:spcPct val="20000"/>
              </a:spcBef>
              <a:spcAft>
                <a:spcPct val="0"/>
              </a:spcAft>
              <a:buClr>
                <a:prstClr val="black"/>
              </a:buClr>
            </a:pPr>
            <a:r>
              <a:rPr lang="ja-JP" altLang="en-US" sz="2400" kern="0" dirty="0">
                <a:solidFill>
                  <a:prstClr val="black"/>
                </a:solidFill>
                <a:latin typeface="Meiryo UI" panose="020B0604030504040204" pitchFamily="50" charset="-128"/>
                <a:cs typeface="Meiryo UI" panose="020B0604030504040204" pitchFamily="50" charset="-128"/>
              </a:rPr>
              <a:t>例）</a:t>
            </a:r>
            <a:endParaRPr lang="en-US" altLang="ja-JP" sz="1100" kern="0" dirty="0">
              <a:solidFill>
                <a:prstClr val="black"/>
              </a:solidFill>
              <a:latin typeface="Meiryo UI" panose="020B0604030504040204" pitchFamily="50" charset="-128"/>
              <a:cs typeface="Meiryo UI" panose="020B0604030504040204" pitchFamily="50" charset="-128"/>
            </a:endParaRPr>
          </a:p>
          <a:p>
            <a:pPr marL="361950" indent="-266700" defTabSz="914400" eaLnBrk="0" fontAlgn="base" hangingPunct="0">
              <a:lnSpc>
                <a:spcPct val="110000"/>
              </a:lnSpc>
              <a:spcBef>
                <a:spcPct val="20000"/>
              </a:spcBef>
              <a:spcAft>
                <a:spcPct val="0"/>
              </a:spcAft>
              <a:buClr>
                <a:prstClr val="black"/>
              </a:buClr>
              <a:buFont typeface="Wingdings" panose="05000000000000000000" pitchFamily="2" charset="2"/>
              <a:buChar char="Ø"/>
            </a:pPr>
            <a:r>
              <a:rPr lang="ja-JP" altLang="en-US" sz="2800" kern="0" dirty="0">
                <a:solidFill>
                  <a:prstClr val="black"/>
                </a:solidFill>
                <a:latin typeface="Meiryo UI" panose="020B0604030504040204" pitchFamily="50" charset="-128"/>
                <a:cs typeface="Meiryo UI" panose="020B0604030504040204" pitchFamily="50" charset="-128"/>
              </a:rPr>
              <a:t>比較対象によって削減貢献量が大きく左右される</a:t>
            </a:r>
            <a:endParaRPr lang="en-US" altLang="ja-JP" sz="2800" kern="0" dirty="0">
              <a:solidFill>
                <a:prstClr val="black"/>
              </a:solidFill>
              <a:latin typeface="Meiryo UI" panose="020B0604030504040204" pitchFamily="50" charset="-128"/>
              <a:cs typeface="Meiryo UI" panose="020B0604030504040204" pitchFamily="50" charset="-128"/>
            </a:endParaRPr>
          </a:p>
          <a:p>
            <a:pPr marL="361950" indent="-266700" defTabSz="914400" eaLnBrk="0" fontAlgn="base" hangingPunct="0">
              <a:lnSpc>
                <a:spcPct val="110000"/>
              </a:lnSpc>
              <a:spcBef>
                <a:spcPts val="1200"/>
              </a:spcBef>
              <a:spcAft>
                <a:spcPct val="0"/>
              </a:spcAft>
              <a:buClr>
                <a:prstClr val="black"/>
              </a:buClr>
              <a:buFont typeface="Wingdings" panose="05000000000000000000" pitchFamily="2" charset="2"/>
              <a:buChar char="Ø"/>
            </a:pPr>
            <a:r>
              <a:rPr lang="ja-JP" altLang="en-US" sz="2800" kern="0" dirty="0">
                <a:solidFill>
                  <a:prstClr val="black"/>
                </a:solidFill>
                <a:latin typeface="Meiryo UI" panose="020B0604030504040204" pitchFamily="50" charset="-128"/>
                <a:cs typeface="Meiryo UI" panose="020B0604030504040204" pitchFamily="50" charset="-128"/>
              </a:rPr>
              <a:t>算定範囲をどこまでにするか</a:t>
            </a:r>
            <a:endParaRPr lang="en-US" altLang="ja-JP" sz="2800" kern="0" dirty="0">
              <a:solidFill>
                <a:prstClr val="black"/>
              </a:solidFill>
              <a:latin typeface="Meiryo UI" panose="020B0604030504040204" pitchFamily="50" charset="-128"/>
              <a:cs typeface="Meiryo UI" panose="020B0604030504040204" pitchFamily="50" charset="-128"/>
            </a:endParaRPr>
          </a:p>
          <a:p>
            <a:pPr marL="361950" indent="-266700" defTabSz="914400" eaLnBrk="0" fontAlgn="base" hangingPunct="0">
              <a:lnSpc>
                <a:spcPct val="110000"/>
              </a:lnSpc>
              <a:spcBef>
                <a:spcPts val="1200"/>
              </a:spcBef>
              <a:spcAft>
                <a:spcPct val="0"/>
              </a:spcAft>
              <a:buClr>
                <a:prstClr val="black"/>
              </a:buClr>
              <a:buFont typeface="Wingdings" panose="05000000000000000000" pitchFamily="2" charset="2"/>
              <a:buChar char="Ø"/>
            </a:pPr>
            <a:r>
              <a:rPr lang="ja-JP" altLang="en-US" sz="2800" kern="0" dirty="0">
                <a:solidFill>
                  <a:prstClr val="black"/>
                </a:solidFill>
                <a:latin typeface="Meiryo UI" panose="020B0604030504040204" pitchFamily="50" charset="-128"/>
                <a:cs typeface="Meiryo UI" panose="020B0604030504040204" pitchFamily="50" charset="-128"/>
              </a:rPr>
              <a:t>様々関係者が関わる中で削減量をどのように分配するのか</a:t>
            </a:r>
            <a:endParaRPr lang="en-US" altLang="ja-JP" sz="2800" kern="0" dirty="0">
              <a:solidFill>
                <a:prstClr val="black"/>
              </a:solidFill>
              <a:latin typeface="Meiryo UI" panose="020B0604030504040204" pitchFamily="50" charset="-128"/>
              <a:cs typeface="Meiryo UI" panose="020B0604030504040204" pitchFamily="50" charset="-128"/>
            </a:endParaRPr>
          </a:p>
          <a:p>
            <a:pPr algn="ctr" defTabSz="862013">
              <a:defRPr/>
            </a:pPr>
            <a:endParaRPr kumimoji="0" lang="ja-JP" altLang="en-US" sz="1900" kern="0" dirty="0" smtClea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1852728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削減貢献量のガイドライン</a:t>
            </a:r>
          </a:p>
        </p:txBody>
      </p:sp>
      <p:sp>
        <p:nvSpPr>
          <p:cNvPr id="7" name="コンテンツ プレースホルダー 2"/>
          <p:cNvSpPr>
            <a:spLocks noGrp="1"/>
          </p:cNvSpPr>
          <p:nvPr>
            <p:ph sz="quarter" idx="12"/>
          </p:nvPr>
        </p:nvSpPr>
        <p:spPr>
          <a:xfrm>
            <a:off x="161925" y="1110920"/>
            <a:ext cx="10367963" cy="942717"/>
          </a:xfrm>
        </p:spPr>
        <p:txBody>
          <a:bodyPr/>
          <a:lstStyle/>
          <a:p>
            <a:pPr marL="273050" indent="-273050"/>
            <a:r>
              <a:rPr lang="ja-JP" altLang="en-US" dirty="0"/>
              <a:t>国際的な基準としてのガイドラインはないものの、業界団体（化学・電機電子等）や</a:t>
            </a:r>
            <a:r>
              <a:rPr lang="ja-JP" altLang="en-US" dirty="0" smtClean="0"/>
              <a:t>学界</a:t>
            </a:r>
            <a:r>
              <a:rPr lang="en-US" altLang="ja-JP" dirty="0" smtClean="0"/>
              <a:t/>
            </a:r>
            <a:br>
              <a:rPr lang="en-US" altLang="ja-JP" dirty="0" smtClean="0"/>
            </a:br>
            <a:r>
              <a:rPr lang="ja-JP" altLang="en-US" dirty="0" smtClean="0"/>
              <a:t>（</a:t>
            </a:r>
            <a:r>
              <a:rPr lang="ja-JP" altLang="en-US" dirty="0"/>
              <a:t>日本</a:t>
            </a:r>
            <a:r>
              <a:rPr lang="en-US" altLang="ja-JP" dirty="0"/>
              <a:t>LCA</a:t>
            </a:r>
            <a:r>
              <a:rPr lang="ja-JP" altLang="en-US" dirty="0"/>
              <a:t>学会）によるガイドラインの策定が行われている</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83527" y="2396962"/>
            <a:ext cx="3232494" cy="4486894"/>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正方形/長方形 5"/>
          <p:cNvSpPr/>
          <p:nvPr/>
        </p:nvSpPr>
        <p:spPr>
          <a:xfrm>
            <a:off x="1582149" y="6875100"/>
            <a:ext cx="3600400"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C0019"/>
                </a:solidFill>
                <a:latin typeface="Meiryo UI" panose="020B0604030504040204" pitchFamily="50" charset="-128"/>
                <a:cs typeface="Meiryo UI" panose="020B0604030504040204" pitchFamily="50" charset="-128"/>
              </a:rPr>
              <a:t>日本</a:t>
            </a:r>
            <a:r>
              <a:rPr lang="en-US" altLang="ja-JP" sz="2000" b="1" dirty="0" smtClean="0">
                <a:solidFill>
                  <a:srgbClr val="FC0019"/>
                </a:solidFill>
                <a:latin typeface="Meiryo UI" panose="020B0604030504040204" pitchFamily="50" charset="-128"/>
                <a:cs typeface="Meiryo UI" panose="020B0604030504040204" pitchFamily="50" charset="-128"/>
              </a:rPr>
              <a:t>LCA</a:t>
            </a:r>
            <a:r>
              <a:rPr lang="ja-JP" altLang="en-US" sz="2000" b="1" dirty="0">
                <a:solidFill>
                  <a:srgbClr val="FC0019"/>
                </a:solidFill>
                <a:latin typeface="Meiryo UI" panose="020B0604030504040204" pitchFamily="50" charset="-128"/>
                <a:cs typeface="Meiryo UI" panose="020B0604030504040204" pitchFamily="50" charset="-128"/>
              </a:rPr>
              <a:t>学会によるガイドライン</a:t>
            </a:r>
            <a:endParaRPr lang="en-US" altLang="ja-JP" sz="2000" b="1" dirty="0">
              <a:solidFill>
                <a:srgbClr val="FC0019"/>
              </a:solidFill>
              <a:latin typeface="Meiryo UI" panose="020B0604030504040204" pitchFamily="50" charset="-128"/>
              <a:cs typeface="Meiryo UI" panose="020B0604030504040204" pitchFamily="50" charset="-128"/>
            </a:endParaRPr>
          </a:p>
        </p:txBody>
      </p:sp>
      <p:sp>
        <p:nvSpPr>
          <p:cNvPr id="8" name="正方形/長方形 7"/>
          <p:cNvSpPr/>
          <p:nvPr/>
        </p:nvSpPr>
        <p:spPr>
          <a:xfrm>
            <a:off x="5616743" y="6893394"/>
            <a:ext cx="3138252"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C0019"/>
                </a:solidFill>
                <a:latin typeface="Meiryo UI" panose="020B0604030504040204" pitchFamily="50" charset="-128"/>
                <a:cs typeface="Meiryo UI" panose="020B0604030504040204" pitchFamily="50" charset="-128"/>
              </a:rPr>
              <a:t>化学業界によるガイドライン</a:t>
            </a:r>
            <a:endParaRPr lang="en-US" altLang="ja-JP" sz="2000" b="1" dirty="0">
              <a:solidFill>
                <a:srgbClr val="FC0019"/>
              </a:solidFill>
              <a:latin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a:stretch>
            <a:fillRect/>
          </a:stretch>
        </p:blipFill>
        <p:spPr>
          <a:xfrm>
            <a:off x="5600221" y="2396962"/>
            <a:ext cx="3180144" cy="4496432"/>
          </a:xfrm>
          <a:prstGeom prst="rect">
            <a:avLst/>
          </a:prstGeom>
        </p:spPr>
      </p:pic>
    </p:spTree>
    <p:extLst>
      <p:ext uri="{BB962C8B-B14F-4D97-AF65-F5344CB8AC3E}">
        <p14:creationId xmlns:p14="http://schemas.microsoft.com/office/powerpoint/2010/main" val="36433139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r>
              <a:rPr lang="en-US" altLang="ja-JP" dirty="0"/>
              <a:t>【</a:t>
            </a:r>
            <a:r>
              <a:rPr lang="ja-JP" altLang="en-US" dirty="0"/>
              <a:t>参考②</a:t>
            </a:r>
            <a:r>
              <a:rPr lang="en-US" altLang="ja-JP" dirty="0"/>
              <a:t>】</a:t>
            </a:r>
            <a:r>
              <a:rPr lang="ja-JP" altLang="en-US" dirty="0"/>
              <a:t>環境省サプライチェーン</a:t>
            </a:r>
            <a:r>
              <a:rPr lang="en-US" altLang="ja-JP" dirty="0"/>
              <a:t/>
            </a:r>
            <a:br>
              <a:rPr lang="en-US" altLang="ja-JP" dirty="0"/>
            </a:br>
            <a:r>
              <a:rPr lang="ja-JP" altLang="en-US" dirty="0"/>
              <a:t>排出量算定支援事業</a:t>
            </a:r>
          </a:p>
        </p:txBody>
      </p:sp>
    </p:spTree>
    <p:extLst>
      <p:ext uri="{BB962C8B-B14F-4D97-AF65-F5344CB8AC3E}">
        <p14:creationId xmlns:p14="http://schemas.microsoft.com/office/powerpoint/2010/main" val="34306452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環境省 サプライチェーン排出量の算定支援</a:t>
            </a:r>
          </a:p>
        </p:txBody>
      </p:sp>
      <p:sp>
        <p:nvSpPr>
          <p:cNvPr id="7" name="コンテンツ プレースホルダー 2"/>
          <p:cNvSpPr>
            <a:spLocks noGrp="1"/>
          </p:cNvSpPr>
          <p:nvPr>
            <p:ph sz="quarter" idx="12"/>
          </p:nvPr>
        </p:nvSpPr>
        <p:spPr>
          <a:xfrm>
            <a:off x="161925" y="1110920"/>
            <a:ext cx="10367963" cy="1327438"/>
          </a:xfrm>
        </p:spPr>
        <p:txBody>
          <a:bodyPr/>
          <a:lstStyle/>
          <a:p>
            <a:pPr marL="273050" indent="-273050"/>
            <a:r>
              <a:rPr lang="ja-JP" altLang="en-US" dirty="0"/>
              <a:t>企業のサプライチェーン全体の</a:t>
            </a:r>
            <a:r>
              <a:rPr lang="en-US" altLang="ja-JP" dirty="0"/>
              <a:t>CO2</a:t>
            </a:r>
            <a:r>
              <a:rPr lang="ja-JP" altLang="en-US" dirty="0"/>
              <a:t>排出量の算定を支援し、排出量削減の選択肢や可能性</a:t>
            </a:r>
            <a:r>
              <a:rPr lang="ja-JP" altLang="en-US" dirty="0" smtClean="0"/>
              <a:t>を</a:t>
            </a:r>
            <a:r>
              <a:rPr lang="en-US" altLang="ja-JP" dirty="0" smtClean="0"/>
              <a:t/>
            </a:r>
            <a:br>
              <a:rPr lang="en-US" altLang="ja-JP" dirty="0" smtClean="0"/>
            </a:br>
            <a:r>
              <a:rPr lang="ja-JP" altLang="en-US" dirty="0" smtClean="0"/>
              <a:t>広げる</a:t>
            </a:r>
            <a:r>
              <a:rPr lang="ja-JP" altLang="en-US" dirty="0"/>
              <a:t>ための助言・情報提供を実施</a:t>
            </a:r>
          </a:p>
          <a:p>
            <a:pPr marL="273050" indent="-273050"/>
            <a:r>
              <a:rPr lang="ja-JP" altLang="en-US" dirty="0"/>
              <a:t>個社別支援を</a:t>
            </a:r>
            <a:r>
              <a:rPr lang="en-US" altLang="ja-JP" dirty="0"/>
              <a:t>2019</a:t>
            </a:r>
            <a:r>
              <a:rPr lang="ja-JP" altLang="en-US" dirty="0"/>
              <a:t>年度は</a:t>
            </a:r>
            <a:r>
              <a:rPr lang="en-US" altLang="ja-JP" dirty="0"/>
              <a:t>5</a:t>
            </a:r>
            <a:r>
              <a:rPr lang="ja-JP" altLang="en-US" dirty="0"/>
              <a:t>社に、</a:t>
            </a:r>
            <a:r>
              <a:rPr lang="en-US" altLang="ja-JP" dirty="0"/>
              <a:t>2018</a:t>
            </a:r>
            <a:r>
              <a:rPr lang="ja-JP" altLang="en-US" dirty="0"/>
              <a:t>年度は</a:t>
            </a:r>
            <a:r>
              <a:rPr lang="en-US" altLang="ja-JP" dirty="0"/>
              <a:t>17</a:t>
            </a:r>
            <a:r>
              <a:rPr lang="ja-JP" altLang="en-US" dirty="0"/>
              <a:t>社に、</a:t>
            </a:r>
            <a:r>
              <a:rPr lang="en-US" altLang="ja-JP" dirty="0"/>
              <a:t>2017</a:t>
            </a:r>
            <a:r>
              <a:rPr lang="ja-JP" altLang="en-US" dirty="0"/>
              <a:t>年度は</a:t>
            </a:r>
            <a:r>
              <a:rPr lang="en-US" altLang="ja-JP" dirty="0"/>
              <a:t>10</a:t>
            </a:r>
            <a:r>
              <a:rPr lang="ja-JP" altLang="en-US" dirty="0"/>
              <a:t>社に対して実施</a:t>
            </a:r>
          </a:p>
        </p:txBody>
      </p:sp>
      <p:grpSp>
        <p:nvGrpSpPr>
          <p:cNvPr id="10" name="グループ化 9"/>
          <p:cNvGrpSpPr/>
          <p:nvPr/>
        </p:nvGrpSpPr>
        <p:grpSpPr>
          <a:xfrm>
            <a:off x="2695365" y="5927458"/>
            <a:ext cx="4294088" cy="1600438"/>
            <a:chOff x="1015409" y="2278826"/>
            <a:chExt cx="4294088" cy="1600438"/>
          </a:xfrm>
        </p:grpSpPr>
        <p:sp>
          <p:nvSpPr>
            <p:cNvPr id="11" name="テキスト ボックス 10"/>
            <p:cNvSpPr txBox="1"/>
            <p:nvPr/>
          </p:nvSpPr>
          <p:spPr>
            <a:xfrm>
              <a:off x="1922736" y="2278826"/>
              <a:ext cx="3386761" cy="1600438"/>
            </a:xfrm>
            <a:prstGeom prst="rect">
              <a:avLst/>
            </a:prstGeom>
            <a:noFill/>
          </p:spPr>
          <p:txBody>
            <a:bodyPr wrap="none" rtlCol="0">
              <a:spAutoFit/>
            </a:bodyPr>
            <a:lstStyle/>
            <a:p>
              <a:pPr defTabSz="914400" fontAlgn="base">
                <a:spcBef>
                  <a:spcPct val="0"/>
                </a:spcBef>
                <a:spcAft>
                  <a:spcPct val="0"/>
                </a:spcAft>
              </a:pPr>
              <a:r>
                <a:rPr lang="ja-JP" altLang="en-US" sz="1400" dirty="0" smtClean="0">
                  <a:solidFill>
                    <a:prstClr val="black"/>
                  </a:solidFill>
                  <a:latin typeface="Meiryo UI"/>
                </a:rPr>
                <a:t>カルビー／</a:t>
              </a:r>
              <a:r>
                <a:rPr lang="ja-JP" altLang="en-US" sz="1400" dirty="0">
                  <a:solidFill>
                    <a:prstClr val="black"/>
                  </a:solidFill>
                  <a:latin typeface="Meiryo UI"/>
                </a:rPr>
                <a:t>日清製粉グループ</a:t>
              </a:r>
              <a:r>
                <a:rPr lang="ja-JP" altLang="en-US" sz="1400" dirty="0" smtClean="0">
                  <a:solidFill>
                    <a:prstClr val="black"/>
                  </a:solidFill>
                  <a:latin typeface="Meiryo UI"/>
                </a:rPr>
                <a:t>本社</a:t>
              </a:r>
              <a:endParaRPr lang="en-US" altLang="ja-JP" sz="1400" dirty="0" smtClean="0">
                <a:solidFill>
                  <a:prstClr val="black"/>
                </a:solidFill>
                <a:latin typeface="Meiryo UI"/>
              </a:endParaRPr>
            </a:p>
            <a:p>
              <a:pPr defTabSz="914400" fontAlgn="base">
                <a:spcBef>
                  <a:spcPct val="0"/>
                </a:spcBef>
                <a:spcAft>
                  <a:spcPct val="0"/>
                </a:spcAft>
              </a:pPr>
              <a:r>
                <a:rPr lang="ja-JP" altLang="en-US" sz="1400" dirty="0">
                  <a:solidFill>
                    <a:prstClr val="black"/>
                  </a:solidFill>
                  <a:latin typeface="Meiryo UI"/>
                </a:rPr>
                <a:t>東洋紡</a:t>
              </a:r>
            </a:p>
            <a:p>
              <a:pPr defTabSz="914400" fontAlgn="base">
                <a:spcBef>
                  <a:spcPct val="0"/>
                </a:spcBef>
                <a:spcAft>
                  <a:spcPct val="0"/>
                </a:spcAft>
              </a:pPr>
              <a:r>
                <a:rPr lang="ja-JP" altLang="en-US" sz="1400" dirty="0" smtClean="0">
                  <a:solidFill>
                    <a:prstClr val="black"/>
                  </a:solidFill>
                  <a:latin typeface="Meiryo UI"/>
                </a:rPr>
                <a:t>マンダム</a:t>
              </a:r>
              <a:endParaRPr lang="ja-JP" altLang="en-US" sz="1400" dirty="0">
                <a:solidFill>
                  <a:prstClr val="black"/>
                </a:solidFill>
                <a:latin typeface="Meiryo UI"/>
              </a:endParaRPr>
            </a:p>
            <a:p>
              <a:pPr defTabSz="914400" fontAlgn="base">
                <a:spcBef>
                  <a:spcPct val="0"/>
                </a:spcBef>
                <a:spcAft>
                  <a:spcPct val="0"/>
                </a:spcAft>
              </a:pPr>
              <a:r>
                <a:rPr lang="ja-JP" altLang="en-US" sz="1400" dirty="0" smtClean="0">
                  <a:solidFill>
                    <a:prstClr val="black"/>
                  </a:solidFill>
                  <a:latin typeface="Meiryo UI"/>
                </a:rPr>
                <a:t>住友</a:t>
              </a:r>
              <a:r>
                <a:rPr lang="ja-JP" altLang="en-US" sz="1400" dirty="0">
                  <a:solidFill>
                    <a:prstClr val="black"/>
                  </a:solidFill>
                  <a:latin typeface="Meiryo UI"/>
                </a:rPr>
                <a:t>理工</a:t>
              </a:r>
            </a:p>
            <a:p>
              <a:pPr defTabSz="914400" fontAlgn="base">
                <a:spcBef>
                  <a:spcPct val="0"/>
                </a:spcBef>
                <a:spcAft>
                  <a:spcPct val="0"/>
                </a:spcAft>
              </a:pPr>
              <a:r>
                <a:rPr lang="ja-JP" altLang="en-US" sz="1400" dirty="0">
                  <a:solidFill>
                    <a:prstClr val="black"/>
                  </a:solidFill>
                  <a:latin typeface="Meiryo UI"/>
                </a:rPr>
                <a:t>小森</a:t>
              </a:r>
              <a:r>
                <a:rPr lang="ja-JP" altLang="en-US" sz="1400" dirty="0" smtClean="0">
                  <a:solidFill>
                    <a:prstClr val="black"/>
                  </a:solidFill>
                  <a:latin typeface="Meiryo UI"/>
                </a:rPr>
                <a:t>コーポレーション</a:t>
              </a:r>
              <a:endParaRPr lang="en-US" altLang="ja-JP" sz="1400" dirty="0" smtClean="0">
                <a:solidFill>
                  <a:prstClr val="black"/>
                </a:solidFill>
                <a:latin typeface="Meiryo UI"/>
              </a:endParaRPr>
            </a:p>
            <a:p>
              <a:pPr defTabSz="914400" fontAlgn="base">
                <a:spcBef>
                  <a:spcPct val="0"/>
                </a:spcBef>
                <a:spcAft>
                  <a:spcPct val="0"/>
                </a:spcAft>
              </a:pPr>
              <a:r>
                <a:rPr lang="en-US" altLang="ja-JP" sz="1400" dirty="0" smtClean="0">
                  <a:solidFill>
                    <a:prstClr val="black"/>
                  </a:solidFill>
                  <a:latin typeface="Meiryo UI"/>
                </a:rPr>
                <a:t>JVC </a:t>
              </a:r>
              <a:r>
                <a:rPr lang="ja-JP" altLang="en-US" sz="1400" dirty="0">
                  <a:solidFill>
                    <a:prstClr val="black"/>
                  </a:solidFill>
                  <a:latin typeface="Meiryo UI"/>
                </a:rPr>
                <a:t>ケンウッド／日新電機／富士通ゼネラル</a:t>
              </a:r>
              <a:endParaRPr lang="en-US" altLang="ja-JP" sz="1400" dirty="0" smtClean="0">
                <a:solidFill>
                  <a:prstClr val="black"/>
                </a:solidFill>
                <a:latin typeface="Meiryo UI"/>
              </a:endParaRPr>
            </a:p>
            <a:p>
              <a:pPr defTabSz="914400" fontAlgn="base">
                <a:spcBef>
                  <a:spcPct val="0"/>
                </a:spcBef>
                <a:spcAft>
                  <a:spcPct val="0"/>
                </a:spcAft>
              </a:pPr>
              <a:r>
                <a:rPr lang="ja-JP" altLang="en-US" sz="1400" dirty="0" smtClean="0">
                  <a:solidFill>
                    <a:prstClr val="black"/>
                  </a:solidFill>
                  <a:latin typeface="Meiryo UI"/>
                </a:rPr>
                <a:t>日本航空</a:t>
              </a:r>
              <a:endParaRPr lang="ja-JP" altLang="en-US" sz="1400" dirty="0">
                <a:solidFill>
                  <a:prstClr val="black"/>
                </a:solidFill>
                <a:latin typeface="Meiryo UI"/>
              </a:endParaRPr>
            </a:p>
          </p:txBody>
        </p:sp>
        <p:sp>
          <p:nvSpPr>
            <p:cNvPr id="12" name="テキスト ボックス 11"/>
            <p:cNvSpPr txBox="1"/>
            <p:nvPr/>
          </p:nvSpPr>
          <p:spPr>
            <a:xfrm>
              <a:off x="1015409" y="2278826"/>
              <a:ext cx="1082348" cy="1600438"/>
            </a:xfrm>
            <a:prstGeom prst="rect">
              <a:avLst/>
            </a:prstGeom>
            <a:noFill/>
          </p:spPr>
          <p:txBody>
            <a:bodyPr wrap="none" rtlCol="0">
              <a:spAutoFit/>
            </a:bodyPr>
            <a:lstStyle/>
            <a:p>
              <a:pPr algn="r" defTabSz="914400" fontAlgn="base">
                <a:spcBef>
                  <a:spcPct val="0"/>
                </a:spcBef>
                <a:spcAft>
                  <a:spcPct val="0"/>
                </a:spcAft>
              </a:pPr>
              <a:r>
                <a:rPr lang="ja-JP" altLang="en-US" sz="1400" dirty="0" smtClean="0">
                  <a:solidFill>
                    <a:prstClr val="black"/>
                  </a:solidFill>
                  <a:latin typeface="Segoe UI"/>
                </a:rPr>
                <a:t>食料品：</a:t>
              </a:r>
              <a:endParaRPr lang="en-US" altLang="ja-JP" sz="1400" dirty="0" smtClean="0">
                <a:solidFill>
                  <a:prstClr val="black"/>
                </a:solidFill>
                <a:latin typeface="Segoe UI"/>
              </a:endParaRPr>
            </a:p>
            <a:p>
              <a:pPr algn="r" defTabSz="914400" fontAlgn="base">
                <a:spcBef>
                  <a:spcPct val="0"/>
                </a:spcBef>
                <a:spcAft>
                  <a:spcPct val="0"/>
                </a:spcAft>
              </a:pPr>
              <a:r>
                <a:rPr lang="ja-JP" altLang="en-US" sz="1400" dirty="0" smtClean="0">
                  <a:solidFill>
                    <a:prstClr val="black"/>
                  </a:solidFill>
                  <a:latin typeface="Segoe UI"/>
                </a:rPr>
                <a:t>繊維製品：</a:t>
              </a:r>
              <a:endParaRPr lang="en-US" altLang="ja-JP" sz="1400" dirty="0" smtClean="0">
                <a:solidFill>
                  <a:prstClr val="black"/>
                </a:solidFill>
                <a:latin typeface="Segoe UI"/>
              </a:endParaRPr>
            </a:p>
            <a:p>
              <a:pPr algn="r" defTabSz="914400" fontAlgn="base">
                <a:spcBef>
                  <a:spcPct val="0"/>
                </a:spcBef>
                <a:spcAft>
                  <a:spcPct val="0"/>
                </a:spcAft>
              </a:pPr>
              <a:r>
                <a:rPr lang="ja-JP" altLang="en-US" sz="1400" dirty="0" smtClean="0">
                  <a:solidFill>
                    <a:prstClr val="black"/>
                  </a:solidFill>
                  <a:latin typeface="Segoe UI"/>
                </a:rPr>
                <a:t>化学：</a:t>
              </a:r>
              <a:endParaRPr lang="en-US" altLang="ja-JP" sz="1400" dirty="0" smtClean="0">
                <a:solidFill>
                  <a:prstClr val="black"/>
                </a:solidFill>
                <a:latin typeface="Segoe UI"/>
              </a:endParaRPr>
            </a:p>
            <a:p>
              <a:pPr algn="r" defTabSz="914400" fontAlgn="base">
                <a:spcBef>
                  <a:spcPct val="0"/>
                </a:spcBef>
                <a:spcAft>
                  <a:spcPct val="0"/>
                </a:spcAft>
              </a:pPr>
              <a:r>
                <a:rPr lang="ja-JP" altLang="en-US" sz="1400" dirty="0" smtClean="0">
                  <a:solidFill>
                    <a:prstClr val="black"/>
                  </a:solidFill>
                  <a:latin typeface="Segoe UI"/>
                </a:rPr>
                <a:t>ゴム</a:t>
              </a:r>
              <a:r>
                <a:rPr lang="ja-JP" altLang="en-US" sz="1400" dirty="0">
                  <a:solidFill>
                    <a:prstClr val="black"/>
                  </a:solidFill>
                  <a:latin typeface="Segoe UI"/>
                </a:rPr>
                <a:t>製品</a:t>
              </a:r>
              <a:r>
                <a:rPr lang="ja-JP" altLang="en-US" sz="1400" dirty="0" smtClean="0">
                  <a:solidFill>
                    <a:prstClr val="black"/>
                  </a:solidFill>
                  <a:latin typeface="Segoe UI"/>
                </a:rPr>
                <a:t>：</a:t>
              </a:r>
              <a:endParaRPr lang="en-US" altLang="ja-JP" sz="1400" dirty="0" smtClean="0">
                <a:solidFill>
                  <a:prstClr val="black"/>
                </a:solidFill>
                <a:latin typeface="Segoe UI"/>
              </a:endParaRPr>
            </a:p>
            <a:p>
              <a:pPr algn="r" defTabSz="914400" fontAlgn="base">
                <a:spcBef>
                  <a:spcPct val="0"/>
                </a:spcBef>
                <a:spcAft>
                  <a:spcPct val="0"/>
                </a:spcAft>
              </a:pPr>
              <a:r>
                <a:rPr lang="ja-JP" altLang="en-US" sz="1400" dirty="0" smtClean="0">
                  <a:solidFill>
                    <a:prstClr val="black"/>
                  </a:solidFill>
                  <a:latin typeface="Segoe UI"/>
                </a:rPr>
                <a:t>機械：</a:t>
              </a:r>
              <a:endParaRPr lang="en-US" altLang="ja-JP" sz="1400" dirty="0" smtClean="0">
                <a:solidFill>
                  <a:prstClr val="black"/>
                </a:solidFill>
                <a:latin typeface="Segoe UI"/>
              </a:endParaRPr>
            </a:p>
            <a:p>
              <a:pPr algn="r" defTabSz="914400" fontAlgn="base">
                <a:spcBef>
                  <a:spcPct val="0"/>
                </a:spcBef>
                <a:spcAft>
                  <a:spcPct val="0"/>
                </a:spcAft>
              </a:pPr>
              <a:r>
                <a:rPr lang="ja-JP" altLang="en-US" sz="1400" dirty="0" smtClean="0">
                  <a:solidFill>
                    <a:prstClr val="black"/>
                  </a:solidFill>
                  <a:latin typeface="Segoe UI"/>
                </a:rPr>
                <a:t>電気</a:t>
              </a:r>
              <a:r>
                <a:rPr lang="ja-JP" altLang="en-US" sz="1400" dirty="0">
                  <a:solidFill>
                    <a:prstClr val="black"/>
                  </a:solidFill>
                  <a:latin typeface="Segoe UI"/>
                </a:rPr>
                <a:t>機器</a:t>
              </a:r>
              <a:r>
                <a:rPr lang="ja-JP" altLang="en-US" sz="1400" dirty="0" smtClean="0">
                  <a:solidFill>
                    <a:prstClr val="black"/>
                  </a:solidFill>
                  <a:latin typeface="Segoe UI"/>
                </a:rPr>
                <a:t>：</a:t>
              </a:r>
              <a:endParaRPr lang="en-US" altLang="ja-JP" sz="1400" dirty="0" smtClean="0">
                <a:solidFill>
                  <a:prstClr val="black"/>
                </a:solidFill>
                <a:latin typeface="Segoe UI"/>
              </a:endParaRPr>
            </a:p>
            <a:p>
              <a:pPr algn="r" defTabSz="914400" fontAlgn="base">
                <a:spcBef>
                  <a:spcPct val="0"/>
                </a:spcBef>
                <a:spcAft>
                  <a:spcPct val="0"/>
                </a:spcAft>
              </a:pPr>
              <a:r>
                <a:rPr lang="ja-JP" altLang="en-US" sz="1400" dirty="0" smtClean="0">
                  <a:solidFill>
                    <a:prstClr val="black"/>
                  </a:solidFill>
                  <a:latin typeface="Segoe UI"/>
                </a:rPr>
                <a:t>空運業：</a:t>
              </a:r>
              <a:endParaRPr lang="en-US" altLang="ja-JP" sz="1400" dirty="0" smtClean="0">
                <a:solidFill>
                  <a:prstClr val="black"/>
                </a:solidFill>
                <a:latin typeface="Segoe UI"/>
              </a:endParaRPr>
            </a:p>
          </p:txBody>
        </p:sp>
      </p:grpSp>
      <p:sp>
        <p:nvSpPr>
          <p:cNvPr id="13" name="テキスト ボックス 12"/>
          <p:cNvSpPr txBox="1"/>
          <p:nvPr/>
        </p:nvSpPr>
        <p:spPr>
          <a:xfrm>
            <a:off x="500109" y="2470504"/>
            <a:ext cx="2031325" cy="461665"/>
          </a:xfrm>
          <a:prstGeom prst="rect">
            <a:avLst/>
          </a:prstGeom>
          <a:noFill/>
        </p:spPr>
        <p:txBody>
          <a:bodyPr wrap="none" rtlCol="0">
            <a:spAutoFit/>
          </a:bodyPr>
          <a:lstStyle/>
          <a:p>
            <a:pPr defTabSz="914400" fontAlgn="base">
              <a:spcBef>
                <a:spcPct val="0"/>
              </a:spcBef>
              <a:spcAft>
                <a:spcPct val="0"/>
              </a:spcAft>
            </a:pPr>
            <a:r>
              <a:rPr lang="ja-JP" altLang="en-US" sz="2400" b="1" dirty="0" smtClean="0">
                <a:solidFill>
                  <a:prstClr val="black"/>
                </a:solidFill>
                <a:latin typeface="Segoe UI"/>
              </a:rPr>
              <a:t>参加企業一覧</a:t>
            </a:r>
          </a:p>
        </p:txBody>
      </p:sp>
      <p:sp>
        <p:nvSpPr>
          <p:cNvPr id="14" name="正方形/長方形 13"/>
          <p:cNvSpPr/>
          <p:nvPr/>
        </p:nvSpPr>
        <p:spPr>
          <a:xfrm>
            <a:off x="8853037" y="2665550"/>
            <a:ext cx="1609193" cy="276999"/>
          </a:xfrm>
          <a:prstGeom prst="rect">
            <a:avLst/>
          </a:prstGeom>
        </p:spPr>
        <p:txBody>
          <a:bodyPr wrap="square">
            <a:spAutoFit/>
          </a:bodyPr>
          <a:lstStyle/>
          <a:p>
            <a:pPr algn="just" defTabSz="914400" fontAlgn="base">
              <a:spcBef>
                <a:spcPct val="0"/>
              </a:spcBef>
              <a:defRPr/>
            </a:pPr>
            <a:r>
              <a:rPr lang="ja-JP" altLang="ja-JP" sz="1200" kern="100" dirty="0" smtClean="0">
                <a:solidFill>
                  <a:prstClr val="black"/>
                </a:solidFill>
                <a:latin typeface="Meiryo UI" panose="020B0604030504040204" pitchFamily="50" charset="-128"/>
                <a:cs typeface="Times New Roman" panose="02020603050405020304" pitchFamily="18" charset="0"/>
              </a:rPr>
              <a:t>※</a:t>
            </a:r>
            <a:r>
              <a:rPr lang="ja-JP" altLang="en-US" sz="1200" kern="100" dirty="0" smtClean="0">
                <a:solidFill>
                  <a:prstClr val="black"/>
                </a:solidFill>
                <a:latin typeface="Meiryo UI" panose="020B0604030504040204" pitchFamily="50" charset="-128"/>
                <a:cs typeface="Times New Roman" panose="02020603050405020304" pitchFamily="18" charset="0"/>
              </a:rPr>
              <a:t>業種</a:t>
            </a:r>
            <a:r>
              <a:rPr lang="ja-JP" altLang="en-US" sz="1200" kern="100" dirty="0">
                <a:solidFill>
                  <a:prstClr val="black"/>
                </a:solidFill>
                <a:latin typeface="Meiryo UI" panose="020B0604030504040204" pitchFamily="50" charset="-128"/>
                <a:cs typeface="Times New Roman" panose="02020603050405020304" pitchFamily="18" charset="0"/>
              </a:rPr>
              <a:t>内</a:t>
            </a:r>
            <a:r>
              <a:rPr lang="ja-JP" altLang="ja-JP" sz="1200" kern="100" dirty="0" smtClean="0">
                <a:solidFill>
                  <a:prstClr val="black"/>
                </a:solidFill>
                <a:latin typeface="Meiryo UI" panose="020B0604030504040204" pitchFamily="50" charset="-128"/>
                <a:cs typeface="Times New Roman" panose="02020603050405020304" pitchFamily="18" charset="0"/>
              </a:rPr>
              <a:t>五十音順</a:t>
            </a:r>
            <a:endParaRPr lang="en-US" altLang="ja-JP" sz="1200" kern="100" dirty="0">
              <a:solidFill>
                <a:prstClr val="black"/>
              </a:solidFill>
              <a:latin typeface="Meiryo UI" panose="020B0604030504040204" pitchFamily="50" charset="-128"/>
              <a:cs typeface="Times New Roman" panose="02020603050405020304" pitchFamily="18" charset="0"/>
            </a:endParaRPr>
          </a:p>
        </p:txBody>
      </p:sp>
      <p:sp>
        <p:nvSpPr>
          <p:cNvPr id="15" name="テキスト ボックス 11"/>
          <p:cNvSpPr txBox="1">
            <a:spLocks noChangeArrowheads="1"/>
          </p:cNvSpPr>
          <p:nvPr/>
        </p:nvSpPr>
        <p:spPr bwMode="auto">
          <a:xfrm>
            <a:off x="6606189" y="7243749"/>
            <a:ext cx="3411830" cy="31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defTabSz="914400" eaLnBrk="1" fontAlgn="base" hangingPunct="1">
              <a:lnSpc>
                <a:spcPts val="1500"/>
              </a:lnSpc>
              <a:spcBef>
                <a:spcPct val="0"/>
              </a:spcBef>
              <a:spcAft>
                <a:spcPct val="0"/>
              </a:spcAft>
              <a:defRPr/>
            </a:pP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業種分類は事務局が日本標準産業分類等に当てはめ作成</a:t>
            </a:r>
          </a:p>
        </p:txBody>
      </p:sp>
      <p:sp>
        <p:nvSpPr>
          <p:cNvPr id="16" name="正方形/長方形 15"/>
          <p:cNvSpPr/>
          <p:nvPr/>
        </p:nvSpPr>
        <p:spPr>
          <a:xfrm>
            <a:off x="1965839" y="4079638"/>
            <a:ext cx="1825217" cy="1815882"/>
          </a:xfrm>
          <a:prstGeom prst="rect">
            <a:avLst/>
          </a:prstGeom>
        </p:spPr>
        <p:txBody>
          <a:bodyPr wrap="square">
            <a:spAutoFit/>
          </a:bodyPr>
          <a:lstStyle/>
          <a:p>
            <a:pPr algn="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化学：</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algn="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食料品：</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algn="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ガラス・土石製品：</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algn="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電気</a:t>
            </a:r>
            <a:r>
              <a:rPr lang="ja-JP" altLang="en-US" sz="1400" kern="100" dirty="0">
                <a:solidFill>
                  <a:prstClr val="black"/>
                </a:solidFill>
                <a:latin typeface="Meiryo UI" panose="020B0604030504040204" pitchFamily="50" charset="-128"/>
                <a:cs typeface="Times New Roman" panose="02020603050405020304" pitchFamily="18" charset="0"/>
              </a:rPr>
              <a:t>機器</a:t>
            </a:r>
            <a:r>
              <a:rPr lang="ja-JP" altLang="en-US" sz="1400" kern="100" dirty="0" smtClean="0">
                <a:solidFill>
                  <a:prstClr val="black"/>
                </a:solidFill>
                <a:latin typeface="Meiryo UI" panose="020B0604030504040204" pitchFamily="50" charset="-128"/>
                <a:cs typeface="Times New Roman" panose="02020603050405020304" pitchFamily="18" charset="0"/>
              </a:rPr>
              <a:t>：</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algn="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精密機器：</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algn="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輸送用機器：</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algn="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陸運業：</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algn="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その他金融：</a:t>
            </a:r>
            <a:endParaRPr lang="ja-JP" altLang="ja-JP" sz="1400" kern="100" dirty="0" smtClean="0">
              <a:solidFill>
                <a:prstClr val="black"/>
              </a:solidFill>
              <a:latin typeface="Meiryo UI" panose="020B0604030504040204" pitchFamily="50" charset="-128"/>
              <a:cs typeface="Times New Roman" panose="02020603050405020304" pitchFamily="18" charset="0"/>
            </a:endParaRPr>
          </a:p>
        </p:txBody>
      </p:sp>
      <p:sp>
        <p:nvSpPr>
          <p:cNvPr id="17" name="テキスト ボックス 16"/>
          <p:cNvSpPr txBox="1"/>
          <p:nvPr/>
        </p:nvSpPr>
        <p:spPr>
          <a:xfrm>
            <a:off x="833915" y="4039423"/>
            <a:ext cx="1595309" cy="400110"/>
          </a:xfrm>
          <a:prstGeom prst="rect">
            <a:avLst/>
          </a:prstGeom>
          <a:noFill/>
        </p:spPr>
        <p:txBody>
          <a:bodyPr wrap="none" rtlCol="0">
            <a:spAutoFit/>
          </a:bodyPr>
          <a:lstStyle/>
          <a:p>
            <a:pPr marL="342900" indent="-342900" defTabSz="914400" fontAlgn="base">
              <a:spcBef>
                <a:spcPct val="0"/>
              </a:spcBef>
              <a:spcAft>
                <a:spcPct val="0"/>
              </a:spcAft>
              <a:buFont typeface="Wingdings" panose="05000000000000000000" pitchFamily="2" charset="2"/>
              <a:buChar char="l"/>
            </a:pPr>
            <a:r>
              <a:rPr lang="en-US" altLang="ja-JP" sz="1800" dirty="0" smtClean="0">
                <a:solidFill>
                  <a:prstClr val="black"/>
                </a:solidFill>
                <a:latin typeface="Segoe UI"/>
              </a:rPr>
              <a:t>2018</a:t>
            </a:r>
            <a:r>
              <a:rPr lang="ja-JP" altLang="en-US" sz="2000" dirty="0" smtClean="0">
                <a:solidFill>
                  <a:prstClr val="black"/>
                </a:solidFill>
                <a:latin typeface="Segoe UI"/>
              </a:rPr>
              <a:t>年度</a:t>
            </a:r>
          </a:p>
        </p:txBody>
      </p:sp>
      <p:sp>
        <p:nvSpPr>
          <p:cNvPr id="18" name="テキスト ボックス 17"/>
          <p:cNvSpPr txBox="1"/>
          <p:nvPr/>
        </p:nvSpPr>
        <p:spPr>
          <a:xfrm>
            <a:off x="833915" y="5900684"/>
            <a:ext cx="1492716" cy="400110"/>
          </a:xfrm>
          <a:prstGeom prst="rect">
            <a:avLst/>
          </a:prstGeom>
          <a:noFill/>
        </p:spPr>
        <p:txBody>
          <a:bodyPr wrap="none" rtlCol="0">
            <a:spAutoFit/>
          </a:bodyPr>
          <a:lstStyle/>
          <a:p>
            <a:pPr marL="342900" indent="-342900" defTabSz="914400" fontAlgn="base">
              <a:spcBef>
                <a:spcPct val="0"/>
              </a:spcBef>
              <a:spcAft>
                <a:spcPct val="0"/>
              </a:spcAft>
              <a:buFont typeface="Wingdings" panose="05000000000000000000" pitchFamily="2" charset="2"/>
              <a:buChar char="l"/>
            </a:pPr>
            <a:r>
              <a:rPr lang="en-US" altLang="ja-JP" sz="1800" dirty="0" smtClean="0">
                <a:solidFill>
                  <a:prstClr val="black"/>
                </a:solidFill>
                <a:latin typeface="Segoe UI"/>
              </a:rPr>
              <a:t>2017</a:t>
            </a:r>
            <a:r>
              <a:rPr lang="ja-JP" altLang="en-US" sz="1800" dirty="0" smtClean="0">
                <a:solidFill>
                  <a:prstClr val="black"/>
                </a:solidFill>
                <a:latin typeface="Segoe UI"/>
              </a:rPr>
              <a:t>年度</a:t>
            </a:r>
            <a:endParaRPr lang="ja-JP" altLang="en-US" sz="2000" dirty="0" smtClean="0">
              <a:solidFill>
                <a:prstClr val="black"/>
              </a:solidFill>
              <a:latin typeface="Segoe UI"/>
            </a:endParaRPr>
          </a:p>
        </p:txBody>
      </p:sp>
      <p:sp>
        <p:nvSpPr>
          <p:cNvPr id="19" name="正方形/長方形 18"/>
          <p:cNvSpPr/>
          <p:nvPr/>
        </p:nvSpPr>
        <p:spPr>
          <a:xfrm>
            <a:off x="3631796" y="4079638"/>
            <a:ext cx="6556054" cy="1815882"/>
          </a:xfrm>
          <a:prstGeom prst="rect">
            <a:avLst/>
          </a:prstGeom>
        </p:spPr>
        <p:txBody>
          <a:bodyPr wrap="square">
            <a:spAutoFit/>
          </a:bodyPr>
          <a:lstStyle/>
          <a:p>
            <a:pP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日産化学／日東電工／日本ゼオン／ファンケル／三菱ガス化学</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コカ・コーラ ボトラーズジャパン</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defTabSz="914400" fontAlgn="base">
              <a:spcBef>
                <a:spcPct val="0"/>
              </a:spcBef>
              <a:defRPr/>
            </a:pPr>
            <a:r>
              <a:rPr lang="en-US" altLang="ja-JP" sz="1400" kern="100" dirty="0" smtClean="0">
                <a:solidFill>
                  <a:prstClr val="black"/>
                </a:solidFill>
                <a:latin typeface="Meiryo UI" panose="020B0604030504040204" pitchFamily="50" charset="-128"/>
                <a:cs typeface="Times New Roman" panose="02020603050405020304" pitchFamily="18" charset="0"/>
              </a:rPr>
              <a:t>AGC</a:t>
            </a:r>
          </a:p>
          <a:p>
            <a:pP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京セラ／シスメックス／フォスター電機／横河電機</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タムロン</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テイ・エス テック／トヨタ車体</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日本通運／日立物流</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日立キャピタル</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p:txBody>
      </p:sp>
      <p:sp>
        <p:nvSpPr>
          <p:cNvPr id="20" name="正方形/長方形 19"/>
          <p:cNvSpPr/>
          <p:nvPr/>
        </p:nvSpPr>
        <p:spPr>
          <a:xfrm>
            <a:off x="1965839" y="2921052"/>
            <a:ext cx="1825217" cy="1169551"/>
          </a:xfrm>
          <a:prstGeom prst="rect">
            <a:avLst/>
          </a:prstGeom>
        </p:spPr>
        <p:txBody>
          <a:bodyPr wrap="square">
            <a:spAutoFit/>
          </a:bodyPr>
          <a:lstStyle/>
          <a:p>
            <a:pPr algn="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食料品：</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algn="r" defTabSz="914400" fontAlgn="base">
              <a:spcBef>
                <a:spcPct val="0"/>
              </a:spcBef>
              <a:defRPr/>
            </a:pPr>
            <a:r>
              <a:rPr lang="ja-JP" altLang="en-US" sz="1400" kern="100" dirty="0">
                <a:solidFill>
                  <a:prstClr val="black"/>
                </a:solidFill>
                <a:latin typeface="Meiryo UI" panose="020B0604030504040204" pitchFamily="50" charset="-128"/>
                <a:cs typeface="Times New Roman" panose="02020603050405020304" pitchFamily="18" charset="0"/>
              </a:rPr>
              <a:t>化学</a:t>
            </a:r>
            <a:r>
              <a:rPr lang="ja-JP" altLang="en-US" sz="1400" kern="100" dirty="0" smtClean="0">
                <a:solidFill>
                  <a:prstClr val="black"/>
                </a:solidFill>
                <a:latin typeface="Meiryo UI" panose="020B0604030504040204" pitchFamily="50" charset="-128"/>
                <a:cs typeface="Times New Roman" panose="02020603050405020304" pitchFamily="18" charset="0"/>
              </a:rPr>
              <a:t>：</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algn="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医薬品：</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algn="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電気</a:t>
            </a:r>
            <a:r>
              <a:rPr lang="ja-JP" altLang="en-US" sz="1400" kern="100" dirty="0">
                <a:solidFill>
                  <a:prstClr val="black"/>
                </a:solidFill>
                <a:latin typeface="Meiryo UI" panose="020B0604030504040204" pitchFamily="50" charset="-128"/>
                <a:cs typeface="Times New Roman" panose="02020603050405020304" pitchFamily="18" charset="0"/>
              </a:rPr>
              <a:t>機器</a:t>
            </a:r>
            <a:r>
              <a:rPr lang="ja-JP" altLang="en-US" sz="1400" kern="100" dirty="0" smtClean="0">
                <a:solidFill>
                  <a:prstClr val="black"/>
                </a:solidFill>
                <a:latin typeface="Meiryo UI" panose="020B0604030504040204" pitchFamily="50" charset="-128"/>
                <a:cs typeface="Times New Roman" panose="02020603050405020304" pitchFamily="18" charset="0"/>
              </a:rPr>
              <a:t>：</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algn="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その他</a:t>
            </a:r>
            <a:r>
              <a:rPr lang="ja-JP" altLang="en-US" sz="1400" kern="100" dirty="0">
                <a:solidFill>
                  <a:prstClr val="black"/>
                </a:solidFill>
                <a:latin typeface="Meiryo UI" panose="020B0604030504040204" pitchFamily="50" charset="-128"/>
                <a:cs typeface="Times New Roman" panose="02020603050405020304" pitchFamily="18" charset="0"/>
              </a:rPr>
              <a:t>製品</a:t>
            </a:r>
            <a:r>
              <a:rPr lang="ja-JP" altLang="en-US" sz="1400" kern="100" dirty="0" smtClean="0">
                <a:solidFill>
                  <a:prstClr val="black"/>
                </a:solidFill>
                <a:latin typeface="Meiryo UI" panose="020B0604030504040204" pitchFamily="50" charset="-128"/>
                <a:cs typeface="Times New Roman" panose="02020603050405020304" pitchFamily="18" charset="0"/>
              </a:rPr>
              <a:t>：</a:t>
            </a:r>
            <a:endParaRPr lang="ja-JP" altLang="ja-JP" sz="1400" kern="100" dirty="0" smtClean="0">
              <a:solidFill>
                <a:prstClr val="black"/>
              </a:solidFill>
              <a:latin typeface="Meiryo UI" panose="020B0604030504040204" pitchFamily="50" charset="-128"/>
              <a:cs typeface="Times New Roman" panose="02020603050405020304" pitchFamily="18" charset="0"/>
            </a:endParaRPr>
          </a:p>
        </p:txBody>
      </p:sp>
      <p:sp>
        <p:nvSpPr>
          <p:cNvPr id="21" name="テキスト ボックス 20"/>
          <p:cNvSpPr txBox="1"/>
          <p:nvPr/>
        </p:nvSpPr>
        <p:spPr>
          <a:xfrm>
            <a:off x="833915" y="2887666"/>
            <a:ext cx="1492716" cy="369332"/>
          </a:xfrm>
          <a:prstGeom prst="rect">
            <a:avLst/>
          </a:prstGeom>
          <a:noFill/>
        </p:spPr>
        <p:txBody>
          <a:bodyPr wrap="none" rtlCol="0">
            <a:spAutoFit/>
          </a:bodyPr>
          <a:lstStyle/>
          <a:p>
            <a:pPr marL="342900" indent="-342900" defTabSz="914400" fontAlgn="base">
              <a:spcBef>
                <a:spcPct val="0"/>
              </a:spcBef>
              <a:spcAft>
                <a:spcPct val="0"/>
              </a:spcAft>
              <a:buFont typeface="Wingdings" panose="05000000000000000000" pitchFamily="2" charset="2"/>
              <a:buChar char="l"/>
            </a:pPr>
            <a:r>
              <a:rPr lang="en-US" altLang="ja-JP" sz="1800" dirty="0" smtClean="0">
                <a:solidFill>
                  <a:prstClr val="black"/>
                </a:solidFill>
                <a:latin typeface="Segoe UI"/>
              </a:rPr>
              <a:t>2019</a:t>
            </a:r>
            <a:r>
              <a:rPr lang="ja-JP" altLang="en-US" sz="1800" dirty="0" smtClean="0">
                <a:solidFill>
                  <a:prstClr val="black"/>
                </a:solidFill>
                <a:latin typeface="Segoe UI"/>
              </a:rPr>
              <a:t>年度</a:t>
            </a:r>
          </a:p>
        </p:txBody>
      </p:sp>
      <p:sp>
        <p:nvSpPr>
          <p:cNvPr id="22" name="正方形/長方形 21"/>
          <p:cNvSpPr/>
          <p:nvPr/>
        </p:nvSpPr>
        <p:spPr>
          <a:xfrm>
            <a:off x="3631796" y="2921052"/>
            <a:ext cx="6556054" cy="1169551"/>
          </a:xfrm>
          <a:prstGeom prst="rect">
            <a:avLst/>
          </a:prstGeom>
        </p:spPr>
        <p:txBody>
          <a:bodyPr wrap="square">
            <a:spAutoFit/>
          </a:bodyPr>
          <a:lstStyle/>
          <a:p>
            <a:pP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キユーピー</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高砂香料工業</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田辺三菱製薬</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defTabSz="914400" fontAlgn="base">
              <a:spcBef>
                <a:spcPct val="0"/>
              </a:spcBef>
              <a:defRPr/>
            </a:pPr>
            <a:r>
              <a:rPr lang="en-US" altLang="ja-JP" sz="1400" kern="100" dirty="0" smtClean="0">
                <a:solidFill>
                  <a:prstClr val="black"/>
                </a:solidFill>
                <a:latin typeface="Meiryo UI" panose="020B0604030504040204" pitchFamily="50" charset="-128"/>
                <a:cs typeface="Times New Roman" panose="02020603050405020304" pitchFamily="18" charset="0"/>
              </a:rPr>
              <a:t>SCREEN</a:t>
            </a:r>
            <a:r>
              <a:rPr lang="ja-JP" altLang="en-US" sz="1400" kern="100" dirty="0" smtClean="0">
                <a:solidFill>
                  <a:prstClr val="black"/>
                </a:solidFill>
                <a:latin typeface="Meiryo UI" panose="020B0604030504040204" pitchFamily="50" charset="-128"/>
                <a:cs typeface="Times New Roman" panose="02020603050405020304" pitchFamily="18" charset="0"/>
              </a:rPr>
              <a:t>ホールディングス</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a:p>
            <a:pPr defTabSz="914400" fontAlgn="base">
              <a:spcBef>
                <a:spcPct val="0"/>
              </a:spcBef>
              <a:defRPr/>
            </a:pPr>
            <a:r>
              <a:rPr lang="ja-JP" altLang="en-US" sz="1400" kern="100" dirty="0" smtClean="0">
                <a:solidFill>
                  <a:prstClr val="black"/>
                </a:solidFill>
                <a:latin typeface="Meiryo UI" panose="020B0604030504040204" pitchFamily="50" charset="-128"/>
                <a:cs typeface="Times New Roman" panose="02020603050405020304" pitchFamily="18" charset="0"/>
              </a:rPr>
              <a:t>大建</a:t>
            </a:r>
            <a:r>
              <a:rPr lang="ja-JP" altLang="en-US" sz="1400" kern="100" dirty="0">
                <a:solidFill>
                  <a:prstClr val="black"/>
                </a:solidFill>
                <a:latin typeface="Meiryo UI" panose="020B0604030504040204" pitchFamily="50" charset="-128"/>
                <a:cs typeface="Times New Roman" panose="02020603050405020304" pitchFamily="18" charset="0"/>
              </a:rPr>
              <a:t>工業</a:t>
            </a:r>
            <a:endParaRPr lang="en-US" altLang="ja-JP" sz="1400" kern="100" dirty="0" smtClean="0">
              <a:solidFill>
                <a:prstClr val="black"/>
              </a:solidFill>
              <a:latin typeface="Meiryo UI" panose="020B0604030504040204" pitchFamily="50" charset="-128"/>
              <a:cs typeface="Times New Roman" panose="02020603050405020304" pitchFamily="18" charset="0"/>
            </a:endParaRPr>
          </a:p>
        </p:txBody>
      </p:sp>
      <p:sp>
        <p:nvSpPr>
          <p:cNvPr id="23" name="正方形/長方形 22"/>
          <p:cNvSpPr/>
          <p:nvPr/>
        </p:nvSpPr>
        <p:spPr>
          <a:xfrm>
            <a:off x="982674" y="3156819"/>
            <a:ext cx="1481147" cy="430887"/>
          </a:xfrm>
          <a:prstGeom prst="rect">
            <a:avLst/>
          </a:prstGeom>
        </p:spPr>
        <p:txBody>
          <a:bodyPr wrap="square">
            <a:spAutoFit/>
          </a:bodyPr>
          <a:lstStyle/>
          <a:p>
            <a:pPr algn="just" defTabSz="914400" fontAlgn="base">
              <a:spcBef>
                <a:spcPct val="0"/>
              </a:spcBef>
              <a:defRPr/>
            </a:pPr>
            <a:r>
              <a:rPr lang="ja-JP" altLang="ja-JP" sz="1100" kern="100" dirty="0" smtClean="0">
                <a:solidFill>
                  <a:prstClr val="black"/>
                </a:solidFill>
                <a:latin typeface="Meiryo UI" panose="020B0604030504040204" pitchFamily="50" charset="-128"/>
                <a:cs typeface="Times New Roman" panose="02020603050405020304" pitchFamily="18" charset="0"/>
              </a:rPr>
              <a:t>※</a:t>
            </a:r>
            <a:r>
              <a:rPr lang="en-US" altLang="ja-JP" sz="1100" kern="100" dirty="0" smtClean="0">
                <a:solidFill>
                  <a:prstClr val="black"/>
                </a:solidFill>
                <a:latin typeface="Meiryo UI" panose="020B0604030504040204" pitchFamily="50" charset="-128"/>
                <a:cs typeface="Times New Roman" panose="02020603050405020304" pitchFamily="18" charset="0"/>
              </a:rPr>
              <a:t>2019</a:t>
            </a:r>
            <a:r>
              <a:rPr lang="ja-JP" altLang="en-US" sz="1100" kern="100" dirty="0" smtClean="0">
                <a:solidFill>
                  <a:prstClr val="black"/>
                </a:solidFill>
                <a:latin typeface="Meiryo UI" panose="020B0604030504040204" pitchFamily="50" charset="-128"/>
                <a:cs typeface="Times New Roman" panose="02020603050405020304" pitchFamily="18" charset="0"/>
              </a:rPr>
              <a:t>年度は</a:t>
            </a:r>
            <a:r>
              <a:rPr lang="en-US" altLang="ja-JP" sz="1100" kern="100" dirty="0" smtClean="0">
                <a:solidFill>
                  <a:prstClr val="black"/>
                </a:solidFill>
                <a:latin typeface="Meiryo UI" panose="020B0604030504040204" pitchFamily="50" charset="-128"/>
                <a:cs typeface="Times New Roman" panose="02020603050405020304" pitchFamily="18" charset="0"/>
              </a:rPr>
              <a:t>SBT</a:t>
            </a:r>
          </a:p>
          <a:p>
            <a:pPr algn="just" defTabSz="914400" fontAlgn="base">
              <a:spcBef>
                <a:spcPct val="0"/>
              </a:spcBef>
              <a:defRPr/>
            </a:pPr>
            <a:r>
              <a:rPr lang="ja-JP" altLang="en-US" sz="1100" kern="100" dirty="0" smtClean="0">
                <a:solidFill>
                  <a:prstClr val="black"/>
                </a:solidFill>
                <a:latin typeface="Meiryo UI" panose="020B0604030504040204" pitchFamily="50" charset="-128"/>
                <a:cs typeface="Times New Roman" panose="02020603050405020304" pitchFamily="18" charset="0"/>
              </a:rPr>
              <a:t>設定支援と併せて実施</a:t>
            </a:r>
            <a:endParaRPr lang="en-US" altLang="ja-JP" sz="1100" kern="100" dirty="0">
              <a:solidFill>
                <a:prstClr val="black"/>
              </a:solidFill>
              <a:latin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8723949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参考資料</a:t>
            </a:r>
          </a:p>
        </p:txBody>
      </p:sp>
      <p:sp>
        <p:nvSpPr>
          <p:cNvPr id="24" name="コンテンツ プレースホルダー 2"/>
          <p:cNvSpPr txBox="1">
            <a:spLocks/>
          </p:cNvSpPr>
          <p:nvPr/>
        </p:nvSpPr>
        <p:spPr>
          <a:xfrm>
            <a:off x="671805" y="1816532"/>
            <a:ext cx="92822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spcAft>
                <a:spcPts val="0"/>
              </a:spcAft>
            </a:pPr>
            <a:r>
              <a:rPr lang="ja-JP" altLang="en-US" dirty="0">
                <a:latin typeface="Meiryo UI" panose="020B0604030504040204" pitchFamily="50" charset="-128"/>
                <a:ea typeface="Meiryo UI" panose="020B0604030504040204" pitchFamily="50" charset="-128"/>
              </a:rPr>
              <a:t>環境省「グリーン・バリューチェーンプラットフォーム」</a:t>
            </a:r>
            <a:endParaRPr lang="en-US" altLang="ja-JP" dirty="0">
              <a:latin typeface="Meiryo UI" panose="020B0604030504040204" pitchFamily="50" charset="-128"/>
              <a:ea typeface="Meiryo UI" panose="020B0604030504040204" pitchFamily="50" charset="-128"/>
            </a:endParaRPr>
          </a:p>
          <a:p>
            <a:pPr lvl="1" fontAlgn="auto">
              <a:spcAft>
                <a:spcPts val="0"/>
              </a:spcAft>
            </a:pPr>
            <a:r>
              <a:rPr lang="en-US" altLang="ja-JP" dirty="0">
                <a:latin typeface="Meiryo UI" panose="020B0604030504040204" pitchFamily="50" charset="-128"/>
                <a:ea typeface="Meiryo UI" panose="020B0604030504040204" pitchFamily="50" charset="-128"/>
              </a:rPr>
              <a:t>https://www.env.go.jp/earth/ondanka/supply_chain/gvc/</a:t>
            </a:r>
          </a:p>
        </p:txBody>
      </p:sp>
    </p:spTree>
    <p:extLst>
      <p:ext uri="{BB962C8B-B14F-4D97-AF65-F5344CB8AC3E}">
        <p14:creationId xmlns:p14="http://schemas.microsoft.com/office/powerpoint/2010/main" val="8647984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00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8296</Words>
  <Application>Microsoft Office PowerPoint</Application>
  <PresentationFormat>ユーザー設定</PresentationFormat>
  <Paragraphs>1693</Paragraphs>
  <Slides>97</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97</vt:i4>
      </vt:variant>
    </vt:vector>
  </HeadingPairs>
  <TitlesOfParts>
    <vt:vector size="109" baseType="lpstr">
      <vt:lpstr>HGPｺﾞｼｯｸM</vt:lpstr>
      <vt:lpstr>HGP創英角ｺﾞｼｯｸUB</vt:lpstr>
      <vt:lpstr>HGSｺﾞｼｯｸM</vt:lpstr>
      <vt:lpstr>Meiryo UI</vt:lpstr>
      <vt:lpstr>ＭＳ Ｐゴシック</vt:lpstr>
      <vt:lpstr>メイリオ</vt:lpstr>
      <vt:lpstr>游ゴシック</vt:lpstr>
      <vt:lpstr>Arial</vt:lpstr>
      <vt:lpstr>Segoe UI</vt:lpstr>
      <vt:lpstr>Times New Roman</vt:lpstr>
      <vt:lpstr>Wingdings</vt:lpstr>
      <vt:lpstr>Office テーマ</vt:lpstr>
      <vt:lpstr>サプライチェーン排出量の算定と削減に向けて</vt:lpstr>
      <vt:lpstr>PowerPoint プレゼンテーション</vt:lpstr>
      <vt:lpstr>サプライチェーン排出量とは？</vt:lpstr>
      <vt:lpstr>サプライチェーン排出量とは？</vt:lpstr>
      <vt:lpstr>自社の排出量の把握</vt:lpstr>
      <vt:lpstr>自社の排出からサプライチェーン全体の排出へ</vt:lpstr>
      <vt:lpstr>Scope3とは？</vt:lpstr>
      <vt:lpstr>Scope3の15のカテゴリ分類</vt:lpstr>
      <vt:lpstr>GHGプロトコルの概要</vt:lpstr>
      <vt:lpstr>環境省 基本ガイドライン</vt:lpstr>
      <vt:lpstr>サプライチェーン排出量の概念図 1/2</vt:lpstr>
      <vt:lpstr>サプライチェーン排出量の概念図 2/2</vt:lpstr>
      <vt:lpstr>なぜサプライチェーン排出量を 算定するのか？</vt:lpstr>
      <vt:lpstr>なぜサプライチェーン排出量を算定するのか？①</vt:lpstr>
      <vt:lpstr>自社のホットスポットはどのカテゴリかを知る</vt:lpstr>
      <vt:lpstr>排出量の大きいカテゴリ＝優先削減取組対象</vt:lpstr>
      <vt:lpstr>A電機におけるカテゴリ1の削減対策</vt:lpstr>
      <vt:lpstr>A電機におけるカテゴリ4の削減対策</vt:lpstr>
      <vt:lpstr>A電機におけるカテゴリ11の削減対策</vt:lpstr>
      <vt:lpstr>カテゴリ11の削減目標例</vt:lpstr>
      <vt:lpstr>なぜサプライチェーン排出量を算定するのか？②</vt:lpstr>
      <vt:lpstr>サプライチェーン上の削減はみんなの削減 1/2</vt:lpstr>
      <vt:lpstr>サプライチェーン上の削減はみんなの削減 2/2</vt:lpstr>
      <vt:lpstr>サプライチェーンは削減チャンスを広げる</vt:lpstr>
      <vt:lpstr>サプライヤーと連携した削減事例 1/3</vt:lpstr>
      <vt:lpstr>サプライヤーと連携した削減事例 2/3</vt:lpstr>
      <vt:lpstr>サプライヤーと連携した削減事例 3/3</vt:lpstr>
      <vt:lpstr>サプライチェーン排出量で考えれば削減チャンスもビジネスチャンスも広がる</vt:lpstr>
      <vt:lpstr>なぜサプライチェーン排出量を算定するのか？④</vt:lpstr>
      <vt:lpstr>サプライチェーン排出量をめぐる外部環境</vt:lpstr>
      <vt:lpstr>CDPによるサプライチェーン排出量の評価 1/2</vt:lpstr>
      <vt:lpstr>CDPによるサプライチェーン排出量の評価 2/2</vt:lpstr>
      <vt:lpstr>CDPの設問（Scope3）</vt:lpstr>
      <vt:lpstr>GRIスタンダードによるサプライチェーン排出量の開示 1/2</vt:lpstr>
      <vt:lpstr>GRIスタンダードによるサプライチェーン排出量の開示 2/2</vt:lpstr>
      <vt:lpstr>サプライチェーン排出量の外部環境のさらなる展開</vt:lpstr>
      <vt:lpstr>TCFDの最終報告書におけるサプライチェーン排出量の開示 1/4</vt:lpstr>
      <vt:lpstr>TCFDの最終報告書におけるサプライチェーン排出量の開示 2/4</vt:lpstr>
      <vt:lpstr>TCFDの最終報告書におけるサプライチェーン排出量の開示 3/4</vt:lpstr>
      <vt:lpstr>TCFDの最終報告書におけるサプライチェーン排出量の開示 4/4</vt:lpstr>
      <vt:lpstr>SBTによるサプライチェーン排出量の目標設定・削減推進</vt:lpstr>
      <vt:lpstr>サプライチェーン排出量の開示はESG投資につながる</vt:lpstr>
      <vt:lpstr>GPIFの選定したESG指数におけるサプライチェーン排出量</vt:lpstr>
      <vt:lpstr>FTSEにおけるサプライチェーン排出量の評価</vt:lpstr>
      <vt:lpstr>MSCIにおけるサプライチェーン排出量の評価</vt:lpstr>
      <vt:lpstr>サプライチェーン排出量の 算定の考え方</vt:lpstr>
      <vt:lpstr>サプライチェーン排出量の算定の流れ</vt:lpstr>
      <vt:lpstr>サプライチェーン排出量算定のポイント</vt:lpstr>
      <vt:lpstr>算定目的と範囲・精度</vt:lpstr>
      <vt:lpstr>算定カテゴリの抽出、カテゴリ内での算定対象の特定</vt:lpstr>
      <vt:lpstr>カテゴリの抽出、算定対象の特定の基準例</vt:lpstr>
      <vt:lpstr>各カテゴリの排出量の算定方法</vt:lpstr>
      <vt:lpstr>どちらの算定方法を選ぶべきか…</vt:lpstr>
      <vt:lpstr>一次データを利用するメリット</vt:lpstr>
      <vt:lpstr>CO2排出量算定の基本式</vt:lpstr>
      <vt:lpstr>サプライチェーン排出量算定に必要な資料</vt:lpstr>
      <vt:lpstr>排出原単位データベースには算定に必要な原単位が記載</vt:lpstr>
      <vt:lpstr>代表的なカテゴリの算定方法</vt:lpstr>
      <vt:lpstr>Scope3の代表カテゴリの算定方法</vt:lpstr>
      <vt:lpstr>カテゴリ1 購入した製品の製造やサービスによる排出</vt:lpstr>
      <vt:lpstr>カテゴリ1 演習問題</vt:lpstr>
      <vt:lpstr>排出原単位データベース　 [5] 産業連関表ベースの排出原単位</vt:lpstr>
      <vt:lpstr>排出原単位データベース　 [5] 産業連関表ベースの排出原単位</vt:lpstr>
      <vt:lpstr>カテゴリ1 演習問題</vt:lpstr>
      <vt:lpstr>カテゴリ4 調達輸送による排出</vt:lpstr>
      <vt:lpstr>カテゴリ4 調達輸送による排出</vt:lpstr>
      <vt:lpstr>カテゴリ4になるかカテゴリ9になるかは荷主かどうかで決まる</vt:lpstr>
      <vt:lpstr>カテゴリ11 販売した製品を使用することによる排出</vt:lpstr>
      <vt:lpstr>カテゴリ11 演習問題</vt:lpstr>
      <vt:lpstr>カテゴリ11 演習問題</vt:lpstr>
      <vt:lpstr>カテゴリ11 演習問題</vt:lpstr>
      <vt:lpstr>カテゴリ12 販売した製品を廃棄することによる排出</vt:lpstr>
      <vt:lpstr>サプライチェーン排出量の削減に向けて</vt:lpstr>
      <vt:lpstr>サプライチェーン排出量の削減</vt:lpstr>
      <vt:lpstr>サプライチェーン排出量サンプル　－B食品－</vt:lpstr>
      <vt:lpstr>B食品におけるカテゴリ1の削減対策</vt:lpstr>
      <vt:lpstr>削減の課題を解決するための「分析・評価」</vt:lpstr>
      <vt:lpstr>分析・評価の課題解決イメージ</vt:lpstr>
      <vt:lpstr>削減対策の優先順位づけ</vt:lpstr>
      <vt:lpstr>B食品を分析してみる</vt:lpstr>
      <vt:lpstr>B食品とサプライヤーとの連携</vt:lpstr>
      <vt:lpstr>カテゴリ1の削減目標例</vt:lpstr>
      <vt:lpstr>その他の削減目標例</vt:lpstr>
      <vt:lpstr>【参考①】削減貢献量について</vt:lpstr>
      <vt:lpstr>削減貢献量とは</vt:lpstr>
      <vt:lpstr>削減貢献量の例</vt:lpstr>
      <vt:lpstr>削減貢献量算定のニーズ</vt:lpstr>
      <vt:lpstr>削減貢献量はScope3でどう評価されるのか</vt:lpstr>
      <vt:lpstr>削減貢献につながってもScope3総量は増価する例①</vt:lpstr>
      <vt:lpstr>削減貢献につながってもScope3総量は増価する例②</vt:lpstr>
      <vt:lpstr>Scope3の範囲外にある削減貢献の例</vt:lpstr>
      <vt:lpstr>削減貢献量の課題</vt:lpstr>
      <vt:lpstr>削減貢献量のガイドライン</vt:lpstr>
      <vt:lpstr>【参考②】環境省サプライチェーン 排出量算定支援事業</vt:lpstr>
      <vt:lpstr>環境省 サプライチェーン排出量の算定支援</vt:lpstr>
      <vt:lpstr>参考資料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2021-02-26T10:48:20Z</dcterms:created>
  <dcterms:modified xsi:type="dcterms:W3CDTF">2023-03-09T06:18:48Z</dcterms:modified>
</cp:coreProperties>
</file>