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 id="2147484202" r:id="rId12"/>
  </p:sldMasterIdLst>
  <p:notesMasterIdLst>
    <p:notesMasterId r:id="rId17"/>
  </p:notesMasterIdLst>
  <p:handoutMasterIdLst>
    <p:handoutMasterId r:id="rId18"/>
  </p:handoutMasterIdLst>
  <p:sldIdLst>
    <p:sldId id="670" r:id="rId13"/>
    <p:sldId id="562" r:id="rId14"/>
    <p:sldId id="563" r:id="rId15"/>
    <p:sldId id="564" r:id="rId16"/>
  </p:sldIdLst>
  <p:sldSz cx="10691813" cy="7559675"/>
  <p:notesSz cx="7104063" cy="10234613"/>
  <p:custDataLst>
    <p:tags r:id="rId19"/>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1"/>
            <a:ext cx="9088041" cy="1620430"/>
          </a:xfrm>
        </p:spPr>
        <p:txBody>
          <a:bodyPr/>
          <a:lstStyle/>
          <a:p>
            <a:r>
              <a:rPr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8C12A7D-EC74-4D6B-9169-A83BD1F2F22E}"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C44D6ED-B981-478A-AFE6-1CF95059FE12}" type="slidenum">
              <a:rPr lang="ja-JP" altLang="en-US"/>
              <a:pPr>
                <a:defRPr/>
              </a:pPr>
              <a:t>‹#›</a:t>
            </a:fld>
            <a:endParaRPr lang="ja-JP" altLang="en-US"/>
          </a:p>
        </p:txBody>
      </p:sp>
    </p:spTree>
    <p:extLst>
      <p:ext uri="{BB962C8B-B14F-4D97-AF65-F5344CB8AC3E}">
        <p14:creationId xmlns:p14="http://schemas.microsoft.com/office/powerpoint/2010/main" val="2621379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2D2844D-1FC1-419E-AA4F-11EEC9680F74}"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5202CD5-BE5E-464B-8BF6-33EE8392C4FC}" type="slidenum">
              <a:rPr lang="ja-JP" altLang="en-US"/>
              <a:pPr>
                <a:defRPr/>
              </a:pPr>
              <a:t>‹#›</a:t>
            </a:fld>
            <a:endParaRPr lang="ja-JP" altLang="en-US"/>
          </a:p>
        </p:txBody>
      </p:sp>
    </p:spTree>
    <p:extLst>
      <p:ext uri="{BB962C8B-B14F-4D97-AF65-F5344CB8AC3E}">
        <p14:creationId xmlns:p14="http://schemas.microsoft.com/office/powerpoint/2010/main" val="24252159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3"/>
            <a:ext cx="9088041" cy="1501435"/>
          </a:xfrm>
        </p:spPr>
        <p:txBody>
          <a:bodyPr anchor="t"/>
          <a:lstStyle>
            <a:lvl1pPr algn="l">
              <a:defRPr sz="4317"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844580" y="3204114"/>
            <a:ext cx="9088041" cy="1653678"/>
          </a:xfr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79B277-BF93-4C99-B997-8B74CD413AB6}"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716D0F9-BAC7-45DB-BBB8-EF61C1701662}" type="slidenum">
              <a:rPr lang="ja-JP" altLang="en-US"/>
              <a:pPr>
                <a:defRPr/>
              </a:pPr>
              <a:t>‹#›</a:t>
            </a:fld>
            <a:endParaRPr lang="ja-JP" altLang="en-US"/>
          </a:p>
        </p:txBody>
      </p:sp>
    </p:spTree>
    <p:extLst>
      <p:ext uri="{BB962C8B-B14F-4D97-AF65-F5344CB8AC3E}">
        <p14:creationId xmlns:p14="http://schemas.microsoft.com/office/powerpoint/2010/main" val="359970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34591"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435005" y="1763926"/>
            <a:ext cx="4722217"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3E3D6544-1CAF-4FAA-97BE-59DE346FA9EC}"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D5CCCDE-F051-4526-9257-0778E907F7E8}" type="slidenum">
              <a:rPr lang="ja-JP" altLang="en-US"/>
              <a:pPr>
                <a:defRPr/>
              </a:pPr>
              <a:t>‹#›</a:t>
            </a:fld>
            <a:endParaRPr lang="ja-JP" altLang="en-US"/>
          </a:p>
        </p:txBody>
      </p:sp>
    </p:spTree>
    <p:extLst>
      <p:ext uri="{BB962C8B-B14F-4D97-AF65-F5344CB8AC3E}">
        <p14:creationId xmlns:p14="http://schemas.microsoft.com/office/powerpoint/2010/main" val="34190190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534591" y="1692178"/>
            <a:ext cx="472407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534591" y="2397397"/>
            <a:ext cx="472407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431293" y="1692178"/>
            <a:ext cx="4725930"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431293" y="2397397"/>
            <a:ext cx="4725930"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905F056-FAD6-4550-BCBD-C8007C21667A}" type="datetimeFigureOut">
              <a:rPr lang="ja-JP" altLang="en-US"/>
              <a:pPr>
                <a:defRPr/>
              </a:pPr>
              <a:t>2019/1/8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D9CD5CB-FEDE-43D7-93CE-F0760F20CDFE}" type="slidenum">
              <a:rPr lang="ja-JP" altLang="en-US"/>
              <a:pPr>
                <a:defRPr/>
              </a:pPr>
              <a:t>‹#›</a:t>
            </a:fld>
            <a:endParaRPr lang="ja-JP" altLang="en-US"/>
          </a:p>
        </p:txBody>
      </p:sp>
    </p:spTree>
    <p:extLst>
      <p:ext uri="{BB962C8B-B14F-4D97-AF65-F5344CB8AC3E}">
        <p14:creationId xmlns:p14="http://schemas.microsoft.com/office/powerpoint/2010/main" val="27824464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002538E-BC2B-4AA7-BC37-90D81B7F6009}" type="datetimeFigureOut">
              <a:rPr lang="ja-JP" altLang="en-US"/>
              <a:pPr>
                <a:defRPr/>
              </a:pPr>
              <a:t>2019/1/8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A140E741-BBEE-4174-93DF-F607D7163F7C}" type="slidenum">
              <a:rPr lang="ja-JP" altLang="en-US"/>
              <a:pPr>
                <a:defRPr/>
              </a:pPr>
              <a:t>‹#›</a:t>
            </a:fld>
            <a:endParaRPr lang="ja-JP" altLang="en-US"/>
          </a:p>
        </p:txBody>
      </p:sp>
    </p:spTree>
    <p:extLst>
      <p:ext uri="{BB962C8B-B14F-4D97-AF65-F5344CB8AC3E}">
        <p14:creationId xmlns:p14="http://schemas.microsoft.com/office/powerpoint/2010/main" val="20607987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95F66BE-92AF-4188-BBF8-E53CE85385B8}" type="datetimeFigureOut">
              <a:rPr lang="ja-JP" altLang="en-US"/>
              <a:pPr>
                <a:defRPr/>
              </a:pPr>
              <a:t>2019/1/8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0F5445CF-82FB-4961-ACF9-F67771E0AE3C}" type="slidenum">
              <a:rPr lang="ja-JP" altLang="en-US"/>
              <a:pPr>
                <a:defRPr/>
              </a:pPr>
              <a:t>‹#›</a:t>
            </a:fld>
            <a:endParaRPr lang="ja-JP" altLang="en-US"/>
          </a:p>
        </p:txBody>
      </p:sp>
    </p:spTree>
    <p:extLst>
      <p:ext uri="{BB962C8B-B14F-4D97-AF65-F5344CB8AC3E}">
        <p14:creationId xmlns:p14="http://schemas.microsoft.com/office/powerpoint/2010/main" val="11575810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300987"/>
            <a:ext cx="3517533" cy="1280945"/>
          </a:xfrm>
        </p:spPr>
        <p:txBody>
          <a:bodyPr anchor="b"/>
          <a:lstStyle>
            <a:lvl1pPr algn="l">
              <a:defRPr sz="2159" b="1"/>
            </a:lvl1pPr>
          </a:lstStyle>
          <a:p>
            <a:r>
              <a:rPr lang="ja-JP" altLang="en-US"/>
              <a:t>マスター タイトルの書式設定</a:t>
            </a:r>
          </a:p>
        </p:txBody>
      </p:sp>
      <p:sp>
        <p:nvSpPr>
          <p:cNvPr id="3" name="コンテンツ プレースホルダー 2"/>
          <p:cNvSpPr>
            <a:spLocks noGrp="1"/>
          </p:cNvSpPr>
          <p:nvPr>
            <p:ph idx="1"/>
          </p:nvPr>
        </p:nvSpPr>
        <p:spPr>
          <a:xfrm>
            <a:off x="4180203" y="300989"/>
            <a:ext cx="5977020"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534591" y="1581934"/>
            <a:ext cx="3517533"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8632FC63-3D75-42C7-8C22-8B4732F2EFD2}"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EDD0B0C-DEFE-4FCD-9100-77660D39B9D4}" type="slidenum">
              <a:rPr lang="ja-JP" altLang="en-US"/>
              <a:pPr>
                <a:defRPr/>
              </a:pPr>
              <a:t>‹#›</a:t>
            </a:fld>
            <a:endParaRPr lang="ja-JP" altLang="en-US"/>
          </a:p>
        </p:txBody>
      </p:sp>
    </p:spTree>
    <p:extLst>
      <p:ext uri="{BB962C8B-B14F-4D97-AF65-F5344CB8AC3E}">
        <p14:creationId xmlns:p14="http://schemas.microsoft.com/office/powerpoint/2010/main" val="23843735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59" b="1"/>
            </a:lvl1pPr>
          </a:lstStyle>
          <a:p>
            <a:r>
              <a:rPr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rtlCol="0">
            <a:normAutofit/>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ja-JP" altLang="en-US" noProof="0"/>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5B07A1F-1E59-45A5-AF16-FD98DBE102E1}" type="datetimeFigureOut">
              <a:rPr lang="ja-JP" altLang="en-US"/>
              <a:pPr>
                <a:defRPr/>
              </a:pPr>
              <a:t>2019/1/8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EA0DA16-4092-480F-ACA3-8E5ABB77D81B}" type="slidenum">
              <a:rPr lang="ja-JP" altLang="en-US"/>
              <a:pPr>
                <a:defRPr/>
              </a:pPr>
              <a:t>‹#›</a:t>
            </a:fld>
            <a:endParaRPr lang="ja-JP" altLang="en-US"/>
          </a:p>
        </p:txBody>
      </p:sp>
    </p:spTree>
    <p:extLst>
      <p:ext uri="{BB962C8B-B14F-4D97-AF65-F5344CB8AC3E}">
        <p14:creationId xmlns:p14="http://schemas.microsoft.com/office/powerpoint/2010/main" val="28627774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653E1435-4BA0-4E0C-8E85-2F2CDFBAA569}"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E1A22D02-7DCE-4389-A247-01316D70F2D7}" type="slidenum">
              <a:rPr lang="ja-JP" altLang="en-US"/>
              <a:pPr>
                <a:defRPr/>
              </a:pPr>
              <a:t>‹#›</a:t>
            </a:fld>
            <a:endParaRPr lang="ja-JP" altLang="en-US"/>
          </a:p>
        </p:txBody>
      </p:sp>
    </p:spTree>
    <p:extLst>
      <p:ext uri="{BB962C8B-B14F-4D97-AF65-F5344CB8AC3E}">
        <p14:creationId xmlns:p14="http://schemas.microsoft.com/office/powerpoint/2010/main" val="4301953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0CAE03B-0A99-43DD-891C-7E19935221F0}" type="datetimeFigureOut">
              <a:rPr lang="ja-JP" altLang="en-US"/>
              <a:pPr>
                <a:defRPr/>
              </a:pPr>
              <a:t>2019/1/8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ED740CE-F073-4517-98E4-E177B388DBAE}" type="slidenum">
              <a:rPr lang="ja-JP" altLang="en-US"/>
              <a:pPr>
                <a:defRPr/>
              </a:pPr>
              <a:t>‹#›</a:t>
            </a:fld>
            <a:endParaRPr lang="ja-JP" altLang="en-US"/>
          </a:p>
        </p:txBody>
      </p:sp>
    </p:spTree>
    <p:extLst>
      <p:ext uri="{BB962C8B-B14F-4D97-AF65-F5344CB8AC3E}">
        <p14:creationId xmlns:p14="http://schemas.microsoft.com/office/powerpoint/2010/main" val="341766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eaLnBrk="1" fontAlgn="auto" hangingPunct="1">
              <a:spcBef>
                <a:spcPts val="0"/>
              </a:spcBef>
              <a:spcAft>
                <a:spcPts val="0"/>
              </a:spcAft>
              <a:defRPr sz="1295">
                <a:solidFill>
                  <a:schemeClr val="tx1">
                    <a:tint val="75000"/>
                  </a:schemeClr>
                </a:solidFill>
                <a:latin typeface="+mn-lt"/>
                <a:ea typeface="+mn-ea"/>
                <a:cs typeface="+mn-cs"/>
              </a:defRPr>
            </a:lvl1pPr>
          </a:lstStyle>
          <a:p>
            <a:pPr>
              <a:defRPr/>
            </a:pPr>
            <a:fld id="{94E954A1-F416-45AB-8871-6DFCEB64F478}" type="datetimeFigureOut">
              <a:rPr lang="ja-JP" altLang="en-US"/>
              <a:pPr>
                <a:defRPr/>
              </a:pPr>
              <a:t>2019/1/8</a:t>
            </a:fld>
            <a:endParaRPr lang="ja-JP" altLang="en-US"/>
          </a:p>
        </p:txBody>
      </p:sp>
      <p:sp>
        <p:nvSpPr>
          <p:cNvPr id="5" name="フッター プレースホルダー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eaLnBrk="1" fontAlgn="auto" hangingPunct="1">
              <a:spcBef>
                <a:spcPts val="0"/>
              </a:spcBef>
              <a:spcAft>
                <a:spcPts val="0"/>
              </a:spcAft>
              <a:defRPr sz="1295">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95">
                <a:solidFill>
                  <a:srgbClr val="898989"/>
                </a:solidFill>
                <a:cs typeface="+mn-cs"/>
              </a:defRPr>
            </a:lvl1pPr>
          </a:lstStyle>
          <a:p>
            <a:pPr>
              <a:defRPr/>
            </a:pPr>
            <a:fld id="{F869D216-8EC3-449F-B6B0-428B3F2C787D}" type="slidenum">
              <a:rPr lang="ja-JP" altLang="en-US"/>
              <a:pPr>
                <a:defRPr/>
              </a:pPr>
              <a:t>‹#›</a:t>
            </a:fld>
            <a:endParaRPr lang="ja-JP" altLang="en-US"/>
          </a:p>
        </p:txBody>
      </p:sp>
      <p:sp>
        <p:nvSpPr>
          <p:cNvPr id="7"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7914010"/>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kumimoji="1" sz="4749" kern="1200">
          <a:solidFill>
            <a:schemeClr val="tx1"/>
          </a:solidFill>
          <a:latin typeface="+mj-lt"/>
          <a:ea typeface="+mj-ea"/>
          <a:cs typeface="メイリオ" pitchFamily="50" charset="-128"/>
        </a:defRPr>
      </a:lvl1pPr>
      <a:lvl2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2pPr>
      <a:lvl3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3pPr>
      <a:lvl4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4pPr>
      <a:lvl5pPr algn="ctr" rtl="0" eaLnBrk="0" fontAlgn="base" hangingPunct="0">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5pPr>
      <a:lvl6pPr marL="493456"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6pPr>
      <a:lvl7pPr marL="986912"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7pPr>
      <a:lvl8pPr marL="1480368"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8pPr>
      <a:lvl9pPr marL="1973824" algn="ctr" rtl="0" fontAlgn="base">
        <a:spcBef>
          <a:spcPct val="0"/>
        </a:spcBef>
        <a:spcAft>
          <a:spcPct val="0"/>
        </a:spcAft>
        <a:defRPr kumimoji="1" sz="4749">
          <a:solidFill>
            <a:schemeClr val="tx1"/>
          </a:solidFill>
          <a:latin typeface="Cambria" pitchFamily="18" charset="0"/>
          <a:ea typeface="メイリオ" pitchFamily="50" charset="-128"/>
          <a:cs typeface="メイリオ" pitchFamily="50" charset="-128"/>
        </a:defRPr>
      </a:lvl9pPr>
    </p:titleStyle>
    <p:bodyStyle>
      <a:lvl1pPr marL="370092" indent="-370092" algn="l" rtl="0" eaLnBrk="0" fontAlgn="base" hangingPunct="0">
        <a:spcBef>
          <a:spcPct val="20000"/>
        </a:spcBef>
        <a:spcAft>
          <a:spcPct val="0"/>
        </a:spcAft>
        <a:buFont typeface="Arial" panose="020B0604020202020204" pitchFamily="34" charset="0"/>
        <a:buChar char="•"/>
        <a:defRPr kumimoji="1" sz="3454" kern="1200">
          <a:solidFill>
            <a:schemeClr val="tx1"/>
          </a:solidFill>
          <a:latin typeface="+mn-lt"/>
          <a:ea typeface="+mn-ea"/>
          <a:cs typeface="メイリオ" pitchFamily="50" charset="-128"/>
        </a:defRPr>
      </a:lvl1pPr>
      <a:lvl2pPr marL="801866" indent="-308410" algn="l" rtl="0" eaLnBrk="0" fontAlgn="base" hangingPunct="0">
        <a:spcBef>
          <a:spcPct val="20000"/>
        </a:spcBef>
        <a:spcAft>
          <a:spcPct val="0"/>
        </a:spcAft>
        <a:buFont typeface="Arial" panose="020B0604020202020204" pitchFamily="34" charset="0"/>
        <a:buChar char="–"/>
        <a:defRPr kumimoji="1" sz="3022" kern="1200">
          <a:solidFill>
            <a:schemeClr val="tx1"/>
          </a:solidFill>
          <a:latin typeface="+mn-lt"/>
          <a:ea typeface="+mn-ea"/>
          <a:cs typeface="メイリオ" pitchFamily="50" charset="-128"/>
        </a:defRPr>
      </a:lvl2pPr>
      <a:lvl3pPr marL="1233640" indent="-246728" algn="l" rtl="0" eaLnBrk="0" fontAlgn="base" hangingPunct="0">
        <a:spcBef>
          <a:spcPct val="20000"/>
        </a:spcBef>
        <a:spcAft>
          <a:spcPct val="0"/>
        </a:spcAft>
        <a:buFont typeface="Arial" panose="020B0604020202020204" pitchFamily="34" charset="0"/>
        <a:buChar char="•"/>
        <a:defRPr kumimoji="1" sz="2590" kern="1200">
          <a:solidFill>
            <a:schemeClr val="tx1"/>
          </a:solidFill>
          <a:latin typeface="+mn-lt"/>
          <a:ea typeface="+mn-ea"/>
          <a:cs typeface="メイリオ" pitchFamily="50" charset="-128"/>
        </a:defRPr>
      </a:lvl3pPr>
      <a:lvl4pPr marL="1727096"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4pPr>
      <a:lvl5pPr marL="2220552" indent="-246728" algn="l" rtl="0" eaLnBrk="0" fontAlgn="base" hangingPunct="0">
        <a:spcBef>
          <a:spcPct val="20000"/>
        </a:spcBef>
        <a:spcAft>
          <a:spcPct val="0"/>
        </a:spcAft>
        <a:buFont typeface="Arial" panose="020B0604020202020204" pitchFamily="34" charset="0"/>
        <a:buChar char="»"/>
        <a:defRPr kumimoji="1" sz="2159" kern="1200">
          <a:solidFill>
            <a:schemeClr val="tx1"/>
          </a:solidFill>
          <a:latin typeface="+mn-lt"/>
          <a:ea typeface="+mn-ea"/>
          <a:cs typeface="メイリオ" pitchFamily="50" charset="-128"/>
        </a:defRPr>
      </a:lvl5pPr>
      <a:lvl6pPr marL="2714008"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7464"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0920"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4376" indent="-246728" algn="l" defTabSz="986912"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7"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129" y="671673"/>
            <a:ext cx="5775977" cy="67817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メイリオ"/>
              <a:ea typeface="メイリオ"/>
            </a:endParaRPr>
          </a:p>
        </p:txBody>
      </p:sp>
      <p:sp>
        <p:nvSpPr>
          <p:cNvPr id="11" name="テキスト ボックス 10"/>
          <p:cNvSpPr txBox="1"/>
          <p:nvPr/>
        </p:nvSpPr>
        <p:spPr>
          <a:xfrm>
            <a:off x="39410" y="671673"/>
            <a:ext cx="1154483"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メイリオ"/>
                <a:ea typeface="メイリオ"/>
              </a:rPr>
              <a:t>背景・目的</a:t>
            </a:r>
          </a:p>
        </p:txBody>
      </p:sp>
      <p:sp>
        <p:nvSpPr>
          <p:cNvPr id="12" name="テキスト ボックス 11"/>
          <p:cNvSpPr txBox="1"/>
          <p:nvPr/>
        </p:nvSpPr>
        <p:spPr>
          <a:xfrm>
            <a:off x="39410" y="4158506"/>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メイリオ"/>
                <a:ea typeface="メイリオ"/>
              </a:rPr>
              <a:t>事業概要</a:t>
            </a:r>
          </a:p>
        </p:txBody>
      </p:sp>
      <p:sp>
        <p:nvSpPr>
          <p:cNvPr id="2055" name="テキスト ボックス 19"/>
          <p:cNvSpPr txBox="1">
            <a:spLocks noChangeArrowheads="1"/>
          </p:cNvSpPr>
          <p:nvPr/>
        </p:nvSpPr>
        <p:spPr bwMode="auto">
          <a:xfrm>
            <a:off x="53117" y="1067476"/>
            <a:ext cx="5517249" cy="170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56" rIns="38856">
            <a:spAutoFit/>
          </a:bodyPr>
          <a:lstStyle>
            <a:lvl1pPr marL="179388" indent="-179388"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93613" indent="-193613" algn="just" defTabSz="986912" eaLnBrk="1" fontAlgn="base" hangingPunct="1">
              <a:lnSpc>
                <a:spcPct val="120000"/>
              </a:lnSpc>
              <a:spcBef>
                <a:spcPct val="0"/>
              </a:spcBef>
              <a:spcAft>
                <a:spcPts val="324"/>
              </a:spcAft>
              <a:buFont typeface="Wingdings" pitchFamily="2" charset="2"/>
              <a:buChar char="l"/>
              <a:defRPr/>
            </a:pPr>
            <a:r>
              <a:rPr lang="en-US" altLang="ja-JP" sz="1187" dirty="0">
                <a:solidFill>
                  <a:prstClr val="black"/>
                </a:solidFill>
                <a:latin typeface="メイリオ"/>
                <a:ea typeface="メイリオ"/>
              </a:rPr>
              <a:t>2030</a:t>
            </a:r>
            <a:r>
              <a:rPr lang="ja-JP" altLang="en-US" sz="1187" dirty="0">
                <a:solidFill>
                  <a:prstClr val="black"/>
                </a:solidFill>
                <a:latin typeface="メイリオ"/>
                <a:ea typeface="メイリオ"/>
              </a:rPr>
              <a:t>年度に</a:t>
            </a:r>
            <a:r>
              <a:rPr lang="en-US" altLang="ja-JP" sz="1187" dirty="0">
                <a:solidFill>
                  <a:prstClr val="black"/>
                </a:solidFill>
                <a:latin typeface="メイリオ"/>
                <a:ea typeface="メイリオ"/>
              </a:rPr>
              <a:t>26</a:t>
            </a:r>
            <a:r>
              <a:rPr lang="ja-JP" altLang="en-US" sz="1187" dirty="0">
                <a:solidFill>
                  <a:prstClr val="black"/>
                </a:solidFill>
                <a:latin typeface="メイリオ"/>
                <a:ea typeface="メイリオ"/>
              </a:rPr>
              <a:t>％減の</a:t>
            </a:r>
            <a:r>
              <a:rPr lang="en-US" altLang="ja-JP" sz="1187" dirty="0">
                <a:solidFill>
                  <a:prstClr val="black"/>
                </a:solidFill>
                <a:latin typeface="メイリオ"/>
                <a:ea typeface="メイリオ"/>
              </a:rPr>
              <a:t>CO2</a:t>
            </a:r>
            <a:r>
              <a:rPr lang="ja-JP" altLang="en-US" sz="1187" dirty="0">
                <a:solidFill>
                  <a:prstClr val="black"/>
                </a:solidFill>
                <a:latin typeface="メイリオ"/>
                <a:ea typeface="メイリオ"/>
              </a:rPr>
              <a:t>排出削減目標の達成のためには、運輸部門の</a:t>
            </a:r>
            <a:r>
              <a:rPr lang="en-US" altLang="ja-JP" sz="1187" dirty="0">
                <a:solidFill>
                  <a:prstClr val="black"/>
                </a:solidFill>
                <a:latin typeface="メイリオ"/>
                <a:ea typeface="メイリオ"/>
              </a:rPr>
              <a:t>CO2</a:t>
            </a:r>
            <a:r>
              <a:rPr lang="ja-JP" altLang="en-US" sz="1187" dirty="0">
                <a:solidFill>
                  <a:prstClr val="black"/>
                </a:solidFill>
                <a:latin typeface="メイリオ"/>
                <a:ea typeface="メイリオ"/>
              </a:rPr>
              <a:t>排出量を３割削減する必要があり、マイカー等のエネルギー起源ＣＯ２を多く排出する交通手段から低炭素な交通への転換が不可欠である。</a:t>
            </a:r>
            <a:endParaRPr lang="en-US" altLang="ja-JP" sz="1187" dirty="0">
              <a:solidFill>
                <a:prstClr val="black"/>
              </a:solidFill>
              <a:latin typeface="メイリオ"/>
              <a:ea typeface="メイリオ"/>
            </a:endParaRPr>
          </a:p>
          <a:p>
            <a:pPr marL="193613" indent="-193613" algn="just" defTabSz="986912" eaLnBrk="1" fontAlgn="base" hangingPunct="1">
              <a:lnSpc>
                <a:spcPct val="120000"/>
              </a:lnSpc>
              <a:spcBef>
                <a:spcPct val="0"/>
              </a:spcBef>
              <a:spcAft>
                <a:spcPts val="324"/>
              </a:spcAft>
              <a:buFont typeface="Wingdings" pitchFamily="2" charset="2"/>
              <a:buChar char="l"/>
              <a:defRPr/>
            </a:pPr>
            <a:r>
              <a:rPr lang="ja-JP" altLang="en-US" sz="1187" dirty="0">
                <a:solidFill>
                  <a:prstClr val="black"/>
                </a:solidFill>
                <a:latin typeface="メイリオ"/>
                <a:ea typeface="メイリオ"/>
              </a:rPr>
              <a:t>マイカー等からの転換を達成するには、地方都市部における</a:t>
            </a:r>
            <a:r>
              <a:rPr lang="en-US" altLang="ja-JP" sz="1187" dirty="0">
                <a:solidFill>
                  <a:prstClr val="black"/>
                </a:solidFill>
                <a:latin typeface="メイリオ"/>
                <a:ea typeface="メイリオ"/>
              </a:rPr>
              <a:t>LRT</a:t>
            </a:r>
            <a:r>
              <a:rPr lang="ja-JP" altLang="en-US" sz="1187" dirty="0">
                <a:solidFill>
                  <a:prstClr val="black"/>
                </a:solidFill>
                <a:latin typeface="メイリオ"/>
                <a:ea typeface="メイリオ"/>
              </a:rPr>
              <a:t>・</a:t>
            </a:r>
            <a:r>
              <a:rPr lang="en-US" altLang="ja-JP" sz="1187" dirty="0">
                <a:solidFill>
                  <a:prstClr val="black"/>
                </a:solidFill>
                <a:latin typeface="メイリオ"/>
                <a:ea typeface="メイリオ"/>
              </a:rPr>
              <a:t>BRT</a:t>
            </a:r>
            <a:r>
              <a:rPr lang="ja-JP" altLang="en-US" sz="1187" dirty="0">
                <a:solidFill>
                  <a:prstClr val="black"/>
                </a:solidFill>
                <a:latin typeface="メイリオ"/>
                <a:ea typeface="メイリオ"/>
              </a:rPr>
              <a:t>等の低炭素な公共交通機関の導入や利便性の向上が必要。</a:t>
            </a:r>
            <a:endParaRPr lang="en-US" altLang="ja-JP" sz="1187" dirty="0">
              <a:solidFill>
                <a:prstClr val="black"/>
              </a:solidFill>
              <a:latin typeface="メイリオ"/>
              <a:ea typeface="メイリオ"/>
            </a:endParaRPr>
          </a:p>
          <a:p>
            <a:pPr marL="193613" indent="-193613" algn="just" defTabSz="986912" eaLnBrk="1" fontAlgn="base" hangingPunct="1">
              <a:lnSpc>
                <a:spcPct val="120000"/>
              </a:lnSpc>
              <a:spcBef>
                <a:spcPct val="0"/>
              </a:spcBef>
              <a:spcAft>
                <a:spcPts val="324"/>
              </a:spcAft>
              <a:buFont typeface="Wingdings" pitchFamily="2" charset="2"/>
              <a:buChar char="l"/>
              <a:defRPr/>
            </a:pPr>
            <a:r>
              <a:rPr lang="ja-JP" altLang="en-US" sz="1187" dirty="0">
                <a:solidFill>
                  <a:prstClr val="black"/>
                </a:solidFill>
                <a:latin typeface="メイリオ"/>
                <a:ea typeface="メイリオ"/>
              </a:rPr>
              <a:t>鉄軌道事業者においては、先進的な設備・機器の導入や、回生電力を有効に活用できるネットワークの構築を通じた低炭素化の促進が必要である。</a:t>
            </a:r>
            <a:endParaRPr lang="en-US" altLang="ja-JP" sz="1187" dirty="0">
              <a:solidFill>
                <a:prstClr val="black"/>
              </a:solidFill>
              <a:latin typeface="メイリオ"/>
              <a:ea typeface="メイリオ"/>
            </a:endParaRPr>
          </a:p>
        </p:txBody>
      </p:sp>
      <p:sp>
        <p:nvSpPr>
          <p:cNvPr id="19" name="テキスト ボックス 18"/>
          <p:cNvSpPr txBox="1"/>
          <p:nvPr/>
        </p:nvSpPr>
        <p:spPr>
          <a:xfrm>
            <a:off x="39410" y="5642338"/>
            <a:ext cx="1578070" cy="32483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defTabSz="986912">
              <a:defRPr/>
            </a:pPr>
            <a:r>
              <a:rPr lang="ja-JP" altLang="en-US" sz="1511" dirty="0">
                <a:solidFill>
                  <a:prstClr val="black"/>
                </a:solidFill>
                <a:latin typeface="メイリオ"/>
                <a:ea typeface="メイリオ"/>
              </a:rPr>
              <a:t>期待される効果</a:t>
            </a:r>
          </a:p>
        </p:txBody>
      </p:sp>
      <p:pic>
        <p:nvPicPr>
          <p:cNvPr id="30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3"/>
          <p:cNvSpPr>
            <a:spLocks noChangeArrowheads="1"/>
          </p:cNvSpPr>
          <p:nvPr/>
        </p:nvSpPr>
        <p:spPr bwMode="auto">
          <a:xfrm>
            <a:off x="824161" y="78825"/>
            <a:ext cx="9847090" cy="536305"/>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fontAlgn="base">
              <a:spcBef>
                <a:spcPct val="0"/>
              </a:spcBef>
              <a:spcAft>
                <a:spcPct val="0"/>
              </a:spcAft>
              <a:defRPr/>
            </a:pPr>
            <a:r>
              <a:rPr lang="ja-JP" altLang="en-US" sz="1295" b="1" dirty="0">
                <a:solidFill>
                  <a:prstClr val="white"/>
                </a:solidFill>
                <a:latin typeface="メイリオ"/>
                <a:ea typeface="メイリオ"/>
                <a:cs typeface="メイリオ" panose="020B0604030504040204" pitchFamily="50" charset="-128"/>
              </a:rPr>
              <a:t>公共交通機関の低炭素化と利用促進に向けた設備整備事業</a:t>
            </a:r>
            <a:endParaRPr lang="en-US" altLang="ja-JP" sz="1295" b="1" dirty="0">
              <a:solidFill>
                <a:prstClr val="white"/>
              </a:solidFill>
              <a:latin typeface="メイリオ"/>
              <a:ea typeface="メイリオ"/>
              <a:cs typeface="メイリオ" panose="020B0604030504040204" pitchFamily="50" charset="-128"/>
            </a:endParaRPr>
          </a:p>
          <a:p>
            <a:pPr defTabSz="986912" fontAlgn="base">
              <a:spcBef>
                <a:spcPct val="0"/>
              </a:spcBef>
              <a:spcAft>
                <a:spcPct val="0"/>
              </a:spcAft>
              <a:defRPr/>
            </a:pPr>
            <a:r>
              <a:rPr lang="ja-JP" altLang="en-US" sz="1295" b="1" dirty="0">
                <a:solidFill>
                  <a:prstClr val="white"/>
                </a:solidFill>
                <a:latin typeface="メイリオ"/>
                <a:ea typeface="メイリオ"/>
                <a:cs typeface="メイリオ" panose="020B0604030504040204" pitchFamily="50" charset="-128"/>
              </a:rPr>
              <a:t>（国土交通省連携事業）</a:t>
            </a:r>
            <a:endParaRPr lang="en-US" altLang="ja-JP" sz="1295" b="1" dirty="0">
              <a:solidFill>
                <a:prstClr val="white"/>
              </a:solidFill>
              <a:latin typeface="メイリオ"/>
              <a:ea typeface="メイリオ"/>
              <a:cs typeface="メイリオ" panose="020B0604030504040204" pitchFamily="50" charset="-128"/>
            </a:endParaRPr>
          </a:p>
        </p:txBody>
      </p:sp>
      <p:sp>
        <p:nvSpPr>
          <p:cNvPr id="3081" name="テキスト ボックス 25"/>
          <p:cNvSpPr txBox="1">
            <a:spLocks noChangeArrowheads="1"/>
          </p:cNvSpPr>
          <p:nvPr/>
        </p:nvSpPr>
        <p:spPr bwMode="auto">
          <a:xfrm>
            <a:off x="53117" y="6029573"/>
            <a:ext cx="5517249" cy="14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12" rIns="38856">
            <a:spAutoFit/>
          </a:bodyPr>
          <a:lstStyle>
            <a:lvl1pPr marL="179388" indent="-179388">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3613" indent="-193613" algn="just" defTabSz="986912" fontAlgn="base">
              <a:lnSpc>
                <a:spcPct val="120000"/>
              </a:lnSpc>
              <a:spcBef>
                <a:spcPct val="0"/>
              </a:spcBef>
              <a:spcAft>
                <a:spcPct val="0"/>
              </a:spcAft>
              <a:buFont typeface="Wingdings" panose="05000000000000000000" pitchFamily="2" charset="2"/>
              <a:buChar char="l"/>
            </a:pPr>
            <a:r>
              <a:rPr lang="ja-JP" altLang="en-US" sz="1187">
                <a:solidFill>
                  <a:prstClr val="black"/>
                </a:solidFill>
                <a:latin typeface="メイリオ" panose="020B0604030504040204" pitchFamily="50" charset="-128"/>
              </a:rPr>
              <a:t>マイカーから公共交通へのシフトによる自動車の使用抑制及び渋滞緩和による</a:t>
            </a:r>
            <a:r>
              <a:rPr lang="en-US" altLang="ja-JP" sz="1187">
                <a:solidFill>
                  <a:prstClr val="black"/>
                </a:solidFill>
                <a:latin typeface="メイリオ" panose="020B0604030504040204" pitchFamily="50" charset="-128"/>
              </a:rPr>
              <a:t>CO2</a:t>
            </a:r>
            <a:r>
              <a:rPr lang="ja-JP" altLang="en-US" sz="1187">
                <a:solidFill>
                  <a:prstClr val="black"/>
                </a:solidFill>
                <a:latin typeface="メイリオ" panose="020B0604030504040204" pitchFamily="50" charset="-128"/>
              </a:rPr>
              <a:t>排出量削減、地域におけるマイカーから公共交通へのシフトの取組みをモデル事業として全国に周知することによる同種の取組の拡大</a:t>
            </a:r>
            <a:endParaRPr lang="en-US" altLang="ja-JP" sz="1187">
              <a:solidFill>
                <a:prstClr val="black"/>
              </a:solidFill>
              <a:latin typeface="メイリオ" panose="020B0604030504040204" pitchFamily="50" charset="-128"/>
            </a:endParaRPr>
          </a:p>
          <a:p>
            <a:pPr marL="193613" indent="-193613" algn="just" defTabSz="986912" fontAlgn="base">
              <a:lnSpc>
                <a:spcPct val="120000"/>
              </a:lnSpc>
              <a:spcBef>
                <a:spcPct val="0"/>
              </a:spcBef>
              <a:spcAft>
                <a:spcPct val="0"/>
              </a:spcAft>
              <a:buFont typeface="Wingdings" panose="05000000000000000000" pitchFamily="2" charset="2"/>
              <a:buChar char="l"/>
            </a:pPr>
            <a:r>
              <a:rPr lang="ja-JP" altLang="en-US" sz="1187">
                <a:solidFill>
                  <a:prstClr val="black"/>
                </a:solidFill>
                <a:latin typeface="メイリオ" panose="020B0604030504040204" pitchFamily="50" charset="-128"/>
              </a:rPr>
              <a:t>鉄道車両への</a:t>
            </a:r>
            <a:r>
              <a:rPr lang="en-US" altLang="ja-JP" sz="1187">
                <a:solidFill>
                  <a:prstClr val="black"/>
                </a:solidFill>
                <a:latin typeface="メイリオ" panose="020B0604030504040204" pitchFamily="50" charset="-128"/>
              </a:rPr>
              <a:t>SiC</a:t>
            </a:r>
            <a:r>
              <a:rPr lang="ja-JP" altLang="en-US" sz="1187">
                <a:solidFill>
                  <a:prstClr val="black"/>
                </a:solidFill>
                <a:latin typeface="メイリオ" panose="020B0604030504040204" pitchFamily="50" charset="-128"/>
              </a:rPr>
              <a:t>インバータ等先進的技術の導入加速、自立的普及を促進するとともに、回生電力の有効活用に資する設備の導入を促進し、鉄道システム全体の更なる省エネ化を加速</a:t>
            </a:r>
            <a:endParaRPr lang="en-US" altLang="ja-JP" sz="1187">
              <a:solidFill>
                <a:prstClr val="black"/>
              </a:solidFill>
              <a:latin typeface="メイリオ" panose="020B0604030504040204" pitchFamily="50" charset="-128"/>
            </a:endParaRPr>
          </a:p>
        </p:txBody>
      </p:sp>
      <p:sp>
        <p:nvSpPr>
          <p:cNvPr id="3082" name="テキスト ボックス 33"/>
          <p:cNvSpPr txBox="1">
            <a:spLocks noChangeArrowheads="1"/>
          </p:cNvSpPr>
          <p:nvPr/>
        </p:nvSpPr>
        <p:spPr bwMode="auto">
          <a:xfrm>
            <a:off x="53117" y="4530320"/>
            <a:ext cx="5517249" cy="96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712" rIns="38856">
            <a:spAutoFit/>
          </a:bodyPr>
          <a:lstStyle>
            <a:lvl1pPr marL="179388" indent="-179388">
              <a:spcBef>
                <a:spcPct val="20000"/>
              </a:spcBef>
              <a:buFont typeface="Arial" panose="020B0604020202020204" pitchFamily="34" charset="0"/>
              <a:buChar char="•"/>
              <a:defRPr kumimoji="1" sz="3200">
                <a:solidFill>
                  <a:schemeClr val="tx1"/>
                </a:solidFill>
                <a:latin typeface="Cambria" panose="02040503050406030204" pitchFamily="18" charset="0"/>
                <a:ea typeface="メイリオ" panose="020B060403050404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mbria" panose="02040503050406030204" pitchFamily="18" charset="0"/>
                <a:ea typeface="メイリオ" panose="020B060403050404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mbria" panose="02040503050406030204" pitchFamily="18" charset="0"/>
                <a:ea typeface="メイリオ" panose="020B060403050404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mbria" panose="02040503050406030204" pitchFamily="18" charset="0"/>
                <a:ea typeface="メイリオ" panose="020B0604030504040204" pitchFamily="50" charset="-128"/>
              </a:defRPr>
            </a:lvl9pPr>
          </a:lstStyle>
          <a:p>
            <a:pPr marL="193613" indent="-193613" algn="just" defTabSz="986912" fontAlgn="base">
              <a:lnSpc>
                <a:spcPct val="120000"/>
              </a:lnSpc>
              <a:spcBef>
                <a:spcPct val="0"/>
              </a:spcBef>
              <a:spcAft>
                <a:spcPct val="0"/>
              </a:spcAft>
              <a:buFont typeface="Wingdings" panose="05000000000000000000" pitchFamily="2" charset="2"/>
              <a:buChar char="l"/>
              <a:defRPr/>
            </a:pPr>
            <a:r>
              <a:rPr lang="ja-JP" altLang="en-US" sz="1187" dirty="0">
                <a:solidFill>
                  <a:prstClr val="black"/>
                </a:solidFill>
                <a:latin typeface="メイリオ"/>
              </a:rPr>
              <a:t>省</a:t>
            </a:r>
            <a:r>
              <a:rPr lang="en-US" altLang="ja-JP" sz="1187" dirty="0">
                <a:solidFill>
                  <a:prstClr val="black"/>
                </a:solidFill>
                <a:latin typeface="メイリオ"/>
              </a:rPr>
              <a:t>CO2</a:t>
            </a:r>
            <a:r>
              <a:rPr lang="ja-JP" altLang="en-US" sz="1187" dirty="0">
                <a:solidFill>
                  <a:prstClr val="black"/>
                </a:solidFill>
                <a:latin typeface="メイリオ"/>
              </a:rPr>
              <a:t>を目標に掲げた公共交通に関する計画に基づく取組の経費について支援する。</a:t>
            </a:r>
            <a:endParaRPr lang="en-US" altLang="ja-JP" sz="1187" dirty="0">
              <a:solidFill>
                <a:prstClr val="black"/>
              </a:solidFill>
              <a:latin typeface="メイリオ" panose="020B0604030504040204" pitchFamily="50" charset="-128"/>
            </a:endParaRPr>
          </a:p>
          <a:p>
            <a:pPr marL="193613" indent="-193613" algn="just" defTabSz="986912" fontAlgn="base">
              <a:lnSpc>
                <a:spcPct val="120000"/>
              </a:lnSpc>
              <a:spcBef>
                <a:spcPct val="0"/>
              </a:spcBef>
              <a:spcAft>
                <a:spcPct val="0"/>
              </a:spcAft>
              <a:buFont typeface="Wingdings" panose="05000000000000000000" pitchFamily="2" charset="2"/>
              <a:buChar char="l"/>
              <a:defRPr/>
            </a:pPr>
            <a:r>
              <a:rPr lang="ja-JP" altLang="en-US" sz="1187" dirty="0">
                <a:solidFill>
                  <a:prstClr val="black"/>
                </a:solidFill>
                <a:latin typeface="メイリオ" panose="020B0604030504040204" pitchFamily="50" charset="-128"/>
              </a:rPr>
              <a:t>鉄軌道事業者における先進的な省エネ設備・機器の導入、回生電力の有効活動に資する設備の導入を支援する。</a:t>
            </a:r>
            <a:endParaRPr lang="en-US" altLang="ja-JP" sz="1187" dirty="0">
              <a:solidFill>
                <a:prstClr val="black"/>
              </a:solidFill>
              <a:latin typeface="メイリオ" panose="020B0604030504040204" pitchFamily="50" charset="-128"/>
            </a:endParaRPr>
          </a:p>
        </p:txBody>
      </p:sp>
      <p:sp>
        <p:nvSpPr>
          <p:cNvPr id="13" name="テキスト ボックス 12"/>
          <p:cNvSpPr txBox="1"/>
          <p:nvPr/>
        </p:nvSpPr>
        <p:spPr bwMode="auto">
          <a:xfrm>
            <a:off x="39409" y="2792901"/>
            <a:ext cx="1348446"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メイリオ"/>
                <a:ea typeface="メイリオ"/>
              </a:rPr>
              <a:t>事業スキーム</a:t>
            </a:r>
          </a:p>
        </p:txBody>
      </p:sp>
      <p:grpSp>
        <p:nvGrpSpPr>
          <p:cNvPr id="3084" name="グループ化 3"/>
          <p:cNvGrpSpPr>
            <a:grpSpLocks/>
          </p:cNvGrpSpPr>
          <p:nvPr/>
        </p:nvGrpSpPr>
        <p:grpSpPr bwMode="auto">
          <a:xfrm>
            <a:off x="436926" y="3217831"/>
            <a:ext cx="4965524" cy="711937"/>
            <a:chOff x="106438" y="2348880"/>
            <a:chExt cx="4600548" cy="659289"/>
          </a:xfrm>
        </p:grpSpPr>
        <p:cxnSp>
          <p:nvCxnSpPr>
            <p:cNvPr id="27" name="直線矢印コネクタ 26"/>
            <p:cNvCxnSpPr/>
            <p:nvPr/>
          </p:nvCxnSpPr>
          <p:spPr bwMode="auto">
            <a:xfrm>
              <a:off x="601735" y="2732867"/>
              <a:ext cx="792157" cy="952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9" name="テキスト ボックス 58"/>
            <p:cNvSpPr txBox="1">
              <a:spLocks noChangeArrowheads="1"/>
            </p:cNvSpPr>
            <p:nvPr/>
          </p:nvSpPr>
          <p:spPr bwMode="auto">
            <a:xfrm>
              <a:off x="501723" y="2350467"/>
              <a:ext cx="1011232" cy="42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187" kern="0" dirty="0">
                  <a:solidFill>
                    <a:prstClr val="black"/>
                  </a:solidFill>
                  <a:latin typeface="メイリオ"/>
                  <a:ea typeface="メイリオ"/>
                </a:rPr>
                <a:t>（補助率）</a:t>
              </a:r>
              <a:endParaRPr lang="en-US" altLang="ja-JP" sz="1187" kern="0" dirty="0">
                <a:solidFill>
                  <a:prstClr val="black"/>
                </a:solidFill>
                <a:latin typeface="メイリオ"/>
                <a:ea typeface="メイリオ"/>
              </a:endParaRPr>
            </a:p>
            <a:p>
              <a:pPr algn="ctr" defTabSz="986912" eaLnBrk="1" hangingPunct="1">
                <a:defRPr/>
              </a:pPr>
              <a:r>
                <a:rPr lang="ja-JP" altLang="en-US" sz="1187" kern="0" dirty="0">
                  <a:solidFill>
                    <a:prstClr val="black"/>
                  </a:solidFill>
                  <a:latin typeface="メイリオ"/>
                  <a:ea typeface="メイリオ"/>
                </a:rPr>
                <a:t>定額</a:t>
              </a:r>
            </a:p>
          </p:txBody>
        </p:sp>
        <p:sp>
          <p:nvSpPr>
            <p:cNvPr id="23" name="正方形/長方形 22"/>
            <p:cNvSpPr/>
            <p:nvPr/>
          </p:nvSpPr>
          <p:spPr bwMode="auto">
            <a:xfrm>
              <a:off x="106438" y="2417110"/>
              <a:ext cx="547684" cy="493470"/>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187" kern="0" dirty="0">
                  <a:solidFill>
                    <a:prstClr val="black"/>
                  </a:solidFill>
                  <a:latin typeface="メイリオ"/>
                  <a:ea typeface="メイリオ"/>
                  <a:cs typeface="メイリオ" panose="020B0604030504040204" pitchFamily="50" charset="-128"/>
                </a:rPr>
                <a:t>国</a:t>
              </a:r>
            </a:p>
          </p:txBody>
        </p:sp>
        <p:sp>
          <p:nvSpPr>
            <p:cNvPr id="31" name="正方形/長方形 30"/>
            <p:cNvSpPr/>
            <p:nvPr/>
          </p:nvSpPr>
          <p:spPr bwMode="auto">
            <a:xfrm>
              <a:off x="1406592" y="2417110"/>
              <a:ext cx="901695" cy="501404"/>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187" kern="0" dirty="0">
                  <a:solidFill>
                    <a:prstClr val="black"/>
                  </a:solidFill>
                  <a:latin typeface="メイリオ"/>
                  <a:ea typeface="メイリオ"/>
                  <a:cs typeface="メイリオ" panose="020B0604030504040204" pitchFamily="50" charset="-128"/>
                </a:rPr>
                <a:t>非営利法人</a:t>
              </a:r>
            </a:p>
          </p:txBody>
        </p:sp>
        <p:sp>
          <p:nvSpPr>
            <p:cNvPr id="33" name="テキスト ボックス 59"/>
            <p:cNvSpPr txBox="1">
              <a:spLocks noChangeArrowheads="1"/>
            </p:cNvSpPr>
            <p:nvPr/>
          </p:nvSpPr>
          <p:spPr bwMode="auto">
            <a:xfrm>
              <a:off x="2452749" y="2753494"/>
              <a:ext cx="1050919" cy="2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187" kern="0" dirty="0">
                  <a:solidFill>
                    <a:prstClr val="black"/>
                  </a:solidFill>
                  <a:latin typeface="メイリオ"/>
                  <a:ea typeface="メイリオ"/>
                </a:rPr>
                <a:t>補助金</a:t>
              </a:r>
            </a:p>
          </p:txBody>
        </p:sp>
        <p:sp>
          <p:nvSpPr>
            <p:cNvPr id="35" name="テキスト ボックス 55"/>
            <p:cNvSpPr txBox="1">
              <a:spLocks noChangeArrowheads="1"/>
            </p:cNvSpPr>
            <p:nvPr/>
          </p:nvSpPr>
          <p:spPr bwMode="auto">
            <a:xfrm>
              <a:off x="2294000" y="2348880"/>
              <a:ext cx="1354129" cy="42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algn="ctr" defTabSz="986912" eaLnBrk="1" hangingPunct="1">
                <a:defRPr/>
              </a:pPr>
              <a:r>
                <a:rPr lang="ja-JP" altLang="en-US" sz="1187" kern="0" dirty="0">
                  <a:solidFill>
                    <a:prstClr val="black"/>
                  </a:solidFill>
                  <a:latin typeface="メイリオ"/>
                  <a:ea typeface="メイリオ"/>
                </a:rPr>
                <a:t>（補助率）</a:t>
              </a:r>
              <a:endParaRPr lang="en-US" altLang="ja-JP" sz="1187" kern="0" dirty="0">
                <a:solidFill>
                  <a:prstClr val="black"/>
                </a:solidFill>
                <a:latin typeface="メイリオ"/>
                <a:ea typeface="メイリオ"/>
              </a:endParaRPr>
            </a:p>
            <a:p>
              <a:pPr algn="ctr" defTabSz="986912" eaLnBrk="1" hangingPunct="1">
                <a:defRPr/>
              </a:pPr>
              <a:r>
                <a:rPr lang="en-US" altLang="ja-JP" sz="1187" kern="0" dirty="0">
                  <a:solidFill>
                    <a:prstClr val="black"/>
                  </a:solidFill>
                  <a:latin typeface="メイリオ"/>
                  <a:ea typeface="メイリオ"/>
                </a:rPr>
                <a:t>1/4,1/3,1/2</a:t>
              </a:r>
              <a:endParaRPr lang="ja-JP" altLang="en-US" sz="1187" kern="0" dirty="0">
                <a:solidFill>
                  <a:prstClr val="black"/>
                </a:solidFill>
                <a:latin typeface="メイリオ"/>
                <a:ea typeface="メイリオ"/>
              </a:endParaRPr>
            </a:p>
          </p:txBody>
        </p:sp>
        <p:cxnSp>
          <p:nvCxnSpPr>
            <p:cNvPr id="36" name="直線矢印コネクタ 35"/>
            <p:cNvCxnSpPr/>
            <p:nvPr/>
          </p:nvCxnSpPr>
          <p:spPr bwMode="auto">
            <a:xfrm flipV="1">
              <a:off x="2336862" y="2732867"/>
              <a:ext cx="1295392"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38" name="正方形/長方形 37"/>
            <p:cNvSpPr/>
            <p:nvPr/>
          </p:nvSpPr>
          <p:spPr bwMode="auto">
            <a:xfrm>
              <a:off x="3608442" y="2417110"/>
              <a:ext cx="1098544" cy="487123"/>
            </a:xfrm>
            <a:prstGeom prst="rect">
              <a:avLst/>
            </a:prstGeom>
            <a:gradFill rotWithShape="1">
              <a:gsLst>
                <a:gs pos="0">
                  <a:srgbClr val="53548A">
                    <a:tint val="50000"/>
                    <a:satMod val="300000"/>
                  </a:srgbClr>
                </a:gs>
                <a:gs pos="35000">
                  <a:srgbClr val="53548A">
                    <a:tint val="37000"/>
                    <a:satMod val="300000"/>
                  </a:srgbClr>
                </a:gs>
                <a:gs pos="100000">
                  <a:srgbClr val="53548A">
                    <a:tint val="15000"/>
                    <a:satMod val="350000"/>
                  </a:srgbClr>
                </a:gs>
              </a:gsLst>
              <a:lin ang="16200000" scaled="1"/>
            </a:gradFill>
            <a:ln w="9525" cap="flat" cmpd="sng" algn="ctr">
              <a:solidFill>
                <a:srgbClr val="53548A">
                  <a:shade val="95000"/>
                  <a:satMod val="105000"/>
                </a:srgbClr>
              </a:solidFill>
              <a:prstDash val="solid"/>
            </a:ln>
            <a:effectLst>
              <a:outerShdw blurRad="40000" dist="20000" dir="5400000" rotWithShape="0">
                <a:srgbClr val="000000">
                  <a:alpha val="38000"/>
                </a:srgbClr>
              </a:outerShdw>
            </a:effectLst>
          </p:spPr>
          <p:txBody>
            <a:bodyPr anchor="ctr"/>
            <a:lstStyle/>
            <a:p>
              <a:pPr algn="ctr" defTabSz="986912">
                <a:defRPr/>
              </a:pPr>
              <a:r>
                <a:rPr kumimoji="0" lang="ja-JP" altLang="en-US" sz="1187" kern="0" dirty="0">
                  <a:solidFill>
                    <a:prstClr val="black"/>
                  </a:solidFill>
                  <a:latin typeface="メイリオ"/>
                  <a:ea typeface="メイリオ"/>
                  <a:cs typeface="メイリオ" panose="020B0604030504040204" pitchFamily="50" charset="-128"/>
                </a:rPr>
                <a:t>地方公共団体</a:t>
              </a:r>
              <a:endParaRPr kumimoji="0" lang="en-US" altLang="ja-JP" sz="1187" kern="0" dirty="0">
                <a:solidFill>
                  <a:prstClr val="black"/>
                </a:solidFill>
                <a:latin typeface="メイリオ"/>
                <a:ea typeface="メイリオ"/>
                <a:cs typeface="メイリオ" panose="020B0604030504040204" pitchFamily="50" charset="-128"/>
              </a:endParaRPr>
            </a:p>
            <a:p>
              <a:pPr algn="ctr" defTabSz="986912">
                <a:defRPr/>
              </a:pPr>
              <a:r>
                <a:rPr kumimoji="0" lang="ja-JP" altLang="en-US" sz="1187" kern="0" dirty="0">
                  <a:solidFill>
                    <a:prstClr val="black"/>
                  </a:solidFill>
                  <a:latin typeface="メイリオ"/>
                  <a:ea typeface="メイリオ"/>
                  <a:cs typeface="メイリオ" panose="020B0604030504040204" pitchFamily="50" charset="-128"/>
                </a:rPr>
                <a:t>民間企業等</a:t>
              </a:r>
              <a:endParaRPr kumimoji="0" lang="en-US" altLang="ja-JP" sz="1187" kern="0" dirty="0">
                <a:solidFill>
                  <a:prstClr val="black"/>
                </a:solidFill>
                <a:latin typeface="メイリオ"/>
                <a:ea typeface="メイリオ"/>
                <a:cs typeface="メイリオ" panose="020B0604030504040204" pitchFamily="50" charset="-128"/>
              </a:endParaRPr>
            </a:p>
          </p:txBody>
        </p:sp>
        <p:sp>
          <p:nvSpPr>
            <p:cNvPr id="40" name="テキスト ボックス 60"/>
            <p:cNvSpPr txBox="1">
              <a:spLocks noChangeArrowheads="1"/>
            </p:cNvSpPr>
            <p:nvPr/>
          </p:nvSpPr>
          <p:spPr bwMode="auto">
            <a:xfrm>
              <a:off x="741434" y="2748734"/>
              <a:ext cx="594369" cy="2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defTabSz="986912" eaLnBrk="1" hangingPunct="1">
                <a:defRPr/>
              </a:pPr>
              <a:r>
                <a:rPr lang="ja-JP" altLang="en-US" sz="1187" kern="0" dirty="0">
                  <a:solidFill>
                    <a:prstClr val="black"/>
                  </a:solidFill>
                  <a:latin typeface="メイリオ"/>
                  <a:ea typeface="メイリオ"/>
                </a:rPr>
                <a:t>補助金</a:t>
              </a:r>
            </a:p>
          </p:txBody>
        </p:sp>
      </p:grpSp>
      <p:sp>
        <p:nvSpPr>
          <p:cNvPr id="41" name="テキスト ボックス 40"/>
          <p:cNvSpPr txBox="1"/>
          <p:nvPr/>
        </p:nvSpPr>
        <p:spPr>
          <a:xfrm>
            <a:off x="5287650" y="128280"/>
            <a:ext cx="1931038" cy="391133"/>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nchor="ctr">
            <a:spAutoFit/>
          </a:bodyPr>
          <a:lstStyle/>
          <a:p>
            <a:pPr defTabSz="986912">
              <a:defRPr/>
            </a:pPr>
            <a:r>
              <a:rPr lang="en-US" altLang="ja-JP" sz="971" dirty="0">
                <a:solidFill>
                  <a:prstClr val="white"/>
                </a:solidFill>
                <a:latin typeface="Cambria"/>
                <a:ea typeface="メイリオ"/>
              </a:rPr>
              <a:t>2019</a:t>
            </a:r>
            <a:r>
              <a:rPr lang="ja-JP" altLang="ja-JP" sz="971" dirty="0">
                <a:solidFill>
                  <a:prstClr val="white"/>
                </a:solidFill>
                <a:latin typeface="Cambria"/>
                <a:ea typeface="メイリオ"/>
              </a:rPr>
              <a:t>年度</a:t>
            </a:r>
            <a:r>
              <a:rPr lang="ja-JP" altLang="en-US" sz="971" dirty="0">
                <a:solidFill>
                  <a:prstClr val="white"/>
                </a:solidFill>
                <a:latin typeface="Cambria"/>
                <a:ea typeface="メイリオ"/>
              </a:rPr>
              <a:t>予算（案）</a:t>
            </a:r>
            <a:endParaRPr lang="en-US" altLang="ja-JP" sz="971" dirty="0">
              <a:solidFill>
                <a:prstClr val="white"/>
              </a:solidFill>
              <a:latin typeface="Cambria"/>
              <a:ea typeface="メイリオ"/>
            </a:endParaRPr>
          </a:p>
          <a:p>
            <a:pPr defTabSz="986912">
              <a:defRPr/>
            </a:pPr>
            <a:r>
              <a:rPr lang="en-US" altLang="ja-JP" sz="971" dirty="0">
                <a:solidFill>
                  <a:prstClr val="white"/>
                </a:solidFill>
                <a:latin typeface="メイリオ"/>
                <a:ea typeface="メイリオ"/>
              </a:rPr>
              <a:t>1,500</a:t>
            </a:r>
            <a:r>
              <a:rPr lang="ja-JP" altLang="en-US" sz="971" dirty="0">
                <a:solidFill>
                  <a:prstClr val="white"/>
                </a:solidFill>
                <a:latin typeface="メイリオ"/>
                <a:ea typeface="メイリオ"/>
              </a:rPr>
              <a:t>百万円（</a:t>
            </a:r>
            <a:r>
              <a:rPr lang="en-US" altLang="ja-JP" sz="971" dirty="0">
                <a:solidFill>
                  <a:prstClr val="white"/>
                </a:solidFill>
                <a:latin typeface="メイリオ"/>
                <a:ea typeface="メイリオ"/>
              </a:rPr>
              <a:t>1,200</a:t>
            </a:r>
            <a:r>
              <a:rPr lang="ja-JP" altLang="en-US" sz="971" dirty="0">
                <a:solidFill>
                  <a:prstClr val="white"/>
                </a:solidFill>
                <a:latin typeface="メイリオ"/>
                <a:ea typeface="メイリオ"/>
              </a:rPr>
              <a:t>百万円）</a:t>
            </a:r>
          </a:p>
        </p:txBody>
      </p:sp>
      <p:sp>
        <p:nvSpPr>
          <p:cNvPr id="45" name="正方形/長方形 44"/>
          <p:cNvSpPr/>
          <p:nvPr/>
        </p:nvSpPr>
        <p:spPr>
          <a:xfrm>
            <a:off x="5763983" y="671673"/>
            <a:ext cx="4852438" cy="6781762"/>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メイリオ"/>
              <a:ea typeface="メイリオ"/>
            </a:endParaRPr>
          </a:p>
        </p:txBody>
      </p:sp>
      <p:sp>
        <p:nvSpPr>
          <p:cNvPr id="46" name="テキスト ボックス 45"/>
          <p:cNvSpPr txBox="1"/>
          <p:nvPr/>
        </p:nvSpPr>
        <p:spPr>
          <a:xfrm>
            <a:off x="5765698" y="671673"/>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メイリオ"/>
                <a:ea typeface="メイリオ"/>
              </a:rPr>
              <a:t>事業内容</a:t>
            </a:r>
          </a:p>
        </p:txBody>
      </p:sp>
      <p:sp>
        <p:nvSpPr>
          <p:cNvPr id="29" name="正方形/長方形 28"/>
          <p:cNvSpPr/>
          <p:nvPr/>
        </p:nvSpPr>
        <p:spPr>
          <a:xfrm>
            <a:off x="5805106" y="1067476"/>
            <a:ext cx="4739352" cy="4367349"/>
          </a:xfrm>
          <a:prstGeom prst="rect">
            <a:avLst/>
          </a:prstGeom>
        </p:spPr>
        <p:txBody>
          <a:bodyPr>
            <a:spAutoFit/>
          </a:bodyPr>
          <a:lstStyle>
            <a:lvl1pPr>
              <a:defRPr kumimoji="1">
                <a:solidFill>
                  <a:schemeClr val="tx1"/>
                </a:solidFill>
                <a:latin typeface="Cambria" panose="02040503050406030204" pitchFamily="18" charset="0"/>
                <a:ea typeface="メイリオ" panose="020B0604030504040204" pitchFamily="50" charset="-128"/>
              </a:defRPr>
            </a:lvl1pPr>
            <a:lvl2pPr marL="742950" indent="-285750">
              <a:defRPr kumimoji="1">
                <a:solidFill>
                  <a:schemeClr val="tx1"/>
                </a:solidFill>
                <a:latin typeface="Cambria" panose="02040503050406030204" pitchFamily="18" charset="0"/>
                <a:ea typeface="メイリオ" panose="020B0604030504040204" pitchFamily="50" charset="-128"/>
              </a:defRPr>
            </a:lvl2pPr>
            <a:lvl3pPr marL="1143000" indent="-228600">
              <a:defRPr kumimoji="1">
                <a:solidFill>
                  <a:schemeClr val="tx1"/>
                </a:solidFill>
                <a:latin typeface="Cambria" panose="02040503050406030204" pitchFamily="18" charset="0"/>
                <a:ea typeface="メイリオ" panose="020B0604030504040204" pitchFamily="50" charset="-128"/>
              </a:defRPr>
            </a:lvl3pPr>
            <a:lvl4pPr marL="1600200" indent="-228600">
              <a:defRPr kumimoji="1">
                <a:solidFill>
                  <a:schemeClr val="tx1"/>
                </a:solidFill>
                <a:latin typeface="Cambria" panose="02040503050406030204" pitchFamily="18" charset="0"/>
                <a:ea typeface="メイリオ" panose="020B0604030504040204" pitchFamily="50" charset="-128"/>
              </a:defRPr>
            </a:lvl4pPr>
            <a:lvl5pPr marL="2057400" indent="-228600">
              <a:defRPr kumimoji="1">
                <a:solidFill>
                  <a:schemeClr val="tx1"/>
                </a:solidFill>
                <a:latin typeface="Cambria" panose="02040503050406030204" pitchFamily="18" charset="0"/>
                <a:ea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Cambria" panose="02040503050406030204" pitchFamily="18" charset="0"/>
                <a:ea typeface="メイリオ" panose="020B0604030504040204" pitchFamily="50" charset="-128"/>
              </a:defRPr>
            </a:lvl9pPr>
          </a:lstStyle>
          <a:p>
            <a:pPr algn="just" defTabSz="986912" fontAlgn="base">
              <a:lnSpc>
                <a:spcPct val="130000"/>
              </a:lnSpc>
              <a:spcBef>
                <a:spcPct val="0"/>
              </a:spcBef>
              <a:spcAft>
                <a:spcPct val="0"/>
              </a:spcAft>
              <a:buClr>
                <a:srgbClr val="948A54"/>
              </a:buClr>
              <a:defRPr/>
            </a:pPr>
            <a:r>
              <a:rPr lang="ja-JP" altLang="en-US" sz="1187" u="sng" dirty="0">
                <a:solidFill>
                  <a:prstClr val="black"/>
                </a:solidFill>
                <a:latin typeface="メイリオ" panose="020B0604030504040204" pitchFamily="50" charset="-128"/>
              </a:rPr>
              <a:t>１．低炭素化に向けた</a:t>
            </a:r>
            <a:r>
              <a:rPr lang="ja-JP" altLang="en-US" sz="1187" u="sng" dirty="0">
                <a:solidFill>
                  <a:prstClr val="black"/>
                </a:solidFill>
                <a:latin typeface="メイリオ"/>
                <a:cs typeface="メイリオ" panose="020B0604030504040204" pitchFamily="50" charset="-128"/>
              </a:rPr>
              <a:t>ＬＲＴ・</a:t>
            </a:r>
            <a:r>
              <a:rPr lang="ja-JP" altLang="en-US" sz="1187" u="sng" dirty="0">
                <a:solidFill>
                  <a:prstClr val="black"/>
                </a:solidFill>
                <a:latin typeface="メイリオ" panose="020B0604030504040204" pitchFamily="50" charset="-128"/>
              </a:rPr>
              <a:t>ＢＲＴ導入利用促進事業</a:t>
            </a:r>
            <a:endParaRPr lang="en-US" altLang="ja-JP" sz="1187" u="sng"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マイカーへの依存度が高い地方都市部を中心に、公共交通ネットワークの再構築や利用者利便の向上に係る面的な取組を支援し、マイカーから</a:t>
            </a:r>
            <a:r>
              <a:rPr lang="en-US" altLang="ja-JP" sz="1187" dirty="0">
                <a:solidFill>
                  <a:prstClr val="black"/>
                </a:solidFill>
                <a:latin typeface="メイリオ" panose="020B0604030504040204" pitchFamily="50" charset="-128"/>
              </a:rPr>
              <a:t>CO2</a:t>
            </a:r>
            <a:r>
              <a:rPr lang="ja-JP" altLang="en-US" sz="1187" dirty="0">
                <a:solidFill>
                  <a:prstClr val="black"/>
                </a:solidFill>
                <a:latin typeface="メイリオ" panose="020B0604030504040204" pitchFamily="50" charset="-128"/>
              </a:rPr>
              <a:t>排出量の少ない</a:t>
            </a:r>
            <a:r>
              <a:rPr lang="en-US" altLang="ja-JP" sz="1187" dirty="0">
                <a:solidFill>
                  <a:prstClr val="black"/>
                </a:solidFill>
                <a:latin typeface="メイリオ" panose="020B0604030504040204" pitchFamily="50" charset="-128"/>
              </a:rPr>
              <a:t>LRT</a:t>
            </a:r>
            <a:r>
              <a:rPr lang="ja-JP" altLang="en-US" sz="1187" dirty="0">
                <a:solidFill>
                  <a:prstClr val="black"/>
                </a:solidFill>
                <a:latin typeface="メイリオ" panose="020B0604030504040204" pitchFamily="50" charset="-128"/>
              </a:rPr>
              <a:t>及び</a:t>
            </a:r>
            <a:r>
              <a:rPr lang="en-US" altLang="ja-JP" sz="1187" dirty="0">
                <a:solidFill>
                  <a:prstClr val="black"/>
                </a:solidFill>
                <a:latin typeface="メイリオ" panose="020B0604030504040204" pitchFamily="50" charset="-128"/>
              </a:rPr>
              <a:t>BRT</a:t>
            </a:r>
            <a:r>
              <a:rPr lang="ja-JP" altLang="en-US" sz="1187" dirty="0">
                <a:solidFill>
                  <a:prstClr val="black"/>
                </a:solidFill>
                <a:latin typeface="メイリオ" panose="020B0604030504040204" pitchFamily="50" charset="-128"/>
              </a:rPr>
              <a:t>をはじめとする公共交通へのシフトを促進する。</a:t>
            </a: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・実施期間：平成</a:t>
            </a:r>
            <a:r>
              <a:rPr lang="en-US" altLang="ja-JP" sz="1187" dirty="0">
                <a:solidFill>
                  <a:prstClr val="black"/>
                </a:solidFill>
                <a:latin typeface="メイリオ" panose="020B0604030504040204" pitchFamily="50" charset="-128"/>
              </a:rPr>
              <a:t>30</a:t>
            </a:r>
            <a:r>
              <a:rPr lang="ja-JP" altLang="en-US" sz="1187" dirty="0">
                <a:solidFill>
                  <a:prstClr val="black"/>
                </a:solidFill>
                <a:latin typeface="メイリオ" panose="020B0604030504040204" pitchFamily="50" charset="-128"/>
              </a:rPr>
              <a:t>年度～</a:t>
            </a:r>
            <a:r>
              <a:rPr lang="en-US" altLang="ja-JP" sz="1187" dirty="0">
                <a:solidFill>
                  <a:prstClr val="black"/>
                </a:solidFill>
                <a:latin typeface="メイリオ" panose="020B0604030504040204" pitchFamily="50" charset="-128"/>
              </a:rPr>
              <a:t>33</a:t>
            </a:r>
            <a:r>
              <a:rPr lang="ja-JP" altLang="en-US" sz="1187" dirty="0">
                <a:solidFill>
                  <a:prstClr val="black"/>
                </a:solidFill>
                <a:latin typeface="メイリオ" panose="020B0604030504040204" pitchFamily="50" charset="-128"/>
              </a:rPr>
              <a:t>年度（</a:t>
            </a:r>
            <a:r>
              <a:rPr lang="en-US" altLang="ja-JP" sz="1187" dirty="0">
                <a:solidFill>
                  <a:prstClr val="black"/>
                </a:solidFill>
                <a:latin typeface="メイリオ" panose="020B0604030504040204" pitchFamily="50" charset="-128"/>
              </a:rPr>
              <a:t>2021</a:t>
            </a:r>
            <a:r>
              <a:rPr lang="ja-JP" altLang="en-US" sz="1187" dirty="0">
                <a:solidFill>
                  <a:prstClr val="black"/>
                </a:solidFill>
                <a:latin typeface="メイリオ" panose="020B0604030504040204" pitchFamily="50" charset="-128"/>
              </a:rPr>
              <a:t>年度）</a:t>
            </a: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・間接補助対象者：地方公共団体、民間企業等</a:t>
            </a: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・補助割合：</a:t>
            </a:r>
            <a:r>
              <a:rPr lang="en-US" altLang="ja-JP" sz="1187" dirty="0">
                <a:solidFill>
                  <a:prstClr val="black"/>
                </a:solidFill>
                <a:latin typeface="メイリオ" panose="020B0604030504040204" pitchFamily="50" charset="-128"/>
              </a:rPr>
              <a:t>1/2</a:t>
            </a:r>
          </a:p>
          <a:p>
            <a:pPr algn="just" defTabSz="986912" fontAlgn="base">
              <a:lnSpc>
                <a:spcPct val="130000"/>
              </a:lnSpc>
              <a:spcBef>
                <a:spcPct val="0"/>
              </a:spcBef>
              <a:spcAft>
                <a:spcPct val="0"/>
              </a:spcAft>
              <a:buClr>
                <a:srgbClr val="948A54"/>
              </a:buClr>
              <a:defRPr/>
            </a:pP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u="sng" dirty="0">
                <a:solidFill>
                  <a:prstClr val="black"/>
                </a:solidFill>
                <a:latin typeface="メイリオ" panose="020B0604030504040204" pitchFamily="50" charset="-128"/>
              </a:rPr>
              <a:t>２．鉄軌道輸送システムのネットワーク型低炭素化促進事業</a:t>
            </a:r>
            <a:endParaRPr lang="en-US" altLang="ja-JP" sz="1187" u="sng"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鉄軌道事業者（特に中小事業者）に対して、エネルギーを効率的に使用するための先進的な省エネ設備・機器の導入を支援することで低炭素化に資する機器の普及を図り、鉄軌道分野における省</a:t>
            </a:r>
            <a:r>
              <a:rPr lang="en-US" altLang="ja-JP" sz="1187" dirty="0">
                <a:solidFill>
                  <a:prstClr val="black"/>
                </a:solidFill>
                <a:latin typeface="メイリオ" panose="020B0604030504040204" pitchFamily="50" charset="-128"/>
              </a:rPr>
              <a:t>CO2</a:t>
            </a:r>
            <a:r>
              <a:rPr lang="ja-JP" altLang="en-US" sz="1187" dirty="0">
                <a:solidFill>
                  <a:prstClr val="black"/>
                </a:solidFill>
                <a:latin typeface="メイリオ" panose="020B0604030504040204" pitchFamily="50" charset="-128"/>
              </a:rPr>
              <a:t>化を促進する。</a:t>
            </a: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・実施期間：平成</a:t>
            </a:r>
            <a:r>
              <a:rPr lang="en-US" altLang="ja-JP" sz="1187" dirty="0">
                <a:solidFill>
                  <a:prstClr val="black"/>
                </a:solidFill>
                <a:latin typeface="メイリオ" panose="020B0604030504040204" pitchFamily="50" charset="-128"/>
              </a:rPr>
              <a:t>30</a:t>
            </a:r>
            <a:r>
              <a:rPr lang="ja-JP" altLang="en-US" sz="1187" dirty="0">
                <a:solidFill>
                  <a:prstClr val="black"/>
                </a:solidFill>
                <a:latin typeface="メイリオ" panose="020B0604030504040204" pitchFamily="50" charset="-128"/>
              </a:rPr>
              <a:t>年度～</a:t>
            </a:r>
            <a:r>
              <a:rPr lang="en-US" altLang="ja-JP" sz="1187" dirty="0">
                <a:solidFill>
                  <a:prstClr val="black"/>
                </a:solidFill>
                <a:latin typeface="メイリオ" panose="020B0604030504040204" pitchFamily="50" charset="-128"/>
              </a:rPr>
              <a:t>34</a:t>
            </a:r>
            <a:r>
              <a:rPr lang="ja-JP" altLang="en-US" sz="1187" dirty="0">
                <a:solidFill>
                  <a:prstClr val="black"/>
                </a:solidFill>
                <a:latin typeface="メイリオ" panose="020B0604030504040204" pitchFamily="50" charset="-128"/>
              </a:rPr>
              <a:t>年度（</a:t>
            </a:r>
            <a:r>
              <a:rPr lang="en-US" altLang="ja-JP" sz="1187" dirty="0">
                <a:solidFill>
                  <a:prstClr val="black"/>
                </a:solidFill>
                <a:latin typeface="メイリオ" panose="020B0604030504040204" pitchFamily="50" charset="-128"/>
              </a:rPr>
              <a:t>2022</a:t>
            </a:r>
            <a:r>
              <a:rPr lang="ja-JP" altLang="en-US" sz="1187" dirty="0">
                <a:solidFill>
                  <a:prstClr val="black"/>
                </a:solidFill>
                <a:latin typeface="メイリオ" panose="020B0604030504040204" pitchFamily="50" charset="-128"/>
              </a:rPr>
              <a:t>年度）</a:t>
            </a: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・間接補助対象者：鉄軌道事業者、民間企業等</a:t>
            </a:r>
            <a:endParaRPr lang="en-US" altLang="ja-JP" sz="1187" dirty="0">
              <a:solidFill>
                <a:prstClr val="black"/>
              </a:solidFill>
              <a:latin typeface="メイリオ" panose="020B0604030504040204" pitchFamily="50" charset="-128"/>
            </a:endParaRPr>
          </a:p>
          <a:p>
            <a:pPr algn="just" defTabSz="986912" fontAlgn="base">
              <a:lnSpc>
                <a:spcPct val="130000"/>
              </a:lnSpc>
              <a:spcBef>
                <a:spcPct val="0"/>
              </a:spcBef>
              <a:spcAft>
                <a:spcPct val="0"/>
              </a:spcAft>
              <a:buClr>
                <a:srgbClr val="948A54"/>
              </a:buClr>
              <a:defRPr/>
            </a:pPr>
            <a:r>
              <a:rPr lang="ja-JP" altLang="en-US" sz="1187" dirty="0">
                <a:solidFill>
                  <a:prstClr val="black"/>
                </a:solidFill>
                <a:latin typeface="メイリオ" panose="020B0604030504040204" pitchFamily="50" charset="-128"/>
              </a:rPr>
              <a:t>　　・補助割合：</a:t>
            </a:r>
            <a:r>
              <a:rPr lang="en-US" altLang="ja-JP" sz="1187" dirty="0">
                <a:solidFill>
                  <a:prstClr val="black"/>
                </a:solidFill>
                <a:latin typeface="メイリオ" panose="020B0604030504040204" pitchFamily="50" charset="-128"/>
              </a:rPr>
              <a:t>1/2</a:t>
            </a:r>
            <a:r>
              <a:rPr lang="ja-JP" altLang="en-US" sz="1187" dirty="0" err="1">
                <a:solidFill>
                  <a:prstClr val="black"/>
                </a:solidFill>
                <a:latin typeface="メイリオ" panose="020B0604030504040204" pitchFamily="50" charset="-128"/>
              </a:rPr>
              <a:t>、</a:t>
            </a:r>
            <a:r>
              <a:rPr lang="en-US" altLang="ja-JP" sz="1187" dirty="0">
                <a:solidFill>
                  <a:prstClr val="black"/>
                </a:solidFill>
                <a:latin typeface="メイリオ" panose="020B0604030504040204" pitchFamily="50" charset="-128"/>
              </a:rPr>
              <a:t>1/3</a:t>
            </a:r>
            <a:r>
              <a:rPr lang="ja-JP" altLang="en-US" sz="1187" dirty="0" err="1">
                <a:solidFill>
                  <a:prstClr val="black"/>
                </a:solidFill>
                <a:latin typeface="メイリオ" panose="020B0604030504040204" pitchFamily="50" charset="-128"/>
              </a:rPr>
              <a:t>、</a:t>
            </a:r>
            <a:r>
              <a:rPr lang="en-US" altLang="ja-JP" sz="1187" dirty="0">
                <a:solidFill>
                  <a:prstClr val="black"/>
                </a:solidFill>
                <a:latin typeface="メイリオ" panose="020B0604030504040204" pitchFamily="50" charset="-128"/>
              </a:rPr>
              <a:t>1/4</a:t>
            </a:r>
          </a:p>
          <a:p>
            <a:pPr algn="just" defTabSz="986912" fontAlgn="base">
              <a:lnSpc>
                <a:spcPct val="130000"/>
              </a:lnSpc>
              <a:spcBef>
                <a:spcPct val="0"/>
              </a:spcBef>
              <a:spcAft>
                <a:spcPct val="0"/>
              </a:spcAft>
              <a:buClr>
                <a:srgbClr val="948A54"/>
              </a:buClr>
              <a:defRPr/>
            </a:pPr>
            <a:endParaRPr lang="en-US" altLang="ja-JP" sz="1187" dirty="0">
              <a:solidFill>
                <a:prstClr val="black"/>
              </a:solidFill>
              <a:latin typeface="メイリオ" panose="020B0604030504040204" pitchFamily="50" charset="-128"/>
            </a:endParaRPr>
          </a:p>
        </p:txBody>
      </p:sp>
      <p:sp>
        <p:nvSpPr>
          <p:cNvPr id="26" name="テキスト ボックス 25"/>
          <p:cNvSpPr txBox="1"/>
          <p:nvPr/>
        </p:nvSpPr>
        <p:spPr>
          <a:xfrm>
            <a:off x="7288938" y="128280"/>
            <a:ext cx="3327484" cy="391133"/>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nchor="ctr">
            <a:spAutoFit/>
          </a:bodyPr>
          <a:lstStyle/>
          <a:p>
            <a:pPr defTabSz="986912" eaLnBrk="0" hangingPunct="0">
              <a:defRPr/>
            </a:pPr>
            <a:r>
              <a:rPr lang="ja-JP" altLang="en-US" sz="971" dirty="0">
                <a:solidFill>
                  <a:prstClr val="white"/>
                </a:solidFill>
                <a:latin typeface="Cambria"/>
                <a:ea typeface="メイリオ"/>
              </a:rPr>
              <a:t>地球環境局　地球温暖化対策課　地球温暖化対策事業室</a:t>
            </a:r>
            <a:endParaRPr lang="en-US" altLang="ja-JP" sz="971" dirty="0">
              <a:solidFill>
                <a:prstClr val="white"/>
              </a:solidFill>
              <a:latin typeface="Cambria"/>
              <a:ea typeface="メイリオ"/>
            </a:endParaRPr>
          </a:p>
          <a:p>
            <a:pPr defTabSz="986912" eaLnBrk="0" hangingPunct="0">
              <a:defRPr/>
            </a:pPr>
            <a:r>
              <a:rPr lang="ja-JP" altLang="en-US" sz="971" dirty="0">
                <a:solidFill>
                  <a:prstClr val="white"/>
                </a:solidFill>
                <a:latin typeface="Cambria"/>
                <a:ea typeface="メイリオ"/>
              </a:rPr>
              <a:t>水・大気環境局　自動車環境対策課　　</a:t>
            </a:r>
          </a:p>
        </p:txBody>
      </p:sp>
    </p:spTree>
    <p:extLst>
      <p:ext uri="{BB962C8B-B14F-4D97-AF65-F5344CB8AC3E}">
        <p14:creationId xmlns:p14="http://schemas.microsoft.com/office/powerpoint/2010/main" val="100229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オブジェクト 46" hidden="1"/>
          <p:cNvGraphicFramePr>
            <a:graphicFrameLocks noChangeAspect="1"/>
          </p:cNvGraphicFramePr>
          <p:nvPr>
            <p:custDataLst>
              <p:tags r:id="rId2"/>
            </p:custDataLst>
            <p:extLst/>
          </p:nvPr>
        </p:nvGraphicFramePr>
        <p:xfrm>
          <a:off x="113039" y="80381"/>
          <a:ext cx="1555" cy="1555"/>
        </p:xfrm>
        <a:graphic>
          <a:graphicData uri="http://schemas.openxmlformats.org/presentationml/2006/ole">
            <mc:AlternateContent xmlns:mc="http://schemas.openxmlformats.org/markup-compatibility/2006">
              <mc:Choice xmlns:v="urn:schemas-microsoft-com:vml" Requires="v">
                <p:oleObj spid="_x0000_s119852" name="think-cell スライド" r:id="rId4" imgW="270" imgH="270" progId="TCLayout.ActiveDocument.1">
                  <p:embed/>
                </p:oleObj>
              </mc:Choice>
              <mc:Fallback>
                <p:oleObj name="think-cell スライド" r:id="rId4" imgW="270" imgH="270" progId="TCLayout.ActiveDocument.1">
                  <p:embed/>
                  <p:pic>
                    <p:nvPicPr>
                      <p:cNvPr id="47" name="オブジェクト 46" hidden="1"/>
                      <p:cNvPicPr/>
                      <p:nvPr/>
                    </p:nvPicPr>
                    <p:blipFill>
                      <a:blip r:embed="rId5"/>
                      <a:stretch>
                        <a:fillRect/>
                      </a:stretch>
                    </p:blipFill>
                    <p:spPr>
                      <a:xfrm>
                        <a:off x="113039" y="80381"/>
                        <a:ext cx="1555" cy="1555"/>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559E04E-328D-B143-986F-4312F791B625}"/>
              </a:ext>
            </a:extLst>
          </p:cNvPr>
          <p:cNvSpPr txBox="1"/>
          <p:nvPr/>
        </p:nvSpPr>
        <p:spPr>
          <a:xfrm>
            <a:off x="2266473" y="650346"/>
            <a:ext cx="7213688" cy="557332"/>
          </a:xfrm>
          <a:prstGeom prst="rect">
            <a:avLst/>
          </a:prstGeom>
          <a:noFill/>
        </p:spPr>
        <p:txBody>
          <a:bodyPr wrap="square" rtlCol="0">
            <a:spAutoFit/>
          </a:bodyPr>
          <a:lstStyle/>
          <a:p>
            <a:pPr defTabSz="986912"/>
            <a:r>
              <a:rPr lang="ja-JP" altLang="en-US" sz="1511" b="1" dirty="0">
                <a:solidFill>
                  <a:prstClr val="black"/>
                </a:solidFill>
                <a:latin typeface="Meiryo UI"/>
                <a:ea typeface="Meiryo UI"/>
              </a:rPr>
              <a:t>公共交通機関の低炭素化と利用促進に向けた設備整備事業のうち、</a:t>
            </a:r>
            <a:endParaRPr lang="en-US" altLang="ja-JP" sz="1511" b="1" dirty="0">
              <a:solidFill>
                <a:prstClr val="black"/>
              </a:solidFill>
              <a:latin typeface="Meiryo UI"/>
              <a:ea typeface="Meiryo UI"/>
            </a:endParaRPr>
          </a:p>
          <a:p>
            <a:pPr defTabSz="986912"/>
            <a:r>
              <a:rPr lang="ja-JP" altLang="en-US" sz="1511" b="1" dirty="0">
                <a:solidFill>
                  <a:prstClr val="black"/>
                </a:solidFill>
                <a:latin typeface="Meiryo UI"/>
                <a:ea typeface="Meiryo UI"/>
              </a:rPr>
              <a:t>低炭素化に向けた</a:t>
            </a:r>
            <a:r>
              <a:rPr lang="en-US" altLang="ja-JP" sz="1511" b="1" dirty="0">
                <a:solidFill>
                  <a:prstClr val="black"/>
                </a:solidFill>
                <a:latin typeface="Meiryo UI"/>
                <a:ea typeface="Meiryo UI"/>
              </a:rPr>
              <a:t>LRT</a:t>
            </a:r>
            <a:r>
              <a:rPr lang="ja-JP" altLang="en-US" sz="1511" b="1" dirty="0">
                <a:solidFill>
                  <a:prstClr val="black"/>
                </a:solidFill>
                <a:latin typeface="Meiryo UI"/>
                <a:ea typeface="Meiryo UI"/>
              </a:rPr>
              <a:t>・</a:t>
            </a:r>
            <a:r>
              <a:rPr lang="en-US" altLang="ja-JP" sz="1511" b="1" dirty="0">
                <a:solidFill>
                  <a:prstClr val="black"/>
                </a:solidFill>
                <a:latin typeface="Meiryo UI"/>
                <a:ea typeface="Meiryo UI"/>
              </a:rPr>
              <a:t>BRT</a:t>
            </a:r>
            <a:r>
              <a:rPr lang="ja-JP" altLang="en-US" sz="1511" b="1" dirty="0">
                <a:solidFill>
                  <a:prstClr val="black"/>
                </a:solidFill>
                <a:latin typeface="Meiryo UI"/>
                <a:ea typeface="Meiryo UI"/>
              </a:rPr>
              <a:t>導入利用促進事業</a:t>
            </a:r>
          </a:p>
        </p:txBody>
      </p:sp>
      <p:sp>
        <p:nvSpPr>
          <p:cNvPr id="16" name="テキスト ボックス 15">
            <a:extLst>
              <a:ext uri="{FF2B5EF4-FFF2-40B4-BE49-F238E27FC236}">
                <a16:creationId xmlns:a16="http://schemas.microsoft.com/office/drawing/2014/main" id="{7952B4B0-22CA-6645-B086-08A4A7BB78E9}"/>
              </a:ext>
            </a:extLst>
          </p:cNvPr>
          <p:cNvSpPr txBox="1"/>
          <p:nvPr/>
        </p:nvSpPr>
        <p:spPr>
          <a:xfrm>
            <a:off x="477719" y="1334321"/>
            <a:ext cx="9764041" cy="393634"/>
          </a:xfrm>
          <a:prstGeom prst="rect">
            <a:avLst/>
          </a:prstGeom>
          <a:noFill/>
        </p:spPr>
        <p:txBody>
          <a:bodyPr wrap="square" rtlCol="0">
            <a:spAutoFit/>
          </a:bodyPr>
          <a:lstStyle/>
          <a:p>
            <a:pPr algn="ctr" defTabSz="986912"/>
            <a:r>
              <a:rPr lang="en-US" altLang="ja-JP" sz="1958" b="1" kern="0" spc="98" dirty="0">
                <a:solidFill>
                  <a:srgbClr val="009C89"/>
                </a:solidFill>
                <a:latin typeface="Meiryo UI"/>
                <a:ea typeface="Meiryo UI"/>
              </a:rPr>
              <a:t>LRT</a:t>
            </a:r>
            <a:r>
              <a:rPr lang="ja-JP" altLang="en-US" sz="1958" b="1" kern="0" spc="98" dirty="0">
                <a:solidFill>
                  <a:srgbClr val="009C89"/>
                </a:solidFill>
                <a:latin typeface="Meiryo UI"/>
                <a:ea typeface="Meiryo UI"/>
              </a:rPr>
              <a:t>・</a:t>
            </a:r>
            <a:r>
              <a:rPr lang="en-US" altLang="ja-JP" sz="1958" b="1" kern="0" spc="98" dirty="0">
                <a:solidFill>
                  <a:srgbClr val="009C89"/>
                </a:solidFill>
                <a:latin typeface="Meiryo UI"/>
                <a:ea typeface="Meiryo UI"/>
              </a:rPr>
              <a:t>BRT</a:t>
            </a:r>
            <a:r>
              <a:rPr lang="ja-JP" altLang="en-US" sz="1958" b="1" kern="0" spc="98" dirty="0">
                <a:solidFill>
                  <a:srgbClr val="009C89"/>
                </a:solidFill>
                <a:latin typeface="Meiryo UI"/>
                <a:ea typeface="Meiryo UI"/>
              </a:rPr>
              <a:t>を中心とした公共交通利用転換事業を支援します。</a:t>
            </a:r>
          </a:p>
        </p:txBody>
      </p:sp>
      <p:sp>
        <p:nvSpPr>
          <p:cNvPr id="53" name="テキスト ボックス 52">
            <a:extLst>
              <a:ext uri="{FF2B5EF4-FFF2-40B4-BE49-F238E27FC236}">
                <a16:creationId xmlns:a16="http://schemas.microsoft.com/office/drawing/2014/main" id="{263213DD-B3BB-BC49-B2CC-2D2D71F264C0}"/>
              </a:ext>
            </a:extLst>
          </p:cNvPr>
          <p:cNvSpPr txBox="1"/>
          <p:nvPr/>
        </p:nvSpPr>
        <p:spPr>
          <a:xfrm>
            <a:off x="2179816" y="6872780"/>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水・大気環境局自動車環境対策課</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03-5521-8303</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03-3593-1049</a:t>
            </a:r>
            <a:endParaRPr lang="ja-JP" altLang="en-US" sz="685" dirty="0">
              <a:solidFill>
                <a:prstClr val="white"/>
              </a:solidFill>
              <a:latin typeface="Meiryo UI"/>
              <a:ea typeface="Meiryo UI"/>
            </a:endParaRPr>
          </a:p>
        </p:txBody>
      </p:sp>
      <p:sp>
        <p:nvSpPr>
          <p:cNvPr id="67" name="角丸四角形 66"/>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68" name="片側の 2 つの角を丸めた四角形 67"/>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077" b="1" dirty="0">
                <a:solidFill>
                  <a:prstClr val="white"/>
                </a:solidFill>
                <a:latin typeface="Meiryo UI"/>
                <a:ea typeface="Meiryo UI"/>
              </a:rPr>
              <a:t>モビリティ</a:t>
            </a:r>
          </a:p>
        </p:txBody>
      </p:sp>
      <p:sp>
        <p:nvSpPr>
          <p:cNvPr id="69" name="1 つの角を切り取った四角形 68"/>
          <p:cNvSpPr/>
          <p:nvPr/>
        </p:nvSpPr>
        <p:spPr>
          <a:xfrm flipV="1">
            <a:off x="1433059" y="816440"/>
            <a:ext cx="833413" cy="288332"/>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70" name="1 つの角を切り取った四角形 69"/>
          <p:cNvSpPr/>
          <p:nvPr/>
        </p:nvSpPr>
        <p:spPr>
          <a:xfrm flipH="1" flipV="1">
            <a:off x="552100" y="816441"/>
            <a:ext cx="837207" cy="308112"/>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71" name="テキスト ボックス 70"/>
          <p:cNvSpPr txBox="1"/>
          <p:nvPr/>
        </p:nvSpPr>
        <p:spPr>
          <a:xfrm>
            <a:off x="479300" y="870889"/>
            <a:ext cx="100219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地方公共団体向け</a:t>
            </a:r>
          </a:p>
        </p:txBody>
      </p:sp>
      <p:sp>
        <p:nvSpPr>
          <p:cNvPr id="72" name="テキスト ボックス 71"/>
          <p:cNvSpPr txBox="1"/>
          <p:nvPr/>
        </p:nvSpPr>
        <p:spPr>
          <a:xfrm>
            <a:off x="1543921" y="872109"/>
            <a:ext cx="58541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民間向け</a:t>
            </a:r>
          </a:p>
        </p:txBody>
      </p:sp>
      <p:grpSp>
        <p:nvGrpSpPr>
          <p:cNvPr id="56" name="グループ化 55">
            <a:extLst/>
          </p:cNvPr>
          <p:cNvGrpSpPr/>
          <p:nvPr/>
        </p:nvGrpSpPr>
        <p:grpSpPr>
          <a:xfrm>
            <a:off x="2145462" y="291314"/>
            <a:ext cx="1163541" cy="347054"/>
            <a:chOff x="1895287" y="222863"/>
            <a:chExt cx="1188323" cy="354446"/>
          </a:xfrm>
        </p:grpSpPr>
        <p:pic>
          <p:nvPicPr>
            <p:cNvPr id="57" name="グラフィックス 6">
              <a:extLst/>
            </p:cNvPr>
            <p:cNvPicPr>
              <a:picLocks noChangeAspect="1"/>
            </p:cNvPicPr>
            <p:nvPr/>
          </p:nvPicPr>
          <p:blipFill>
            <a:blip r:embed="rId6">
              <a:extLst>
                <a:ext uri="{96DAC541-7B7A-43D3-8B79-37D633B846F1}">
                  <asvg:svgBlip xmlns:asvg="http://schemas.microsoft.com/office/drawing/2016/SVG/main"/>
                </a:ext>
              </a:extLst>
            </a:blip>
            <a:stretch>
              <a:fillRect/>
            </a:stretch>
          </p:blipFill>
          <p:spPr>
            <a:xfrm>
              <a:off x="2098332" y="458339"/>
              <a:ext cx="773305" cy="118970"/>
            </a:xfrm>
            <a:prstGeom prst="rect">
              <a:avLst/>
            </a:prstGeom>
          </p:spPr>
        </p:pic>
        <p:sp>
          <p:nvSpPr>
            <p:cNvPr id="58" name="テキスト ボックス 57">
              <a:extLst/>
            </p:cNvPr>
            <p:cNvSpPr txBox="1"/>
            <p:nvPr/>
          </p:nvSpPr>
          <p:spPr>
            <a:xfrm>
              <a:off x="1895287" y="222863"/>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59" name="テキスト ボックス 58"/>
          <p:cNvSpPr txBox="1"/>
          <p:nvPr/>
        </p:nvSpPr>
        <p:spPr>
          <a:xfrm>
            <a:off x="6744869" y="239181"/>
            <a:ext cx="2856959"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7"/>
          <a:stretch>
            <a:fillRect/>
          </a:stretch>
        </p:blipFill>
        <p:spPr>
          <a:xfrm>
            <a:off x="389438" y="1813506"/>
            <a:ext cx="9852322" cy="4938554"/>
          </a:xfrm>
          <a:prstGeom prst="rect">
            <a:avLst/>
          </a:prstGeom>
        </p:spPr>
      </p:pic>
    </p:spTree>
    <p:extLst>
      <p:ext uri="{BB962C8B-B14F-4D97-AF65-F5344CB8AC3E}">
        <p14:creationId xmlns:p14="http://schemas.microsoft.com/office/powerpoint/2010/main" val="117721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3" y="641462"/>
            <a:ext cx="8425339" cy="524118"/>
          </a:xfrm>
          <a:prstGeom prst="rect">
            <a:avLst/>
          </a:prstGeom>
          <a:noFill/>
        </p:spPr>
        <p:txBody>
          <a:bodyPr wrap="square" rtlCol="0">
            <a:spAutoFit/>
          </a:bodyPr>
          <a:lstStyle/>
          <a:p>
            <a:pPr defTabSz="986912"/>
            <a:r>
              <a:rPr lang="ja-JP" altLang="en-US" sz="1403" b="1" dirty="0">
                <a:solidFill>
                  <a:prstClr val="black"/>
                </a:solidFill>
                <a:latin typeface="Meiryo UI"/>
                <a:ea typeface="Meiryo UI"/>
              </a:rPr>
              <a:t>公共交通機関の低炭素化と利用促進に向けた設備整備事業のうち、</a:t>
            </a:r>
            <a:endParaRPr lang="en-US" altLang="ja-JP" sz="1403" b="1" dirty="0">
              <a:solidFill>
                <a:prstClr val="black"/>
              </a:solidFill>
              <a:latin typeface="Meiryo UI"/>
              <a:ea typeface="Meiryo UI"/>
            </a:endParaRPr>
          </a:p>
          <a:p>
            <a:pPr defTabSz="986912"/>
            <a:r>
              <a:rPr lang="ja-JP" altLang="en-US" sz="1403" b="1" dirty="0">
                <a:solidFill>
                  <a:prstClr val="black"/>
                </a:solidFill>
                <a:latin typeface="Meiryo UI"/>
                <a:ea typeface="Meiryo UI"/>
              </a:rPr>
              <a:t>車両の省エネ化に資する設備導入促進事業（鉄軌道輸送システムのネットワーク型低炭素化促進事業）</a:t>
            </a:r>
            <a:endParaRPr lang="en-US" altLang="ja-JP" sz="1403" b="1" dirty="0">
              <a:solidFill>
                <a:prstClr val="black"/>
              </a:solidFill>
              <a:latin typeface="Meiryo UI"/>
              <a:ea typeface="Meiryo UI"/>
            </a:endParaRPr>
          </a:p>
        </p:txBody>
      </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8">
                <a:solidFill>
                  <a:srgbClr val="009C89"/>
                </a:solidFill>
                <a:latin typeface="Meiryo UI"/>
                <a:ea typeface="Meiryo UI"/>
              </a:rPr>
              <a:t>鉄道軌道事業者等の低炭素車両、車両設備の導入を支援します。</a:t>
            </a:r>
            <a:endParaRPr lang="ja-JP" altLang="en-US" sz="1958" b="1" kern="0" spc="98" dirty="0">
              <a:solidFill>
                <a:srgbClr val="009C89"/>
              </a:solidFill>
              <a:latin typeface="Meiryo UI"/>
              <a:ea typeface="Meiryo UI"/>
            </a:endParaRPr>
          </a:p>
        </p:txBody>
      </p:sp>
      <p:sp>
        <p:nvSpPr>
          <p:cNvPr id="23" name="テキスト ボックス 22">
            <a:extLst>
              <a:ext uri="{FF2B5EF4-FFF2-40B4-BE49-F238E27FC236}">
                <a16:creationId xmlns:a16="http://schemas.microsoft.com/office/drawing/2014/main" id="{BD4CFE2E-3161-0A49-AB15-2BD03DABD315}"/>
              </a:ext>
            </a:extLst>
          </p:cNvPr>
          <p:cNvSpPr txBox="1"/>
          <p:nvPr/>
        </p:nvSpPr>
        <p:spPr>
          <a:xfrm>
            <a:off x="2179816" y="6872780"/>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環境省地球環境局地球温暖化対策課地球温暖化対策事業室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03-5521-8355</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03-3581-1382</a:t>
            </a:r>
            <a:endParaRPr lang="ja-JP" altLang="en-US" sz="685" dirty="0">
              <a:solidFill>
                <a:prstClr val="white"/>
              </a:solidFill>
              <a:latin typeface="Meiryo UI"/>
              <a:ea typeface="Meiryo UI"/>
            </a:endParaRPr>
          </a:p>
        </p:txBody>
      </p:sp>
      <p:sp>
        <p:nvSpPr>
          <p:cNvPr id="81" name="角丸四角形 80"/>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82" name="片側の 2 つの角を丸めた四角形 81"/>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077" b="1" dirty="0">
                <a:solidFill>
                  <a:prstClr val="white"/>
                </a:solidFill>
                <a:latin typeface="Meiryo UI"/>
                <a:ea typeface="Meiryo UI"/>
              </a:rPr>
              <a:t>モビリティ</a:t>
            </a:r>
          </a:p>
        </p:txBody>
      </p:sp>
      <p:sp>
        <p:nvSpPr>
          <p:cNvPr id="83" name="1 つの角を切り取った四角形 82"/>
          <p:cNvSpPr/>
          <p:nvPr/>
        </p:nvSpPr>
        <p:spPr>
          <a:xfrm flipV="1">
            <a:off x="1433059" y="816440"/>
            <a:ext cx="833413" cy="288332"/>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84" name="1 つの角を切り取った四角形 83"/>
          <p:cNvSpPr/>
          <p:nvPr/>
        </p:nvSpPr>
        <p:spPr>
          <a:xfrm flipH="1" flipV="1">
            <a:off x="552100" y="816441"/>
            <a:ext cx="837207" cy="308112"/>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85" name="テキスト ボックス 84"/>
          <p:cNvSpPr txBox="1"/>
          <p:nvPr/>
        </p:nvSpPr>
        <p:spPr>
          <a:xfrm>
            <a:off x="479300" y="870889"/>
            <a:ext cx="100219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地方公共団体向け</a:t>
            </a:r>
          </a:p>
        </p:txBody>
      </p:sp>
      <p:sp>
        <p:nvSpPr>
          <p:cNvPr id="86" name="テキスト ボックス 85"/>
          <p:cNvSpPr txBox="1"/>
          <p:nvPr/>
        </p:nvSpPr>
        <p:spPr>
          <a:xfrm>
            <a:off x="1543921" y="872109"/>
            <a:ext cx="58541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民間向け</a:t>
            </a:r>
          </a:p>
        </p:txBody>
      </p:sp>
      <p:grpSp>
        <p:nvGrpSpPr>
          <p:cNvPr id="58" name="グループ化 57">
            <a:extLst/>
          </p:cNvPr>
          <p:cNvGrpSpPr/>
          <p:nvPr/>
        </p:nvGrpSpPr>
        <p:grpSpPr>
          <a:xfrm>
            <a:off x="2145462" y="282430"/>
            <a:ext cx="1163541" cy="347054"/>
            <a:chOff x="1895287" y="222863"/>
            <a:chExt cx="1188323" cy="354446"/>
          </a:xfrm>
        </p:grpSpPr>
        <p:pic>
          <p:nvPicPr>
            <p:cNvPr id="59" name="グラフィックス 6">
              <a:extLst/>
            </p:cNvPr>
            <p:cNvPicPr>
              <a:picLocks noChangeAspect="1"/>
            </p:cNvPicPr>
            <p:nvPr/>
          </p:nvPicPr>
          <p:blipFill>
            <a:blip r:embed="rId2">
              <a:extLst>
                <a:ext uri="{96DAC541-7B7A-43D3-8B79-37D633B846F1}">
                  <asvg:svgBlip xmlns:asvg="http://schemas.microsoft.com/office/drawing/2016/SVG/main"/>
                </a:ext>
              </a:extLst>
            </a:blip>
            <a:stretch>
              <a:fillRect/>
            </a:stretch>
          </p:blipFill>
          <p:spPr>
            <a:xfrm>
              <a:off x="2098332" y="458339"/>
              <a:ext cx="773305" cy="118970"/>
            </a:xfrm>
            <a:prstGeom prst="rect">
              <a:avLst/>
            </a:prstGeom>
          </p:spPr>
        </p:pic>
        <p:sp>
          <p:nvSpPr>
            <p:cNvPr id="60" name="テキスト ボックス 59">
              <a:extLst/>
            </p:cNvPr>
            <p:cNvSpPr txBox="1"/>
            <p:nvPr/>
          </p:nvSpPr>
          <p:spPr>
            <a:xfrm>
              <a:off x="1895287" y="222863"/>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76" name="テキスト ボックス 75"/>
          <p:cNvSpPr txBox="1"/>
          <p:nvPr/>
        </p:nvSpPr>
        <p:spPr>
          <a:xfrm>
            <a:off x="6744869" y="239181"/>
            <a:ext cx="2856959"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394126" y="1820584"/>
            <a:ext cx="9847633" cy="4936203"/>
          </a:xfrm>
          <a:prstGeom prst="rect">
            <a:avLst/>
          </a:prstGeom>
        </p:spPr>
      </p:pic>
    </p:spTree>
    <p:extLst>
      <p:ext uri="{BB962C8B-B14F-4D97-AF65-F5344CB8AC3E}">
        <p14:creationId xmlns:p14="http://schemas.microsoft.com/office/powerpoint/2010/main" val="358258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169666B-1290-AA49-9516-C9371DCA65CD}"/>
              </a:ext>
            </a:extLst>
          </p:cNvPr>
          <p:cNvSpPr txBox="1"/>
          <p:nvPr/>
        </p:nvSpPr>
        <p:spPr>
          <a:xfrm>
            <a:off x="2266473" y="641462"/>
            <a:ext cx="8425339" cy="507575"/>
          </a:xfrm>
          <a:prstGeom prst="rect">
            <a:avLst/>
          </a:prstGeom>
          <a:noFill/>
        </p:spPr>
        <p:txBody>
          <a:bodyPr wrap="square" rtlCol="0">
            <a:spAutoFit/>
          </a:bodyPr>
          <a:lstStyle/>
          <a:p>
            <a:pPr defTabSz="986912"/>
            <a:r>
              <a:rPr lang="ja-JP" altLang="en-US" sz="1349" b="1" dirty="0">
                <a:solidFill>
                  <a:prstClr val="black"/>
                </a:solidFill>
                <a:latin typeface="Meiryo UI"/>
                <a:ea typeface="Meiryo UI"/>
              </a:rPr>
              <a:t>公共交通機関の低炭素化と利用促進に向けた設備整備事業のうち、</a:t>
            </a:r>
            <a:endParaRPr lang="en-US" altLang="ja-JP" sz="1349" b="1" dirty="0">
              <a:solidFill>
                <a:prstClr val="black"/>
              </a:solidFill>
              <a:latin typeface="Meiryo UI"/>
              <a:ea typeface="Meiryo UI"/>
            </a:endParaRPr>
          </a:p>
          <a:p>
            <a:pPr defTabSz="986912"/>
            <a:r>
              <a:rPr lang="ja-JP" altLang="en-US" sz="1349" b="1" dirty="0">
                <a:solidFill>
                  <a:prstClr val="black"/>
                </a:solidFill>
                <a:latin typeface="Meiryo UI"/>
                <a:ea typeface="Meiryo UI"/>
              </a:rPr>
              <a:t>回生電力の有効活用に資する設備導入促進事業（鉄軌道輸送システムのネットワーク型低炭素化促進事業）</a:t>
            </a:r>
            <a:endParaRPr lang="en-US" altLang="ja-JP" sz="1349" b="1" dirty="0">
              <a:solidFill>
                <a:prstClr val="black"/>
              </a:solidFill>
              <a:latin typeface="Meiryo UI"/>
              <a:ea typeface="Meiryo UI"/>
            </a:endParaRPr>
          </a:p>
        </p:txBody>
      </p:sp>
      <p:sp>
        <p:nvSpPr>
          <p:cNvPr id="9" name="テキスト ボックス 8">
            <a:extLst>
              <a:ext uri="{FF2B5EF4-FFF2-40B4-BE49-F238E27FC236}">
                <a16:creationId xmlns:a16="http://schemas.microsoft.com/office/drawing/2014/main" id="{E9DDF4E0-81D3-3A4B-BD40-8CF63624B79E}"/>
              </a:ext>
            </a:extLst>
          </p:cNvPr>
          <p:cNvSpPr txBox="1"/>
          <p:nvPr/>
        </p:nvSpPr>
        <p:spPr>
          <a:xfrm>
            <a:off x="477719" y="1334321"/>
            <a:ext cx="9764041" cy="393634"/>
          </a:xfrm>
          <a:prstGeom prst="rect">
            <a:avLst/>
          </a:prstGeom>
          <a:noFill/>
        </p:spPr>
        <p:txBody>
          <a:bodyPr wrap="square" rtlCol="0">
            <a:spAutoFit/>
          </a:bodyPr>
          <a:lstStyle/>
          <a:p>
            <a:pPr algn="ctr" defTabSz="986912"/>
            <a:r>
              <a:rPr lang="ja-JP" altLang="en-US" sz="1958" b="1" kern="0" spc="98">
                <a:solidFill>
                  <a:srgbClr val="009C89"/>
                </a:solidFill>
                <a:latin typeface="Meiryo UI"/>
                <a:ea typeface="Meiryo UI"/>
              </a:rPr>
              <a:t>車両間・駅舎等での回生電力融通関連設備の導入を支援します。</a:t>
            </a:r>
            <a:endParaRPr lang="ja-JP" altLang="en-US" sz="1958" b="1" kern="0" spc="98" dirty="0">
              <a:solidFill>
                <a:srgbClr val="009C89"/>
              </a:solidFill>
              <a:latin typeface="Meiryo UI"/>
              <a:ea typeface="Meiryo UI"/>
            </a:endParaRPr>
          </a:p>
        </p:txBody>
      </p:sp>
      <p:sp>
        <p:nvSpPr>
          <p:cNvPr id="502" name="テキスト ボックス 501">
            <a:extLst>
              <a:ext uri="{FF2B5EF4-FFF2-40B4-BE49-F238E27FC236}">
                <a16:creationId xmlns:a16="http://schemas.microsoft.com/office/drawing/2014/main" id="{A3A57B37-EB1D-6A44-8C17-A32A521BFDD1}"/>
              </a:ext>
            </a:extLst>
          </p:cNvPr>
          <p:cNvSpPr txBox="1"/>
          <p:nvPr/>
        </p:nvSpPr>
        <p:spPr>
          <a:xfrm>
            <a:off x="2179816" y="6871821"/>
            <a:ext cx="5828113" cy="197746"/>
          </a:xfrm>
          <a:prstGeom prst="rect">
            <a:avLst/>
          </a:prstGeom>
          <a:noFill/>
        </p:spPr>
        <p:txBody>
          <a:bodyPr wrap="square" rtlCol="0">
            <a:spAutoFit/>
          </a:bodyPr>
          <a:lstStyle/>
          <a:p>
            <a:pPr defTabSz="986912"/>
            <a:r>
              <a:rPr lang="ja-JP" altLang="en-US" sz="685" b="1" dirty="0">
                <a:solidFill>
                  <a:prstClr val="white"/>
                </a:solidFill>
                <a:latin typeface="Meiryo UI"/>
                <a:ea typeface="Meiryo UI"/>
              </a:rPr>
              <a:t>環境省地球環境局地球温暖化対策課地球温暖化対策事業室</a:t>
            </a:r>
            <a:r>
              <a:rPr lang="ja-JP" altLang="en-US" sz="685" dirty="0">
                <a:solidFill>
                  <a:prstClr val="white"/>
                </a:solidFill>
                <a:latin typeface="Meiryo UI"/>
                <a:ea typeface="Meiryo UI"/>
              </a:rPr>
              <a:t>　　電話：</a:t>
            </a:r>
            <a:r>
              <a:rPr lang="en-US" altLang="ja-JP" sz="685" dirty="0">
                <a:solidFill>
                  <a:prstClr val="white"/>
                </a:solidFill>
                <a:latin typeface="Meiryo UI"/>
                <a:ea typeface="Meiryo UI"/>
              </a:rPr>
              <a:t>03-5521-8355</a:t>
            </a:r>
            <a:r>
              <a:rPr lang="ja-JP" altLang="en-US" sz="685" dirty="0">
                <a:solidFill>
                  <a:prstClr val="white"/>
                </a:solidFill>
                <a:latin typeface="Meiryo UI"/>
                <a:ea typeface="Meiryo UI"/>
              </a:rPr>
              <a:t>　</a:t>
            </a:r>
            <a:r>
              <a:rPr lang="en-US" altLang="ja-JP" sz="685" dirty="0">
                <a:solidFill>
                  <a:prstClr val="white"/>
                </a:solidFill>
                <a:latin typeface="Meiryo UI"/>
                <a:ea typeface="Meiryo UI"/>
              </a:rPr>
              <a:t>FAX</a:t>
            </a:r>
            <a:r>
              <a:rPr lang="ja-JP" altLang="en-US" sz="685" dirty="0">
                <a:solidFill>
                  <a:prstClr val="white"/>
                </a:solidFill>
                <a:latin typeface="Meiryo UI"/>
                <a:ea typeface="Meiryo UI"/>
              </a:rPr>
              <a:t>：</a:t>
            </a:r>
            <a:r>
              <a:rPr lang="en-US" altLang="ja-JP" sz="685" dirty="0">
                <a:solidFill>
                  <a:prstClr val="white"/>
                </a:solidFill>
                <a:latin typeface="Meiryo UI"/>
                <a:ea typeface="Meiryo UI"/>
              </a:rPr>
              <a:t>03-3581-1382</a:t>
            </a:r>
            <a:endParaRPr lang="ja-JP" altLang="en-US" sz="685" dirty="0">
              <a:solidFill>
                <a:prstClr val="white"/>
              </a:solidFill>
              <a:latin typeface="Meiryo UI"/>
              <a:ea typeface="Meiryo UI"/>
            </a:endParaRPr>
          </a:p>
        </p:txBody>
      </p:sp>
      <p:sp>
        <p:nvSpPr>
          <p:cNvPr id="525" name="角丸四角形 524"/>
          <p:cNvSpPr/>
          <p:nvPr/>
        </p:nvSpPr>
        <p:spPr>
          <a:xfrm>
            <a:off x="552196" y="478919"/>
            <a:ext cx="1714276" cy="645636"/>
          </a:xfrm>
          <a:prstGeom prst="roundRect">
            <a:avLst>
              <a:gd name="adj" fmla="val 7487"/>
            </a:avLst>
          </a:prstGeom>
          <a:solidFill>
            <a:schemeClr val="bg1"/>
          </a:solidFill>
          <a:ln w="28575">
            <a:solidFill>
              <a:srgbClr val="009C89"/>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986912"/>
            <a:endParaRPr lang="ja-JP" altLang="en-US" sz="1762">
              <a:solidFill>
                <a:prstClr val="white"/>
              </a:solidFill>
              <a:latin typeface="Meiryo UI"/>
              <a:ea typeface="Meiryo UI"/>
            </a:endParaRPr>
          </a:p>
        </p:txBody>
      </p:sp>
      <p:sp>
        <p:nvSpPr>
          <p:cNvPr id="526" name="片側の 2 つの角を丸めた四角形 525"/>
          <p:cNvSpPr/>
          <p:nvPr/>
        </p:nvSpPr>
        <p:spPr>
          <a:xfrm>
            <a:off x="552198" y="478918"/>
            <a:ext cx="1714273" cy="293314"/>
          </a:xfrm>
          <a:prstGeom prst="round2SameRect">
            <a:avLst/>
          </a:prstGeom>
          <a:solidFill>
            <a:srgbClr val="009C89"/>
          </a:solidFill>
          <a:ln w="28575">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r>
              <a:rPr lang="ja-JP" altLang="en-US" sz="1077" b="1" dirty="0">
                <a:solidFill>
                  <a:prstClr val="white"/>
                </a:solidFill>
                <a:latin typeface="Meiryo UI"/>
                <a:ea typeface="Meiryo UI"/>
              </a:rPr>
              <a:t>モビリティ</a:t>
            </a:r>
          </a:p>
        </p:txBody>
      </p:sp>
      <p:sp>
        <p:nvSpPr>
          <p:cNvPr id="527" name="1 つの角を切り取った四角形 526"/>
          <p:cNvSpPr/>
          <p:nvPr/>
        </p:nvSpPr>
        <p:spPr>
          <a:xfrm flipV="1">
            <a:off x="1433059" y="816440"/>
            <a:ext cx="833413" cy="288332"/>
          </a:xfrm>
          <a:prstGeom prst="snip1Rect">
            <a:avLst>
              <a:gd name="adj" fmla="val 803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528" name="1 つの角を切り取った四角形 527"/>
          <p:cNvSpPr/>
          <p:nvPr/>
        </p:nvSpPr>
        <p:spPr>
          <a:xfrm flipH="1" flipV="1">
            <a:off x="552100" y="816441"/>
            <a:ext cx="837207" cy="308112"/>
          </a:xfrm>
          <a:prstGeom prst="snip1Rect">
            <a:avLst>
              <a:gd name="adj" fmla="val 5857"/>
            </a:avLst>
          </a:prstGeom>
          <a:solidFill>
            <a:srgbClr val="009C89"/>
          </a:solidFill>
          <a:ln>
            <a:solidFill>
              <a:srgbClr val="009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762" dirty="0">
              <a:solidFill>
                <a:prstClr val="white"/>
              </a:solidFill>
              <a:latin typeface="Meiryo UI"/>
              <a:ea typeface="Meiryo UI"/>
            </a:endParaRPr>
          </a:p>
        </p:txBody>
      </p:sp>
      <p:sp>
        <p:nvSpPr>
          <p:cNvPr id="529" name="テキスト ボックス 528"/>
          <p:cNvSpPr txBox="1"/>
          <p:nvPr/>
        </p:nvSpPr>
        <p:spPr>
          <a:xfrm>
            <a:off x="470409" y="870889"/>
            <a:ext cx="100219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地方公共団体向け</a:t>
            </a:r>
          </a:p>
        </p:txBody>
      </p:sp>
      <p:sp>
        <p:nvSpPr>
          <p:cNvPr id="530" name="テキスト ボックス 529"/>
          <p:cNvSpPr txBox="1"/>
          <p:nvPr/>
        </p:nvSpPr>
        <p:spPr>
          <a:xfrm>
            <a:off x="1543921" y="872109"/>
            <a:ext cx="585417" cy="216854"/>
          </a:xfrm>
          <a:prstGeom prst="rect">
            <a:avLst/>
          </a:prstGeom>
          <a:noFill/>
        </p:spPr>
        <p:txBody>
          <a:bodyPr wrap="none" rtlCol="0">
            <a:spAutoFit/>
          </a:bodyPr>
          <a:lstStyle/>
          <a:p>
            <a:pPr defTabSz="986912"/>
            <a:r>
              <a:rPr lang="ja-JP" altLang="en-US" sz="809" b="1" dirty="0">
                <a:solidFill>
                  <a:prstClr val="white"/>
                </a:solidFill>
                <a:latin typeface="Meiryo UI"/>
                <a:ea typeface="Meiryo UI"/>
              </a:rPr>
              <a:t>民間向け</a:t>
            </a:r>
          </a:p>
        </p:txBody>
      </p:sp>
      <p:grpSp>
        <p:nvGrpSpPr>
          <p:cNvPr id="403" name="グループ化 402">
            <a:extLst/>
          </p:cNvPr>
          <p:cNvGrpSpPr/>
          <p:nvPr/>
        </p:nvGrpSpPr>
        <p:grpSpPr>
          <a:xfrm>
            <a:off x="2145462" y="282430"/>
            <a:ext cx="1163541" cy="347054"/>
            <a:chOff x="1895287" y="222863"/>
            <a:chExt cx="1188323" cy="354446"/>
          </a:xfrm>
        </p:grpSpPr>
        <p:pic>
          <p:nvPicPr>
            <p:cNvPr id="404" name="グラフィックス 6">
              <a:extLst/>
            </p:cNvPr>
            <p:cNvPicPr>
              <a:picLocks noChangeAspect="1"/>
            </p:cNvPicPr>
            <p:nvPr/>
          </p:nvPicPr>
          <p:blipFill>
            <a:blip r:embed="rId2">
              <a:extLst>
                <a:ext uri="{96DAC541-7B7A-43D3-8B79-37D633B846F1}">
                  <asvg:svgBlip xmlns:asvg="http://schemas.microsoft.com/office/drawing/2016/SVG/main"/>
                </a:ext>
              </a:extLst>
            </a:blip>
            <a:stretch>
              <a:fillRect/>
            </a:stretch>
          </p:blipFill>
          <p:spPr>
            <a:xfrm>
              <a:off x="2098332" y="458339"/>
              <a:ext cx="773305" cy="118970"/>
            </a:xfrm>
            <a:prstGeom prst="rect">
              <a:avLst/>
            </a:prstGeom>
          </p:spPr>
        </p:pic>
        <p:sp>
          <p:nvSpPr>
            <p:cNvPr id="408" name="テキスト ボックス 407">
              <a:extLst/>
            </p:cNvPr>
            <p:cNvSpPr txBox="1"/>
            <p:nvPr/>
          </p:nvSpPr>
          <p:spPr>
            <a:xfrm>
              <a:off x="1895287" y="222863"/>
              <a:ext cx="1188323" cy="297829"/>
            </a:xfrm>
            <a:prstGeom prst="rect">
              <a:avLst/>
            </a:prstGeom>
            <a:noFill/>
          </p:spPr>
          <p:txBody>
            <a:bodyPr wrap="square" rtlCol="0">
              <a:spAutoFit/>
            </a:bodyPr>
            <a:lstStyle/>
            <a:p>
              <a:pPr algn="ctr" defTabSz="986912"/>
              <a:r>
                <a:rPr lang="ja-JP" altLang="en-US" sz="1295" spc="587" dirty="0">
                  <a:solidFill>
                    <a:prstClr val="black"/>
                  </a:solidFill>
                  <a:latin typeface="Meiryo UI"/>
                  <a:ea typeface="Meiryo UI"/>
                </a:rPr>
                <a:t>事業名</a:t>
              </a:r>
            </a:p>
          </p:txBody>
        </p:sp>
      </p:grpSp>
      <p:sp>
        <p:nvSpPr>
          <p:cNvPr id="520" name="テキスト ボックス 519"/>
          <p:cNvSpPr txBox="1"/>
          <p:nvPr/>
        </p:nvSpPr>
        <p:spPr>
          <a:xfrm>
            <a:off x="6744869" y="239181"/>
            <a:ext cx="2856959" cy="424475"/>
          </a:xfrm>
          <a:prstGeom prst="rect">
            <a:avLst/>
          </a:prstGeom>
          <a:noFill/>
          <a:ln w="15875">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年度予算（案）</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86912">
              <a:defRPr/>
            </a:pP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r>
              <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1,200</a:t>
            </a:r>
            <a:r>
              <a:rPr kumimoji="0" lang="ja-JP" altLang="en-US"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百万円の内数）</a:t>
            </a:r>
            <a:endParaRPr kumimoji="0" lang="en-US" altLang="ja-JP" sz="1079"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403270" y="1810251"/>
            <a:ext cx="9838489" cy="4931620"/>
          </a:xfrm>
          <a:prstGeom prst="rect">
            <a:avLst/>
          </a:prstGeom>
        </p:spPr>
      </p:pic>
    </p:spTree>
    <p:extLst>
      <p:ext uri="{BB962C8B-B14F-4D97-AF65-F5344CB8AC3E}">
        <p14:creationId xmlns:p14="http://schemas.microsoft.com/office/powerpoint/2010/main" val="417492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1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Cambria"/>
        <a:ea typeface="メイリオ"/>
        <a:cs typeface=""/>
      </a:majorFont>
      <a:minorFont>
        <a:latin typeface="Cambri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4341</TotalTime>
  <Words>589</Words>
  <Application>Microsoft Office PowerPoint</Application>
  <PresentationFormat>ユーザー設定</PresentationFormat>
  <Paragraphs>69</Paragraphs>
  <Slides>4</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12</vt:i4>
      </vt:variant>
      <vt:variant>
        <vt:lpstr>埋め込まれた OLE サーバー</vt:lpstr>
      </vt:variant>
      <vt:variant>
        <vt:i4>1</vt:i4>
      </vt:variant>
      <vt:variant>
        <vt:lpstr>スライド タイトル</vt:lpstr>
      </vt:variant>
      <vt:variant>
        <vt:i4>4</vt:i4>
      </vt:variant>
    </vt:vector>
  </HeadingPairs>
  <TitlesOfParts>
    <vt:vector size="27" baseType="lpstr">
      <vt:lpstr>HGPｺﾞｼｯｸE</vt:lpstr>
      <vt:lpstr>HGPｺﾞｼｯｸM</vt:lpstr>
      <vt:lpstr>Meiryo UI</vt:lpstr>
      <vt:lpstr>メイリオ</vt:lpstr>
      <vt:lpstr>メイリオ</vt:lpstr>
      <vt:lpstr>游ゴシック</vt:lpstr>
      <vt:lpstr>Arial</vt:lpstr>
      <vt:lpstr>Cambria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19_Office ​​テーマ</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538</cp:revision>
  <cp:lastPrinted>2018-12-27T15:53:44Z</cp:lastPrinted>
  <dcterms:created xsi:type="dcterms:W3CDTF">2018-08-15T14:31:38Z</dcterms:created>
  <dcterms:modified xsi:type="dcterms:W3CDTF">2019-01-08T02:15:44Z</dcterms:modified>
</cp:coreProperties>
</file>