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6"/>
  </p:notesMasterIdLst>
  <p:sldIdLst>
    <p:sldId id="272" r:id="rId4"/>
    <p:sldId id="256" r:id="rId5"/>
    <p:sldId id="266" r:id="rId6"/>
    <p:sldId id="267" r:id="rId7"/>
    <p:sldId id="271" r:id="rId8"/>
    <p:sldId id="268" r:id="rId9"/>
    <p:sldId id="259" r:id="rId10"/>
    <p:sldId id="278" r:id="rId11"/>
    <p:sldId id="279" r:id="rId12"/>
    <p:sldId id="280" r:id="rId13"/>
    <p:sldId id="277" r:id="rId14"/>
    <p:sldId id="264" r:id="rId15"/>
  </p:sldIdLst>
  <p:sldSz cx="9144000" cy="6858000" type="screen4x3"/>
  <p:notesSz cx="6807200" cy="9939338"/>
  <p:defaultTextStyle>
    <a:defPPr>
      <a:defRPr lang="ja-JP"/>
    </a:defPPr>
    <a:lvl1pPr marL="0" algn="l" defTabSz="913700" rtl="0" eaLnBrk="1" latinLnBrk="0" hangingPunct="1">
      <a:defRPr kumimoji="1" sz="1800" kern="1200">
        <a:solidFill>
          <a:schemeClr val="tx1"/>
        </a:solidFill>
        <a:latin typeface="+mn-lt"/>
        <a:ea typeface="+mn-ea"/>
        <a:cs typeface="+mn-cs"/>
      </a:defRPr>
    </a:lvl1pPr>
    <a:lvl2pPr marL="456850" algn="l" defTabSz="913700" rtl="0" eaLnBrk="1" latinLnBrk="0" hangingPunct="1">
      <a:defRPr kumimoji="1" sz="1800" kern="1200">
        <a:solidFill>
          <a:schemeClr val="tx1"/>
        </a:solidFill>
        <a:latin typeface="+mn-lt"/>
        <a:ea typeface="+mn-ea"/>
        <a:cs typeface="+mn-cs"/>
      </a:defRPr>
    </a:lvl2pPr>
    <a:lvl3pPr marL="913700" algn="l" defTabSz="913700" rtl="0" eaLnBrk="1" latinLnBrk="0" hangingPunct="1">
      <a:defRPr kumimoji="1" sz="1800" kern="1200">
        <a:solidFill>
          <a:schemeClr val="tx1"/>
        </a:solidFill>
        <a:latin typeface="+mn-lt"/>
        <a:ea typeface="+mn-ea"/>
        <a:cs typeface="+mn-cs"/>
      </a:defRPr>
    </a:lvl3pPr>
    <a:lvl4pPr marL="1370550" algn="l" defTabSz="913700" rtl="0" eaLnBrk="1" latinLnBrk="0" hangingPunct="1">
      <a:defRPr kumimoji="1" sz="1800" kern="1200">
        <a:solidFill>
          <a:schemeClr val="tx1"/>
        </a:solidFill>
        <a:latin typeface="+mn-lt"/>
        <a:ea typeface="+mn-ea"/>
        <a:cs typeface="+mn-cs"/>
      </a:defRPr>
    </a:lvl4pPr>
    <a:lvl5pPr marL="1827401" algn="l" defTabSz="913700" rtl="0" eaLnBrk="1" latinLnBrk="0" hangingPunct="1">
      <a:defRPr kumimoji="1" sz="1800" kern="1200">
        <a:solidFill>
          <a:schemeClr val="tx1"/>
        </a:solidFill>
        <a:latin typeface="+mn-lt"/>
        <a:ea typeface="+mn-ea"/>
        <a:cs typeface="+mn-cs"/>
      </a:defRPr>
    </a:lvl5pPr>
    <a:lvl6pPr marL="2284250" algn="l" defTabSz="913700" rtl="0" eaLnBrk="1" latinLnBrk="0" hangingPunct="1">
      <a:defRPr kumimoji="1" sz="1800" kern="1200">
        <a:solidFill>
          <a:schemeClr val="tx1"/>
        </a:solidFill>
        <a:latin typeface="+mn-lt"/>
        <a:ea typeface="+mn-ea"/>
        <a:cs typeface="+mn-cs"/>
      </a:defRPr>
    </a:lvl6pPr>
    <a:lvl7pPr marL="2741100" algn="l" defTabSz="913700" rtl="0" eaLnBrk="1" latinLnBrk="0" hangingPunct="1">
      <a:defRPr kumimoji="1" sz="1800" kern="1200">
        <a:solidFill>
          <a:schemeClr val="tx1"/>
        </a:solidFill>
        <a:latin typeface="+mn-lt"/>
        <a:ea typeface="+mn-ea"/>
        <a:cs typeface="+mn-cs"/>
      </a:defRPr>
    </a:lvl7pPr>
    <a:lvl8pPr marL="3197950" algn="l" defTabSz="913700" rtl="0" eaLnBrk="1" latinLnBrk="0" hangingPunct="1">
      <a:defRPr kumimoji="1" sz="1800" kern="1200">
        <a:solidFill>
          <a:schemeClr val="tx1"/>
        </a:solidFill>
        <a:latin typeface="+mn-lt"/>
        <a:ea typeface="+mn-ea"/>
        <a:cs typeface="+mn-cs"/>
      </a:defRPr>
    </a:lvl8pPr>
    <a:lvl9pPr marL="3654800" algn="l" defTabSz="9137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猪狩 浩介" initials="t" lastIdx="4" clrIdx="0">
    <p:extLst>
      <p:ext uri="{19B8F6BF-5375-455C-9EA6-DF929625EA0E}">
        <p15:presenceInfo xmlns:p15="http://schemas.microsoft.com/office/powerpoint/2012/main" userId="猪狩 浩介" providerId="None"/>
      </p:ext>
    </p:extLst>
  </p:cmAuthor>
  <p:cmAuthor id="2" name="宮岡 俊輔" initials="t" lastIdx="1" clrIdx="1">
    <p:extLst>
      <p:ext uri="{19B8F6BF-5375-455C-9EA6-DF929625EA0E}">
        <p15:presenceInfo xmlns:p15="http://schemas.microsoft.com/office/powerpoint/2012/main" userId="宮岡 俊輔"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84F7"/>
    <a:srgbClr val="BBE0E3"/>
    <a:srgbClr val="A01081"/>
    <a:srgbClr val="FFFFCC"/>
    <a:srgbClr val="DAEDEF"/>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17" autoAdjust="0"/>
    <p:restoredTop sz="85612" autoAdjust="0"/>
  </p:normalViewPr>
  <p:slideViewPr>
    <p:cSldViewPr>
      <p:cViewPr varScale="1">
        <p:scale>
          <a:sx n="92" d="100"/>
          <a:sy n="92" d="100"/>
        </p:scale>
        <p:origin x="84" y="4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E4D0A51-EC1B-4CB4-99F1-780912E25F3B}" type="datetimeFigureOut">
              <a:rPr kumimoji="1" lang="ja-JP" altLang="en-US" smtClean="0"/>
              <a:t>2021/5/20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49E1391-B822-4649-99FB-E4F8A5C9211B}" type="slidenum">
              <a:rPr kumimoji="1" lang="ja-JP" altLang="en-US" smtClean="0"/>
              <a:t>‹#›</a:t>
            </a:fld>
            <a:endParaRPr kumimoji="1" lang="ja-JP" altLang="en-US"/>
          </a:p>
        </p:txBody>
      </p:sp>
    </p:spTree>
    <p:extLst>
      <p:ext uri="{BB962C8B-B14F-4D97-AF65-F5344CB8AC3E}">
        <p14:creationId xmlns:p14="http://schemas.microsoft.com/office/powerpoint/2010/main" val="1673557248"/>
      </p:ext>
    </p:extLst>
  </p:cSld>
  <p:clrMap bg1="lt1" tx1="dk1" bg2="lt2" tx2="dk2" accent1="accent1" accent2="accent2" accent3="accent3" accent4="accent4" accent5="accent5" accent6="accent6" hlink="hlink" folHlink="folHlink"/>
  <p:notesStyle>
    <a:lvl1pPr marL="0" algn="l" defTabSz="913700" rtl="0" eaLnBrk="1" latinLnBrk="0" hangingPunct="1">
      <a:defRPr kumimoji="1" sz="1200" kern="1200">
        <a:solidFill>
          <a:schemeClr val="tx1"/>
        </a:solidFill>
        <a:latin typeface="+mn-lt"/>
        <a:ea typeface="+mn-ea"/>
        <a:cs typeface="+mn-cs"/>
      </a:defRPr>
    </a:lvl1pPr>
    <a:lvl2pPr marL="456850" algn="l" defTabSz="913700" rtl="0" eaLnBrk="1" latinLnBrk="0" hangingPunct="1">
      <a:defRPr kumimoji="1" sz="1200" kern="1200">
        <a:solidFill>
          <a:schemeClr val="tx1"/>
        </a:solidFill>
        <a:latin typeface="+mn-lt"/>
        <a:ea typeface="+mn-ea"/>
        <a:cs typeface="+mn-cs"/>
      </a:defRPr>
    </a:lvl2pPr>
    <a:lvl3pPr marL="913700" algn="l" defTabSz="913700" rtl="0" eaLnBrk="1" latinLnBrk="0" hangingPunct="1">
      <a:defRPr kumimoji="1" sz="1200" kern="1200">
        <a:solidFill>
          <a:schemeClr val="tx1"/>
        </a:solidFill>
        <a:latin typeface="+mn-lt"/>
        <a:ea typeface="+mn-ea"/>
        <a:cs typeface="+mn-cs"/>
      </a:defRPr>
    </a:lvl3pPr>
    <a:lvl4pPr marL="1370550" algn="l" defTabSz="913700" rtl="0" eaLnBrk="1" latinLnBrk="0" hangingPunct="1">
      <a:defRPr kumimoji="1" sz="1200" kern="1200">
        <a:solidFill>
          <a:schemeClr val="tx1"/>
        </a:solidFill>
        <a:latin typeface="+mn-lt"/>
        <a:ea typeface="+mn-ea"/>
        <a:cs typeface="+mn-cs"/>
      </a:defRPr>
    </a:lvl4pPr>
    <a:lvl5pPr marL="1827401" algn="l" defTabSz="913700" rtl="0" eaLnBrk="1" latinLnBrk="0" hangingPunct="1">
      <a:defRPr kumimoji="1" sz="1200" kern="1200">
        <a:solidFill>
          <a:schemeClr val="tx1"/>
        </a:solidFill>
        <a:latin typeface="+mn-lt"/>
        <a:ea typeface="+mn-ea"/>
        <a:cs typeface="+mn-cs"/>
      </a:defRPr>
    </a:lvl5pPr>
    <a:lvl6pPr marL="2284250" algn="l" defTabSz="913700" rtl="0" eaLnBrk="1" latinLnBrk="0" hangingPunct="1">
      <a:defRPr kumimoji="1" sz="1200" kern="1200">
        <a:solidFill>
          <a:schemeClr val="tx1"/>
        </a:solidFill>
        <a:latin typeface="+mn-lt"/>
        <a:ea typeface="+mn-ea"/>
        <a:cs typeface="+mn-cs"/>
      </a:defRPr>
    </a:lvl6pPr>
    <a:lvl7pPr marL="2741100" algn="l" defTabSz="913700" rtl="0" eaLnBrk="1" latinLnBrk="0" hangingPunct="1">
      <a:defRPr kumimoji="1" sz="1200" kern="1200">
        <a:solidFill>
          <a:schemeClr val="tx1"/>
        </a:solidFill>
        <a:latin typeface="+mn-lt"/>
        <a:ea typeface="+mn-ea"/>
        <a:cs typeface="+mn-cs"/>
      </a:defRPr>
    </a:lvl7pPr>
    <a:lvl8pPr marL="3197950" algn="l" defTabSz="913700" rtl="0" eaLnBrk="1" latinLnBrk="0" hangingPunct="1">
      <a:defRPr kumimoji="1" sz="1200" kern="1200">
        <a:solidFill>
          <a:schemeClr val="tx1"/>
        </a:solidFill>
        <a:latin typeface="+mn-lt"/>
        <a:ea typeface="+mn-ea"/>
        <a:cs typeface="+mn-cs"/>
      </a:defRPr>
    </a:lvl8pPr>
    <a:lvl9pPr marL="3654800" algn="l" defTabSz="9137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3</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4</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5</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extLst>
      <p:ext uri="{BB962C8B-B14F-4D97-AF65-F5344CB8AC3E}">
        <p14:creationId xmlns:p14="http://schemas.microsoft.com/office/powerpoint/2010/main" val="3532069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7</a:t>
            </a:fld>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8</a:t>
            </a:fld>
            <a:endParaRPr lang="ja-JP" altLang="en-US" smtClean="0"/>
          </a:p>
        </p:txBody>
      </p:sp>
    </p:spTree>
    <p:extLst>
      <p:ext uri="{BB962C8B-B14F-4D97-AF65-F5344CB8AC3E}">
        <p14:creationId xmlns:p14="http://schemas.microsoft.com/office/powerpoint/2010/main" val="3252651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9</a:t>
            </a:fld>
            <a:endParaRPr lang="ja-JP" altLang="en-US" smtClean="0"/>
          </a:p>
        </p:txBody>
      </p:sp>
    </p:spTree>
    <p:extLst>
      <p:ext uri="{BB962C8B-B14F-4D97-AF65-F5344CB8AC3E}">
        <p14:creationId xmlns:p14="http://schemas.microsoft.com/office/powerpoint/2010/main" val="2638406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10</a:t>
            </a:fld>
            <a:endParaRPr lang="ja-JP" altLang="en-US" smtClean="0"/>
          </a:p>
        </p:txBody>
      </p:sp>
    </p:spTree>
    <p:extLst>
      <p:ext uri="{BB962C8B-B14F-4D97-AF65-F5344CB8AC3E}">
        <p14:creationId xmlns:p14="http://schemas.microsoft.com/office/powerpoint/2010/main" val="1841712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6"/>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889" indent="0" algn="ctr">
              <a:buNone/>
              <a:defRPr>
                <a:solidFill>
                  <a:schemeClr val="tx1">
                    <a:tint val="75000"/>
                  </a:schemeClr>
                </a:solidFill>
              </a:defRPr>
            </a:lvl2pPr>
            <a:lvl3pPr marL="913782" indent="0" algn="ctr">
              <a:buNone/>
              <a:defRPr>
                <a:solidFill>
                  <a:schemeClr val="tx1">
                    <a:tint val="75000"/>
                  </a:schemeClr>
                </a:solidFill>
              </a:defRPr>
            </a:lvl3pPr>
            <a:lvl4pPr marL="1370672" indent="0" algn="ctr">
              <a:buNone/>
              <a:defRPr>
                <a:solidFill>
                  <a:schemeClr val="tx1">
                    <a:tint val="75000"/>
                  </a:schemeClr>
                </a:solidFill>
              </a:defRPr>
            </a:lvl4pPr>
            <a:lvl5pPr marL="1827562" indent="0" algn="ctr">
              <a:buNone/>
              <a:defRPr>
                <a:solidFill>
                  <a:schemeClr val="tx1">
                    <a:tint val="75000"/>
                  </a:schemeClr>
                </a:solidFill>
              </a:defRPr>
            </a:lvl5pPr>
            <a:lvl6pPr marL="2284450" indent="0" algn="ctr">
              <a:buNone/>
              <a:defRPr>
                <a:solidFill>
                  <a:schemeClr val="tx1">
                    <a:tint val="75000"/>
                  </a:schemeClr>
                </a:solidFill>
              </a:defRPr>
            </a:lvl6pPr>
            <a:lvl7pPr marL="2741342" indent="0" algn="ctr">
              <a:buNone/>
              <a:defRPr>
                <a:solidFill>
                  <a:schemeClr val="tx1">
                    <a:tint val="75000"/>
                  </a:schemeClr>
                </a:solidFill>
              </a:defRPr>
            </a:lvl7pPr>
            <a:lvl8pPr marL="3198232" indent="0" algn="ctr">
              <a:buNone/>
              <a:defRPr>
                <a:solidFill>
                  <a:schemeClr val="tx1">
                    <a:tint val="75000"/>
                  </a:schemeClr>
                </a:solidFill>
              </a:defRPr>
            </a:lvl8pPr>
            <a:lvl9pPr marL="365512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52"/>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52"/>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130284"/>
            <a:ext cx="7771834" cy="146957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2168" y="3885601"/>
            <a:ext cx="6399668" cy="1753810"/>
          </a:xfrm>
        </p:spPr>
        <p:txBody>
          <a:bodyPr/>
          <a:lstStyle>
            <a:lvl1pPr marL="0" indent="0" algn="ctr">
              <a:buNone/>
              <a:defRPr/>
            </a:lvl1pPr>
            <a:lvl2pPr marL="418648" indent="0" algn="ctr">
              <a:buNone/>
              <a:defRPr/>
            </a:lvl2pPr>
            <a:lvl3pPr marL="837297" indent="0" algn="ctr">
              <a:buNone/>
              <a:defRPr/>
            </a:lvl3pPr>
            <a:lvl4pPr marL="1255947" indent="0" algn="ctr">
              <a:buNone/>
              <a:defRPr/>
            </a:lvl4pPr>
            <a:lvl5pPr marL="1674593" indent="0" algn="ctr">
              <a:buNone/>
              <a:defRPr/>
            </a:lvl5pPr>
            <a:lvl6pPr marL="2093242" indent="0" algn="ctr">
              <a:buNone/>
              <a:defRPr/>
            </a:lvl6pPr>
            <a:lvl7pPr marL="2511892" indent="0" algn="ctr">
              <a:buNone/>
              <a:defRPr/>
            </a:lvl7pPr>
            <a:lvl8pPr marL="2930540" indent="0" algn="ctr">
              <a:buNone/>
              <a:defRPr/>
            </a:lvl8pPr>
            <a:lvl9pPr marL="334919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89EC4-0FB5-4ED2-897F-ADD9FDE71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73189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C990A2-E159-4221-8090-943A67C132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29735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865" y="4407203"/>
            <a:ext cx="7771834" cy="1362226"/>
          </a:xfrm>
        </p:spPr>
        <p:txBody>
          <a:bodyPr anchor="t"/>
          <a:lstStyle>
            <a:lvl1pPr algn="l">
              <a:defRPr sz="37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865" y="2907393"/>
            <a:ext cx="7771834" cy="1499810"/>
          </a:xfrm>
        </p:spPr>
        <p:txBody>
          <a:bodyPr anchor="b"/>
          <a:lstStyle>
            <a:lvl1pPr marL="0" indent="0">
              <a:buNone/>
              <a:defRPr sz="1801"/>
            </a:lvl1pPr>
            <a:lvl2pPr marL="418648" indent="0">
              <a:buNone/>
              <a:defRPr sz="1600"/>
            </a:lvl2pPr>
            <a:lvl3pPr marL="837297" indent="0">
              <a:buNone/>
              <a:defRPr sz="1500"/>
            </a:lvl3pPr>
            <a:lvl4pPr marL="1255947" indent="0">
              <a:buNone/>
              <a:defRPr sz="1300"/>
            </a:lvl4pPr>
            <a:lvl5pPr marL="1674593" indent="0">
              <a:buNone/>
              <a:defRPr sz="1300"/>
            </a:lvl5pPr>
            <a:lvl6pPr marL="2093242" indent="0">
              <a:buNone/>
              <a:defRPr sz="1300"/>
            </a:lvl6pPr>
            <a:lvl7pPr marL="2511892" indent="0">
              <a:buNone/>
              <a:defRPr sz="1300"/>
            </a:lvl7pPr>
            <a:lvl8pPr marL="2930540" indent="0">
              <a:buNone/>
              <a:defRPr sz="1300"/>
            </a:lvl8pPr>
            <a:lvl9pPr marL="3349190" indent="0">
              <a:buNone/>
              <a:defRPr sz="13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AC380A-DED7-41DB-BAE6-7A20881561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53037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6922" y="1599601"/>
            <a:ext cx="4047181"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9903" y="1599601"/>
            <a:ext cx="4047182"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10A831-4CC4-4919-8016-8D93549E4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58169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6918" y="1534584"/>
            <a:ext cx="4040109" cy="641048"/>
          </a:xfrm>
        </p:spPr>
        <p:txBody>
          <a:bodyPr anchor="b"/>
          <a:lstStyle>
            <a:lvl1pPr marL="0" indent="0">
              <a:buNone/>
              <a:defRPr sz="2201" b="1"/>
            </a:lvl1pPr>
            <a:lvl2pPr marL="418648" indent="0">
              <a:buNone/>
              <a:defRPr sz="1801" b="1"/>
            </a:lvl2pPr>
            <a:lvl3pPr marL="837297" indent="0">
              <a:buNone/>
              <a:defRPr sz="1600" b="1"/>
            </a:lvl3pPr>
            <a:lvl4pPr marL="1255947" indent="0">
              <a:buNone/>
              <a:defRPr sz="1500" b="1"/>
            </a:lvl4pPr>
            <a:lvl5pPr marL="1674593" indent="0">
              <a:buNone/>
              <a:defRPr sz="1500" b="1"/>
            </a:lvl5pPr>
            <a:lvl6pPr marL="2093242" indent="0">
              <a:buNone/>
              <a:defRPr sz="1500" b="1"/>
            </a:lvl6pPr>
            <a:lvl7pPr marL="2511892" indent="0">
              <a:buNone/>
              <a:defRPr sz="1500" b="1"/>
            </a:lvl7pPr>
            <a:lvl8pPr marL="2930540" indent="0">
              <a:buNone/>
              <a:defRPr sz="1500" b="1"/>
            </a:lvl8pPr>
            <a:lvl9pPr marL="3349190"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6918" y="2175639"/>
            <a:ext cx="4040109"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561" y="1534584"/>
            <a:ext cx="4041524" cy="641048"/>
          </a:xfrm>
        </p:spPr>
        <p:txBody>
          <a:bodyPr anchor="b"/>
          <a:lstStyle>
            <a:lvl1pPr marL="0" indent="0">
              <a:buNone/>
              <a:defRPr sz="2201" b="1"/>
            </a:lvl1pPr>
            <a:lvl2pPr marL="418648" indent="0">
              <a:buNone/>
              <a:defRPr sz="1801" b="1"/>
            </a:lvl2pPr>
            <a:lvl3pPr marL="837297" indent="0">
              <a:buNone/>
              <a:defRPr sz="1600" b="1"/>
            </a:lvl3pPr>
            <a:lvl4pPr marL="1255947" indent="0">
              <a:buNone/>
              <a:defRPr sz="1500" b="1"/>
            </a:lvl4pPr>
            <a:lvl5pPr marL="1674593" indent="0">
              <a:buNone/>
              <a:defRPr sz="1500" b="1"/>
            </a:lvl5pPr>
            <a:lvl6pPr marL="2093242" indent="0">
              <a:buNone/>
              <a:defRPr sz="1500" b="1"/>
            </a:lvl6pPr>
            <a:lvl7pPr marL="2511892" indent="0">
              <a:buNone/>
              <a:defRPr sz="1500" b="1"/>
            </a:lvl7pPr>
            <a:lvl8pPr marL="2930540" indent="0">
              <a:buNone/>
              <a:defRPr sz="1500" b="1"/>
            </a:lvl8pPr>
            <a:lvl9pPr marL="3349190"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561" y="2175639"/>
            <a:ext cx="4041524"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856AC5-4C5B-4D82-88C5-85456FB553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8251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810A8-97E7-43EE-AE88-5B984D3265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21711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FB7442-9CB1-47F0-AD1D-6CAAA462C0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039661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18" y="273664"/>
            <a:ext cx="3008862" cy="1161143"/>
          </a:xfrm>
        </p:spPr>
        <p:txBody>
          <a:bodyPr anchor="b"/>
          <a:lstStyle>
            <a:lvl1pPr algn="l">
              <a:defRPr sz="1801"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4715" y="273663"/>
            <a:ext cx="5112379" cy="5852583"/>
          </a:xfrm>
        </p:spPr>
        <p:txBody>
          <a:bodyPr/>
          <a:lstStyle>
            <a:lvl1pPr>
              <a:defRPr sz="2900"/>
            </a:lvl1pPr>
            <a:lvl2pPr>
              <a:defRPr sz="2602"/>
            </a:lvl2pPr>
            <a:lvl3pPr>
              <a:defRPr sz="2201"/>
            </a:lvl3pPr>
            <a:lvl4pPr>
              <a:defRPr sz="1801"/>
            </a:lvl4pPr>
            <a:lvl5pPr>
              <a:defRPr sz="1801"/>
            </a:lvl5pPr>
            <a:lvl6pPr>
              <a:defRPr sz="1801"/>
            </a:lvl6pPr>
            <a:lvl7pPr>
              <a:defRPr sz="1801"/>
            </a:lvl7pPr>
            <a:lvl8pPr>
              <a:defRPr sz="1801"/>
            </a:lvl8pPr>
            <a:lvl9pPr>
              <a:defRPr sz="180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6918" y="1434798"/>
            <a:ext cx="3008862" cy="4691440"/>
          </a:xfrm>
        </p:spPr>
        <p:txBody>
          <a:bodyPr/>
          <a:lstStyle>
            <a:lvl1pPr marL="0" indent="0">
              <a:buNone/>
              <a:defRPr sz="1300"/>
            </a:lvl1pPr>
            <a:lvl2pPr marL="418648" indent="0">
              <a:buNone/>
              <a:defRPr sz="1100"/>
            </a:lvl2pPr>
            <a:lvl3pPr marL="837297" indent="0">
              <a:buNone/>
              <a:defRPr sz="900"/>
            </a:lvl3pPr>
            <a:lvl4pPr marL="1255947" indent="0">
              <a:buNone/>
              <a:defRPr sz="800"/>
            </a:lvl4pPr>
            <a:lvl5pPr marL="1674593" indent="0">
              <a:buNone/>
              <a:defRPr sz="800"/>
            </a:lvl5pPr>
            <a:lvl6pPr marL="2093242" indent="0">
              <a:buNone/>
              <a:defRPr sz="800"/>
            </a:lvl6pPr>
            <a:lvl7pPr marL="2511892" indent="0">
              <a:buNone/>
              <a:defRPr sz="800"/>
            </a:lvl7pPr>
            <a:lvl8pPr marL="2930540" indent="0">
              <a:buNone/>
              <a:defRPr sz="800"/>
            </a:lvl8pPr>
            <a:lvl9pPr marL="3349190"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1593C9-F7FC-488B-B4E2-75F1D19B9A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7035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05" y="4800298"/>
            <a:ext cx="5485834" cy="566964"/>
          </a:xfrm>
        </p:spPr>
        <p:txBody>
          <a:bodyPr anchor="b"/>
          <a:lstStyle>
            <a:lvl1pPr algn="l">
              <a:defRPr sz="1801"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305" y="612336"/>
            <a:ext cx="5485834" cy="4115405"/>
          </a:xfrm>
        </p:spPr>
        <p:txBody>
          <a:bodyPr/>
          <a:lstStyle>
            <a:lvl1pPr marL="0" indent="0">
              <a:buNone/>
              <a:defRPr sz="2900"/>
            </a:lvl1pPr>
            <a:lvl2pPr marL="418648" indent="0">
              <a:buNone/>
              <a:defRPr sz="2602"/>
            </a:lvl2pPr>
            <a:lvl3pPr marL="837297" indent="0">
              <a:buNone/>
              <a:defRPr sz="2201"/>
            </a:lvl3pPr>
            <a:lvl4pPr marL="1255947" indent="0">
              <a:buNone/>
              <a:defRPr sz="1801"/>
            </a:lvl4pPr>
            <a:lvl5pPr marL="1674593" indent="0">
              <a:buNone/>
              <a:defRPr sz="1801"/>
            </a:lvl5pPr>
            <a:lvl6pPr marL="2093242" indent="0">
              <a:buNone/>
              <a:defRPr sz="1801"/>
            </a:lvl6pPr>
            <a:lvl7pPr marL="2511892" indent="0">
              <a:buNone/>
              <a:defRPr sz="1801"/>
            </a:lvl7pPr>
            <a:lvl8pPr marL="2930540" indent="0">
              <a:buNone/>
              <a:defRPr sz="1801"/>
            </a:lvl8pPr>
            <a:lvl9pPr marL="3349190" indent="0">
              <a:buNone/>
              <a:defRPr sz="1801"/>
            </a:lvl9pPr>
          </a:lstStyle>
          <a:p>
            <a:pPr lvl="0"/>
            <a:endParaRPr lang="ja-JP" altLang="en-US" noProof="0"/>
          </a:p>
        </p:txBody>
      </p:sp>
      <p:sp>
        <p:nvSpPr>
          <p:cNvPr id="4" name="テキスト プレースホルダ 3"/>
          <p:cNvSpPr>
            <a:spLocks noGrp="1"/>
          </p:cNvSpPr>
          <p:nvPr>
            <p:ph type="body" sz="half" idx="2"/>
          </p:nvPr>
        </p:nvSpPr>
        <p:spPr>
          <a:xfrm>
            <a:off x="1792305" y="5367271"/>
            <a:ext cx="5485834" cy="804333"/>
          </a:xfrm>
        </p:spPr>
        <p:txBody>
          <a:bodyPr/>
          <a:lstStyle>
            <a:lvl1pPr marL="0" indent="0">
              <a:buNone/>
              <a:defRPr sz="1300"/>
            </a:lvl1pPr>
            <a:lvl2pPr marL="418648" indent="0">
              <a:buNone/>
              <a:defRPr sz="1100"/>
            </a:lvl2pPr>
            <a:lvl3pPr marL="837297" indent="0">
              <a:buNone/>
              <a:defRPr sz="900"/>
            </a:lvl3pPr>
            <a:lvl4pPr marL="1255947" indent="0">
              <a:buNone/>
              <a:defRPr sz="800"/>
            </a:lvl4pPr>
            <a:lvl5pPr marL="1674593" indent="0">
              <a:buNone/>
              <a:defRPr sz="800"/>
            </a:lvl5pPr>
            <a:lvl6pPr marL="2093242" indent="0">
              <a:buNone/>
              <a:defRPr sz="800"/>
            </a:lvl6pPr>
            <a:lvl7pPr marL="2511892" indent="0">
              <a:buNone/>
              <a:defRPr sz="800"/>
            </a:lvl7pPr>
            <a:lvl8pPr marL="2930540" indent="0">
              <a:buNone/>
              <a:defRPr sz="800"/>
            </a:lvl8pPr>
            <a:lvl9pPr marL="3349190"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A68E22-083A-47DE-B301-F7E9F4F33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342534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CC78D-5050-4D2C-9289-63CC83E646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6542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0252" y="275181"/>
            <a:ext cx="2056834" cy="585107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6917" y="275181"/>
            <a:ext cx="6037530" cy="585107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2D3C6-7089-479D-846D-6427B40378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894929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23" y="275167"/>
            <a:ext cx="8230166"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6922" y="1599601"/>
            <a:ext cx="4047181" cy="452664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39903" y="1599595"/>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39903" y="3935490"/>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5587DA-FE5A-486A-82F2-40C39F085E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75409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130284"/>
            <a:ext cx="7771834" cy="146957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2168" y="3885600"/>
            <a:ext cx="6399668" cy="1753810"/>
          </a:xfrm>
        </p:spPr>
        <p:txBody>
          <a:bodyPr/>
          <a:lstStyle>
            <a:lvl1pPr marL="0" indent="0" algn="ctr">
              <a:buNone/>
              <a:defRPr/>
            </a:lvl1pPr>
            <a:lvl2pPr marL="418704" indent="0" algn="ctr">
              <a:buNone/>
              <a:defRPr/>
            </a:lvl2pPr>
            <a:lvl3pPr marL="837409" indent="0" algn="ctr">
              <a:buNone/>
              <a:defRPr/>
            </a:lvl3pPr>
            <a:lvl4pPr marL="1256113" indent="0" algn="ctr">
              <a:buNone/>
              <a:defRPr/>
            </a:lvl4pPr>
            <a:lvl5pPr marL="1674818" indent="0" algn="ctr">
              <a:buNone/>
              <a:defRPr/>
            </a:lvl5pPr>
            <a:lvl6pPr marL="2093522" indent="0" algn="ctr">
              <a:buNone/>
              <a:defRPr/>
            </a:lvl6pPr>
            <a:lvl7pPr marL="2512228" indent="0" algn="ctr">
              <a:buNone/>
              <a:defRPr/>
            </a:lvl7pPr>
            <a:lvl8pPr marL="2930931" indent="0" algn="ctr">
              <a:buNone/>
              <a:defRPr/>
            </a:lvl8pPr>
            <a:lvl9pPr marL="3349636"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89EC4-0FB5-4ED2-897F-ADD9FDE71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235089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C990A2-E159-4221-8090-943A67C132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03942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865" y="4407203"/>
            <a:ext cx="7771834" cy="1362226"/>
          </a:xfrm>
        </p:spPr>
        <p:txBody>
          <a:bodyPr anchor="t"/>
          <a:lstStyle>
            <a:lvl1pPr algn="l">
              <a:defRPr sz="37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865" y="2907393"/>
            <a:ext cx="7771834" cy="1499810"/>
          </a:xfrm>
        </p:spPr>
        <p:txBody>
          <a:bodyPr anchor="b"/>
          <a:lstStyle>
            <a:lvl1pPr marL="0" indent="0">
              <a:buNone/>
              <a:defRPr sz="1801"/>
            </a:lvl1pPr>
            <a:lvl2pPr marL="418704" indent="0">
              <a:buNone/>
              <a:defRPr sz="1600"/>
            </a:lvl2pPr>
            <a:lvl3pPr marL="837409" indent="0">
              <a:buNone/>
              <a:defRPr sz="1500"/>
            </a:lvl3pPr>
            <a:lvl4pPr marL="1256113" indent="0">
              <a:buNone/>
              <a:defRPr sz="1300"/>
            </a:lvl4pPr>
            <a:lvl5pPr marL="1674818" indent="0">
              <a:buNone/>
              <a:defRPr sz="1300"/>
            </a:lvl5pPr>
            <a:lvl6pPr marL="2093522" indent="0">
              <a:buNone/>
              <a:defRPr sz="1300"/>
            </a:lvl6pPr>
            <a:lvl7pPr marL="2512228" indent="0">
              <a:buNone/>
              <a:defRPr sz="1300"/>
            </a:lvl7pPr>
            <a:lvl8pPr marL="2930931" indent="0">
              <a:buNone/>
              <a:defRPr sz="1300"/>
            </a:lvl8pPr>
            <a:lvl9pPr marL="3349636" indent="0">
              <a:buNone/>
              <a:defRPr sz="13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AC380A-DED7-41DB-BAE6-7A20881561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658049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6922" y="1599600"/>
            <a:ext cx="4047181"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9903" y="1599600"/>
            <a:ext cx="4047182"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10A831-4CC4-4919-8016-8D93549E4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195431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6918" y="1534584"/>
            <a:ext cx="4040109" cy="641048"/>
          </a:xfrm>
        </p:spPr>
        <p:txBody>
          <a:bodyPr anchor="b"/>
          <a:lstStyle>
            <a:lvl1pPr marL="0" indent="0">
              <a:buNone/>
              <a:defRPr sz="2201" b="1"/>
            </a:lvl1pPr>
            <a:lvl2pPr marL="418704" indent="0">
              <a:buNone/>
              <a:defRPr sz="1801" b="1"/>
            </a:lvl2pPr>
            <a:lvl3pPr marL="837409" indent="0">
              <a:buNone/>
              <a:defRPr sz="1600" b="1"/>
            </a:lvl3pPr>
            <a:lvl4pPr marL="1256113" indent="0">
              <a:buNone/>
              <a:defRPr sz="1500" b="1"/>
            </a:lvl4pPr>
            <a:lvl5pPr marL="1674818" indent="0">
              <a:buNone/>
              <a:defRPr sz="1500" b="1"/>
            </a:lvl5pPr>
            <a:lvl6pPr marL="2093522" indent="0">
              <a:buNone/>
              <a:defRPr sz="1500" b="1"/>
            </a:lvl6pPr>
            <a:lvl7pPr marL="2512228" indent="0">
              <a:buNone/>
              <a:defRPr sz="1500" b="1"/>
            </a:lvl7pPr>
            <a:lvl8pPr marL="2930931" indent="0">
              <a:buNone/>
              <a:defRPr sz="1500" b="1"/>
            </a:lvl8pPr>
            <a:lvl9pPr marL="3349636"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6918" y="2175639"/>
            <a:ext cx="4040109"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561" y="1534584"/>
            <a:ext cx="4041524" cy="641048"/>
          </a:xfrm>
        </p:spPr>
        <p:txBody>
          <a:bodyPr anchor="b"/>
          <a:lstStyle>
            <a:lvl1pPr marL="0" indent="0">
              <a:buNone/>
              <a:defRPr sz="2201" b="1"/>
            </a:lvl1pPr>
            <a:lvl2pPr marL="418704" indent="0">
              <a:buNone/>
              <a:defRPr sz="1801" b="1"/>
            </a:lvl2pPr>
            <a:lvl3pPr marL="837409" indent="0">
              <a:buNone/>
              <a:defRPr sz="1600" b="1"/>
            </a:lvl3pPr>
            <a:lvl4pPr marL="1256113" indent="0">
              <a:buNone/>
              <a:defRPr sz="1500" b="1"/>
            </a:lvl4pPr>
            <a:lvl5pPr marL="1674818" indent="0">
              <a:buNone/>
              <a:defRPr sz="1500" b="1"/>
            </a:lvl5pPr>
            <a:lvl6pPr marL="2093522" indent="0">
              <a:buNone/>
              <a:defRPr sz="1500" b="1"/>
            </a:lvl6pPr>
            <a:lvl7pPr marL="2512228" indent="0">
              <a:buNone/>
              <a:defRPr sz="1500" b="1"/>
            </a:lvl7pPr>
            <a:lvl8pPr marL="2930931" indent="0">
              <a:buNone/>
              <a:defRPr sz="1500" b="1"/>
            </a:lvl8pPr>
            <a:lvl9pPr marL="3349636"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561" y="2175639"/>
            <a:ext cx="4041524"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856AC5-4C5B-4D82-88C5-85456FB553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798649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810A8-97E7-43EE-AE88-5B984D3265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09795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13"/>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6889" indent="0">
              <a:buNone/>
              <a:defRPr sz="1801">
                <a:solidFill>
                  <a:schemeClr val="tx1">
                    <a:tint val="75000"/>
                  </a:schemeClr>
                </a:solidFill>
              </a:defRPr>
            </a:lvl2pPr>
            <a:lvl3pPr marL="913782" indent="0">
              <a:buNone/>
              <a:defRPr sz="1600">
                <a:solidFill>
                  <a:schemeClr val="tx1">
                    <a:tint val="75000"/>
                  </a:schemeClr>
                </a:solidFill>
              </a:defRPr>
            </a:lvl3pPr>
            <a:lvl4pPr marL="1370672" indent="0">
              <a:buNone/>
              <a:defRPr sz="1401">
                <a:solidFill>
                  <a:schemeClr val="tx1">
                    <a:tint val="75000"/>
                  </a:schemeClr>
                </a:solidFill>
              </a:defRPr>
            </a:lvl4pPr>
            <a:lvl5pPr marL="1827562" indent="0">
              <a:buNone/>
              <a:defRPr sz="1401">
                <a:solidFill>
                  <a:schemeClr val="tx1">
                    <a:tint val="75000"/>
                  </a:schemeClr>
                </a:solidFill>
              </a:defRPr>
            </a:lvl5pPr>
            <a:lvl6pPr marL="2284450" indent="0">
              <a:buNone/>
              <a:defRPr sz="1401">
                <a:solidFill>
                  <a:schemeClr val="tx1">
                    <a:tint val="75000"/>
                  </a:schemeClr>
                </a:solidFill>
              </a:defRPr>
            </a:lvl6pPr>
            <a:lvl7pPr marL="2741342" indent="0">
              <a:buNone/>
              <a:defRPr sz="1401">
                <a:solidFill>
                  <a:schemeClr val="tx1">
                    <a:tint val="75000"/>
                  </a:schemeClr>
                </a:solidFill>
              </a:defRPr>
            </a:lvl7pPr>
            <a:lvl8pPr marL="3198232" indent="0">
              <a:buNone/>
              <a:defRPr sz="1401">
                <a:solidFill>
                  <a:schemeClr val="tx1">
                    <a:tint val="75000"/>
                  </a:schemeClr>
                </a:solidFill>
              </a:defRPr>
            </a:lvl8pPr>
            <a:lvl9pPr marL="3655122" indent="0">
              <a:buNone/>
              <a:defRPr sz="1401">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FB7442-9CB1-47F0-AD1D-6CAAA462C0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97915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18" y="273664"/>
            <a:ext cx="3008862" cy="1161143"/>
          </a:xfrm>
        </p:spPr>
        <p:txBody>
          <a:bodyPr anchor="b"/>
          <a:lstStyle>
            <a:lvl1pPr algn="l">
              <a:defRPr sz="1801"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4714" y="273663"/>
            <a:ext cx="5112379" cy="5852583"/>
          </a:xfrm>
        </p:spPr>
        <p:txBody>
          <a:bodyPr/>
          <a:lstStyle>
            <a:lvl1pPr>
              <a:defRPr sz="2900"/>
            </a:lvl1pPr>
            <a:lvl2pPr>
              <a:defRPr sz="2602"/>
            </a:lvl2pPr>
            <a:lvl3pPr>
              <a:defRPr sz="2201"/>
            </a:lvl3pPr>
            <a:lvl4pPr>
              <a:defRPr sz="1801"/>
            </a:lvl4pPr>
            <a:lvl5pPr>
              <a:defRPr sz="1801"/>
            </a:lvl5pPr>
            <a:lvl6pPr>
              <a:defRPr sz="1801"/>
            </a:lvl6pPr>
            <a:lvl7pPr>
              <a:defRPr sz="1801"/>
            </a:lvl7pPr>
            <a:lvl8pPr>
              <a:defRPr sz="1801"/>
            </a:lvl8pPr>
            <a:lvl9pPr>
              <a:defRPr sz="180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6918" y="1434798"/>
            <a:ext cx="3008862" cy="4691440"/>
          </a:xfrm>
        </p:spPr>
        <p:txBody>
          <a:bodyPr/>
          <a:lstStyle>
            <a:lvl1pPr marL="0" indent="0">
              <a:buNone/>
              <a:defRPr sz="1300"/>
            </a:lvl1pPr>
            <a:lvl2pPr marL="418704" indent="0">
              <a:buNone/>
              <a:defRPr sz="1100"/>
            </a:lvl2pPr>
            <a:lvl3pPr marL="837409" indent="0">
              <a:buNone/>
              <a:defRPr sz="900"/>
            </a:lvl3pPr>
            <a:lvl4pPr marL="1256113" indent="0">
              <a:buNone/>
              <a:defRPr sz="800"/>
            </a:lvl4pPr>
            <a:lvl5pPr marL="1674818" indent="0">
              <a:buNone/>
              <a:defRPr sz="800"/>
            </a:lvl5pPr>
            <a:lvl6pPr marL="2093522" indent="0">
              <a:buNone/>
              <a:defRPr sz="800"/>
            </a:lvl6pPr>
            <a:lvl7pPr marL="2512228" indent="0">
              <a:buNone/>
              <a:defRPr sz="800"/>
            </a:lvl7pPr>
            <a:lvl8pPr marL="2930931" indent="0">
              <a:buNone/>
              <a:defRPr sz="800"/>
            </a:lvl8pPr>
            <a:lvl9pPr marL="3349636"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1593C9-F7FC-488B-B4E2-75F1D19B9A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220337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05" y="4800298"/>
            <a:ext cx="5485834" cy="566964"/>
          </a:xfrm>
        </p:spPr>
        <p:txBody>
          <a:bodyPr anchor="b"/>
          <a:lstStyle>
            <a:lvl1pPr algn="l">
              <a:defRPr sz="1801"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305" y="612335"/>
            <a:ext cx="5485834" cy="4115405"/>
          </a:xfrm>
        </p:spPr>
        <p:txBody>
          <a:bodyPr/>
          <a:lstStyle>
            <a:lvl1pPr marL="0" indent="0">
              <a:buNone/>
              <a:defRPr sz="2900"/>
            </a:lvl1pPr>
            <a:lvl2pPr marL="418704" indent="0">
              <a:buNone/>
              <a:defRPr sz="2602"/>
            </a:lvl2pPr>
            <a:lvl3pPr marL="837409" indent="0">
              <a:buNone/>
              <a:defRPr sz="2201"/>
            </a:lvl3pPr>
            <a:lvl4pPr marL="1256113" indent="0">
              <a:buNone/>
              <a:defRPr sz="1801"/>
            </a:lvl4pPr>
            <a:lvl5pPr marL="1674818" indent="0">
              <a:buNone/>
              <a:defRPr sz="1801"/>
            </a:lvl5pPr>
            <a:lvl6pPr marL="2093522" indent="0">
              <a:buNone/>
              <a:defRPr sz="1801"/>
            </a:lvl6pPr>
            <a:lvl7pPr marL="2512228" indent="0">
              <a:buNone/>
              <a:defRPr sz="1801"/>
            </a:lvl7pPr>
            <a:lvl8pPr marL="2930931" indent="0">
              <a:buNone/>
              <a:defRPr sz="1801"/>
            </a:lvl8pPr>
            <a:lvl9pPr marL="3349636" indent="0">
              <a:buNone/>
              <a:defRPr sz="1801"/>
            </a:lvl9pPr>
          </a:lstStyle>
          <a:p>
            <a:pPr lvl="0"/>
            <a:endParaRPr lang="ja-JP" altLang="en-US" noProof="0"/>
          </a:p>
        </p:txBody>
      </p:sp>
      <p:sp>
        <p:nvSpPr>
          <p:cNvPr id="4" name="テキスト プレースホルダ 3"/>
          <p:cNvSpPr>
            <a:spLocks noGrp="1"/>
          </p:cNvSpPr>
          <p:nvPr>
            <p:ph type="body" sz="half" idx="2"/>
          </p:nvPr>
        </p:nvSpPr>
        <p:spPr>
          <a:xfrm>
            <a:off x="1792305" y="5367271"/>
            <a:ext cx="5485834" cy="804333"/>
          </a:xfrm>
        </p:spPr>
        <p:txBody>
          <a:bodyPr/>
          <a:lstStyle>
            <a:lvl1pPr marL="0" indent="0">
              <a:buNone/>
              <a:defRPr sz="1300"/>
            </a:lvl1pPr>
            <a:lvl2pPr marL="418704" indent="0">
              <a:buNone/>
              <a:defRPr sz="1100"/>
            </a:lvl2pPr>
            <a:lvl3pPr marL="837409" indent="0">
              <a:buNone/>
              <a:defRPr sz="900"/>
            </a:lvl3pPr>
            <a:lvl4pPr marL="1256113" indent="0">
              <a:buNone/>
              <a:defRPr sz="800"/>
            </a:lvl4pPr>
            <a:lvl5pPr marL="1674818" indent="0">
              <a:buNone/>
              <a:defRPr sz="800"/>
            </a:lvl5pPr>
            <a:lvl6pPr marL="2093522" indent="0">
              <a:buNone/>
              <a:defRPr sz="800"/>
            </a:lvl6pPr>
            <a:lvl7pPr marL="2512228" indent="0">
              <a:buNone/>
              <a:defRPr sz="800"/>
            </a:lvl7pPr>
            <a:lvl8pPr marL="2930931" indent="0">
              <a:buNone/>
              <a:defRPr sz="800"/>
            </a:lvl8pPr>
            <a:lvl9pPr marL="3349636"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A68E22-083A-47DE-B301-F7E9F4F33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19140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CC78D-5050-4D2C-9289-63CC83E646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051126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0252" y="275180"/>
            <a:ext cx="2056834" cy="585107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6917" y="275180"/>
            <a:ext cx="6037530" cy="585107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2D3C6-7089-479D-846D-6427B40378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541617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23" y="275167"/>
            <a:ext cx="8230166"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6922" y="1599600"/>
            <a:ext cx="4047181" cy="452664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39903" y="1599595"/>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39903" y="3935490"/>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5587DA-FE5A-486A-82F2-40C39F085E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3669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1" y="1600206"/>
            <a:ext cx="4038600" cy="4525963"/>
          </a:xfrm>
        </p:spPr>
        <p:txBody>
          <a:bodyPr/>
          <a:lstStyle>
            <a:lvl1pPr>
              <a:defRPr sz="2800"/>
            </a:lvl1pPr>
            <a:lvl2pPr>
              <a:defRPr sz="2401"/>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1"/>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1" b="1"/>
            </a:lvl1pPr>
            <a:lvl2pPr marL="456889" indent="0">
              <a:buNone/>
              <a:defRPr sz="2000" b="1"/>
            </a:lvl2pPr>
            <a:lvl3pPr marL="913782" indent="0">
              <a:buNone/>
              <a:defRPr sz="1801" b="1"/>
            </a:lvl3pPr>
            <a:lvl4pPr marL="1370672" indent="0">
              <a:buNone/>
              <a:defRPr sz="1600" b="1"/>
            </a:lvl4pPr>
            <a:lvl5pPr marL="1827562" indent="0">
              <a:buNone/>
              <a:defRPr sz="1600" b="1"/>
            </a:lvl5pPr>
            <a:lvl6pPr marL="2284450" indent="0">
              <a:buNone/>
              <a:defRPr sz="1600" b="1"/>
            </a:lvl6pPr>
            <a:lvl7pPr marL="2741342" indent="0">
              <a:buNone/>
              <a:defRPr sz="1600" b="1"/>
            </a:lvl7pPr>
            <a:lvl8pPr marL="3198232" indent="0">
              <a:buNone/>
              <a:defRPr sz="1600" b="1"/>
            </a:lvl8pPr>
            <a:lvl9pPr marL="3655122"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33" y="1535113"/>
            <a:ext cx="4041775" cy="639762"/>
          </a:xfrm>
        </p:spPr>
        <p:txBody>
          <a:bodyPr anchor="b"/>
          <a:lstStyle>
            <a:lvl1pPr marL="0" indent="0">
              <a:buNone/>
              <a:defRPr sz="2401" b="1"/>
            </a:lvl1pPr>
            <a:lvl2pPr marL="456889" indent="0">
              <a:buNone/>
              <a:defRPr sz="2000" b="1"/>
            </a:lvl2pPr>
            <a:lvl3pPr marL="913782" indent="0">
              <a:buNone/>
              <a:defRPr sz="1801" b="1"/>
            </a:lvl3pPr>
            <a:lvl4pPr marL="1370672" indent="0">
              <a:buNone/>
              <a:defRPr sz="1600" b="1"/>
            </a:lvl4pPr>
            <a:lvl5pPr marL="1827562" indent="0">
              <a:buNone/>
              <a:defRPr sz="1600" b="1"/>
            </a:lvl5pPr>
            <a:lvl6pPr marL="2284450" indent="0">
              <a:buNone/>
              <a:defRPr sz="1600" b="1"/>
            </a:lvl6pPr>
            <a:lvl7pPr marL="2741342" indent="0">
              <a:buNone/>
              <a:defRPr sz="1600" b="1"/>
            </a:lvl7pPr>
            <a:lvl8pPr marL="3198232" indent="0">
              <a:buNone/>
              <a:defRPr sz="1600" b="1"/>
            </a:lvl8pPr>
            <a:lvl9pPr marL="3655122"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33" y="2174875"/>
            <a:ext cx="4041775" cy="3951288"/>
          </a:xfrm>
        </p:spPr>
        <p:txBody>
          <a:bodyPr/>
          <a:lstStyle>
            <a:lvl1pPr>
              <a:defRPr sz="24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3" y="273064"/>
            <a:ext cx="5111750" cy="5853113"/>
          </a:xfrm>
        </p:spPr>
        <p:txBody>
          <a:bodyPr/>
          <a:lstStyle>
            <a:lvl1pPr>
              <a:defRPr sz="3200"/>
            </a:lvl1pPr>
            <a:lvl2pPr>
              <a:defRPr sz="2800"/>
            </a:lvl2pPr>
            <a:lvl3pPr>
              <a:defRPr sz="2401"/>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2" y="1435114"/>
            <a:ext cx="3008313" cy="4691063"/>
          </a:xfrm>
        </p:spPr>
        <p:txBody>
          <a:bodyPr/>
          <a:lstStyle>
            <a:lvl1pPr marL="0" indent="0">
              <a:buNone/>
              <a:defRPr sz="1401"/>
            </a:lvl1pPr>
            <a:lvl2pPr marL="456889" indent="0">
              <a:buNone/>
              <a:defRPr sz="1200"/>
            </a:lvl2pPr>
            <a:lvl3pPr marL="913782" indent="0">
              <a:buNone/>
              <a:defRPr sz="1001"/>
            </a:lvl3pPr>
            <a:lvl4pPr marL="1370672" indent="0">
              <a:buNone/>
              <a:defRPr sz="900"/>
            </a:lvl4pPr>
            <a:lvl5pPr marL="1827562" indent="0">
              <a:buNone/>
              <a:defRPr sz="900"/>
            </a:lvl5pPr>
            <a:lvl6pPr marL="2284450" indent="0">
              <a:buNone/>
              <a:defRPr sz="900"/>
            </a:lvl6pPr>
            <a:lvl7pPr marL="2741342" indent="0">
              <a:buNone/>
              <a:defRPr sz="900"/>
            </a:lvl7pPr>
            <a:lvl8pPr marL="3198232" indent="0">
              <a:buNone/>
              <a:defRPr sz="900"/>
            </a:lvl8pPr>
            <a:lvl9pPr marL="3655122"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889" indent="0">
              <a:buNone/>
              <a:defRPr sz="2800"/>
            </a:lvl2pPr>
            <a:lvl3pPr marL="913782" indent="0">
              <a:buNone/>
              <a:defRPr sz="2401"/>
            </a:lvl3pPr>
            <a:lvl4pPr marL="1370672" indent="0">
              <a:buNone/>
              <a:defRPr sz="2000"/>
            </a:lvl4pPr>
            <a:lvl5pPr marL="1827562" indent="0">
              <a:buNone/>
              <a:defRPr sz="2000"/>
            </a:lvl5pPr>
            <a:lvl6pPr marL="2284450" indent="0">
              <a:buNone/>
              <a:defRPr sz="2000"/>
            </a:lvl6pPr>
            <a:lvl7pPr marL="2741342" indent="0">
              <a:buNone/>
              <a:defRPr sz="2000"/>
            </a:lvl7pPr>
            <a:lvl8pPr marL="3198232" indent="0">
              <a:buNone/>
              <a:defRPr sz="2000"/>
            </a:lvl8pPr>
            <a:lvl9pPr marL="3655122"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40"/>
            <a:ext cx="5486400" cy="804862"/>
          </a:xfrm>
        </p:spPr>
        <p:txBody>
          <a:bodyPr/>
          <a:lstStyle>
            <a:lvl1pPr marL="0" indent="0">
              <a:buNone/>
              <a:defRPr sz="1401"/>
            </a:lvl1pPr>
            <a:lvl2pPr marL="456889" indent="0">
              <a:buNone/>
              <a:defRPr sz="1200"/>
            </a:lvl2pPr>
            <a:lvl3pPr marL="913782" indent="0">
              <a:buNone/>
              <a:defRPr sz="1001"/>
            </a:lvl3pPr>
            <a:lvl4pPr marL="1370672" indent="0">
              <a:buNone/>
              <a:defRPr sz="900"/>
            </a:lvl4pPr>
            <a:lvl5pPr marL="1827562" indent="0">
              <a:buNone/>
              <a:defRPr sz="900"/>
            </a:lvl5pPr>
            <a:lvl6pPr marL="2284450" indent="0">
              <a:buNone/>
              <a:defRPr sz="900"/>
            </a:lvl6pPr>
            <a:lvl7pPr marL="2741342" indent="0">
              <a:buNone/>
              <a:defRPr sz="900"/>
            </a:lvl7pPr>
            <a:lvl8pPr marL="3198232" indent="0">
              <a:buNone/>
              <a:defRPr sz="900"/>
            </a:lvl8pPr>
            <a:lvl9pPr marL="3655122"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379" tIns="45689" rIns="91379" bIns="45689"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6"/>
            <a:ext cx="8229600" cy="4525963"/>
          </a:xfrm>
          <a:prstGeom prst="rect">
            <a:avLst/>
          </a:prstGeom>
        </p:spPr>
        <p:txBody>
          <a:bodyPr vert="horz" lIns="91379" tIns="45689" rIns="91379" bIns="45689"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1" y="6356364"/>
            <a:ext cx="2133600" cy="365125"/>
          </a:xfrm>
          <a:prstGeom prst="rect">
            <a:avLst/>
          </a:prstGeom>
        </p:spPr>
        <p:txBody>
          <a:bodyPr vert="horz" lIns="91379" tIns="45689" rIns="91379" bIns="45689"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124204" y="6356364"/>
            <a:ext cx="2895600" cy="365125"/>
          </a:xfrm>
          <a:prstGeom prst="rect">
            <a:avLst/>
          </a:prstGeom>
        </p:spPr>
        <p:txBody>
          <a:bodyPr vert="horz" lIns="91379" tIns="45689" rIns="91379" bIns="45689"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1" y="6356364"/>
            <a:ext cx="2133600" cy="365125"/>
          </a:xfrm>
          <a:prstGeom prst="rect">
            <a:avLst/>
          </a:prstGeom>
        </p:spPr>
        <p:txBody>
          <a:bodyPr vert="horz" lIns="91379" tIns="45689" rIns="91379" bIns="45689"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3782" rtl="0" eaLnBrk="1" latinLnBrk="0" hangingPunct="1">
        <a:spcBef>
          <a:spcPct val="0"/>
        </a:spcBef>
        <a:buNone/>
        <a:defRPr kumimoji="1" sz="4400" kern="1200">
          <a:solidFill>
            <a:schemeClr val="tx1"/>
          </a:solidFill>
          <a:latin typeface="+mj-lt"/>
          <a:ea typeface="+mj-ea"/>
          <a:cs typeface="+mj-cs"/>
        </a:defRPr>
      </a:lvl1pPr>
    </p:titleStyle>
    <p:bodyStyle>
      <a:lvl1pPr marL="342666" indent="-342666" algn="l" defTabSz="913782"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446" indent="-285556" algn="l" defTabSz="913782"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226" indent="-228443" algn="l" defTabSz="913782" rtl="0" eaLnBrk="1" latinLnBrk="0" hangingPunct="1">
        <a:spcBef>
          <a:spcPct val="20000"/>
        </a:spcBef>
        <a:buFont typeface="Arial" pitchFamily="34" charset="0"/>
        <a:buChar char="•"/>
        <a:defRPr kumimoji="1" sz="2401" kern="1200">
          <a:solidFill>
            <a:schemeClr val="tx1"/>
          </a:solidFill>
          <a:latin typeface="+mn-lt"/>
          <a:ea typeface="+mn-ea"/>
          <a:cs typeface="+mn-cs"/>
        </a:defRPr>
      </a:lvl3pPr>
      <a:lvl4pPr marL="1599115"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008"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2896"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9788"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6677"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567"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782" rtl="0" eaLnBrk="1" latinLnBrk="0" hangingPunct="1">
        <a:defRPr kumimoji="1" sz="1801" kern="1200">
          <a:solidFill>
            <a:schemeClr val="tx1"/>
          </a:solidFill>
          <a:latin typeface="+mn-lt"/>
          <a:ea typeface="+mn-ea"/>
          <a:cs typeface="+mn-cs"/>
        </a:defRPr>
      </a:lvl1pPr>
      <a:lvl2pPr marL="456889" algn="l" defTabSz="913782" rtl="0" eaLnBrk="1" latinLnBrk="0" hangingPunct="1">
        <a:defRPr kumimoji="1" sz="1801" kern="1200">
          <a:solidFill>
            <a:schemeClr val="tx1"/>
          </a:solidFill>
          <a:latin typeface="+mn-lt"/>
          <a:ea typeface="+mn-ea"/>
          <a:cs typeface="+mn-cs"/>
        </a:defRPr>
      </a:lvl2pPr>
      <a:lvl3pPr marL="913782" algn="l" defTabSz="913782" rtl="0" eaLnBrk="1" latinLnBrk="0" hangingPunct="1">
        <a:defRPr kumimoji="1" sz="1801" kern="1200">
          <a:solidFill>
            <a:schemeClr val="tx1"/>
          </a:solidFill>
          <a:latin typeface="+mn-lt"/>
          <a:ea typeface="+mn-ea"/>
          <a:cs typeface="+mn-cs"/>
        </a:defRPr>
      </a:lvl3pPr>
      <a:lvl4pPr marL="1370672" algn="l" defTabSz="913782" rtl="0" eaLnBrk="1" latinLnBrk="0" hangingPunct="1">
        <a:defRPr kumimoji="1" sz="1801" kern="1200">
          <a:solidFill>
            <a:schemeClr val="tx1"/>
          </a:solidFill>
          <a:latin typeface="+mn-lt"/>
          <a:ea typeface="+mn-ea"/>
          <a:cs typeface="+mn-cs"/>
        </a:defRPr>
      </a:lvl4pPr>
      <a:lvl5pPr marL="1827562" algn="l" defTabSz="913782" rtl="0" eaLnBrk="1" latinLnBrk="0" hangingPunct="1">
        <a:defRPr kumimoji="1" sz="1801" kern="1200">
          <a:solidFill>
            <a:schemeClr val="tx1"/>
          </a:solidFill>
          <a:latin typeface="+mn-lt"/>
          <a:ea typeface="+mn-ea"/>
          <a:cs typeface="+mn-cs"/>
        </a:defRPr>
      </a:lvl5pPr>
      <a:lvl6pPr marL="2284450" algn="l" defTabSz="913782" rtl="0" eaLnBrk="1" latinLnBrk="0" hangingPunct="1">
        <a:defRPr kumimoji="1" sz="1801" kern="1200">
          <a:solidFill>
            <a:schemeClr val="tx1"/>
          </a:solidFill>
          <a:latin typeface="+mn-lt"/>
          <a:ea typeface="+mn-ea"/>
          <a:cs typeface="+mn-cs"/>
        </a:defRPr>
      </a:lvl6pPr>
      <a:lvl7pPr marL="2741342" algn="l" defTabSz="913782" rtl="0" eaLnBrk="1" latinLnBrk="0" hangingPunct="1">
        <a:defRPr kumimoji="1" sz="1801" kern="1200">
          <a:solidFill>
            <a:schemeClr val="tx1"/>
          </a:solidFill>
          <a:latin typeface="+mn-lt"/>
          <a:ea typeface="+mn-ea"/>
          <a:cs typeface="+mn-cs"/>
        </a:defRPr>
      </a:lvl7pPr>
      <a:lvl8pPr marL="3198232" algn="l" defTabSz="913782" rtl="0" eaLnBrk="1" latinLnBrk="0" hangingPunct="1">
        <a:defRPr kumimoji="1" sz="1801" kern="1200">
          <a:solidFill>
            <a:schemeClr val="tx1"/>
          </a:solidFill>
          <a:latin typeface="+mn-lt"/>
          <a:ea typeface="+mn-ea"/>
          <a:cs typeface="+mn-cs"/>
        </a:defRPr>
      </a:lvl8pPr>
      <a:lvl9pPr marL="3655122" algn="l" defTabSz="913782" rtl="0" eaLnBrk="1" latinLnBrk="0" hangingPunct="1">
        <a:defRPr kumimoji="1"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6923" y="275167"/>
            <a:ext cx="82301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67" tIns="45683" rIns="91367" bIns="45683"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6923" y="1599601"/>
            <a:ext cx="8230166"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67" tIns="45683" rIns="91367" bIns="4568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456921" y="6245684"/>
            <a:ext cx="2133223"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401">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25605" name="Rectangle 5"/>
          <p:cNvSpPr>
            <a:spLocks noGrp="1" noChangeArrowheads="1"/>
          </p:cNvSpPr>
          <p:nvPr>
            <p:ph type="ftr" sz="quarter" idx="3"/>
          </p:nvPr>
        </p:nvSpPr>
        <p:spPr bwMode="auto">
          <a:xfrm>
            <a:off x="3124864" y="6245684"/>
            <a:ext cx="2894280"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ctr">
              <a:defRPr sz="1401">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25606" name="Rectangle 6"/>
          <p:cNvSpPr>
            <a:spLocks noGrp="1" noChangeArrowheads="1"/>
          </p:cNvSpPr>
          <p:nvPr>
            <p:ph type="sldNum" sz="quarter" idx="4"/>
          </p:nvPr>
        </p:nvSpPr>
        <p:spPr bwMode="auto">
          <a:xfrm>
            <a:off x="6553865" y="6245684"/>
            <a:ext cx="2133223"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401">
                <a:latin typeface="Arial" charset="0"/>
                <a:ea typeface="ＭＳ Ｐゴシック" charset="-128"/>
              </a:defRPr>
            </a:lvl1pPr>
          </a:lstStyle>
          <a:p>
            <a:pPr fontAlgn="base">
              <a:spcBef>
                <a:spcPct val="0"/>
              </a:spcBef>
              <a:spcAft>
                <a:spcPct val="0"/>
              </a:spcAft>
              <a:defRPr/>
            </a:pPr>
            <a:fld id="{E1458E67-91E1-45E2-ADF7-58713A0A9326}"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75512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914341" rtl="0" eaLnBrk="0" fontAlgn="base" hangingPunct="0">
        <a:spcBef>
          <a:spcPct val="0"/>
        </a:spcBef>
        <a:spcAft>
          <a:spcPct val="0"/>
        </a:spcAft>
        <a:defRPr kumimoji="1" sz="4400">
          <a:solidFill>
            <a:schemeClr val="tx2"/>
          </a:solidFill>
          <a:latin typeface="+mj-lt"/>
          <a:ea typeface="+mj-ea"/>
          <a:cs typeface="+mj-cs"/>
        </a:defRPr>
      </a:lvl1pPr>
      <a:lvl2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18648" algn="ctr" defTabSz="914341" rtl="0" fontAlgn="base">
        <a:spcBef>
          <a:spcPct val="0"/>
        </a:spcBef>
        <a:spcAft>
          <a:spcPct val="0"/>
        </a:spcAft>
        <a:defRPr kumimoji="1" sz="4400">
          <a:solidFill>
            <a:schemeClr val="tx2"/>
          </a:solidFill>
          <a:latin typeface="Arial" charset="0"/>
          <a:ea typeface="ＭＳ Ｐゴシック" pitchFamily="50" charset="-128"/>
        </a:defRPr>
      </a:lvl6pPr>
      <a:lvl7pPr marL="837297" algn="ctr" defTabSz="914341" rtl="0" fontAlgn="base">
        <a:spcBef>
          <a:spcPct val="0"/>
        </a:spcBef>
        <a:spcAft>
          <a:spcPct val="0"/>
        </a:spcAft>
        <a:defRPr kumimoji="1" sz="4400">
          <a:solidFill>
            <a:schemeClr val="tx2"/>
          </a:solidFill>
          <a:latin typeface="Arial" charset="0"/>
          <a:ea typeface="ＭＳ Ｐゴシック" pitchFamily="50" charset="-128"/>
        </a:defRPr>
      </a:lvl7pPr>
      <a:lvl8pPr marL="1255947" algn="ctr" defTabSz="914341" rtl="0" fontAlgn="base">
        <a:spcBef>
          <a:spcPct val="0"/>
        </a:spcBef>
        <a:spcAft>
          <a:spcPct val="0"/>
        </a:spcAft>
        <a:defRPr kumimoji="1" sz="4400">
          <a:solidFill>
            <a:schemeClr val="tx2"/>
          </a:solidFill>
          <a:latin typeface="Arial" charset="0"/>
          <a:ea typeface="ＭＳ Ｐゴシック" pitchFamily="50" charset="-128"/>
        </a:defRPr>
      </a:lvl8pPr>
      <a:lvl9pPr marL="1674593" algn="ctr" defTabSz="914341"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3061" indent="-343061" algn="l" defTabSz="914341" rtl="0" eaLnBrk="0" fontAlgn="base" hangingPunct="0">
        <a:spcBef>
          <a:spcPct val="20000"/>
        </a:spcBef>
        <a:spcAft>
          <a:spcPct val="0"/>
        </a:spcAft>
        <a:buChar char="•"/>
        <a:defRPr kumimoji="1" sz="3200">
          <a:solidFill>
            <a:schemeClr val="tx1"/>
          </a:solidFill>
          <a:latin typeface="+mn-lt"/>
          <a:ea typeface="+mn-ea"/>
          <a:cs typeface="+mn-cs"/>
        </a:defRPr>
      </a:lvl1pPr>
      <a:lvl2pPr marL="742813" indent="-286368" algn="l" defTabSz="914341" rtl="0" eaLnBrk="0" fontAlgn="base" hangingPunct="0">
        <a:spcBef>
          <a:spcPct val="20000"/>
        </a:spcBef>
        <a:spcAft>
          <a:spcPct val="0"/>
        </a:spcAft>
        <a:buChar char="–"/>
        <a:defRPr kumimoji="1" sz="2800">
          <a:solidFill>
            <a:schemeClr val="tx1"/>
          </a:solidFill>
          <a:latin typeface="+mn-lt"/>
          <a:ea typeface="+mn-ea"/>
        </a:defRPr>
      </a:lvl2pPr>
      <a:lvl3pPr marL="1142559" indent="-228223" algn="l" defTabSz="914341" rtl="0" eaLnBrk="0" fontAlgn="base" hangingPunct="0">
        <a:spcBef>
          <a:spcPct val="20000"/>
        </a:spcBef>
        <a:spcAft>
          <a:spcPct val="0"/>
        </a:spcAft>
        <a:buChar char="•"/>
        <a:defRPr kumimoji="1" sz="2401">
          <a:solidFill>
            <a:schemeClr val="tx1"/>
          </a:solidFill>
          <a:latin typeface="+mn-lt"/>
          <a:ea typeface="+mn-ea"/>
        </a:defRPr>
      </a:lvl3pPr>
      <a:lvl4pPr marL="1599006" indent="-228223" algn="l" defTabSz="914341" rtl="0" eaLnBrk="0" fontAlgn="base" hangingPunct="0">
        <a:spcBef>
          <a:spcPct val="20000"/>
        </a:spcBef>
        <a:spcAft>
          <a:spcPct val="0"/>
        </a:spcAft>
        <a:buChar char="–"/>
        <a:defRPr kumimoji="1" sz="2000">
          <a:solidFill>
            <a:schemeClr val="tx1"/>
          </a:solidFill>
          <a:latin typeface="+mn-lt"/>
          <a:ea typeface="+mn-ea"/>
        </a:defRPr>
      </a:lvl4pPr>
      <a:lvl5pPr marL="2055450" indent="-228223" algn="l" defTabSz="914341" rtl="0" eaLnBrk="0" fontAlgn="base" hangingPunct="0">
        <a:spcBef>
          <a:spcPct val="20000"/>
        </a:spcBef>
        <a:spcAft>
          <a:spcPct val="0"/>
        </a:spcAft>
        <a:buChar char="»"/>
        <a:defRPr kumimoji="1" sz="2000">
          <a:solidFill>
            <a:schemeClr val="tx1"/>
          </a:solidFill>
          <a:latin typeface="+mn-lt"/>
          <a:ea typeface="+mn-ea"/>
        </a:defRPr>
      </a:lvl5pPr>
      <a:lvl6pPr marL="2474097" indent="-228223" algn="l" defTabSz="914341" rtl="0" fontAlgn="base">
        <a:spcBef>
          <a:spcPct val="20000"/>
        </a:spcBef>
        <a:spcAft>
          <a:spcPct val="0"/>
        </a:spcAft>
        <a:buChar char="»"/>
        <a:defRPr kumimoji="1" sz="2000">
          <a:solidFill>
            <a:schemeClr val="tx1"/>
          </a:solidFill>
          <a:latin typeface="+mn-lt"/>
          <a:ea typeface="+mn-ea"/>
        </a:defRPr>
      </a:lvl6pPr>
      <a:lvl7pPr marL="2892746" indent="-228223" algn="l" defTabSz="914341" rtl="0" fontAlgn="base">
        <a:spcBef>
          <a:spcPct val="20000"/>
        </a:spcBef>
        <a:spcAft>
          <a:spcPct val="0"/>
        </a:spcAft>
        <a:buChar char="»"/>
        <a:defRPr kumimoji="1" sz="2000">
          <a:solidFill>
            <a:schemeClr val="tx1"/>
          </a:solidFill>
          <a:latin typeface="+mn-lt"/>
          <a:ea typeface="+mn-ea"/>
        </a:defRPr>
      </a:lvl7pPr>
      <a:lvl8pPr marL="3311395" indent="-228223" algn="l" defTabSz="914341" rtl="0" fontAlgn="base">
        <a:spcBef>
          <a:spcPct val="20000"/>
        </a:spcBef>
        <a:spcAft>
          <a:spcPct val="0"/>
        </a:spcAft>
        <a:buChar char="»"/>
        <a:defRPr kumimoji="1" sz="2000">
          <a:solidFill>
            <a:schemeClr val="tx1"/>
          </a:solidFill>
          <a:latin typeface="+mn-lt"/>
          <a:ea typeface="+mn-ea"/>
        </a:defRPr>
      </a:lvl8pPr>
      <a:lvl9pPr marL="3730041" indent="-228223" algn="l" defTabSz="914341"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37297" rtl="0" eaLnBrk="1" latinLnBrk="0" hangingPunct="1">
        <a:defRPr kumimoji="1" sz="1600" kern="1200">
          <a:solidFill>
            <a:schemeClr val="tx1"/>
          </a:solidFill>
          <a:latin typeface="+mn-lt"/>
          <a:ea typeface="+mn-ea"/>
          <a:cs typeface="+mn-cs"/>
        </a:defRPr>
      </a:lvl1pPr>
      <a:lvl2pPr marL="418648" algn="l" defTabSz="837297" rtl="0" eaLnBrk="1" latinLnBrk="0" hangingPunct="1">
        <a:defRPr kumimoji="1" sz="1600" kern="1200">
          <a:solidFill>
            <a:schemeClr val="tx1"/>
          </a:solidFill>
          <a:latin typeface="+mn-lt"/>
          <a:ea typeface="+mn-ea"/>
          <a:cs typeface="+mn-cs"/>
        </a:defRPr>
      </a:lvl2pPr>
      <a:lvl3pPr marL="837297" algn="l" defTabSz="837297" rtl="0" eaLnBrk="1" latinLnBrk="0" hangingPunct="1">
        <a:defRPr kumimoji="1" sz="1600" kern="1200">
          <a:solidFill>
            <a:schemeClr val="tx1"/>
          </a:solidFill>
          <a:latin typeface="+mn-lt"/>
          <a:ea typeface="+mn-ea"/>
          <a:cs typeface="+mn-cs"/>
        </a:defRPr>
      </a:lvl3pPr>
      <a:lvl4pPr marL="1255947" algn="l" defTabSz="837297" rtl="0" eaLnBrk="1" latinLnBrk="0" hangingPunct="1">
        <a:defRPr kumimoji="1" sz="1600" kern="1200">
          <a:solidFill>
            <a:schemeClr val="tx1"/>
          </a:solidFill>
          <a:latin typeface="+mn-lt"/>
          <a:ea typeface="+mn-ea"/>
          <a:cs typeface="+mn-cs"/>
        </a:defRPr>
      </a:lvl4pPr>
      <a:lvl5pPr marL="1674593" algn="l" defTabSz="837297" rtl="0" eaLnBrk="1" latinLnBrk="0" hangingPunct="1">
        <a:defRPr kumimoji="1" sz="1600" kern="1200">
          <a:solidFill>
            <a:schemeClr val="tx1"/>
          </a:solidFill>
          <a:latin typeface="+mn-lt"/>
          <a:ea typeface="+mn-ea"/>
          <a:cs typeface="+mn-cs"/>
        </a:defRPr>
      </a:lvl5pPr>
      <a:lvl6pPr marL="2093242" algn="l" defTabSz="837297" rtl="0" eaLnBrk="1" latinLnBrk="0" hangingPunct="1">
        <a:defRPr kumimoji="1" sz="1600" kern="1200">
          <a:solidFill>
            <a:schemeClr val="tx1"/>
          </a:solidFill>
          <a:latin typeface="+mn-lt"/>
          <a:ea typeface="+mn-ea"/>
          <a:cs typeface="+mn-cs"/>
        </a:defRPr>
      </a:lvl6pPr>
      <a:lvl7pPr marL="2511892" algn="l" defTabSz="837297" rtl="0" eaLnBrk="1" latinLnBrk="0" hangingPunct="1">
        <a:defRPr kumimoji="1" sz="1600" kern="1200">
          <a:solidFill>
            <a:schemeClr val="tx1"/>
          </a:solidFill>
          <a:latin typeface="+mn-lt"/>
          <a:ea typeface="+mn-ea"/>
          <a:cs typeface="+mn-cs"/>
        </a:defRPr>
      </a:lvl7pPr>
      <a:lvl8pPr marL="2930540" algn="l" defTabSz="837297" rtl="0" eaLnBrk="1" latinLnBrk="0" hangingPunct="1">
        <a:defRPr kumimoji="1" sz="1600" kern="1200">
          <a:solidFill>
            <a:schemeClr val="tx1"/>
          </a:solidFill>
          <a:latin typeface="+mn-lt"/>
          <a:ea typeface="+mn-ea"/>
          <a:cs typeface="+mn-cs"/>
        </a:defRPr>
      </a:lvl8pPr>
      <a:lvl9pPr marL="3349190" algn="l" defTabSz="837297" rtl="0" eaLnBrk="1" latinLnBrk="0" hangingPunct="1">
        <a:defRPr kumimoji="1"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6923" y="275167"/>
            <a:ext cx="82301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9" tIns="45689" rIns="91379" bIns="45689"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6923" y="1599600"/>
            <a:ext cx="8230166"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9" tIns="45689" rIns="91379" bIns="4568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456921" y="6245683"/>
            <a:ext cx="2133223"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defRPr sz="1401">
                <a:latin typeface="Arial" charset="0"/>
                <a:ea typeface="ＭＳ Ｐゴシック" charset="-128"/>
              </a:defRPr>
            </a:lvl1pPr>
          </a:lstStyle>
          <a:p>
            <a:pPr defTabSz="913904" fontAlgn="base">
              <a:spcBef>
                <a:spcPct val="0"/>
              </a:spcBef>
              <a:spcAft>
                <a:spcPct val="0"/>
              </a:spcAft>
              <a:defRPr/>
            </a:pPr>
            <a:endParaRPr lang="en-US" altLang="ja-JP">
              <a:solidFill>
                <a:srgbClr val="000000"/>
              </a:solidFill>
            </a:endParaRPr>
          </a:p>
        </p:txBody>
      </p:sp>
      <p:sp>
        <p:nvSpPr>
          <p:cNvPr id="25605" name="Rectangle 5"/>
          <p:cNvSpPr>
            <a:spLocks noGrp="1" noChangeArrowheads="1"/>
          </p:cNvSpPr>
          <p:nvPr>
            <p:ph type="ftr" sz="quarter" idx="3"/>
          </p:nvPr>
        </p:nvSpPr>
        <p:spPr bwMode="auto">
          <a:xfrm>
            <a:off x="3124864" y="6245683"/>
            <a:ext cx="2894280"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lgn="ctr">
              <a:defRPr sz="1401">
                <a:latin typeface="Arial" charset="0"/>
                <a:ea typeface="ＭＳ Ｐゴシック" charset="-128"/>
              </a:defRPr>
            </a:lvl1pPr>
          </a:lstStyle>
          <a:p>
            <a:pPr defTabSz="913904" fontAlgn="base">
              <a:spcBef>
                <a:spcPct val="0"/>
              </a:spcBef>
              <a:spcAft>
                <a:spcPct val="0"/>
              </a:spcAft>
              <a:defRPr/>
            </a:pPr>
            <a:endParaRPr lang="en-US" altLang="ja-JP">
              <a:solidFill>
                <a:srgbClr val="000000"/>
              </a:solidFill>
            </a:endParaRPr>
          </a:p>
        </p:txBody>
      </p:sp>
      <p:sp>
        <p:nvSpPr>
          <p:cNvPr id="25606" name="Rectangle 6"/>
          <p:cNvSpPr>
            <a:spLocks noGrp="1" noChangeArrowheads="1"/>
          </p:cNvSpPr>
          <p:nvPr>
            <p:ph type="sldNum" sz="quarter" idx="4"/>
          </p:nvPr>
        </p:nvSpPr>
        <p:spPr bwMode="auto">
          <a:xfrm>
            <a:off x="6553865" y="6245683"/>
            <a:ext cx="2133223"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lgn="r">
              <a:defRPr sz="1401">
                <a:latin typeface="Arial" charset="0"/>
                <a:ea typeface="ＭＳ Ｐゴシック" charset="-128"/>
              </a:defRPr>
            </a:lvl1pPr>
          </a:lstStyle>
          <a:p>
            <a:pPr defTabSz="913904" fontAlgn="base">
              <a:spcBef>
                <a:spcPct val="0"/>
              </a:spcBef>
              <a:spcAft>
                <a:spcPct val="0"/>
              </a:spcAft>
              <a:defRPr/>
            </a:pPr>
            <a:fld id="{E1458E67-91E1-45E2-ADF7-58713A0A9326}" type="slidenum">
              <a:rPr lang="en-US" altLang="ja-JP" smtClean="0">
                <a:solidFill>
                  <a:srgbClr val="000000"/>
                </a:solidFill>
              </a:rPr>
              <a:pPr defTabSz="913904"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78572884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hf hdr="0" ftr="0" dt="0"/>
  <p:txStyles>
    <p:titleStyle>
      <a:lvl1pPr algn="ctr" defTabSz="914465" rtl="0" eaLnBrk="0" fontAlgn="base" hangingPunct="0">
        <a:spcBef>
          <a:spcPct val="0"/>
        </a:spcBef>
        <a:spcAft>
          <a:spcPct val="0"/>
        </a:spcAft>
        <a:defRPr kumimoji="1" sz="4400">
          <a:solidFill>
            <a:schemeClr val="tx2"/>
          </a:solidFill>
          <a:latin typeface="+mj-lt"/>
          <a:ea typeface="+mj-ea"/>
          <a:cs typeface="+mj-cs"/>
        </a:defRPr>
      </a:lvl1pPr>
      <a:lvl2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18704" algn="ctr" defTabSz="914465" rtl="0" fontAlgn="base">
        <a:spcBef>
          <a:spcPct val="0"/>
        </a:spcBef>
        <a:spcAft>
          <a:spcPct val="0"/>
        </a:spcAft>
        <a:defRPr kumimoji="1" sz="4400">
          <a:solidFill>
            <a:schemeClr val="tx2"/>
          </a:solidFill>
          <a:latin typeface="Arial" charset="0"/>
          <a:ea typeface="ＭＳ Ｐゴシック" pitchFamily="50" charset="-128"/>
        </a:defRPr>
      </a:lvl6pPr>
      <a:lvl7pPr marL="837409" algn="ctr" defTabSz="914465" rtl="0" fontAlgn="base">
        <a:spcBef>
          <a:spcPct val="0"/>
        </a:spcBef>
        <a:spcAft>
          <a:spcPct val="0"/>
        </a:spcAft>
        <a:defRPr kumimoji="1" sz="4400">
          <a:solidFill>
            <a:schemeClr val="tx2"/>
          </a:solidFill>
          <a:latin typeface="Arial" charset="0"/>
          <a:ea typeface="ＭＳ Ｐゴシック" pitchFamily="50" charset="-128"/>
        </a:defRPr>
      </a:lvl7pPr>
      <a:lvl8pPr marL="1256113" algn="ctr" defTabSz="914465" rtl="0" fontAlgn="base">
        <a:spcBef>
          <a:spcPct val="0"/>
        </a:spcBef>
        <a:spcAft>
          <a:spcPct val="0"/>
        </a:spcAft>
        <a:defRPr kumimoji="1" sz="4400">
          <a:solidFill>
            <a:schemeClr val="tx2"/>
          </a:solidFill>
          <a:latin typeface="Arial" charset="0"/>
          <a:ea typeface="ＭＳ Ｐゴシック" pitchFamily="50" charset="-128"/>
        </a:defRPr>
      </a:lvl8pPr>
      <a:lvl9pPr marL="1674818" algn="ctr" defTabSz="914465"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3107" indent="-343107" algn="l" defTabSz="914465" rtl="0" eaLnBrk="0" fontAlgn="base" hangingPunct="0">
        <a:spcBef>
          <a:spcPct val="20000"/>
        </a:spcBef>
        <a:spcAft>
          <a:spcPct val="0"/>
        </a:spcAft>
        <a:buChar char="•"/>
        <a:defRPr kumimoji="1" sz="3200">
          <a:solidFill>
            <a:schemeClr val="tx1"/>
          </a:solidFill>
          <a:latin typeface="+mn-lt"/>
          <a:ea typeface="+mn-ea"/>
          <a:cs typeface="+mn-cs"/>
        </a:defRPr>
      </a:lvl1pPr>
      <a:lvl2pPr marL="742910" indent="-286405" algn="l" defTabSz="914465" rtl="0" eaLnBrk="0" fontAlgn="base" hangingPunct="0">
        <a:spcBef>
          <a:spcPct val="20000"/>
        </a:spcBef>
        <a:spcAft>
          <a:spcPct val="0"/>
        </a:spcAft>
        <a:buChar char="–"/>
        <a:defRPr kumimoji="1" sz="2800">
          <a:solidFill>
            <a:schemeClr val="tx1"/>
          </a:solidFill>
          <a:latin typeface="+mn-lt"/>
          <a:ea typeface="+mn-ea"/>
        </a:defRPr>
      </a:lvl2pPr>
      <a:lvl3pPr marL="1142711" indent="-228251" algn="l" defTabSz="914465" rtl="0" eaLnBrk="0" fontAlgn="base" hangingPunct="0">
        <a:spcBef>
          <a:spcPct val="20000"/>
        </a:spcBef>
        <a:spcAft>
          <a:spcPct val="0"/>
        </a:spcAft>
        <a:buChar char="•"/>
        <a:defRPr kumimoji="1" sz="2401">
          <a:solidFill>
            <a:schemeClr val="tx1"/>
          </a:solidFill>
          <a:latin typeface="+mn-lt"/>
          <a:ea typeface="+mn-ea"/>
        </a:defRPr>
      </a:lvl3pPr>
      <a:lvl4pPr marL="1599219" indent="-228251" algn="l" defTabSz="914465" rtl="0" eaLnBrk="0" fontAlgn="base" hangingPunct="0">
        <a:spcBef>
          <a:spcPct val="20000"/>
        </a:spcBef>
        <a:spcAft>
          <a:spcPct val="0"/>
        </a:spcAft>
        <a:buChar char="–"/>
        <a:defRPr kumimoji="1" sz="2000">
          <a:solidFill>
            <a:schemeClr val="tx1"/>
          </a:solidFill>
          <a:latin typeface="+mn-lt"/>
          <a:ea typeface="+mn-ea"/>
        </a:defRPr>
      </a:lvl4pPr>
      <a:lvl5pPr marL="2055726" indent="-228251" algn="l" defTabSz="914465" rtl="0" eaLnBrk="0" fontAlgn="base" hangingPunct="0">
        <a:spcBef>
          <a:spcPct val="20000"/>
        </a:spcBef>
        <a:spcAft>
          <a:spcPct val="0"/>
        </a:spcAft>
        <a:buChar char="»"/>
        <a:defRPr kumimoji="1" sz="2000">
          <a:solidFill>
            <a:schemeClr val="tx1"/>
          </a:solidFill>
          <a:latin typeface="+mn-lt"/>
          <a:ea typeface="+mn-ea"/>
        </a:defRPr>
      </a:lvl5pPr>
      <a:lvl6pPr marL="2474424" indent="-228251" algn="l" defTabSz="914465" rtl="0" fontAlgn="base">
        <a:spcBef>
          <a:spcPct val="20000"/>
        </a:spcBef>
        <a:spcAft>
          <a:spcPct val="0"/>
        </a:spcAft>
        <a:buChar char="»"/>
        <a:defRPr kumimoji="1" sz="2000">
          <a:solidFill>
            <a:schemeClr val="tx1"/>
          </a:solidFill>
          <a:latin typeface="+mn-lt"/>
          <a:ea typeface="+mn-ea"/>
        </a:defRPr>
      </a:lvl6pPr>
      <a:lvl7pPr marL="2893132" indent="-228251" algn="l" defTabSz="914465" rtl="0" fontAlgn="base">
        <a:spcBef>
          <a:spcPct val="20000"/>
        </a:spcBef>
        <a:spcAft>
          <a:spcPct val="0"/>
        </a:spcAft>
        <a:buChar char="»"/>
        <a:defRPr kumimoji="1" sz="2000">
          <a:solidFill>
            <a:schemeClr val="tx1"/>
          </a:solidFill>
          <a:latin typeface="+mn-lt"/>
          <a:ea typeface="+mn-ea"/>
        </a:defRPr>
      </a:lvl7pPr>
      <a:lvl8pPr marL="3311836" indent="-228251" algn="l" defTabSz="914465" rtl="0" fontAlgn="base">
        <a:spcBef>
          <a:spcPct val="20000"/>
        </a:spcBef>
        <a:spcAft>
          <a:spcPct val="0"/>
        </a:spcAft>
        <a:buChar char="»"/>
        <a:defRPr kumimoji="1" sz="2000">
          <a:solidFill>
            <a:schemeClr val="tx1"/>
          </a:solidFill>
          <a:latin typeface="+mn-lt"/>
          <a:ea typeface="+mn-ea"/>
        </a:defRPr>
      </a:lvl8pPr>
      <a:lvl9pPr marL="3730541" indent="-228251" algn="l" defTabSz="914465"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37409" rtl="0" eaLnBrk="1" latinLnBrk="0" hangingPunct="1">
        <a:defRPr kumimoji="1" sz="1600" kern="1200">
          <a:solidFill>
            <a:schemeClr val="tx1"/>
          </a:solidFill>
          <a:latin typeface="+mn-lt"/>
          <a:ea typeface="+mn-ea"/>
          <a:cs typeface="+mn-cs"/>
        </a:defRPr>
      </a:lvl1pPr>
      <a:lvl2pPr marL="418704" algn="l" defTabSz="837409" rtl="0" eaLnBrk="1" latinLnBrk="0" hangingPunct="1">
        <a:defRPr kumimoji="1" sz="1600" kern="1200">
          <a:solidFill>
            <a:schemeClr val="tx1"/>
          </a:solidFill>
          <a:latin typeface="+mn-lt"/>
          <a:ea typeface="+mn-ea"/>
          <a:cs typeface="+mn-cs"/>
        </a:defRPr>
      </a:lvl2pPr>
      <a:lvl3pPr marL="837409" algn="l" defTabSz="837409" rtl="0" eaLnBrk="1" latinLnBrk="0" hangingPunct="1">
        <a:defRPr kumimoji="1" sz="1600" kern="1200">
          <a:solidFill>
            <a:schemeClr val="tx1"/>
          </a:solidFill>
          <a:latin typeface="+mn-lt"/>
          <a:ea typeface="+mn-ea"/>
          <a:cs typeface="+mn-cs"/>
        </a:defRPr>
      </a:lvl3pPr>
      <a:lvl4pPr marL="1256113" algn="l" defTabSz="837409" rtl="0" eaLnBrk="1" latinLnBrk="0" hangingPunct="1">
        <a:defRPr kumimoji="1" sz="1600" kern="1200">
          <a:solidFill>
            <a:schemeClr val="tx1"/>
          </a:solidFill>
          <a:latin typeface="+mn-lt"/>
          <a:ea typeface="+mn-ea"/>
          <a:cs typeface="+mn-cs"/>
        </a:defRPr>
      </a:lvl4pPr>
      <a:lvl5pPr marL="1674818" algn="l" defTabSz="837409" rtl="0" eaLnBrk="1" latinLnBrk="0" hangingPunct="1">
        <a:defRPr kumimoji="1" sz="1600" kern="1200">
          <a:solidFill>
            <a:schemeClr val="tx1"/>
          </a:solidFill>
          <a:latin typeface="+mn-lt"/>
          <a:ea typeface="+mn-ea"/>
          <a:cs typeface="+mn-cs"/>
        </a:defRPr>
      </a:lvl5pPr>
      <a:lvl6pPr marL="2093522" algn="l" defTabSz="837409" rtl="0" eaLnBrk="1" latinLnBrk="0" hangingPunct="1">
        <a:defRPr kumimoji="1" sz="1600" kern="1200">
          <a:solidFill>
            <a:schemeClr val="tx1"/>
          </a:solidFill>
          <a:latin typeface="+mn-lt"/>
          <a:ea typeface="+mn-ea"/>
          <a:cs typeface="+mn-cs"/>
        </a:defRPr>
      </a:lvl6pPr>
      <a:lvl7pPr marL="2512228" algn="l" defTabSz="837409" rtl="0" eaLnBrk="1" latinLnBrk="0" hangingPunct="1">
        <a:defRPr kumimoji="1" sz="1600" kern="1200">
          <a:solidFill>
            <a:schemeClr val="tx1"/>
          </a:solidFill>
          <a:latin typeface="+mn-lt"/>
          <a:ea typeface="+mn-ea"/>
          <a:cs typeface="+mn-cs"/>
        </a:defRPr>
      </a:lvl7pPr>
      <a:lvl8pPr marL="2930931" algn="l" defTabSz="837409" rtl="0" eaLnBrk="1" latinLnBrk="0" hangingPunct="1">
        <a:defRPr kumimoji="1" sz="1600" kern="1200">
          <a:solidFill>
            <a:schemeClr val="tx1"/>
          </a:solidFill>
          <a:latin typeface="+mn-lt"/>
          <a:ea typeface="+mn-ea"/>
          <a:cs typeface="+mn-cs"/>
        </a:defRPr>
      </a:lvl8pPr>
      <a:lvl9pPr marL="3349636" algn="l" defTabSz="837409"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mtClean="0"/>
              <a:t>概要資料について</a:t>
            </a:r>
            <a:r>
              <a:rPr lang="en-US" altLang="ja-JP" smtClean="0"/>
              <a:t/>
            </a:r>
            <a:br>
              <a:rPr lang="en-US" altLang="ja-JP" smtClean="0"/>
            </a:br>
            <a:r>
              <a:rPr lang="en-US" altLang="ja-JP" sz="2495"/>
              <a:t>※</a:t>
            </a:r>
            <a:r>
              <a:rPr lang="ja-JP" altLang="en-US" sz="2495"/>
              <a:t>本スライドは消去して提出してください。</a:t>
            </a:r>
            <a:endParaRPr lang="ja-JP" altLang="en-US" smtClean="0"/>
          </a:p>
        </p:txBody>
      </p:sp>
      <p:sp>
        <p:nvSpPr>
          <p:cNvPr id="4099" name="コンテンツ プレースホルダー 2"/>
          <p:cNvSpPr>
            <a:spLocks noGrp="1"/>
          </p:cNvSpPr>
          <p:nvPr>
            <p:ph idx="1"/>
          </p:nvPr>
        </p:nvSpPr>
        <p:spPr/>
        <p:txBody>
          <a:bodyPr/>
          <a:lstStyle/>
          <a:p>
            <a:r>
              <a:rPr lang="ja-JP" altLang="en-US" sz="1604" dirty="0"/>
              <a:t>本資料は審査において特に重要です。</a:t>
            </a:r>
            <a:endParaRPr lang="en-US" altLang="ja-JP" sz="1604" dirty="0"/>
          </a:p>
          <a:p>
            <a:r>
              <a:rPr lang="ja-JP" altLang="en-US" sz="1604" dirty="0" smtClean="0"/>
              <a:t>赤字・</a:t>
            </a:r>
            <a:r>
              <a:rPr lang="ja-JP" altLang="ja-JP" sz="1604" dirty="0" smtClean="0"/>
              <a:t>斜体</a:t>
            </a:r>
            <a:r>
              <a:rPr lang="ja-JP" altLang="ja-JP" sz="1604" dirty="0"/>
              <a:t>の部分は</a:t>
            </a:r>
            <a:r>
              <a:rPr lang="ja-JP" altLang="en-US" sz="1604" dirty="0"/>
              <a:t>すべて</a:t>
            </a:r>
            <a:r>
              <a:rPr lang="ja-JP" altLang="ja-JP" sz="1604" dirty="0"/>
              <a:t>削除して下さい</a:t>
            </a:r>
            <a:r>
              <a:rPr lang="ja-JP" altLang="ja-JP" sz="1604" dirty="0" smtClean="0"/>
              <a:t>。</a:t>
            </a:r>
            <a:r>
              <a:rPr lang="ja-JP" altLang="en-US" sz="1604" dirty="0" smtClean="0"/>
              <a:t>赤字・斜体</a:t>
            </a:r>
            <a:r>
              <a:rPr lang="ja-JP" altLang="en-US" sz="1604" dirty="0"/>
              <a:t>の文言をそのまま使いたい場合</a:t>
            </a:r>
            <a:r>
              <a:rPr lang="ja-JP" altLang="en-US" sz="1604" dirty="0" smtClean="0"/>
              <a:t>は、赤字を黒字にし、斜体</a:t>
            </a:r>
            <a:r>
              <a:rPr lang="ja-JP" altLang="en-US" sz="1604" dirty="0"/>
              <a:t>から戻し、提出資料</a:t>
            </a:r>
            <a:r>
              <a:rPr lang="ja-JP" altLang="en-US" sz="1604" dirty="0" smtClean="0"/>
              <a:t>に赤字や斜体</a:t>
            </a:r>
            <a:r>
              <a:rPr lang="ja-JP" altLang="en-US" sz="1604" dirty="0"/>
              <a:t>がないようにして下さい</a:t>
            </a:r>
            <a:r>
              <a:rPr lang="ja-JP" altLang="en-US" sz="1604" dirty="0" smtClean="0"/>
              <a:t>。</a:t>
            </a:r>
            <a:endParaRPr lang="en-US" altLang="ja-JP" sz="1604" dirty="0"/>
          </a:p>
          <a:p>
            <a:r>
              <a:rPr lang="ja-JP" altLang="ja-JP" sz="1604" dirty="0"/>
              <a:t>サンプルの構成（ページ構成、枠取り等）を崩さないようにしてください。</a:t>
            </a:r>
          </a:p>
          <a:p>
            <a:r>
              <a:rPr lang="ja-JP" altLang="ja-JP" sz="1604" dirty="0"/>
              <a:t>文字ポイント数は</a:t>
            </a:r>
            <a:r>
              <a:rPr lang="en-US" altLang="ja-JP" sz="1604" dirty="0"/>
              <a:t>10.5</a:t>
            </a:r>
            <a:r>
              <a:rPr lang="ja-JP" altLang="ja-JP" sz="1604" dirty="0"/>
              <a:t>ポイント以上（図表中の文字は小さすぎない範囲で任意の大きさ）とします。</a:t>
            </a:r>
          </a:p>
          <a:p>
            <a:r>
              <a:rPr lang="en-US" altLang="ja-JP" sz="1604" dirty="0"/>
              <a:t>Microsoft PowerPoint 2010</a:t>
            </a:r>
            <a:r>
              <a:rPr lang="ja-JP" altLang="ja-JP" sz="1604" dirty="0"/>
              <a:t>以下を使用して作成してください。</a:t>
            </a:r>
          </a:p>
          <a:p>
            <a:r>
              <a:rPr lang="en-US" altLang="ja-JP" sz="1604" dirty="0" smtClean="0"/>
              <a:t>PDF</a:t>
            </a:r>
            <a:r>
              <a:rPr lang="ja-JP" altLang="ja-JP" sz="1604" dirty="0"/>
              <a:t>等</a:t>
            </a:r>
            <a:r>
              <a:rPr lang="ja-JP" altLang="en-US" sz="1604" dirty="0" smtClean="0"/>
              <a:t>へ</a:t>
            </a:r>
            <a:r>
              <a:rPr lang="ja-JP" altLang="ja-JP" sz="1604" dirty="0" smtClean="0"/>
              <a:t>変換せず</a:t>
            </a:r>
            <a:r>
              <a:rPr lang="ja-JP" altLang="ja-JP" sz="1604" dirty="0"/>
              <a:t>、パワーポイントで提出してください。</a:t>
            </a:r>
          </a:p>
          <a:p>
            <a:r>
              <a:rPr lang="ja-JP" altLang="ja-JP" sz="1604" dirty="0"/>
              <a:t>当省の情報セキュリティ上、添付ファイルが</a:t>
            </a:r>
            <a:r>
              <a:rPr lang="en-US" altLang="ja-JP" sz="1604" dirty="0"/>
              <a:t>10MB</a:t>
            </a:r>
            <a:r>
              <a:rPr lang="ja-JP" altLang="ja-JP" sz="1604" dirty="0"/>
              <a:t>を超えるものは受信できませんので、その際には分割して提出してください。</a:t>
            </a:r>
            <a:endParaRPr lang="en-US" altLang="ja-JP" sz="1604" dirty="0"/>
          </a:p>
          <a:p>
            <a:r>
              <a:rPr lang="ja-JP" altLang="en-US" sz="1604" dirty="0"/>
              <a:t>経費については、原則としてすべて</a:t>
            </a:r>
            <a:r>
              <a:rPr lang="ja-JP" altLang="en-US" sz="1604" dirty="0" smtClean="0"/>
              <a:t>税込で</a:t>
            </a:r>
            <a:r>
              <a:rPr lang="ja-JP" altLang="en-US" sz="1604" dirty="0"/>
              <a:t>記載してください。</a:t>
            </a:r>
            <a:endParaRPr lang="ja-JP" altLang="ja-JP" sz="1604" dirty="0"/>
          </a:p>
        </p:txBody>
      </p:sp>
    </p:spTree>
    <p:extLst>
      <p:ext uri="{BB962C8B-B14F-4D97-AF65-F5344CB8AC3E}">
        <p14:creationId xmlns:p14="http://schemas.microsoft.com/office/powerpoint/2010/main" val="652649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smtClean="0">
                <a:latin typeface="+mn-ea"/>
                <a:ea typeface="+mn-ea"/>
              </a:rPr>
              <a:t>○</a:t>
            </a:r>
            <a:r>
              <a:rPr lang="ja-JP" altLang="en-US" sz="1801" dirty="0" smtClean="0">
                <a:latin typeface="+mn-ea"/>
                <a:ea typeface="+mn-ea"/>
              </a:rPr>
              <a:t>令和６年度の目標と内容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4242755521"/>
              </p:ext>
            </p:extLst>
          </p:nvPr>
        </p:nvGraphicFramePr>
        <p:xfrm>
          <a:off x="323528" y="476680"/>
          <a:ext cx="8447698" cy="6333106"/>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chemeClr val="bg1"/>
                          </a:solidFill>
                          <a:effectLst/>
                          <a:latin typeface="ＭＳ Ｐゴシック" pitchFamily="50" charset="-128"/>
                          <a:ea typeface="Meiryo UI" pitchFamily="50" charset="-128"/>
                          <a:cs typeface="Meiryo UI" pitchFamily="50" charset="-128"/>
                        </a:rPr>
                        <a:t>令和６年度</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事業全体としての令和６年度の目標について記載してください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地域での炭素循環社会モデルの提案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令和６年度の目標について、記載してください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令和６年度の目標について、記載してください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提案するモデルに関する実現性の検討</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各検討要素の応募時の準備状況（既存の類似事業との比較等）を踏まえた令和３年度の目標について、それぞれ具体的かつ定量的に（数値で）記載してください（以下同様）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実施要諦の各検討要素の内容について、具体的かつ定量的に（数値で）記載してください（以下同様）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の検討要素名を記載してください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の検討要素名を記載してください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の検討要素名を記載してください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検討事業とその実証の課題を記載してください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a:solidFill>
                  <a:srgbClr val="000000"/>
                </a:solidFill>
                <a:latin typeface="Arial" panose="020B0604020202020204" pitchFamily="34" charset="0"/>
                <a:cs typeface="Arial" panose="020B0604020202020204" pitchFamily="34" charset="0"/>
              </a:rPr>
              <a:t>8</a:t>
            </a:r>
          </a:p>
        </p:txBody>
      </p:sp>
    </p:spTree>
    <p:extLst>
      <p:ext uri="{BB962C8B-B14F-4D97-AF65-F5344CB8AC3E}">
        <p14:creationId xmlns:p14="http://schemas.microsoft.com/office/powerpoint/2010/main" val="2995574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73456" y="820471"/>
            <a:ext cx="3666653" cy="339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4"/>
              <a:t>○</a:t>
            </a:r>
            <a:r>
              <a:rPr lang="ja-JP" altLang="en-US" sz="1604"/>
              <a:t>実施に伴う経費（委託）</a:t>
            </a:r>
          </a:p>
        </p:txBody>
      </p:sp>
      <p:sp>
        <p:nvSpPr>
          <p:cNvPr id="12295" name="Text Box 11"/>
          <p:cNvSpPr txBox="1">
            <a:spLocks noChangeArrowheads="1"/>
          </p:cNvSpPr>
          <p:nvPr/>
        </p:nvSpPr>
        <p:spPr bwMode="auto">
          <a:xfrm>
            <a:off x="4450344" y="541794"/>
            <a:ext cx="3943916" cy="380361"/>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936" i="1" dirty="0"/>
              <a:t>＜留意事項＞提案の実施期間における、委託業務に係る</a:t>
            </a:r>
            <a:r>
              <a:rPr lang="ja-JP" altLang="en-US" sz="936" b="1" i="1" u="sng" dirty="0"/>
              <a:t>経費総額</a:t>
            </a:r>
            <a:r>
              <a:rPr lang="ja-JP" altLang="en-US" sz="936" i="1" dirty="0"/>
              <a:t>について記載してください。（１頁に収めること</a:t>
            </a:r>
            <a:r>
              <a:rPr lang="ja-JP" altLang="en-US" sz="936" i="1" dirty="0" smtClean="0"/>
              <a:t>）</a:t>
            </a:r>
            <a:endParaRPr lang="ja-JP" altLang="en-US" sz="936" i="1" dirty="0"/>
          </a:p>
        </p:txBody>
      </p:sp>
      <p:graphicFrame>
        <p:nvGraphicFramePr>
          <p:cNvPr id="2" name="表 1"/>
          <p:cNvGraphicFramePr>
            <a:graphicFrameLocks noGrp="1"/>
          </p:cNvGraphicFramePr>
          <p:nvPr>
            <p:extLst>
              <p:ext uri="{D42A27DB-BD31-4B8C-83A1-F6EECF244321}">
                <p14:modId xmlns:p14="http://schemas.microsoft.com/office/powerpoint/2010/main" val="2659911891"/>
              </p:ext>
            </p:extLst>
          </p:nvPr>
        </p:nvGraphicFramePr>
        <p:xfrm>
          <a:off x="373455" y="1150074"/>
          <a:ext cx="8408406" cy="4799752"/>
        </p:xfrm>
        <a:graphic>
          <a:graphicData uri="http://schemas.openxmlformats.org/drawingml/2006/table">
            <a:tbl>
              <a:tblPr/>
              <a:tblGrid>
                <a:gridCol w="1147857">
                  <a:extLst>
                    <a:ext uri="{9D8B030D-6E8A-4147-A177-3AD203B41FA5}">
                      <a16:colId xmlns:a16="http://schemas.microsoft.com/office/drawing/2014/main" val="20000"/>
                    </a:ext>
                  </a:extLst>
                </a:gridCol>
                <a:gridCol w="1567357">
                  <a:extLst>
                    <a:ext uri="{9D8B030D-6E8A-4147-A177-3AD203B41FA5}">
                      <a16:colId xmlns:a16="http://schemas.microsoft.com/office/drawing/2014/main" val="20001"/>
                    </a:ext>
                  </a:extLst>
                </a:gridCol>
                <a:gridCol w="1336863">
                  <a:extLst>
                    <a:ext uri="{9D8B030D-6E8A-4147-A177-3AD203B41FA5}">
                      <a16:colId xmlns:a16="http://schemas.microsoft.com/office/drawing/2014/main" val="20002"/>
                    </a:ext>
                  </a:extLst>
                </a:gridCol>
                <a:gridCol w="4356329">
                  <a:extLst>
                    <a:ext uri="{9D8B030D-6E8A-4147-A177-3AD203B41FA5}">
                      <a16:colId xmlns:a16="http://schemas.microsoft.com/office/drawing/2014/main" val="20003"/>
                    </a:ext>
                  </a:extLst>
                </a:gridCol>
              </a:tblGrid>
              <a:tr h="241675">
                <a:tc gridSpan="2">
                  <a:txBody>
                    <a:bodyPr/>
                    <a:lstStyle/>
                    <a:p>
                      <a:pPr algn="ctr" fontAlgn="ctr"/>
                      <a:r>
                        <a:rPr lang="ja-JP" altLang="en-US" sz="1000" b="0" i="0" u="none" strike="noStrike" dirty="0" smtClean="0">
                          <a:solidFill>
                            <a:srgbClr val="000000"/>
                          </a:solidFill>
                          <a:effectLst/>
                          <a:latin typeface="ＭＳ Ｐゴシック"/>
                        </a:rPr>
                        <a:t>経費項目</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100" b="0" i="0" u="none" strike="noStrike" dirty="0" smtClean="0">
                          <a:solidFill>
                            <a:srgbClr val="000000"/>
                          </a:solidFill>
                          <a:effectLst/>
                          <a:latin typeface="ＭＳ Ｐゴシック"/>
                        </a:rPr>
                        <a:t>金額（千円）</a:t>
                      </a: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100" b="0" i="0" u="none" strike="noStrike" dirty="0">
                          <a:solidFill>
                            <a:srgbClr val="000000"/>
                          </a:solidFill>
                          <a:effectLst/>
                          <a:latin typeface="ＭＳ Ｐゴシック"/>
                        </a:rPr>
                        <a:t>主な内訳</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6874">
                <a:tc>
                  <a:txBody>
                    <a:bodyPr/>
                    <a:lstStyle/>
                    <a:p>
                      <a:pPr algn="ctr" fontAlgn="ctr"/>
                      <a:r>
                        <a:rPr lang="ja-JP" altLang="en-US" sz="1000" b="0" i="0" u="none" strike="noStrike" dirty="0" smtClean="0">
                          <a:solidFill>
                            <a:srgbClr val="000000"/>
                          </a:solidFill>
                          <a:effectLst/>
                          <a:latin typeface="ＭＳ Ｐゴシック"/>
                        </a:rPr>
                        <a:t>費目</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effectLst/>
                          <a:latin typeface="ＭＳ Ｐゴシック"/>
                        </a:rPr>
                        <a:t>細分</a:t>
                      </a:r>
                      <a:endParaRPr lang="ja-JP" altLang="en-US" sz="10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21104">
                <a:tc>
                  <a:txBody>
                    <a:bodyPr/>
                    <a:lstStyle/>
                    <a:p>
                      <a:pPr algn="ctr" fontAlgn="ctr"/>
                      <a:r>
                        <a:rPr lang="ja-JP" altLang="en-US" sz="1000" b="0" i="0" u="none" strike="noStrike" dirty="0">
                          <a:solidFill>
                            <a:srgbClr val="000000"/>
                          </a:solidFill>
                          <a:effectLst/>
                          <a:latin typeface="ＭＳ Ｐゴシック"/>
                        </a:rPr>
                        <a:t>物品費</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消耗品費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該当項目に必要な金額を記載してください。</a:t>
                      </a:r>
                      <a:endParaRPr lang="ja-JP" altLang="en-US" sz="11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該当項目の内訳について、いくつか例示して記載してください。</a:t>
                      </a:r>
                      <a:endParaRPr lang="ja-JP" altLang="en-US" sz="11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9153">
                <a:tc rowSpan="2">
                  <a:txBody>
                    <a:bodyPr/>
                    <a:lstStyle/>
                    <a:p>
                      <a:pPr algn="ctr" fontAlgn="ctr"/>
                      <a:r>
                        <a:rPr lang="ja-JP" altLang="en-US" sz="1000" b="0" i="0" u="none" strike="noStrike" dirty="0">
                          <a:solidFill>
                            <a:srgbClr val="000000"/>
                          </a:solidFill>
                          <a:effectLst/>
                          <a:latin typeface="ＭＳ Ｐゴシック"/>
                        </a:rPr>
                        <a:t>人件費・謝金</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人件費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4562">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謝金</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92282">
                <a:tc>
                  <a:txBody>
                    <a:bodyPr/>
                    <a:lstStyle/>
                    <a:p>
                      <a:pPr algn="ctr" fontAlgn="ctr"/>
                      <a:r>
                        <a:rPr lang="ja-JP" altLang="en-US" sz="1000" b="0" i="0" u="none" strike="noStrike" dirty="0">
                          <a:solidFill>
                            <a:srgbClr val="000000"/>
                          </a:solidFill>
                          <a:effectLst/>
                          <a:latin typeface="ＭＳ Ｐゴシック"/>
                        </a:rPr>
                        <a:t>旅費</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旅費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0235">
                <a:tc rowSpan="3">
                  <a:txBody>
                    <a:bodyPr/>
                    <a:lstStyle/>
                    <a:p>
                      <a:pPr algn="ctr" fontAlgn="ctr"/>
                      <a:r>
                        <a:rPr lang="ja-JP" altLang="en-US" sz="1000" b="0" i="0" u="none" strike="noStrike" dirty="0" smtClean="0">
                          <a:solidFill>
                            <a:srgbClr val="000000"/>
                          </a:solidFill>
                          <a:effectLst/>
                          <a:latin typeface="ＭＳ Ｐゴシック"/>
                        </a:rPr>
                        <a:t>その他</a:t>
                      </a:r>
                      <a:endParaRPr lang="en-US" altLang="ja-JP" sz="1000" b="0" i="0" u="none" strike="noStrike" dirty="0" smtClean="0">
                        <a:solidFill>
                          <a:srgbClr val="000000"/>
                        </a:solidFill>
                        <a:effectLst/>
                        <a:latin typeface="ＭＳ Ｐゴシック"/>
                      </a:endParaRPr>
                    </a:p>
                    <a:p>
                      <a:pPr algn="ctr" fontAlgn="ctr"/>
                      <a:r>
                        <a:rPr lang="en-US" altLang="ja-JP"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a:t>
                      </a: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必要経費に合わせて適宜細分を追加・削除してください。</a:t>
                      </a:r>
                      <a:r>
                        <a:rPr lang="en-US" altLang="ja-JP"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a:t>
                      </a:r>
                      <a:endParaRPr lang="ja-JP" altLang="en-US" sz="9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外注費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8773">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印刷製本費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56610">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その他（諸経費）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費目「その他」については、「その他（諸経費）」で金額を調整するようにしてください。</a:t>
                      </a:r>
                      <a:endParaRPr lang="ja-JP" altLang="en-US" sz="9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7750">
                <a:tc gridSpan="2">
                  <a:txBody>
                    <a:bodyPr/>
                    <a:lstStyle/>
                    <a:p>
                      <a:pPr marL="0" marR="0" lvl="0" indent="0" algn="ctr" defTabSz="913782"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ＭＳ Ｐゴシック"/>
                        </a:rPr>
                        <a:t>再委託費・共同実施費</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9"/>
                  </a:ext>
                </a:extLst>
              </a:tr>
              <a:tr h="490499">
                <a:tc gridSpan="2">
                  <a:txBody>
                    <a:bodyPr/>
                    <a:lstStyle/>
                    <a:p>
                      <a:pPr algn="ctr" fontAlgn="ctr"/>
                      <a:r>
                        <a:rPr lang="ja-JP" altLang="en-US" sz="1000" b="0" i="0" u="none" strike="noStrike" dirty="0" smtClean="0">
                          <a:solidFill>
                            <a:srgbClr val="000000"/>
                          </a:solidFill>
                          <a:effectLst/>
                          <a:latin typeface="ＭＳ Ｐゴシック"/>
                        </a:rPr>
                        <a:t>一般管理費</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0"/>
                  </a:ext>
                </a:extLst>
              </a:tr>
              <a:tr h="410235">
                <a:tc gridSpan="2">
                  <a:txBody>
                    <a:bodyPr/>
                    <a:lstStyle/>
                    <a:p>
                      <a:pPr algn="ctr" fontAlgn="ctr"/>
                      <a:r>
                        <a:rPr lang="ja-JP" altLang="en-US" sz="1000" b="0" i="0" u="none" strike="noStrike" dirty="0">
                          <a:solidFill>
                            <a:srgbClr val="000000"/>
                          </a:solidFill>
                          <a:effectLst/>
                          <a:latin typeface="ＭＳ Ｐゴシック"/>
                        </a:rPr>
                        <a:t>合計</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9" name="スライド番号プレースホルダー 5"/>
          <p:cNvSpPr>
            <a:spLocks noGrp="1"/>
          </p:cNvSpPr>
          <p:nvPr>
            <p:ph type="sldNum" sz="quarter" idx="12"/>
          </p:nvPr>
        </p:nvSpPr>
        <p:spPr>
          <a:xfrm>
            <a:off x="6948264" y="6481142"/>
            <a:ext cx="2133223" cy="323816"/>
          </a:xfrm>
        </p:spPr>
        <p:txBody>
          <a:bodyPr vert="horz" lIns="91379" tIns="45689" rIns="91379" bIns="45689" rtlCol="0" anchor="ctr"/>
          <a:lstStyle/>
          <a:p>
            <a:r>
              <a:rPr lang="en-US" altLang="ja-JP" sz="1400" dirty="0">
                <a:solidFill>
                  <a:srgbClr val="000000"/>
                </a:solidFill>
                <a:latin typeface="Arial" panose="020B0604020202020204" pitchFamily="34" charset="0"/>
                <a:cs typeface="Arial" panose="020B0604020202020204" pitchFamily="34" charset="0"/>
              </a:rPr>
              <a:t>9</a:t>
            </a:r>
          </a:p>
        </p:txBody>
      </p:sp>
      <p:sp>
        <p:nvSpPr>
          <p:cNvPr id="6" name="Text Box 14"/>
          <p:cNvSpPr txBox="1">
            <a:spLocks noChangeArrowheads="1"/>
          </p:cNvSpPr>
          <p:nvPr/>
        </p:nvSpPr>
        <p:spPr bwMode="auto">
          <a:xfrm>
            <a:off x="5652120" y="5949826"/>
            <a:ext cx="3246196" cy="257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None/>
            </a:pPr>
            <a:r>
              <a:rPr lang="en-US" altLang="ja-JP" sz="1050" dirty="0" smtClean="0"/>
              <a:t>※</a:t>
            </a:r>
            <a:r>
              <a:rPr lang="ja-JP" altLang="en-US" sz="1050" dirty="0" smtClean="0"/>
              <a:t>経費</a:t>
            </a:r>
            <a:r>
              <a:rPr lang="ja-JP" altLang="en-US" sz="1050" dirty="0"/>
              <a:t>については</a:t>
            </a:r>
            <a:r>
              <a:rPr lang="ja-JP" altLang="en-US" sz="1050" dirty="0" smtClean="0"/>
              <a:t>、すべて</a:t>
            </a:r>
            <a:r>
              <a:rPr lang="ja-JP" altLang="en-US" sz="1050" dirty="0"/>
              <a:t>税込みで記載してください</a:t>
            </a:r>
            <a:r>
              <a:rPr lang="ja-JP" altLang="en-US" sz="1050" dirty="0" smtClean="0"/>
              <a:t>。</a:t>
            </a:r>
            <a:endParaRPr lang="en-US" altLang="ja-JP" sz="900" i="1" dirty="0">
              <a:solidFill>
                <a:srgbClr val="FF0000"/>
              </a:solidFill>
            </a:endParaRPr>
          </a:p>
        </p:txBody>
      </p:sp>
    </p:spTree>
    <p:extLst>
      <p:ext uri="{BB962C8B-B14F-4D97-AF65-F5344CB8AC3E}">
        <p14:creationId xmlns:p14="http://schemas.microsoft.com/office/powerpoint/2010/main" val="2959672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7"/>
          <p:cNvSpPr>
            <a:spLocks noChangeArrowheads="1"/>
          </p:cNvSpPr>
          <p:nvPr/>
        </p:nvSpPr>
        <p:spPr bwMode="auto">
          <a:xfrm>
            <a:off x="89826" y="154317"/>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6" name="テキスト ボックス 5"/>
          <p:cNvSpPr txBox="1"/>
          <p:nvPr/>
        </p:nvSpPr>
        <p:spPr>
          <a:xfrm>
            <a:off x="89110" y="100173"/>
            <a:ext cx="1800791" cy="369387"/>
          </a:xfrm>
          <a:prstGeom prst="rect">
            <a:avLst/>
          </a:prstGeom>
        </p:spPr>
        <p:style>
          <a:lnRef idx="2">
            <a:schemeClr val="dk1"/>
          </a:lnRef>
          <a:fillRef idx="1">
            <a:schemeClr val="lt1"/>
          </a:fillRef>
          <a:effectRef idx="0">
            <a:schemeClr val="dk1"/>
          </a:effectRef>
          <a:fontRef idx="minor">
            <a:schemeClr val="dk1"/>
          </a:fontRef>
        </p:style>
        <p:txBody>
          <a:bodyPr lIns="91367" tIns="45684" rIns="91367" bIns="45684">
            <a:spAutoFit/>
          </a:bodyPr>
          <a:lstStyle/>
          <a:p>
            <a:pPr algn="ctr">
              <a:defRPr/>
            </a:pPr>
            <a:r>
              <a:rPr lang="ja-JP" altLang="en-US" sz="1801" dirty="0"/>
              <a:t>参考資料</a:t>
            </a:r>
          </a:p>
        </p:txBody>
      </p:sp>
      <p:sp>
        <p:nvSpPr>
          <p:cNvPr id="34820" name="正方形/長方形 4"/>
          <p:cNvSpPr>
            <a:spLocks noChangeArrowheads="1"/>
          </p:cNvSpPr>
          <p:nvPr/>
        </p:nvSpPr>
        <p:spPr bwMode="auto">
          <a:xfrm>
            <a:off x="328892" y="548680"/>
            <a:ext cx="8725279" cy="646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p>
            <a:r>
              <a:rPr lang="ja-JP" altLang="en-US" sz="900" i="1" dirty="0">
                <a:solidFill>
                  <a:srgbClr val="FF0000"/>
                </a:solidFill>
                <a:latin typeface="ＭＳ Ｐゴシック" panose="020B0600070205080204" pitchFamily="50" charset="-128"/>
                <a:ea typeface="ＭＳ Ｐゴシック" panose="020B0600070205080204" pitchFamily="50" charset="-128"/>
              </a:rPr>
              <a:t>事業の</a:t>
            </a:r>
            <a:r>
              <a:rPr lang="ja-JP" altLang="en-US" sz="900" i="1" dirty="0" smtClean="0">
                <a:solidFill>
                  <a:srgbClr val="FF0000"/>
                </a:solidFill>
                <a:latin typeface="ＭＳ Ｐゴシック" panose="020B0600070205080204" pitchFamily="50" charset="-128"/>
                <a:ea typeface="ＭＳ Ｐゴシック" panose="020B0600070205080204" pitchFamily="50" charset="-128"/>
              </a:rPr>
              <a:t>概要を</a:t>
            </a:r>
            <a:r>
              <a:rPr lang="ja-JP" altLang="en-US" sz="900" i="1" dirty="0">
                <a:solidFill>
                  <a:srgbClr val="FF0000"/>
                </a:solidFill>
                <a:latin typeface="ＭＳ Ｐゴシック" panose="020B0600070205080204" pitchFamily="50" charset="-128"/>
                <a:ea typeface="ＭＳ Ｐゴシック" panose="020B0600070205080204" pitchFamily="50" charset="-128"/>
              </a:rPr>
              <a:t>理解する上で、参考となる詳細なデータや図表等の資料があれば、添付してください。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r>
              <a:rPr lang="ja-JP" altLang="en-US" sz="900" i="1" dirty="0">
                <a:solidFill>
                  <a:srgbClr val="FF0000"/>
                </a:solidFill>
                <a:latin typeface="ＭＳ Ｐゴシック" panose="020B0600070205080204" pitchFamily="50" charset="-128"/>
                <a:ea typeface="ＭＳ Ｐゴシック" panose="020B0600070205080204" pitchFamily="50" charset="-128"/>
              </a:rPr>
              <a:t>また、事業の安全性や情報発信の実績等のＰＲしたいことについても記載してください。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p:txBody>
      </p:sp>
      <p:sp>
        <p:nvSpPr>
          <p:cNvPr id="7" name="Text Box 11"/>
          <p:cNvSpPr txBox="1">
            <a:spLocks noChangeArrowheads="1"/>
          </p:cNvSpPr>
          <p:nvPr/>
        </p:nvSpPr>
        <p:spPr bwMode="auto">
          <a:xfrm>
            <a:off x="1979712" y="173857"/>
            <a:ext cx="2106035" cy="253916"/>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本頁は最大</a:t>
            </a:r>
            <a:r>
              <a:rPr lang="en-US" altLang="ja-JP" sz="1050" i="1" dirty="0" smtClean="0"/>
              <a:t>3</a:t>
            </a:r>
            <a:r>
              <a:rPr lang="ja-JP" altLang="en-US" sz="1050" i="1" dirty="0" smtClean="0"/>
              <a:t>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vert="horz" lIns="91379" tIns="45689" rIns="91379" bIns="45689" rtlCol="0" anchor="ctr"/>
          <a:lstStyle/>
          <a:p>
            <a:r>
              <a:rPr lang="en-US" altLang="ja-JP" sz="1400" dirty="0" smtClean="0">
                <a:solidFill>
                  <a:srgbClr val="000000"/>
                </a:solidFill>
                <a:latin typeface="Arial" panose="020B0604020202020204" pitchFamily="34" charset="0"/>
                <a:cs typeface="Arial" panose="020B0604020202020204" pitchFamily="34" charset="0"/>
              </a:rPr>
              <a:t>10</a:t>
            </a:r>
            <a:endParaRPr lang="en-US" altLang="ja-JP"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3554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ctrTitle"/>
          </p:nvPr>
        </p:nvSpPr>
        <p:spPr>
          <a:xfrm>
            <a:off x="683256" y="977940"/>
            <a:ext cx="7773248" cy="938892"/>
          </a:xfrm>
        </p:spPr>
        <p:txBody>
          <a:bodyPr>
            <a:noAutofit/>
          </a:bodyPr>
          <a:lstStyle/>
          <a:p>
            <a:r>
              <a:rPr lang="ja-JP" altLang="en-US" sz="2800" dirty="0">
                <a:ea typeface="Meiryo UI" pitchFamily="50" charset="-128"/>
                <a:cs typeface="Meiryo UI" pitchFamily="50" charset="-128"/>
              </a:rPr>
              <a:t>令和３年度二酸化炭素の資源化を</a:t>
            </a:r>
            <a:r>
              <a:rPr lang="ja-JP" altLang="en-US" sz="2800" dirty="0" smtClean="0">
                <a:ea typeface="Meiryo UI" pitchFamily="50" charset="-128"/>
                <a:cs typeface="Meiryo UI" pitchFamily="50" charset="-128"/>
              </a:rPr>
              <a:t>通じた</a:t>
            </a:r>
            <a:r>
              <a:rPr lang="en-US" altLang="ja-JP" sz="2800" dirty="0" smtClean="0">
                <a:ea typeface="Meiryo UI" pitchFamily="50" charset="-128"/>
                <a:cs typeface="Meiryo UI" pitchFamily="50" charset="-128"/>
              </a:rPr>
              <a:t/>
            </a:r>
            <a:br>
              <a:rPr lang="en-US" altLang="ja-JP" sz="2800" dirty="0" smtClean="0">
                <a:ea typeface="Meiryo UI" pitchFamily="50" charset="-128"/>
                <a:cs typeface="Meiryo UI" pitchFamily="50" charset="-128"/>
              </a:rPr>
            </a:br>
            <a:r>
              <a:rPr lang="ja-JP" altLang="en-US" sz="2800" dirty="0" smtClean="0">
                <a:ea typeface="Meiryo UI" pitchFamily="50" charset="-128"/>
                <a:cs typeface="Meiryo UI" pitchFamily="50" charset="-128"/>
              </a:rPr>
              <a:t>炭素</a:t>
            </a:r>
            <a:r>
              <a:rPr lang="ja-JP" altLang="en-US" sz="2800" dirty="0">
                <a:ea typeface="Meiryo UI" pitchFamily="50" charset="-128"/>
                <a:cs typeface="Meiryo UI" pitchFamily="50" charset="-128"/>
              </a:rPr>
              <a:t>循環社会モデル構築促進事業</a:t>
            </a:r>
          </a:p>
        </p:txBody>
      </p:sp>
      <p:sp>
        <p:nvSpPr>
          <p:cNvPr id="3" name="サブタイトル 2"/>
          <p:cNvSpPr>
            <a:spLocks noGrp="1"/>
          </p:cNvSpPr>
          <p:nvPr>
            <p:ph type="subTitle" idx="1"/>
          </p:nvPr>
        </p:nvSpPr>
        <p:spPr>
          <a:xfrm>
            <a:off x="1578777" y="2604200"/>
            <a:ext cx="6877728" cy="848628"/>
          </a:xfr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a:noAutofit/>
          </a:bodyPr>
          <a:lstStyle/>
          <a:p>
            <a:pPr algn="l">
              <a:lnSpc>
                <a:spcPct val="110000"/>
              </a:lnSpc>
              <a:defRPr/>
            </a:pPr>
            <a:r>
              <a:rPr lang="ja-JP" altLang="en-US" sz="2000" b="1" dirty="0">
                <a:solidFill>
                  <a:schemeClr val="tx1"/>
                </a:solidFill>
                <a:latin typeface="ＭＳ Ｐゴシック" pitchFamily="50" charset="-128"/>
                <a:ea typeface="Meiryo UI" pitchFamily="50" charset="-128"/>
                <a:cs typeface="Meiryo UI" pitchFamily="50" charset="-128"/>
              </a:rPr>
              <a:t>令和３年度二酸化炭素の資源化を通じた炭素循環社会モデル構築促進事業</a:t>
            </a:r>
          </a:p>
        </p:txBody>
      </p:sp>
      <p:sp>
        <p:nvSpPr>
          <p:cNvPr id="26628" name="テキスト ボックス 4"/>
          <p:cNvSpPr txBox="1">
            <a:spLocks noChangeArrowheads="1"/>
          </p:cNvSpPr>
          <p:nvPr/>
        </p:nvSpPr>
        <p:spPr bwMode="auto">
          <a:xfrm>
            <a:off x="538969" y="2843901"/>
            <a:ext cx="1008612" cy="36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事業名</a:t>
            </a:r>
          </a:p>
        </p:txBody>
      </p:sp>
      <p:sp>
        <p:nvSpPr>
          <p:cNvPr id="26629" name="テキスト ボックス 5"/>
          <p:cNvSpPr txBox="1">
            <a:spLocks noChangeArrowheads="1"/>
          </p:cNvSpPr>
          <p:nvPr/>
        </p:nvSpPr>
        <p:spPr bwMode="auto">
          <a:xfrm>
            <a:off x="251027" y="4077617"/>
            <a:ext cx="1584505" cy="36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事業代表者名</a:t>
            </a:r>
          </a:p>
        </p:txBody>
      </p:sp>
      <p:sp>
        <p:nvSpPr>
          <p:cNvPr id="26630" name="サブタイトル 2"/>
          <p:cNvSpPr txBox="1">
            <a:spLocks/>
          </p:cNvSpPr>
          <p:nvPr/>
        </p:nvSpPr>
        <p:spPr bwMode="auto">
          <a:xfrm>
            <a:off x="1882513" y="4041327"/>
            <a:ext cx="6839611" cy="595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smtClean="0">
                <a:latin typeface="ＭＳ Ｐゴシック" pitchFamily="50" charset="-128"/>
                <a:ea typeface="Meiryo UI" pitchFamily="50" charset="-128"/>
                <a:cs typeface="Meiryo UI" pitchFamily="50" charset="-128"/>
              </a:rPr>
              <a:t>○○○○○株式会社</a:t>
            </a:r>
            <a:endParaRPr lang="ja-JP" altLang="en-US" sz="2401" dirty="0">
              <a:latin typeface="ＭＳ Ｐゴシック" pitchFamily="50" charset="-128"/>
              <a:ea typeface="Meiryo UI" pitchFamily="50" charset="-128"/>
              <a:cs typeface="Meiryo UI" pitchFamily="50" charset="-128"/>
            </a:endParaRPr>
          </a:p>
        </p:txBody>
      </p:sp>
      <p:sp>
        <p:nvSpPr>
          <p:cNvPr id="26631" name="サブタイトル 2"/>
          <p:cNvSpPr txBox="1">
            <a:spLocks/>
          </p:cNvSpPr>
          <p:nvPr/>
        </p:nvSpPr>
        <p:spPr bwMode="auto">
          <a:xfrm>
            <a:off x="1908304" y="5084545"/>
            <a:ext cx="6839611" cy="576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a:latin typeface="ＭＳ Ｐゴシック" pitchFamily="50" charset="-128"/>
                <a:ea typeface="Meiryo UI" pitchFamily="50" charset="-128"/>
                <a:cs typeface="Meiryo UI" pitchFamily="50" charset="-128"/>
              </a:rPr>
              <a:t>　</a:t>
            </a:r>
          </a:p>
        </p:txBody>
      </p:sp>
      <p:sp>
        <p:nvSpPr>
          <p:cNvPr id="26632" name="テキスト ボックス 9"/>
          <p:cNvSpPr txBox="1">
            <a:spLocks noChangeArrowheads="1"/>
          </p:cNvSpPr>
          <p:nvPr/>
        </p:nvSpPr>
        <p:spPr bwMode="auto">
          <a:xfrm>
            <a:off x="251805" y="5031336"/>
            <a:ext cx="1584356" cy="36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実施予定年度</a:t>
            </a:r>
          </a:p>
        </p:txBody>
      </p:sp>
      <p:sp>
        <p:nvSpPr>
          <p:cNvPr id="26633" name="サブタイトル 2"/>
          <p:cNvSpPr txBox="1">
            <a:spLocks/>
          </p:cNvSpPr>
          <p:nvPr/>
        </p:nvSpPr>
        <p:spPr bwMode="auto">
          <a:xfrm>
            <a:off x="1908857" y="4979633"/>
            <a:ext cx="6839611" cy="47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smtClean="0">
                <a:latin typeface="+mn-lt"/>
                <a:ea typeface="Meiryo UI" pitchFamily="50" charset="-128"/>
                <a:cs typeface="Meiryo UI" pitchFamily="50" charset="-128"/>
              </a:rPr>
              <a:t>令和３年度</a:t>
            </a:r>
            <a:r>
              <a:rPr lang="ja-JP" altLang="en-US" sz="2401" dirty="0">
                <a:latin typeface="+mn-lt"/>
                <a:ea typeface="Meiryo UI" pitchFamily="50" charset="-128"/>
                <a:cs typeface="Meiryo UI" pitchFamily="50" charset="-128"/>
              </a:rPr>
              <a:t>　～　○○年度　（○ヶ年事業）　</a:t>
            </a:r>
          </a:p>
        </p:txBody>
      </p:sp>
      <p:sp>
        <p:nvSpPr>
          <p:cNvPr id="13" name="テキスト ボックス 12"/>
          <p:cNvSpPr txBox="1"/>
          <p:nvPr/>
        </p:nvSpPr>
        <p:spPr>
          <a:xfrm>
            <a:off x="7594034" y="312339"/>
            <a:ext cx="1120873" cy="361655"/>
          </a:xfrm>
          <a:prstGeom prst="rect">
            <a:avLst/>
          </a:prstGeom>
          <a:noFill/>
          <a:ln>
            <a:solidFill>
              <a:schemeClr val="tx1"/>
            </a:solidFill>
          </a:ln>
        </p:spPr>
        <p:txBody>
          <a:bodyPr wrap="square" lIns="83711" tIns="41855" rIns="83711" bIns="41855">
            <a:spAutoFit/>
          </a:bodyPr>
          <a:lstStyle/>
          <a:p>
            <a:pPr algn="ctr">
              <a:defRPr/>
            </a:pPr>
            <a:r>
              <a:rPr lang="ja-JP" altLang="en-US" sz="1801" dirty="0" smtClean="0">
                <a:latin typeface="+mj-ea"/>
                <a:ea typeface="+mj-ea"/>
              </a:rPr>
              <a:t>概要資料</a:t>
            </a:r>
            <a:endParaRPr lang="ja-JP" altLang="en-US" sz="1801" dirty="0">
              <a:solidFill>
                <a:srgbClr val="FF0000"/>
              </a:solidFill>
              <a:latin typeface="+mj-ea"/>
              <a:ea typeface="+mj-ea"/>
            </a:endParaRPr>
          </a:p>
        </p:txBody>
      </p:sp>
      <p:sp>
        <p:nvSpPr>
          <p:cNvPr id="12" name="テキスト ボックス 9"/>
          <p:cNvSpPr txBox="1">
            <a:spLocks noChangeArrowheads="1"/>
          </p:cNvSpPr>
          <p:nvPr/>
        </p:nvSpPr>
        <p:spPr bwMode="auto">
          <a:xfrm>
            <a:off x="251805" y="5940093"/>
            <a:ext cx="1584356" cy="36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提出日</a:t>
            </a:r>
          </a:p>
        </p:txBody>
      </p:sp>
      <p:sp>
        <p:nvSpPr>
          <p:cNvPr id="14" name="サブタイトル 2"/>
          <p:cNvSpPr txBox="1">
            <a:spLocks/>
          </p:cNvSpPr>
          <p:nvPr/>
        </p:nvSpPr>
        <p:spPr bwMode="auto">
          <a:xfrm>
            <a:off x="1908304" y="5940093"/>
            <a:ext cx="6839611" cy="400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smtClean="0">
                <a:latin typeface="+mn-lt"/>
                <a:ea typeface="Meiryo UI" pitchFamily="50" charset="-128"/>
                <a:cs typeface="Meiryo UI" pitchFamily="50" charset="-128"/>
              </a:rPr>
              <a:t>令和３年</a:t>
            </a:r>
            <a:r>
              <a:rPr lang="ja-JP" altLang="en-US" sz="2401" dirty="0">
                <a:latin typeface="+mn-lt"/>
                <a:ea typeface="Meiryo UI" pitchFamily="50" charset="-128"/>
                <a:cs typeface="Meiryo UI" pitchFamily="50" charset="-128"/>
              </a:rPr>
              <a:t>○月○日　</a:t>
            </a:r>
          </a:p>
        </p:txBody>
      </p:sp>
    </p:spTree>
    <p:extLst>
      <p:ext uri="{BB962C8B-B14F-4D97-AF65-F5344CB8AC3E}">
        <p14:creationId xmlns:p14="http://schemas.microsoft.com/office/powerpoint/2010/main" val="1210320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7"/>
          <p:cNvSpPr>
            <a:spLocks noChangeArrowheads="1"/>
          </p:cNvSpPr>
          <p:nvPr/>
        </p:nvSpPr>
        <p:spPr bwMode="auto">
          <a:xfrm>
            <a:off x="127077" y="131117"/>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p>
        </p:txBody>
      </p:sp>
      <p:sp>
        <p:nvSpPr>
          <p:cNvPr id="3090" name="Rectangle 37"/>
          <p:cNvSpPr>
            <a:spLocks noChangeArrowheads="1"/>
          </p:cNvSpPr>
          <p:nvPr/>
        </p:nvSpPr>
        <p:spPr bwMode="auto">
          <a:xfrm>
            <a:off x="60837"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p>
        </p:txBody>
      </p:sp>
      <p:sp>
        <p:nvSpPr>
          <p:cNvPr id="15" name="テキスト ボックス 14"/>
          <p:cNvSpPr txBox="1"/>
          <p:nvPr/>
        </p:nvSpPr>
        <p:spPr>
          <a:xfrm>
            <a:off x="89826" y="116424"/>
            <a:ext cx="1728647" cy="369337"/>
          </a:xfrm>
          <a:prstGeom prst="rect">
            <a:avLst/>
          </a:prstGeom>
        </p:spPr>
        <p:style>
          <a:lnRef idx="2">
            <a:schemeClr val="dk1"/>
          </a:lnRef>
          <a:fillRef idx="1">
            <a:schemeClr val="lt1"/>
          </a:fillRef>
          <a:effectRef idx="0">
            <a:schemeClr val="dk1"/>
          </a:effectRef>
          <a:fontRef idx="minor">
            <a:schemeClr val="dk1"/>
          </a:fontRef>
        </p:style>
        <p:txBody>
          <a:bodyPr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事業の概要</a:t>
            </a:r>
          </a:p>
        </p:txBody>
      </p:sp>
      <p:sp>
        <p:nvSpPr>
          <p:cNvPr id="20" name="Text Box 14"/>
          <p:cNvSpPr txBox="1">
            <a:spLocks noChangeArrowheads="1"/>
          </p:cNvSpPr>
          <p:nvPr/>
        </p:nvSpPr>
        <p:spPr bwMode="auto">
          <a:xfrm>
            <a:off x="182568" y="548687"/>
            <a:ext cx="4112917" cy="1850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a:latin typeface="Century" pitchFamily="18" charset="0"/>
              </a:rPr>
              <a:t>①</a:t>
            </a:r>
            <a:r>
              <a:rPr lang="en-US" altLang="ja-JP" sz="1100" b="1" dirty="0">
                <a:latin typeface="Century" pitchFamily="18" charset="0"/>
              </a:rPr>
              <a:t>【</a:t>
            </a:r>
            <a:r>
              <a:rPr lang="ja-JP" altLang="en-US" sz="1100" b="1" dirty="0">
                <a:latin typeface="Century" pitchFamily="18" charset="0"/>
              </a:rPr>
              <a:t>事業</a:t>
            </a:r>
            <a:r>
              <a:rPr lang="ja-JP" altLang="en-US" sz="1100" b="1" dirty="0" smtClean="0">
                <a:latin typeface="Century" pitchFamily="18" charset="0"/>
              </a:rPr>
              <a:t>の目的と概要</a:t>
            </a:r>
            <a:r>
              <a:rPr lang="en-US" altLang="ja-JP" sz="1100" b="1" dirty="0">
                <a:latin typeface="Century" pitchFamily="18" charset="0"/>
              </a:rPr>
              <a:t>】</a:t>
            </a:r>
          </a:p>
          <a:p>
            <a:pPr eaLnBrk="1" hangingPunct="1">
              <a:spcBef>
                <a:spcPct val="0"/>
              </a:spcBef>
              <a:buFontTx/>
              <a:buNone/>
            </a:pPr>
            <a:r>
              <a:rPr lang="ja-JP" altLang="en-US" sz="900" i="1" dirty="0" smtClean="0">
                <a:solidFill>
                  <a:srgbClr val="FF0000"/>
                </a:solidFill>
                <a:latin typeface="Century" pitchFamily="18" charset="0"/>
              </a:rPr>
              <a:t>・事業の目的と概要、本事業がどのようにエネルギー起源</a:t>
            </a:r>
            <a:r>
              <a:rPr lang="en-US" altLang="ja-JP" sz="900" i="1" dirty="0" smtClean="0">
                <a:solidFill>
                  <a:srgbClr val="FF0000"/>
                </a:solidFill>
                <a:latin typeface="Century" pitchFamily="18" charset="0"/>
              </a:rPr>
              <a:t>CO2</a:t>
            </a:r>
            <a:r>
              <a:rPr lang="ja-JP" altLang="en-US" sz="900" i="1" dirty="0" smtClean="0">
                <a:solidFill>
                  <a:srgbClr val="FF0000"/>
                </a:solidFill>
                <a:latin typeface="Century" pitchFamily="18" charset="0"/>
              </a:rPr>
              <a:t>排出削減</a:t>
            </a:r>
            <a:r>
              <a:rPr lang="ja-JP" altLang="en-US" sz="900" i="1" dirty="0" smtClean="0">
                <a:solidFill>
                  <a:srgbClr val="FF0000"/>
                </a:solidFill>
                <a:latin typeface="Century" pitchFamily="18" charset="0"/>
              </a:rPr>
              <a:t>や地域での炭素</a:t>
            </a:r>
            <a:r>
              <a:rPr lang="ja-JP" altLang="en-US" sz="900" i="1" dirty="0" smtClean="0">
                <a:solidFill>
                  <a:srgbClr val="FF0000"/>
                </a:solidFill>
                <a:latin typeface="Century" pitchFamily="18" charset="0"/>
              </a:rPr>
              <a:t>循環社会の構築促進に結びつくかについて、国内及び海外の動向や実証内容の骨子、その意義（新規性・実用性・発展性）等を踏まえ、平易</a:t>
            </a:r>
            <a:r>
              <a:rPr lang="ja-JP" altLang="en-US" sz="900" i="1" dirty="0">
                <a:solidFill>
                  <a:srgbClr val="FF0000"/>
                </a:solidFill>
                <a:latin typeface="Century" pitchFamily="18" charset="0"/>
              </a:rPr>
              <a:t>な表現で</a:t>
            </a:r>
            <a:r>
              <a:rPr lang="ja-JP" altLang="en-US" sz="900" i="1" dirty="0" smtClean="0">
                <a:solidFill>
                  <a:srgbClr val="FF0000"/>
                </a:solidFill>
                <a:latin typeface="Century" pitchFamily="18" charset="0"/>
              </a:rPr>
              <a:t>、分かりやすく端的に記載</a:t>
            </a:r>
            <a:r>
              <a:rPr lang="ja-JP" altLang="en-US" sz="900" i="1" dirty="0">
                <a:solidFill>
                  <a:srgbClr val="FF0000"/>
                </a:solidFill>
                <a:latin typeface="Century" pitchFamily="18" charset="0"/>
              </a:rPr>
              <a:t>してください</a:t>
            </a:r>
            <a:r>
              <a:rPr lang="ja-JP" altLang="en-US" sz="900" dirty="0" smtClean="0">
                <a:solidFill>
                  <a:srgbClr val="FF0000"/>
                </a:solidFill>
                <a:latin typeface="Century" pitchFamily="18" charset="0"/>
              </a:rPr>
              <a:t>。</a:t>
            </a:r>
            <a:endParaRPr lang="en-US" altLang="ja-JP" sz="90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p:txBody>
      </p:sp>
      <p:sp>
        <p:nvSpPr>
          <p:cNvPr id="6"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smtClean="0">
                <a:solidFill>
                  <a:srgbClr val="000000"/>
                </a:solidFill>
              </a:rPr>
              <a:t>1</a:t>
            </a:r>
            <a:endParaRPr lang="en-US" altLang="ja-JP" dirty="0">
              <a:solidFill>
                <a:srgbClr val="000000"/>
              </a:solidFill>
            </a:endParaRPr>
          </a:p>
        </p:txBody>
      </p:sp>
      <p:sp>
        <p:nvSpPr>
          <p:cNvPr id="18" name="Text Box 14"/>
          <p:cNvSpPr txBox="1">
            <a:spLocks noChangeArrowheads="1"/>
          </p:cNvSpPr>
          <p:nvPr/>
        </p:nvSpPr>
        <p:spPr bwMode="auto">
          <a:xfrm>
            <a:off x="4518754" y="116632"/>
            <a:ext cx="4599786" cy="8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③</a:t>
            </a:r>
            <a:r>
              <a:rPr lang="en-US" altLang="ja-JP" sz="1100" b="1" dirty="0" smtClean="0">
                <a:latin typeface="Century" pitchFamily="18" charset="0"/>
              </a:rPr>
              <a:t>【</a:t>
            </a:r>
            <a:r>
              <a:rPr lang="ja-JP" altLang="en-US" sz="1100" b="1" dirty="0" smtClean="0">
                <a:latin typeface="Century" pitchFamily="18" charset="0"/>
              </a:rPr>
              <a:t>地域での炭素</a:t>
            </a:r>
            <a:r>
              <a:rPr lang="ja-JP" altLang="en-US" sz="1100" b="1" dirty="0" smtClean="0">
                <a:latin typeface="Century" pitchFamily="18" charset="0"/>
              </a:rPr>
              <a:t>循環社会モデルイメージ</a:t>
            </a:r>
            <a:r>
              <a:rPr lang="en-US" altLang="ja-JP" sz="1100" b="1" dirty="0" smtClean="0">
                <a:latin typeface="Century" pitchFamily="18" charset="0"/>
              </a:rPr>
              <a:t>】</a:t>
            </a:r>
          </a:p>
          <a:p>
            <a:pPr eaLnBrk="1" hangingPunct="1">
              <a:spcBef>
                <a:spcPct val="0"/>
              </a:spcBef>
              <a:buFontTx/>
              <a:buNone/>
            </a:pPr>
            <a:r>
              <a:rPr lang="ja-JP" altLang="en-US" sz="900" i="1" dirty="0" smtClean="0">
                <a:solidFill>
                  <a:srgbClr val="FF0000"/>
                </a:solidFill>
              </a:rPr>
              <a:t>・提案</a:t>
            </a:r>
            <a:r>
              <a:rPr lang="ja-JP" altLang="en-US" sz="900" i="1" dirty="0" smtClean="0">
                <a:solidFill>
                  <a:srgbClr val="FF0000"/>
                </a:solidFill>
              </a:rPr>
              <a:t>する地域での炭素</a:t>
            </a:r>
            <a:r>
              <a:rPr lang="ja-JP" altLang="en-US" sz="900" i="1" dirty="0" smtClean="0">
                <a:solidFill>
                  <a:srgbClr val="FF0000"/>
                </a:solidFill>
              </a:rPr>
              <a:t>循環社会モデルについて、</a:t>
            </a:r>
            <a:r>
              <a:rPr lang="en-US" altLang="ja-JP" sz="900" i="1" dirty="0" smtClean="0">
                <a:solidFill>
                  <a:srgbClr val="FF0000"/>
                </a:solidFill>
              </a:rPr>
              <a:t> 2030</a:t>
            </a:r>
            <a:r>
              <a:rPr lang="ja-JP" altLang="en-US" sz="900" i="1" dirty="0" smtClean="0">
                <a:solidFill>
                  <a:srgbClr val="FF0000"/>
                </a:solidFill>
              </a:rPr>
              <a:t>年度時点を想定し、社会における位置付け（システム環境等）がわかる簡易的なイメージ図を記載ください。</a:t>
            </a:r>
            <a:r>
              <a:rPr lang="en-US" altLang="ja-JP" sz="900" i="1" dirty="0">
                <a:solidFill>
                  <a:srgbClr val="FF0000"/>
                </a:solidFill>
              </a:rPr>
              <a:t>CO2</a:t>
            </a:r>
            <a:r>
              <a:rPr lang="ja-JP" altLang="en-US" sz="900" i="1" dirty="0">
                <a:solidFill>
                  <a:srgbClr val="FF0000"/>
                </a:solidFill>
              </a:rPr>
              <a:t>の資源化に用いる原料（</a:t>
            </a:r>
            <a:r>
              <a:rPr lang="en-US" altLang="ja-JP" sz="900" i="1" dirty="0">
                <a:solidFill>
                  <a:srgbClr val="FF0000"/>
                </a:solidFill>
              </a:rPr>
              <a:t>CO2</a:t>
            </a:r>
            <a:r>
              <a:rPr lang="ja-JP" altLang="en-US" sz="900" i="1" dirty="0">
                <a:solidFill>
                  <a:srgbClr val="FF0000"/>
                </a:solidFill>
              </a:rPr>
              <a:t>や水素等）の調達も含めてください</a:t>
            </a:r>
            <a:r>
              <a:rPr lang="ja-JP" altLang="en-US" sz="900" i="1" dirty="0" smtClean="0">
                <a:solidFill>
                  <a:srgbClr val="FF0000"/>
                </a:solidFill>
              </a:rPr>
              <a:t>。</a:t>
            </a:r>
          </a:p>
          <a:p>
            <a:pPr eaLnBrk="1" hangingPunct="1">
              <a:spcBef>
                <a:spcPct val="0"/>
              </a:spcBef>
              <a:buNone/>
            </a:pPr>
            <a:endParaRPr lang="en-US" altLang="ja-JP" sz="900" i="1" dirty="0" smtClean="0">
              <a:solidFill>
                <a:srgbClr val="FF0000"/>
              </a:solidFill>
            </a:endParaRPr>
          </a:p>
        </p:txBody>
      </p:sp>
      <p:cxnSp>
        <p:nvCxnSpPr>
          <p:cNvPr id="7" name="直線コネクタ 6"/>
          <p:cNvCxnSpPr/>
          <p:nvPr/>
        </p:nvCxnSpPr>
        <p:spPr bwMode="auto">
          <a:xfrm>
            <a:off x="0" y="0"/>
            <a:ext cx="457200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sp>
        <p:nvSpPr>
          <p:cNvPr id="21" name="Text Box 14"/>
          <p:cNvSpPr txBox="1">
            <a:spLocks noChangeArrowheads="1"/>
          </p:cNvSpPr>
          <p:nvPr/>
        </p:nvSpPr>
        <p:spPr bwMode="auto">
          <a:xfrm>
            <a:off x="4518753" y="2543146"/>
            <a:ext cx="4519611" cy="95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④</a:t>
            </a:r>
            <a:r>
              <a:rPr lang="en-US" altLang="ja-JP" sz="1100" b="1" dirty="0" smtClean="0">
                <a:latin typeface="Century" pitchFamily="18" charset="0"/>
              </a:rPr>
              <a:t>【</a:t>
            </a:r>
            <a:r>
              <a:rPr lang="ja-JP" altLang="en-US" sz="1100" b="1" dirty="0">
                <a:latin typeface="Century" pitchFamily="18" charset="0"/>
              </a:rPr>
              <a:t>提案するモデルに</a:t>
            </a:r>
            <a:r>
              <a:rPr lang="ja-JP" altLang="en-US" sz="1100" b="1" dirty="0" smtClean="0">
                <a:latin typeface="Century" pitchFamily="18" charset="0"/>
              </a:rPr>
              <a:t>関する実現性の検討要素と必要な実証の構成</a:t>
            </a:r>
            <a:r>
              <a:rPr lang="en-US" altLang="ja-JP" sz="1100" b="1" dirty="0" smtClean="0">
                <a:latin typeface="Century" pitchFamily="18" charset="0"/>
              </a:rPr>
              <a:t>】</a:t>
            </a:r>
          </a:p>
          <a:p>
            <a:pPr eaLnBrk="1" hangingPunct="1">
              <a:spcBef>
                <a:spcPct val="0"/>
              </a:spcBef>
              <a:buFontTx/>
              <a:buNone/>
            </a:pPr>
            <a:r>
              <a:rPr lang="ja-JP" altLang="en-US" sz="900" i="1" dirty="0">
                <a:solidFill>
                  <a:srgbClr val="FF0000"/>
                </a:solidFill>
              </a:rPr>
              <a:t>・人工光合成</a:t>
            </a:r>
            <a:r>
              <a:rPr lang="ja-JP" altLang="en-US" sz="900" i="1" dirty="0" smtClean="0">
                <a:solidFill>
                  <a:srgbClr val="FF0000"/>
                </a:solidFill>
              </a:rPr>
              <a:t>技術又はその</a:t>
            </a:r>
            <a:r>
              <a:rPr lang="ja-JP" altLang="en-US" sz="900" i="1" dirty="0">
                <a:solidFill>
                  <a:srgbClr val="FF0000"/>
                </a:solidFill>
              </a:rPr>
              <a:t>応用技術を</a:t>
            </a:r>
            <a:r>
              <a:rPr lang="ja-JP" altLang="en-US" sz="900" i="1" dirty="0" smtClean="0">
                <a:solidFill>
                  <a:srgbClr val="FF0000"/>
                </a:solidFill>
              </a:rPr>
              <a:t>用いて地域での炭素</a:t>
            </a:r>
            <a:r>
              <a:rPr lang="ja-JP" altLang="en-US" sz="900" i="1" dirty="0">
                <a:solidFill>
                  <a:srgbClr val="FF0000"/>
                </a:solidFill>
              </a:rPr>
              <a:t>循環社会モデル</a:t>
            </a:r>
            <a:r>
              <a:rPr lang="ja-JP" altLang="en-US" sz="900" i="1" dirty="0" smtClean="0">
                <a:solidFill>
                  <a:srgbClr val="FF0000"/>
                </a:solidFill>
              </a:rPr>
              <a:t>を構築するにあたり重要となる検討要素とそれに必要な実証の</a:t>
            </a:r>
            <a:r>
              <a:rPr lang="ja-JP" altLang="en-US" sz="900" i="1" dirty="0">
                <a:solidFill>
                  <a:srgbClr val="FF0000"/>
                </a:solidFill>
              </a:rPr>
              <a:t>構成について分かりやすく図示してください</a:t>
            </a:r>
            <a:r>
              <a:rPr lang="ja-JP" altLang="en-US" sz="900" i="1" dirty="0" smtClean="0">
                <a:solidFill>
                  <a:srgbClr val="FF0000"/>
                </a:solidFill>
              </a:rPr>
              <a:t>。また実証事業で開発する装置やシステム導入技術やマテリアルフロー、システムフローがわかるよう作成してください。後述の「②事業での課題に対する取組」に記載した内容に対応して、核となる技術や</a:t>
            </a:r>
            <a:r>
              <a:rPr lang="en-US" altLang="ja-JP" sz="900" i="1" dirty="0" smtClean="0">
                <a:solidFill>
                  <a:srgbClr val="FF0000"/>
                </a:solidFill>
              </a:rPr>
              <a:t>PR</a:t>
            </a:r>
            <a:r>
              <a:rPr lang="ja-JP" altLang="en-US" sz="900" i="1" dirty="0" smtClean="0">
                <a:solidFill>
                  <a:srgbClr val="FF0000"/>
                </a:solidFill>
              </a:rPr>
              <a:t>ポイントを明確にしてくだ</a:t>
            </a:r>
            <a:r>
              <a:rPr lang="ja-JP" altLang="en-US" sz="900" i="1" dirty="0">
                <a:solidFill>
                  <a:srgbClr val="FF0000"/>
                </a:solidFill>
              </a:rPr>
              <a:t>さ</a:t>
            </a:r>
            <a:r>
              <a:rPr lang="ja-JP" altLang="en-US" sz="900" i="1" dirty="0" smtClean="0">
                <a:solidFill>
                  <a:srgbClr val="FF0000"/>
                </a:solidFill>
              </a:rPr>
              <a:t>い。</a:t>
            </a:r>
          </a:p>
        </p:txBody>
      </p:sp>
      <p:sp>
        <p:nvSpPr>
          <p:cNvPr id="92" name="Text Box 31"/>
          <p:cNvSpPr txBox="1">
            <a:spLocks noChangeArrowheads="1"/>
          </p:cNvSpPr>
          <p:nvPr/>
        </p:nvSpPr>
        <p:spPr bwMode="auto">
          <a:xfrm>
            <a:off x="4518753" y="5812813"/>
            <a:ext cx="4392488" cy="1072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smtClean="0">
                <a:latin typeface="Century" panose="02040604050505020304" pitchFamily="18" charset="0"/>
              </a:rPr>
              <a:t>⑤</a:t>
            </a:r>
            <a:r>
              <a:rPr lang="en-US" altLang="ja-JP" sz="1050" b="1" dirty="0" smtClean="0">
                <a:latin typeface="Century" panose="02040604050505020304" pitchFamily="18" charset="0"/>
              </a:rPr>
              <a:t>【</a:t>
            </a:r>
            <a:r>
              <a:rPr lang="ja-JP" altLang="en-US" sz="1050" b="1" dirty="0">
                <a:latin typeface="Century" panose="02040604050505020304" pitchFamily="18" charset="0"/>
              </a:rPr>
              <a:t>検討</a:t>
            </a:r>
            <a:r>
              <a:rPr lang="ja-JP" altLang="en-US" sz="1050" b="1" dirty="0" smtClean="0">
                <a:latin typeface="Century" panose="02040604050505020304" pitchFamily="18" charset="0"/>
              </a:rPr>
              <a:t>事業における目標・リスク</a:t>
            </a:r>
            <a:r>
              <a:rPr lang="en-US" altLang="ja-JP" sz="1050" b="1" dirty="0" smtClean="0">
                <a:latin typeface="Century" panose="02040604050505020304" pitchFamily="18" charset="0"/>
              </a:rPr>
              <a:t>】</a:t>
            </a:r>
          </a:p>
          <a:p>
            <a:pPr eaLnBrk="1" hangingPunct="1">
              <a:lnSpc>
                <a:spcPct val="90000"/>
              </a:lnSpc>
              <a:spcBef>
                <a:spcPct val="0"/>
              </a:spcBef>
              <a:buFontTx/>
              <a:buNone/>
              <a:defRPr/>
            </a:pPr>
            <a:r>
              <a:rPr lang="ja-JP" altLang="en-US" sz="1050" dirty="0" smtClean="0">
                <a:latin typeface="Century" panose="02040604050505020304" pitchFamily="18" charset="0"/>
              </a:rPr>
              <a:t>○</a:t>
            </a:r>
            <a:r>
              <a:rPr lang="ja-JP" altLang="en-US" sz="1050" dirty="0">
                <a:latin typeface="Century" panose="02040604050505020304" pitchFamily="18" charset="0"/>
              </a:rPr>
              <a:t>想定ユーザ・利用価値：</a:t>
            </a:r>
            <a:r>
              <a:rPr lang="ja-JP" altLang="en-US" sz="900" i="1" dirty="0">
                <a:solidFill>
                  <a:srgbClr val="FF0000"/>
                </a:solidFill>
                <a:latin typeface="Century" panose="02040604050505020304" pitchFamily="18" charset="0"/>
              </a:rPr>
              <a:t>想定するユーザ及びユーザにもたらす価値</a:t>
            </a:r>
            <a:endParaRPr lang="en-US" altLang="ja-JP" sz="90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smtClean="0">
                <a:latin typeface="Century" panose="02040604050505020304" pitchFamily="18" charset="0"/>
              </a:rPr>
              <a:t>○目標となる仕様及び性能：</a:t>
            </a:r>
            <a:r>
              <a:rPr lang="ja-JP" altLang="en-US" sz="900" i="1" dirty="0" smtClean="0">
                <a:solidFill>
                  <a:srgbClr val="FF0000"/>
                </a:solidFill>
                <a:latin typeface="Century" panose="02040604050505020304" pitchFamily="18" charset="0"/>
              </a:rPr>
              <a:t>モデル事業期間終了時点での実証の最終目標を記載して下さい。内容に応じて、設備の重要な仕様（サイズ、製品能力等）、性能（耐用年数、効率等）等について、できるだけ現状と比較しながら記載してください。</a:t>
            </a:r>
            <a:endParaRPr lang="en-US" altLang="ja-JP" sz="90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smtClean="0">
                <a:latin typeface="Century" panose="02040604050505020304" pitchFamily="18" charset="0"/>
              </a:rPr>
              <a:t>○開発工程のリスク・対応策：</a:t>
            </a:r>
            <a:r>
              <a:rPr lang="ja-JP" altLang="en-US" sz="900" i="1" dirty="0" smtClean="0">
                <a:solidFill>
                  <a:srgbClr val="FF0000"/>
                </a:solidFill>
                <a:latin typeface="Century" panose="02040604050505020304" pitchFamily="18" charset="0"/>
                <a:ea typeface="ＭＳ Ｐゴシック" charset="-128"/>
              </a:rPr>
              <a:t>本事業の要素、システムの潜在的な開発リスクとその対応策を記載してください。</a:t>
            </a:r>
            <a:endParaRPr lang="en-US" altLang="ja-JP" sz="1050" i="1" dirty="0">
              <a:solidFill>
                <a:srgbClr val="FF0000"/>
              </a:solidFill>
              <a:latin typeface="Century" panose="02040604050505020304" pitchFamily="18" charset="0"/>
              <a:ea typeface="ＭＳ Ｐゴシック" charset="-128"/>
            </a:endParaRPr>
          </a:p>
        </p:txBody>
      </p:sp>
      <p:sp>
        <p:nvSpPr>
          <p:cNvPr id="96" name="Text Box 11"/>
          <p:cNvSpPr txBox="1">
            <a:spLocks noChangeArrowheads="1"/>
          </p:cNvSpPr>
          <p:nvPr/>
        </p:nvSpPr>
        <p:spPr bwMode="auto">
          <a:xfrm>
            <a:off x="1912442" y="18864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grpSp>
        <p:nvGrpSpPr>
          <p:cNvPr id="93" name="グループ化 1"/>
          <p:cNvGrpSpPr>
            <a:grpSpLocks/>
          </p:cNvGrpSpPr>
          <p:nvPr/>
        </p:nvGrpSpPr>
        <p:grpSpPr bwMode="auto">
          <a:xfrm>
            <a:off x="43433" y="3673111"/>
            <a:ext cx="4600575" cy="1968641"/>
            <a:chOff x="512763" y="1781034"/>
            <a:chExt cx="4599865" cy="1969603"/>
          </a:xfrm>
        </p:grpSpPr>
        <p:sp>
          <p:nvSpPr>
            <p:cNvPr id="94" name="Text Box 46"/>
            <p:cNvSpPr txBox="1">
              <a:spLocks noChangeArrowheads="1"/>
            </p:cNvSpPr>
            <p:nvPr/>
          </p:nvSpPr>
          <p:spPr bwMode="auto">
            <a:xfrm>
              <a:off x="700088" y="2009688"/>
              <a:ext cx="62071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（Ａ）社</a:t>
              </a:r>
            </a:p>
          </p:txBody>
        </p:sp>
        <p:sp>
          <p:nvSpPr>
            <p:cNvPr id="95" name="Text Box 48"/>
            <p:cNvSpPr txBox="1">
              <a:spLocks noChangeArrowheads="1"/>
            </p:cNvSpPr>
            <p:nvPr/>
          </p:nvSpPr>
          <p:spPr bwMode="auto">
            <a:xfrm>
              <a:off x="2825750" y="2019213"/>
              <a:ext cx="754063"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（Ｂ）社</a:t>
              </a:r>
            </a:p>
          </p:txBody>
        </p:sp>
        <p:cxnSp>
          <p:nvCxnSpPr>
            <p:cNvPr id="97" name="AutoShape 51"/>
            <p:cNvCxnSpPr>
              <a:cxnSpLocks noChangeShapeType="1"/>
            </p:cNvCxnSpPr>
            <p:nvPr/>
          </p:nvCxnSpPr>
          <p:spPr bwMode="auto">
            <a:xfrm>
              <a:off x="1330325" y="2125663"/>
              <a:ext cx="1495425" cy="139065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98" name="Text Box 52"/>
            <p:cNvSpPr txBox="1">
              <a:spLocks noChangeArrowheads="1"/>
            </p:cNvSpPr>
            <p:nvPr/>
          </p:nvSpPr>
          <p:spPr bwMode="auto">
            <a:xfrm>
              <a:off x="658670" y="1781034"/>
              <a:ext cx="705138" cy="219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dirty="0" smtClean="0">
                  <a:solidFill>
                    <a:srgbClr val="000000"/>
                  </a:solidFill>
                  <a:latin typeface="Century" panose="02040604050505020304" pitchFamily="18" charset="0"/>
                </a:rPr>
                <a:t>代表事業者</a:t>
              </a:r>
              <a:endParaRPr lang="ja-JP" altLang="en-US" sz="800" i="1" dirty="0">
                <a:solidFill>
                  <a:srgbClr val="000000"/>
                </a:solidFill>
                <a:latin typeface="Century" panose="02040604050505020304" pitchFamily="18" charset="0"/>
              </a:endParaRPr>
            </a:p>
          </p:txBody>
        </p:sp>
        <p:sp>
          <p:nvSpPr>
            <p:cNvPr id="99" name="Text Box 53"/>
            <p:cNvSpPr txBox="1">
              <a:spLocks noChangeArrowheads="1"/>
            </p:cNvSpPr>
            <p:nvPr/>
          </p:nvSpPr>
          <p:spPr bwMode="auto">
            <a:xfrm>
              <a:off x="2854325" y="1782763"/>
              <a:ext cx="6985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共同実施者</a:t>
              </a:r>
            </a:p>
          </p:txBody>
        </p:sp>
        <p:sp>
          <p:nvSpPr>
            <p:cNvPr id="100" name="Text Box 218"/>
            <p:cNvSpPr txBox="1">
              <a:spLocks noChangeArrowheads="1"/>
            </p:cNvSpPr>
            <p:nvPr/>
          </p:nvSpPr>
          <p:spPr bwMode="auto">
            <a:xfrm>
              <a:off x="2832100" y="2738351"/>
              <a:ext cx="744538"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（Ｃ）大学</a:t>
              </a:r>
            </a:p>
          </p:txBody>
        </p:sp>
        <p:sp>
          <p:nvSpPr>
            <p:cNvPr id="101" name="Text Box 219"/>
            <p:cNvSpPr txBox="1">
              <a:spLocks noChangeArrowheads="1"/>
            </p:cNvSpPr>
            <p:nvPr/>
          </p:nvSpPr>
          <p:spPr bwMode="auto">
            <a:xfrm>
              <a:off x="2843213" y="3408275"/>
              <a:ext cx="75406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（Ｄ）社</a:t>
              </a:r>
            </a:p>
          </p:txBody>
        </p:sp>
        <p:cxnSp>
          <p:nvCxnSpPr>
            <p:cNvPr id="102" name="AutoShape 222"/>
            <p:cNvCxnSpPr>
              <a:cxnSpLocks noChangeShapeType="1"/>
            </p:cNvCxnSpPr>
            <p:nvPr/>
          </p:nvCxnSpPr>
          <p:spPr bwMode="auto">
            <a:xfrm>
              <a:off x="1330325" y="2119313"/>
              <a:ext cx="1495425" cy="72866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103" name="Text Box 271"/>
            <p:cNvSpPr txBox="1">
              <a:spLocks noChangeArrowheads="1"/>
            </p:cNvSpPr>
            <p:nvPr/>
          </p:nvSpPr>
          <p:spPr bwMode="auto">
            <a:xfrm>
              <a:off x="2830315" y="2495463"/>
              <a:ext cx="705247"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共同実施者</a:t>
              </a:r>
            </a:p>
          </p:txBody>
        </p:sp>
        <p:sp>
          <p:nvSpPr>
            <p:cNvPr id="104" name="Text Box 272"/>
            <p:cNvSpPr txBox="1">
              <a:spLocks noChangeArrowheads="1"/>
            </p:cNvSpPr>
            <p:nvPr/>
          </p:nvSpPr>
          <p:spPr bwMode="auto">
            <a:xfrm>
              <a:off x="2937675" y="3181263"/>
              <a:ext cx="500062"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協力者</a:t>
              </a:r>
            </a:p>
          </p:txBody>
        </p:sp>
        <p:sp>
          <p:nvSpPr>
            <p:cNvPr id="105" name="Text Box 217"/>
            <p:cNvSpPr txBox="1">
              <a:spLocks noChangeArrowheads="1"/>
            </p:cNvSpPr>
            <p:nvPr/>
          </p:nvSpPr>
          <p:spPr bwMode="auto">
            <a:xfrm>
              <a:off x="512763" y="2209800"/>
              <a:ext cx="16160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dirty="0">
                  <a:solidFill>
                    <a:srgbClr val="000000"/>
                  </a:solidFill>
                  <a:latin typeface="Century" panose="02040604050505020304" pitchFamily="18" charset="0"/>
                </a:rPr>
                <a:t>（Ａシステムの開発、総括）</a:t>
              </a:r>
            </a:p>
            <a:p>
              <a:pPr eaLnBrk="1" hangingPunct="1">
                <a:spcBef>
                  <a:spcPct val="0"/>
                </a:spcBef>
                <a:buFontTx/>
                <a:buNone/>
              </a:pPr>
              <a:r>
                <a:rPr lang="ja-JP" altLang="en-US" sz="800" i="1" dirty="0">
                  <a:solidFill>
                    <a:srgbClr val="000000"/>
                  </a:solidFill>
                  <a:latin typeface="Century" panose="02040604050505020304" pitchFamily="18" charset="0"/>
                </a:rPr>
                <a:t>○○システムの開発実績あり</a:t>
              </a:r>
            </a:p>
            <a:p>
              <a:pPr eaLnBrk="1" hangingPunct="1">
                <a:spcBef>
                  <a:spcPct val="0"/>
                </a:spcBef>
                <a:buFontTx/>
                <a:buNone/>
              </a:pPr>
              <a:r>
                <a:rPr lang="ja-JP" altLang="en-US" sz="800" i="1" dirty="0">
                  <a:solidFill>
                    <a:srgbClr val="000000"/>
                  </a:solidFill>
                  <a:latin typeface="Century" panose="02040604050505020304" pitchFamily="18" charset="0"/>
                </a:rPr>
                <a:t>○○分野について○年間の業務実績あり</a:t>
              </a:r>
              <a:endParaRPr lang="en-US" altLang="ja-JP" sz="800" i="1" dirty="0">
                <a:solidFill>
                  <a:srgbClr val="000000"/>
                </a:solidFill>
                <a:latin typeface="Century" panose="02040604050505020304" pitchFamily="18" charset="0"/>
              </a:endParaRPr>
            </a:p>
            <a:p>
              <a:pPr eaLnBrk="1" hangingPunct="1">
                <a:spcBef>
                  <a:spcPct val="0"/>
                </a:spcBef>
                <a:buFontTx/>
                <a:buNone/>
              </a:pPr>
              <a:r>
                <a:rPr lang="ja-JP" altLang="en-US" sz="800" i="1" dirty="0">
                  <a:solidFill>
                    <a:srgbClr val="000000"/>
                  </a:solidFill>
                  <a:latin typeface="Century" panose="02040604050505020304" pitchFamily="18" charset="0"/>
                </a:rPr>
                <a:t>事業終了後の製品化・販売を担当</a:t>
              </a:r>
            </a:p>
          </p:txBody>
        </p:sp>
        <p:sp>
          <p:nvSpPr>
            <p:cNvPr id="106" name="Text Box 224"/>
            <p:cNvSpPr txBox="1">
              <a:spLocks noChangeArrowheads="1"/>
            </p:cNvSpPr>
            <p:nvPr/>
          </p:nvSpPr>
          <p:spPr bwMode="auto">
            <a:xfrm>
              <a:off x="3552825" y="1933575"/>
              <a:ext cx="1447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（Ｂシステムの開発）</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p>
          </p:txBody>
        </p:sp>
        <p:sp>
          <p:nvSpPr>
            <p:cNvPr id="107" name="Text Box 225"/>
            <p:cNvSpPr txBox="1">
              <a:spLocks noChangeArrowheads="1"/>
            </p:cNvSpPr>
            <p:nvPr/>
          </p:nvSpPr>
          <p:spPr bwMode="auto">
            <a:xfrm>
              <a:off x="3552825" y="2620963"/>
              <a:ext cx="143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（Ｃ要素の開発）</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p>
          </p:txBody>
        </p:sp>
        <p:sp>
          <p:nvSpPr>
            <p:cNvPr id="108" name="Text Box 226"/>
            <p:cNvSpPr txBox="1">
              <a:spLocks noChangeArrowheads="1"/>
            </p:cNvSpPr>
            <p:nvPr/>
          </p:nvSpPr>
          <p:spPr bwMode="auto">
            <a:xfrm>
              <a:off x="3536950" y="3285165"/>
              <a:ext cx="1575678" cy="465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（実証フィールドの提供）</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○○の実証に適した○○地区を</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実証フィールドとして提供</a:t>
              </a:r>
            </a:p>
          </p:txBody>
        </p:sp>
        <p:sp>
          <p:nvSpPr>
            <p:cNvPr id="109" name="Line 270"/>
            <p:cNvSpPr>
              <a:spLocks noChangeShapeType="1"/>
            </p:cNvSpPr>
            <p:nvPr/>
          </p:nvSpPr>
          <p:spPr bwMode="auto">
            <a:xfrm>
              <a:off x="1360488" y="2119313"/>
              <a:ext cx="1465262" cy="9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10" name="Text Box 14"/>
          <p:cNvSpPr txBox="1">
            <a:spLocks noChangeArrowheads="1"/>
          </p:cNvSpPr>
          <p:nvPr/>
        </p:nvSpPr>
        <p:spPr bwMode="auto">
          <a:xfrm>
            <a:off x="76044" y="2603479"/>
            <a:ext cx="4465020" cy="1096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②</a:t>
            </a:r>
            <a:r>
              <a:rPr lang="en-US" altLang="ja-JP" sz="1100" b="1" dirty="0" smtClean="0">
                <a:latin typeface="Century" pitchFamily="18" charset="0"/>
              </a:rPr>
              <a:t>【</a:t>
            </a:r>
            <a:r>
              <a:rPr lang="ja-JP" altLang="en-US" sz="1100" b="1" dirty="0" smtClean="0">
                <a:latin typeface="Century" pitchFamily="18" charset="0"/>
              </a:rPr>
              <a:t>実施体制</a:t>
            </a:r>
            <a:r>
              <a:rPr lang="en-US" altLang="ja-JP" sz="1100" b="1" dirty="0" smtClean="0">
                <a:latin typeface="Century" pitchFamily="18" charset="0"/>
              </a:rPr>
              <a:t>】</a:t>
            </a:r>
          </a:p>
          <a:p>
            <a:pPr eaLnBrk="1" hangingPunct="1">
              <a:lnSpc>
                <a:spcPct val="90000"/>
              </a:lnSpc>
              <a:buNone/>
              <a:defRPr/>
            </a:pPr>
            <a:r>
              <a:rPr lang="ja-JP" altLang="en-US" sz="900" i="1" dirty="0">
                <a:solidFill>
                  <a:srgbClr val="FF0000"/>
                </a:solidFill>
                <a:latin typeface="Century" panose="02040604050505020304" pitchFamily="18" charset="0"/>
              </a:rPr>
              <a:t>・</a:t>
            </a:r>
            <a:r>
              <a:rPr lang="ja-JP" altLang="ja-JP" sz="900" i="1" dirty="0">
                <a:solidFill>
                  <a:srgbClr val="FF0000"/>
                </a:solidFill>
              </a:rPr>
              <a:t>実施体制について、各実施者が</a:t>
            </a:r>
            <a:r>
              <a:rPr lang="ja-JP" altLang="en-US" sz="900" i="1" dirty="0" smtClean="0">
                <a:solidFill>
                  <a:srgbClr val="FF0000"/>
                </a:solidFill>
              </a:rPr>
              <a:t>取り組む事業内容</a:t>
            </a:r>
            <a:r>
              <a:rPr lang="ja-JP" altLang="ja-JP" sz="900" i="1" dirty="0" smtClean="0">
                <a:solidFill>
                  <a:srgbClr val="FF0000"/>
                </a:solidFill>
              </a:rPr>
              <a:t>及び</a:t>
            </a:r>
            <a:r>
              <a:rPr lang="ja-JP" altLang="ja-JP" sz="900" i="1" dirty="0">
                <a:solidFill>
                  <a:srgbClr val="FF0000"/>
                </a:solidFill>
              </a:rPr>
              <a:t>分担業務</a:t>
            </a:r>
            <a:r>
              <a:rPr lang="ja-JP" altLang="en-US" sz="900" i="1" dirty="0">
                <a:solidFill>
                  <a:srgbClr val="FF0000"/>
                </a:solidFill>
              </a:rPr>
              <a:t>を</a:t>
            </a:r>
            <a:r>
              <a:rPr lang="ja-JP" altLang="ja-JP" sz="900" i="1" dirty="0">
                <a:solidFill>
                  <a:srgbClr val="FF0000"/>
                </a:solidFill>
              </a:rPr>
              <a:t>関連</a:t>
            </a:r>
            <a:r>
              <a:rPr lang="ja-JP" altLang="en-US" sz="900" i="1" dirty="0">
                <a:solidFill>
                  <a:srgbClr val="FF0000"/>
                </a:solidFill>
              </a:rPr>
              <a:t>する</a:t>
            </a:r>
            <a:r>
              <a:rPr lang="ja-JP" altLang="ja-JP" sz="900" i="1" dirty="0">
                <a:solidFill>
                  <a:srgbClr val="FF0000"/>
                </a:solidFill>
              </a:rPr>
              <a:t>分野の知見・過去の業績と</a:t>
            </a:r>
            <a:r>
              <a:rPr lang="ja-JP" altLang="en-US" sz="900" i="1" dirty="0">
                <a:solidFill>
                  <a:srgbClr val="FF0000"/>
                </a:solidFill>
              </a:rPr>
              <a:t>とも</a:t>
            </a:r>
            <a:r>
              <a:rPr lang="ja-JP" altLang="ja-JP" sz="900" i="1" dirty="0">
                <a:solidFill>
                  <a:srgbClr val="FF0000"/>
                </a:solidFill>
              </a:rPr>
              <a:t>に簡潔に記載してください。</a:t>
            </a:r>
            <a:r>
              <a:rPr lang="ja-JP" altLang="en-US" sz="900" i="1" dirty="0">
                <a:solidFill>
                  <a:srgbClr val="FF0000"/>
                </a:solidFill>
              </a:rPr>
              <a:t>基本的に共同実施者までで</a:t>
            </a:r>
            <a:r>
              <a:rPr lang="ja-JP" altLang="en-US" sz="900" i="1" dirty="0" smtClean="0">
                <a:solidFill>
                  <a:srgbClr val="FF0000"/>
                </a:solidFill>
              </a:rPr>
              <a:t>問題ありません</a:t>
            </a:r>
            <a:r>
              <a:rPr lang="ja-JP" altLang="en-US" sz="900" i="1" dirty="0">
                <a:solidFill>
                  <a:srgbClr val="FF0000"/>
                </a:solidFill>
              </a:rPr>
              <a:t>が、実証フィールド提供者等の共同実施者以外の主要な関係者がいれば、協力者として記載</a:t>
            </a:r>
            <a:r>
              <a:rPr lang="ja-JP" altLang="en-US" sz="900" i="1" dirty="0" smtClean="0">
                <a:solidFill>
                  <a:srgbClr val="FF0000"/>
                </a:solidFill>
              </a:rPr>
              <a:t>してください。</a:t>
            </a:r>
            <a:endParaRPr lang="en-US" altLang="ja-JP" sz="900" i="1" dirty="0" smtClean="0">
              <a:solidFill>
                <a:srgbClr val="FF0000"/>
              </a:solidFill>
            </a:endParaRPr>
          </a:p>
          <a:p>
            <a:pPr eaLnBrk="1" hangingPunct="1">
              <a:lnSpc>
                <a:spcPct val="90000"/>
              </a:lnSpc>
              <a:buNone/>
              <a:defRPr/>
            </a:pPr>
            <a:endParaRPr lang="en-US" altLang="ja-JP" sz="900" i="1" dirty="0">
              <a:solidFill>
                <a:srgbClr val="FF0000"/>
              </a:solidFill>
            </a:endParaRPr>
          </a:p>
          <a:p>
            <a:pPr eaLnBrk="1" hangingPunct="1">
              <a:lnSpc>
                <a:spcPct val="90000"/>
              </a:lnSpc>
              <a:buNone/>
              <a:defRPr/>
            </a:pPr>
            <a:r>
              <a:rPr lang="ja-JP" altLang="en-US" sz="900" i="1" dirty="0" smtClean="0">
                <a:solidFill>
                  <a:srgbClr val="FF0000"/>
                </a:solidFill>
              </a:rPr>
              <a:t>（記入例）</a:t>
            </a:r>
            <a:endParaRPr lang="en-US" altLang="ja-JP" sz="900" i="1" dirty="0">
              <a:solidFill>
                <a:srgbClr val="FF0000"/>
              </a:solidFill>
            </a:endParaRPr>
          </a:p>
        </p:txBody>
      </p:sp>
    </p:spTree>
    <p:extLst>
      <p:ext uri="{BB962C8B-B14F-4D97-AF65-F5344CB8AC3E}">
        <p14:creationId xmlns:p14="http://schemas.microsoft.com/office/powerpoint/2010/main" val="338746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27"/>
          <p:cNvSpPr>
            <a:spLocks noChangeArrowheads="1"/>
          </p:cNvSpPr>
          <p:nvPr/>
        </p:nvSpPr>
        <p:spPr bwMode="auto">
          <a:xfrm>
            <a:off x="89826" y="116425"/>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2" name="角丸四角形 1"/>
          <p:cNvSpPr/>
          <p:nvPr/>
        </p:nvSpPr>
        <p:spPr bwMode="auto">
          <a:xfrm>
            <a:off x="177051" y="600821"/>
            <a:ext cx="4394949" cy="5996531"/>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solidFill>
                <a:srgbClr val="000000"/>
              </a:solidFill>
            </a:endParaRPr>
          </a:p>
        </p:txBody>
      </p:sp>
      <p:sp>
        <p:nvSpPr>
          <p:cNvPr id="3090" name="Rectangle 37"/>
          <p:cNvSpPr>
            <a:spLocks noChangeArrowheads="1"/>
          </p:cNvSpPr>
          <p:nvPr/>
        </p:nvSpPr>
        <p:spPr bwMode="auto">
          <a:xfrm>
            <a:off x="9284982"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solidFill>
                <a:srgbClr val="000000"/>
              </a:solidFill>
            </a:endParaRPr>
          </a:p>
        </p:txBody>
      </p:sp>
      <p:sp>
        <p:nvSpPr>
          <p:cNvPr id="15" name="テキスト ボックス 14"/>
          <p:cNvSpPr txBox="1"/>
          <p:nvPr/>
        </p:nvSpPr>
        <p:spPr>
          <a:xfrm>
            <a:off x="89826" y="117572"/>
            <a:ext cx="2970006"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地域での炭素</a:t>
            </a:r>
            <a:r>
              <a:rPr lang="ja-JP" altLang="en-US" sz="1801" dirty="0" smtClean="0">
                <a:solidFill>
                  <a:srgbClr val="000000"/>
                </a:solidFill>
                <a:latin typeface="ＭＳ Ｐゴシック" pitchFamily="50" charset="-128"/>
                <a:ea typeface="Meiryo UI" pitchFamily="50" charset="-128"/>
                <a:cs typeface="Meiryo UI" pitchFamily="50" charset="-128"/>
              </a:rPr>
              <a:t>循環社会モデル </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43" name="テキスト ボックス 22"/>
          <p:cNvSpPr txBox="1">
            <a:spLocks noChangeArrowheads="1"/>
          </p:cNvSpPr>
          <p:nvPr/>
        </p:nvSpPr>
        <p:spPr bwMode="auto">
          <a:xfrm>
            <a:off x="159363" y="620688"/>
            <a:ext cx="4392488" cy="12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50" dirty="0" smtClean="0"/>
              <a:t>○地域での炭素</a:t>
            </a:r>
            <a:r>
              <a:rPr lang="ja-JP" altLang="en-US" sz="1050" dirty="0" smtClean="0"/>
              <a:t>循環社会モデルイメージ</a:t>
            </a:r>
            <a:endParaRPr lang="en-US" altLang="ja-JP" sz="1050" dirty="0" smtClean="0"/>
          </a:p>
          <a:p>
            <a:pPr eaLnBrk="1" hangingPunct="1">
              <a:spcBef>
                <a:spcPct val="0"/>
              </a:spcBef>
              <a:buNone/>
            </a:pPr>
            <a:r>
              <a:rPr lang="ja-JP" altLang="en-US" sz="900" i="1" dirty="0" smtClean="0">
                <a:solidFill>
                  <a:srgbClr val="FF0000"/>
                </a:solidFill>
              </a:rPr>
              <a:t>・</a:t>
            </a:r>
            <a:r>
              <a:rPr lang="en-US" altLang="ja-JP" sz="900" i="1" dirty="0" smtClean="0">
                <a:solidFill>
                  <a:srgbClr val="FF0000"/>
                </a:solidFill>
              </a:rPr>
              <a:t>1</a:t>
            </a:r>
            <a:r>
              <a:rPr lang="ja-JP" altLang="en-US" sz="900" i="1" dirty="0">
                <a:solidFill>
                  <a:srgbClr val="FF0000"/>
                </a:solidFill>
              </a:rPr>
              <a:t>ページの</a:t>
            </a:r>
            <a:r>
              <a:rPr lang="ja-JP" altLang="en-US" sz="900" i="1" dirty="0" smtClean="0">
                <a:solidFill>
                  <a:srgbClr val="FF0000"/>
                </a:solidFill>
              </a:rPr>
              <a:t>「</a:t>
            </a:r>
            <a:r>
              <a:rPr lang="ja-JP" altLang="en-US" sz="900" i="1" dirty="0" smtClean="0">
                <a:solidFill>
                  <a:srgbClr val="FF0000"/>
                </a:solidFill>
              </a:rPr>
              <a:t>③地域での炭素</a:t>
            </a:r>
            <a:r>
              <a:rPr lang="ja-JP" altLang="en-US" sz="900" i="1" dirty="0">
                <a:solidFill>
                  <a:srgbClr val="FF0000"/>
                </a:solidFill>
              </a:rPr>
              <a:t>循環社会</a:t>
            </a:r>
            <a:r>
              <a:rPr lang="ja-JP" altLang="en-US" sz="900" i="1" dirty="0" smtClean="0">
                <a:solidFill>
                  <a:srgbClr val="FF0000"/>
                </a:solidFill>
              </a:rPr>
              <a:t>モデルイメージ」</a:t>
            </a:r>
            <a:r>
              <a:rPr lang="ja-JP" altLang="en-US" sz="900" i="1" dirty="0">
                <a:solidFill>
                  <a:srgbClr val="FF0000"/>
                </a:solidFill>
              </a:rPr>
              <a:t>で示す</a:t>
            </a:r>
            <a:r>
              <a:rPr lang="ja-JP" altLang="en-US" sz="900" i="1" dirty="0" smtClean="0">
                <a:solidFill>
                  <a:srgbClr val="FF0000"/>
                </a:solidFill>
              </a:rPr>
              <a:t>イメージ図の詳細を記載下さい。補足</a:t>
            </a:r>
            <a:r>
              <a:rPr lang="ja-JP" altLang="en-US" sz="900" i="1" dirty="0">
                <a:solidFill>
                  <a:srgbClr val="FF0000"/>
                </a:solidFill>
              </a:rPr>
              <a:t>説明を付け加えて頂いて構いません。</a:t>
            </a:r>
            <a:endParaRPr lang="en-US" altLang="ja-JP" sz="900" i="1" dirty="0">
              <a:solidFill>
                <a:srgbClr val="FF0000"/>
              </a:solidFill>
            </a:endParaRPr>
          </a:p>
          <a:p>
            <a:pPr eaLnBrk="1" hangingPunct="1">
              <a:spcBef>
                <a:spcPct val="0"/>
              </a:spcBef>
              <a:buFontTx/>
              <a:buNone/>
            </a:pPr>
            <a:r>
              <a:rPr lang="ja-JP" altLang="en-US" sz="900" i="1" dirty="0" smtClean="0">
                <a:solidFill>
                  <a:srgbClr val="FF0000"/>
                </a:solidFill>
              </a:rPr>
              <a:t>・</a:t>
            </a:r>
            <a:r>
              <a:rPr lang="en-US" altLang="ja-JP" sz="900" i="1" dirty="0" smtClean="0">
                <a:solidFill>
                  <a:srgbClr val="FF0000"/>
                </a:solidFill>
              </a:rPr>
              <a:t>CO2</a:t>
            </a:r>
            <a:r>
              <a:rPr lang="ja-JP" altLang="en-US" sz="900" i="1" dirty="0">
                <a:solidFill>
                  <a:srgbClr val="FF0000"/>
                </a:solidFill>
              </a:rPr>
              <a:t>の資源化に用いる原料（</a:t>
            </a:r>
            <a:r>
              <a:rPr lang="en-US" altLang="ja-JP" sz="900" i="1" dirty="0">
                <a:solidFill>
                  <a:srgbClr val="FF0000"/>
                </a:solidFill>
              </a:rPr>
              <a:t>CO2</a:t>
            </a:r>
            <a:r>
              <a:rPr lang="ja-JP" altLang="en-US" sz="900" i="1" dirty="0">
                <a:solidFill>
                  <a:srgbClr val="FF0000"/>
                </a:solidFill>
              </a:rPr>
              <a:t>や水素等）の調達</a:t>
            </a:r>
            <a:r>
              <a:rPr lang="ja-JP" altLang="en-US" sz="900" i="1" dirty="0" smtClean="0">
                <a:solidFill>
                  <a:srgbClr val="FF0000"/>
                </a:solidFill>
              </a:rPr>
              <a:t>も</a:t>
            </a:r>
            <a:r>
              <a:rPr lang="en-US" altLang="ja-JP" sz="900" i="1" dirty="0" smtClean="0">
                <a:solidFill>
                  <a:srgbClr val="FF0000"/>
                </a:solidFill>
              </a:rPr>
              <a:t>2030</a:t>
            </a:r>
            <a:r>
              <a:rPr lang="ja-JP" altLang="en-US" sz="900" i="1" dirty="0" smtClean="0">
                <a:solidFill>
                  <a:srgbClr val="FF0000"/>
                </a:solidFill>
              </a:rPr>
              <a:t>年度時点を想定し含めて</a:t>
            </a:r>
            <a:r>
              <a:rPr lang="ja-JP" altLang="en-US" sz="900" i="1" dirty="0">
                <a:solidFill>
                  <a:srgbClr val="FF0000"/>
                </a:solidFill>
              </a:rPr>
              <a:t>ください。</a:t>
            </a:r>
            <a:endParaRPr lang="en-US" altLang="ja-JP" sz="900" i="1" dirty="0">
              <a:solidFill>
                <a:srgbClr val="FF0000"/>
              </a:solidFill>
            </a:endParaRPr>
          </a:p>
          <a:p>
            <a:pPr eaLnBrk="1" hangingPunct="1">
              <a:spcBef>
                <a:spcPct val="0"/>
              </a:spcBef>
              <a:buFontTx/>
              <a:buNone/>
            </a:pPr>
            <a:r>
              <a:rPr lang="ja-JP" altLang="en-US" sz="900" i="1" dirty="0" smtClean="0">
                <a:solidFill>
                  <a:srgbClr val="FF0000"/>
                </a:solidFill>
              </a:rPr>
              <a:t>・どのように</a:t>
            </a:r>
            <a:r>
              <a:rPr lang="en-US" altLang="ja-JP" sz="900" i="1" dirty="0" smtClean="0">
                <a:solidFill>
                  <a:srgbClr val="FF0000"/>
                </a:solidFill>
              </a:rPr>
              <a:t>CO2</a:t>
            </a:r>
            <a:r>
              <a:rPr lang="ja-JP" altLang="en-US" sz="900" i="1" dirty="0" smtClean="0">
                <a:solidFill>
                  <a:srgbClr val="FF0000"/>
                </a:solidFill>
              </a:rPr>
              <a:t>削減・炭素循環の促進につながるのかがわかるように記載ください。</a:t>
            </a:r>
            <a:endParaRPr lang="en-US" altLang="ja-JP" sz="900" i="1" dirty="0" smtClean="0">
              <a:solidFill>
                <a:srgbClr val="FF0000"/>
              </a:solidFill>
            </a:endParaRPr>
          </a:p>
          <a:p>
            <a:pPr eaLnBrk="1" hangingPunct="1">
              <a:spcBef>
                <a:spcPct val="0"/>
              </a:spcBef>
              <a:buFontTx/>
              <a:buNone/>
            </a:pPr>
            <a:r>
              <a:rPr lang="ja-JP" altLang="en-US" sz="900" i="1" dirty="0">
                <a:solidFill>
                  <a:srgbClr val="FF0000"/>
                </a:solidFill>
              </a:rPr>
              <a:t>・提案するモデルに関する実現性の</a:t>
            </a:r>
            <a:r>
              <a:rPr lang="ja-JP" altLang="en-US" sz="900" i="1" dirty="0" smtClean="0">
                <a:solidFill>
                  <a:srgbClr val="FF0000"/>
                </a:solidFill>
              </a:rPr>
              <a:t>検討</a:t>
            </a:r>
            <a:r>
              <a:rPr lang="ja-JP" altLang="en-US" sz="900" i="1" dirty="0">
                <a:solidFill>
                  <a:srgbClr val="FF0000"/>
                </a:solidFill>
              </a:rPr>
              <a:t>に必要な実証を</a:t>
            </a:r>
            <a:r>
              <a:rPr lang="ja-JP" altLang="en-US" sz="900" i="1" dirty="0" smtClean="0">
                <a:solidFill>
                  <a:srgbClr val="FF0000"/>
                </a:solidFill>
              </a:rPr>
              <a:t>行う範囲をイメージ図中に破線で囲い、明示ください。</a:t>
            </a:r>
            <a:endParaRPr lang="en-US" altLang="ja-JP" sz="900" i="1" dirty="0" smtClean="0">
              <a:solidFill>
                <a:srgbClr val="FF0000"/>
              </a:solidFill>
            </a:endParaRPr>
          </a:p>
        </p:txBody>
      </p:sp>
      <p:sp>
        <p:nvSpPr>
          <p:cNvPr id="192" name="Text Box 14"/>
          <p:cNvSpPr txBox="1">
            <a:spLocks noChangeArrowheads="1"/>
          </p:cNvSpPr>
          <p:nvPr/>
        </p:nvSpPr>
        <p:spPr bwMode="auto">
          <a:xfrm>
            <a:off x="4633957" y="188640"/>
            <a:ext cx="4437904" cy="67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smtClean="0">
                <a:latin typeface="Century" pitchFamily="18" charset="0"/>
              </a:rPr>
              <a:t>①</a:t>
            </a:r>
            <a:r>
              <a:rPr lang="en-US" altLang="ja-JP" sz="1050" b="1" dirty="0" smtClean="0">
                <a:latin typeface="Century" pitchFamily="18" charset="0"/>
              </a:rPr>
              <a:t>【</a:t>
            </a:r>
            <a:r>
              <a:rPr lang="ja-JP" altLang="en-US" sz="1050" b="1" dirty="0" smtClean="0">
                <a:latin typeface="Century" pitchFamily="18" charset="0"/>
              </a:rPr>
              <a:t>地域での炭素</a:t>
            </a:r>
            <a:r>
              <a:rPr lang="ja-JP" altLang="en-US" sz="1050" b="1" dirty="0" smtClean="0">
                <a:latin typeface="Century" pitchFamily="18" charset="0"/>
              </a:rPr>
              <a:t>循環社会モデルの概要</a:t>
            </a:r>
            <a:r>
              <a:rPr lang="en-US" altLang="ja-JP" sz="1050" b="1" dirty="0" smtClean="0">
                <a:latin typeface="Century" pitchFamily="18" charset="0"/>
              </a:rPr>
              <a:t>】</a:t>
            </a:r>
          </a:p>
          <a:p>
            <a:pPr eaLnBrk="1" hangingPunct="1">
              <a:spcBef>
                <a:spcPct val="0"/>
              </a:spcBef>
              <a:buNone/>
            </a:pPr>
            <a:r>
              <a:rPr lang="ja-JP" altLang="en-US" sz="900" i="1" dirty="0" smtClean="0">
                <a:solidFill>
                  <a:srgbClr val="FF0000"/>
                </a:solidFill>
              </a:rPr>
              <a:t>・左のモデルイメージに</a:t>
            </a:r>
            <a:r>
              <a:rPr lang="ja-JP" altLang="en-US" sz="900" i="1" dirty="0" smtClean="0">
                <a:solidFill>
                  <a:srgbClr val="FF0000"/>
                </a:solidFill>
              </a:rPr>
              <a:t>示す地域での炭素</a:t>
            </a:r>
            <a:r>
              <a:rPr lang="ja-JP" altLang="en-US" sz="900" i="1" dirty="0">
                <a:solidFill>
                  <a:srgbClr val="FF0000"/>
                </a:solidFill>
              </a:rPr>
              <a:t>循環社会モデルの</a:t>
            </a:r>
            <a:r>
              <a:rPr lang="ja-JP" altLang="en-US" sz="900" i="1" dirty="0" smtClean="0">
                <a:solidFill>
                  <a:srgbClr val="FF0000"/>
                </a:solidFill>
              </a:rPr>
              <a:t>概要について、</a:t>
            </a:r>
            <a:r>
              <a:rPr lang="ja-JP" altLang="en-US" sz="900" i="1" dirty="0">
                <a:solidFill>
                  <a:srgbClr val="FF0000"/>
                </a:solidFill>
              </a:rPr>
              <a:t>どのよう</a:t>
            </a:r>
            <a:r>
              <a:rPr lang="ja-JP" altLang="en-US" sz="900" i="1" dirty="0" smtClean="0">
                <a:solidFill>
                  <a:srgbClr val="FF0000"/>
                </a:solidFill>
              </a:rPr>
              <a:t>に脱炭素</a:t>
            </a:r>
            <a:r>
              <a:rPr lang="ja-JP" altLang="en-US" sz="900" i="1" dirty="0">
                <a:solidFill>
                  <a:srgbClr val="FF0000"/>
                </a:solidFill>
              </a:rPr>
              <a:t>社会・炭素循環社会の促進につながるのかがわかるように簡潔に記載ください</a:t>
            </a:r>
            <a:r>
              <a:rPr lang="ja-JP" altLang="en-US" sz="900" i="1" dirty="0" smtClean="0">
                <a:solidFill>
                  <a:srgbClr val="FF0000"/>
                </a:solidFill>
              </a:rPr>
              <a:t>。</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・提案</a:t>
            </a:r>
            <a:r>
              <a:rPr lang="ja-JP" altLang="en-US" sz="900" i="1" dirty="0" smtClean="0">
                <a:solidFill>
                  <a:srgbClr val="FF0000"/>
                </a:solidFill>
              </a:rPr>
              <a:t>する地域での炭素</a:t>
            </a:r>
            <a:r>
              <a:rPr lang="ja-JP" altLang="en-US" sz="900" i="1" dirty="0" smtClean="0">
                <a:solidFill>
                  <a:srgbClr val="FF0000"/>
                </a:solidFill>
              </a:rPr>
              <a:t>循環社会モデルで特筆すべき特徴があれば記載ください。</a:t>
            </a:r>
            <a:endParaRPr lang="en-US" altLang="ja-JP" sz="900" i="1" dirty="0">
              <a:solidFill>
                <a:srgbClr val="FF0000"/>
              </a:solidFill>
            </a:endParaRPr>
          </a:p>
        </p:txBody>
      </p:sp>
      <p:cxnSp>
        <p:nvCxnSpPr>
          <p:cNvPr id="13" name="直線コネクタ 12"/>
          <p:cNvCxnSpPr/>
          <p:nvPr/>
        </p:nvCxnSpPr>
        <p:spPr bwMode="auto">
          <a:xfrm>
            <a:off x="0" y="0"/>
            <a:ext cx="457200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sp>
        <p:nvSpPr>
          <p:cNvPr id="14" name="Text Box 14"/>
          <p:cNvSpPr txBox="1">
            <a:spLocks noChangeArrowheads="1"/>
          </p:cNvSpPr>
          <p:nvPr/>
        </p:nvSpPr>
        <p:spPr bwMode="auto">
          <a:xfrm>
            <a:off x="4589151" y="1936821"/>
            <a:ext cx="4398951" cy="950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smtClean="0">
                <a:latin typeface="Century" pitchFamily="18" charset="0"/>
              </a:rPr>
              <a:t>②</a:t>
            </a:r>
            <a:r>
              <a:rPr lang="en-US" altLang="ja-JP" sz="1050" b="1" dirty="0" smtClean="0">
                <a:latin typeface="Century" pitchFamily="18" charset="0"/>
              </a:rPr>
              <a:t>【</a:t>
            </a:r>
            <a:r>
              <a:rPr lang="ja-JP" altLang="en-US" sz="1050" b="1" dirty="0" smtClean="0">
                <a:latin typeface="Century" pitchFamily="18" charset="0"/>
              </a:rPr>
              <a:t>二酸化炭素削減効果について</a:t>
            </a:r>
            <a:r>
              <a:rPr lang="en-US" altLang="ja-JP" sz="1050" b="1" dirty="0" smtClean="0">
                <a:latin typeface="Century" pitchFamily="18" charset="0"/>
              </a:rPr>
              <a:t>】</a:t>
            </a:r>
          </a:p>
          <a:p>
            <a:pPr eaLnBrk="1" hangingPunct="1">
              <a:spcBef>
                <a:spcPct val="0"/>
              </a:spcBef>
              <a:buFontTx/>
              <a:buNone/>
            </a:pPr>
            <a:r>
              <a:rPr lang="ja-JP" altLang="en-US" sz="900" i="1" dirty="0" smtClean="0">
                <a:solidFill>
                  <a:srgbClr val="FF0000"/>
                </a:solidFill>
              </a:rPr>
              <a:t>・提案</a:t>
            </a:r>
            <a:r>
              <a:rPr lang="ja-JP" altLang="en-US" sz="900" i="1" dirty="0" smtClean="0">
                <a:solidFill>
                  <a:srgbClr val="FF0000"/>
                </a:solidFill>
              </a:rPr>
              <a:t>する地域での炭素</a:t>
            </a:r>
            <a:r>
              <a:rPr lang="ja-JP" altLang="en-US" sz="900" i="1" dirty="0" smtClean="0">
                <a:solidFill>
                  <a:srgbClr val="FF0000"/>
                </a:solidFill>
              </a:rPr>
              <a:t>循環社会モデルでの</a:t>
            </a:r>
            <a:r>
              <a:rPr lang="en-US" altLang="ja-JP" sz="900" i="1" dirty="0" smtClean="0">
                <a:solidFill>
                  <a:srgbClr val="FF0000"/>
                </a:solidFill>
              </a:rPr>
              <a:t>CO2</a:t>
            </a:r>
            <a:r>
              <a:rPr lang="ja-JP" altLang="en-US" sz="900" i="1" dirty="0" smtClean="0">
                <a:solidFill>
                  <a:srgbClr val="FF0000"/>
                </a:solidFill>
              </a:rPr>
              <a:t>削減効果の考え方について、現状と比較してエネルギー起源</a:t>
            </a:r>
            <a:r>
              <a:rPr lang="en-US" altLang="ja-JP" sz="900" i="1" dirty="0" smtClean="0">
                <a:solidFill>
                  <a:srgbClr val="FF0000"/>
                </a:solidFill>
              </a:rPr>
              <a:t>CO2</a:t>
            </a:r>
            <a:r>
              <a:rPr lang="ja-JP" altLang="en-US" sz="900" i="1" dirty="0" smtClean="0">
                <a:solidFill>
                  <a:srgbClr val="FF0000"/>
                </a:solidFill>
              </a:rPr>
              <a:t>排出量の純減がどのように達成される見込みであるのかを説明してください。詳細な計算方法は参考資料に記載してください。</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・上記内容を勘案し、</a:t>
            </a:r>
            <a:r>
              <a:rPr lang="en-US" altLang="ja-JP" sz="900" i="1" dirty="0" smtClean="0">
                <a:solidFill>
                  <a:srgbClr val="FF0000"/>
                </a:solidFill>
              </a:rPr>
              <a:t>2030</a:t>
            </a:r>
            <a:r>
              <a:rPr lang="ja-JP" altLang="en-US" sz="900" i="1" dirty="0" smtClean="0">
                <a:solidFill>
                  <a:srgbClr val="FF0000"/>
                </a:solidFill>
              </a:rPr>
              <a:t>年度時点で見込まれるエネルギー起源</a:t>
            </a:r>
            <a:r>
              <a:rPr lang="en-US" altLang="ja-JP" sz="900" i="1" dirty="0" smtClean="0">
                <a:solidFill>
                  <a:srgbClr val="FF0000"/>
                </a:solidFill>
              </a:rPr>
              <a:t>CO2</a:t>
            </a:r>
            <a:r>
              <a:rPr lang="ja-JP" altLang="en-US" sz="900" i="1" dirty="0" smtClean="0">
                <a:solidFill>
                  <a:srgbClr val="FF0000"/>
                </a:solidFill>
              </a:rPr>
              <a:t>削減効果の見込みを記載してください。</a:t>
            </a:r>
            <a:endParaRPr lang="en-US" altLang="ja-JP" sz="900" i="1" dirty="0" smtClean="0">
              <a:solidFill>
                <a:srgbClr val="FF0000"/>
              </a:solidFill>
            </a:endParaRPr>
          </a:p>
        </p:txBody>
      </p:sp>
      <p:sp>
        <p:nvSpPr>
          <p:cNvPr id="16" name="Text Box 14"/>
          <p:cNvSpPr txBox="1">
            <a:spLocks noChangeArrowheads="1"/>
          </p:cNvSpPr>
          <p:nvPr/>
        </p:nvSpPr>
        <p:spPr bwMode="auto">
          <a:xfrm>
            <a:off x="4628322" y="5085184"/>
            <a:ext cx="4219932" cy="1511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③</a:t>
            </a:r>
            <a:r>
              <a:rPr lang="en-US" altLang="ja-JP" sz="1100" b="1" dirty="0" smtClean="0">
                <a:latin typeface="Century" pitchFamily="18" charset="0"/>
              </a:rPr>
              <a:t>【</a:t>
            </a:r>
            <a:r>
              <a:rPr lang="ja-JP" altLang="en-US" sz="1100" b="1" dirty="0" smtClean="0">
                <a:latin typeface="Century" pitchFamily="18" charset="0"/>
              </a:rPr>
              <a:t>普及可能性について</a:t>
            </a:r>
            <a:r>
              <a:rPr lang="en-US" altLang="ja-JP" sz="1100" b="1" dirty="0" smtClean="0">
                <a:latin typeface="Century" pitchFamily="18" charset="0"/>
              </a:rPr>
              <a:t>】</a:t>
            </a:r>
          </a:p>
          <a:p>
            <a:pPr eaLnBrk="1" hangingPunct="1">
              <a:spcBef>
                <a:spcPct val="0"/>
              </a:spcBef>
              <a:buFontTx/>
              <a:buNone/>
            </a:pPr>
            <a:r>
              <a:rPr lang="ja-JP" altLang="en-US" sz="900" i="1" dirty="0">
                <a:solidFill>
                  <a:srgbClr val="FF0000"/>
                </a:solidFill>
              </a:rPr>
              <a:t>・提案</a:t>
            </a:r>
            <a:r>
              <a:rPr lang="ja-JP" altLang="en-US" sz="900" i="1" dirty="0" smtClean="0">
                <a:solidFill>
                  <a:srgbClr val="FF0000"/>
                </a:solidFill>
              </a:rPr>
              <a:t>する地域での炭素</a:t>
            </a:r>
            <a:r>
              <a:rPr lang="ja-JP" altLang="en-US" sz="900" i="1" dirty="0">
                <a:solidFill>
                  <a:srgbClr val="FF0000"/>
                </a:solidFill>
              </a:rPr>
              <a:t>循環社会</a:t>
            </a:r>
            <a:r>
              <a:rPr lang="ja-JP" altLang="en-US" sz="900" i="1" dirty="0" smtClean="0">
                <a:solidFill>
                  <a:srgbClr val="FF0000"/>
                </a:solidFill>
              </a:rPr>
              <a:t>モデルがどの程度普及可能であるかを根拠とともに定量的に記載してください。</a:t>
            </a:r>
            <a:endParaRPr lang="en-US" altLang="ja-JP" sz="900" i="1" dirty="0" smtClean="0">
              <a:solidFill>
                <a:srgbClr val="FF0000"/>
              </a:solidFill>
            </a:endParaRPr>
          </a:p>
          <a:p>
            <a:pPr eaLnBrk="1" hangingPunct="1">
              <a:spcBef>
                <a:spcPct val="0"/>
              </a:spcBef>
              <a:buFontTx/>
              <a:buNone/>
            </a:pPr>
            <a:endParaRPr lang="en-US" altLang="ja-JP" sz="900" i="1" dirty="0" smtClean="0">
              <a:solidFill>
                <a:srgbClr val="FF0000"/>
              </a:solidFill>
            </a:endParaRPr>
          </a:p>
          <a:p>
            <a:pPr eaLnBrk="1" hangingPunct="1">
              <a:spcBef>
                <a:spcPct val="0"/>
              </a:spcBef>
              <a:buFontTx/>
              <a:buNone/>
            </a:pPr>
            <a:endParaRPr lang="en-US" altLang="ja-JP" sz="900" i="1" dirty="0" smtClean="0">
              <a:solidFill>
                <a:srgbClr val="FF0000"/>
              </a:solidFill>
            </a:endParaRPr>
          </a:p>
          <a:p>
            <a:pPr eaLnBrk="1" hangingPunct="1">
              <a:spcBef>
                <a:spcPct val="0"/>
              </a:spcBef>
              <a:buFontTx/>
              <a:buNone/>
            </a:pPr>
            <a:r>
              <a:rPr lang="ja-JP" altLang="en-US" sz="900" dirty="0" smtClean="0"/>
              <a:t>○普及におけるリスク（課題・障害）</a:t>
            </a:r>
            <a:endParaRPr lang="en-US" altLang="ja-JP" sz="900" dirty="0" smtClean="0"/>
          </a:p>
          <a:p>
            <a:pPr eaLnBrk="1" hangingPunct="1">
              <a:spcBef>
                <a:spcPct val="0"/>
              </a:spcBef>
              <a:buFontTx/>
              <a:buNone/>
            </a:pPr>
            <a:endParaRPr lang="en-US" altLang="ja-JP" sz="900" dirty="0" smtClean="0"/>
          </a:p>
          <a:p>
            <a:pPr eaLnBrk="1" hangingPunct="1">
              <a:spcBef>
                <a:spcPct val="0"/>
              </a:spcBef>
              <a:buFontTx/>
              <a:buNone/>
            </a:pPr>
            <a:r>
              <a:rPr lang="ja-JP" altLang="en-US" sz="900" i="1" dirty="0" smtClean="0">
                <a:solidFill>
                  <a:srgbClr val="FF0000"/>
                </a:solidFill>
              </a:rPr>
              <a:t>・○○の更なる規制緩和が必要。</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・○○のインフラ整備が必要。</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・○○のコストが高く、新たな市場の掘り起こしが必要。</a:t>
            </a:r>
            <a:endParaRPr lang="en-US" altLang="ja-JP" sz="900" i="1" dirty="0" smtClean="0">
              <a:solidFill>
                <a:srgbClr val="FF0000"/>
              </a:solidFill>
            </a:endParaRPr>
          </a:p>
        </p:txBody>
      </p:sp>
      <p:sp>
        <p:nvSpPr>
          <p:cNvPr id="19" name="テキスト ボックス 22"/>
          <p:cNvSpPr txBox="1">
            <a:spLocks noChangeArrowheads="1"/>
          </p:cNvSpPr>
          <p:nvPr/>
        </p:nvSpPr>
        <p:spPr bwMode="auto">
          <a:xfrm>
            <a:off x="156307" y="3645024"/>
            <a:ext cx="4392488"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50" dirty="0" smtClean="0"/>
              <a:t>○現状</a:t>
            </a:r>
            <a:endParaRPr lang="en-US" altLang="ja-JP" sz="1050" dirty="0" smtClean="0"/>
          </a:p>
          <a:p>
            <a:pPr eaLnBrk="1" hangingPunct="1">
              <a:spcBef>
                <a:spcPct val="0"/>
              </a:spcBef>
              <a:buNone/>
            </a:pPr>
            <a:r>
              <a:rPr lang="ja-JP" altLang="en-US" sz="900" i="1" dirty="0" smtClean="0">
                <a:solidFill>
                  <a:srgbClr val="FF0000"/>
                </a:solidFill>
              </a:rPr>
              <a:t>・</a:t>
            </a:r>
            <a:r>
              <a:rPr lang="ja-JP" altLang="en-US" sz="900" i="1" dirty="0">
                <a:solidFill>
                  <a:srgbClr val="FF0000"/>
                </a:solidFill>
              </a:rPr>
              <a:t>提案</a:t>
            </a:r>
            <a:r>
              <a:rPr lang="ja-JP" altLang="en-US" sz="900" i="1" dirty="0" smtClean="0">
                <a:solidFill>
                  <a:srgbClr val="FF0000"/>
                </a:solidFill>
              </a:rPr>
              <a:t>する地域での炭素</a:t>
            </a:r>
            <a:r>
              <a:rPr lang="ja-JP" altLang="en-US" sz="900" i="1" dirty="0">
                <a:solidFill>
                  <a:srgbClr val="FF0000"/>
                </a:solidFill>
              </a:rPr>
              <a:t>循環社会</a:t>
            </a:r>
            <a:r>
              <a:rPr lang="ja-JP" altLang="en-US" sz="900" i="1" dirty="0" smtClean="0">
                <a:solidFill>
                  <a:srgbClr val="FF0000"/>
                </a:solidFill>
              </a:rPr>
              <a:t>モデルと比較可能な現状</a:t>
            </a:r>
            <a:r>
              <a:rPr lang="ja-JP" altLang="en-US" sz="900" i="1" dirty="0">
                <a:solidFill>
                  <a:srgbClr val="FF0000"/>
                </a:solidFill>
              </a:rPr>
              <a:t>の</a:t>
            </a:r>
            <a:r>
              <a:rPr lang="ja-JP" altLang="en-US" sz="900" i="1" dirty="0" smtClean="0">
                <a:solidFill>
                  <a:srgbClr val="FF0000"/>
                </a:solidFill>
              </a:rPr>
              <a:t>図（例えば、</a:t>
            </a:r>
            <a:r>
              <a:rPr lang="en-US" altLang="ja-JP" sz="900" i="1" dirty="0" smtClean="0">
                <a:solidFill>
                  <a:srgbClr val="FF0000"/>
                </a:solidFill>
              </a:rPr>
              <a:t>CO2</a:t>
            </a:r>
            <a:r>
              <a:rPr lang="ja-JP" altLang="en-US" sz="900" i="1" dirty="0" smtClean="0">
                <a:solidFill>
                  <a:srgbClr val="FF0000"/>
                </a:solidFill>
              </a:rPr>
              <a:t>の資源化技術により代替する化石燃料由来の製品が現在どのように製造されている</a:t>
            </a:r>
            <a:r>
              <a:rPr lang="ja-JP" altLang="en-US" sz="900" i="1" dirty="0">
                <a:solidFill>
                  <a:srgbClr val="FF0000"/>
                </a:solidFill>
              </a:rPr>
              <a:t>のか等）を記載ください</a:t>
            </a:r>
            <a:r>
              <a:rPr lang="ja-JP" altLang="en-US" sz="900" i="1" dirty="0" smtClean="0">
                <a:solidFill>
                  <a:srgbClr val="FF0000"/>
                </a:solidFill>
              </a:rPr>
              <a:t>。</a:t>
            </a:r>
            <a:endParaRPr lang="en-US" altLang="ja-JP" sz="900" i="1" dirty="0">
              <a:solidFill>
                <a:srgbClr val="FF0000"/>
              </a:solidFill>
            </a:endParaRPr>
          </a:p>
        </p:txBody>
      </p:sp>
      <p:graphicFrame>
        <p:nvGraphicFramePr>
          <p:cNvPr id="22" name="表 21"/>
          <p:cNvGraphicFramePr>
            <a:graphicFrameLocks noGrp="1"/>
          </p:cNvGraphicFramePr>
          <p:nvPr>
            <p:extLst>
              <p:ext uri="{D42A27DB-BD31-4B8C-83A1-F6EECF244321}">
                <p14:modId xmlns:p14="http://schemas.microsoft.com/office/powerpoint/2010/main" val="789193550"/>
              </p:ext>
            </p:extLst>
          </p:nvPr>
        </p:nvGraphicFramePr>
        <p:xfrm>
          <a:off x="4679511" y="3547472"/>
          <a:ext cx="3996945" cy="1249680"/>
        </p:xfrm>
        <a:graphic>
          <a:graphicData uri="http://schemas.openxmlformats.org/drawingml/2006/table">
            <a:tbl>
              <a:tblPr firstRow="1" bandRow="1">
                <a:tableStyleId>{5C22544A-7EE6-4342-B048-85BDC9FD1C3A}</a:tableStyleId>
              </a:tblPr>
              <a:tblGrid>
                <a:gridCol w="2738887">
                  <a:extLst>
                    <a:ext uri="{9D8B030D-6E8A-4147-A177-3AD203B41FA5}">
                      <a16:colId xmlns:a16="http://schemas.microsoft.com/office/drawing/2014/main" val="2446840299"/>
                    </a:ext>
                  </a:extLst>
                </a:gridCol>
                <a:gridCol w="1258058">
                  <a:extLst>
                    <a:ext uri="{9D8B030D-6E8A-4147-A177-3AD203B41FA5}">
                      <a16:colId xmlns:a16="http://schemas.microsoft.com/office/drawing/2014/main" val="2931511283"/>
                    </a:ext>
                  </a:extLst>
                </a:gridCol>
              </a:tblGrid>
              <a:tr h="224552">
                <a:tc>
                  <a:txBody>
                    <a:bodyPr/>
                    <a:lstStyle/>
                    <a:p>
                      <a:r>
                        <a:rPr kumimoji="1" lang="ja-JP" altLang="en-US" sz="1050" dirty="0" smtClean="0">
                          <a:solidFill>
                            <a:schemeClr val="tx1"/>
                          </a:solidFill>
                        </a:rPr>
                        <a:t>年度</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rPr>
                        <a:t>2030</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180435">
                <a:tc>
                  <a:txBody>
                    <a:bodyPr/>
                    <a:lstStyle/>
                    <a:p>
                      <a:r>
                        <a:rPr kumimoji="1" lang="en-US" altLang="ja-JP" sz="1050" dirty="0" smtClean="0"/>
                        <a:t>CO2</a:t>
                      </a:r>
                      <a:r>
                        <a:rPr kumimoji="1" lang="ja-JP" altLang="en-US" sz="1050" dirty="0" smtClean="0"/>
                        <a:t>削減量（</a:t>
                      </a:r>
                      <a:r>
                        <a:rPr kumimoji="1" lang="en-US" altLang="ja-JP" sz="1050" dirty="0" smtClean="0"/>
                        <a:t>t-CO2/</a:t>
                      </a:r>
                      <a:r>
                        <a:rPr kumimoji="1" lang="ja-JP" altLang="en-US" sz="1050" dirty="0" smtClean="0"/>
                        <a:t>年）</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217007">
                <a:tc>
                  <a:txBody>
                    <a:bodyPr/>
                    <a:lstStyle/>
                    <a:p>
                      <a:r>
                        <a:rPr kumimoji="1" lang="ja-JP" altLang="en-US" sz="1050" dirty="0" smtClean="0"/>
                        <a:t>累積</a:t>
                      </a:r>
                      <a:r>
                        <a:rPr kumimoji="1" lang="en-US" altLang="ja-JP" sz="1050" dirty="0" smtClean="0"/>
                        <a:t>CO2</a:t>
                      </a:r>
                      <a:r>
                        <a:rPr kumimoji="1" lang="ja-JP" altLang="en-US" sz="1050" dirty="0" smtClean="0"/>
                        <a:t>削減量（</a:t>
                      </a:r>
                      <a:r>
                        <a:rPr kumimoji="1" lang="en-US" altLang="ja-JP" sz="1050" dirty="0" smtClean="0"/>
                        <a:t>t-CO2/</a:t>
                      </a:r>
                      <a:r>
                        <a:rPr kumimoji="1" lang="ja-JP" altLang="en-US" sz="1050" dirty="0" smtClean="0"/>
                        <a:t>年）</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5155401"/>
                  </a:ext>
                </a:extLst>
              </a:tr>
              <a:tr h="181571">
                <a:tc>
                  <a:txBody>
                    <a:bodyPr/>
                    <a:lstStyle/>
                    <a:p>
                      <a:r>
                        <a:rPr kumimoji="1" lang="en-US" altLang="ja-JP" sz="1050" dirty="0" smtClean="0"/>
                        <a:t>CO2</a:t>
                      </a:r>
                      <a:r>
                        <a:rPr kumimoji="1" lang="ja-JP" altLang="en-US" sz="1050" dirty="0" smtClean="0"/>
                        <a:t>削減コスト（円</a:t>
                      </a:r>
                      <a:r>
                        <a:rPr kumimoji="1" lang="en-US" altLang="ja-JP" sz="1050" dirty="0" smtClean="0"/>
                        <a:t>/-CO2</a:t>
                      </a:r>
                      <a:r>
                        <a:rPr kumimoji="1" lang="ja-JP" altLang="en-US" sz="1050" dirty="0" smtClean="0"/>
                        <a:t>）</a:t>
                      </a:r>
                      <a:endParaRPr kumimoji="1" lang="en-US" altLang="ja-JP" sz="1050" dirty="0" smtClean="0"/>
                    </a:p>
                    <a:p>
                      <a:r>
                        <a:rPr kumimoji="1" lang="en-US" altLang="ja-JP" sz="800" dirty="0" smtClean="0"/>
                        <a:t>=</a:t>
                      </a:r>
                      <a:r>
                        <a:rPr kumimoji="1" lang="ja-JP" altLang="en-US" sz="800" dirty="0" smtClean="0"/>
                        <a:t>環境省から受ける委託総額（円）</a:t>
                      </a:r>
                      <a:r>
                        <a:rPr kumimoji="1" lang="en-US" altLang="ja-JP" sz="800" dirty="0" smtClean="0"/>
                        <a:t>÷2030</a:t>
                      </a:r>
                      <a:r>
                        <a:rPr kumimoji="1" lang="ja-JP" altLang="en-US" sz="800" dirty="0" smtClean="0"/>
                        <a:t>年度断面での累積</a:t>
                      </a:r>
                      <a:r>
                        <a:rPr kumimoji="1" lang="en-US" altLang="ja-JP" sz="800" dirty="0" smtClean="0"/>
                        <a:t>CO2</a:t>
                      </a:r>
                      <a:r>
                        <a:rPr kumimoji="1" lang="ja-JP" altLang="en-US" sz="800" dirty="0" smtClean="0"/>
                        <a:t>削減量（</a:t>
                      </a:r>
                      <a:r>
                        <a:rPr kumimoji="1" lang="en-US" altLang="ja-JP" sz="800" dirty="0" smtClean="0"/>
                        <a:t>t-CO2</a:t>
                      </a:r>
                      <a:r>
                        <a:rPr kumimoji="1" lang="ja-JP" altLang="en-US" sz="800" dirty="0" smtClean="0"/>
                        <a:t>）</a:t>
                      </a: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1467566"/>
                  </a:ext>
                </a:extLst>
              </a:tr>
            </a:tbl>
          </a:graphicData>
        </a:graphic>
      </p:graphicFrame>
      <p:sp>
        <p:nvSpPr>
          <p:cNvPr id="23" name="Text Box 11"/>
          <p:cNvSpPr txBox="1">
            <a:spLocks noChangeArrowheads="1"/>
          </p:cNvSpPr>
          <p:nvPr/>
        </p:nvSpPr>
        <p:spPr bwMode="auto">
          <a:xfrm>
            <a:off x="3203848" y="133182"/>
            <a:ext cx="1224136" cy="415498"/>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28"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2</a:t>
            </a:r>
          </a:p>
        </p:txBody>
      </p:sp>
    </p:spTree>
    <p:extLst>
      <p:ext uri="{BB962C8B-B14F-4D97-AF65-F5344CB8AC3E}">
        <p14:creationId xmlns:p14="http://schemas.microsoft.com/office/powerpoint/2010/main" val="2338103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solidFill>
                <a:srgbClr val="000000"/>
              </a:solidFill>
            </a:endParaRPr>
          </a:p>
        </p:txBody>
      </p:sp>
      <p:sp>
        <p:nvSpPr>
          <p:cNvPr id="3090" name="Rectangle 37"/>
          <p:cNvSpPr>
            <a:spLocks noChangeArrowheads="1"/>
          </p:cNvSpPr>
          <p:nvPr/>
        </p:nvSpPr>
        <p:spPr bwMode="auto">
          <a:xfrm>
            <a:off x="60837"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solidFill>
                <a:srgbClr val="000000"/>
              </a:solidFill>
            </a:endParaRPr>
          </a:p>
        </p:txBody>
      </p:sp>
      <p:sp>
        <p:nvSpPr>
          <p:cNvPr id="15" name="テキスト ボックス 14"/>
          <p:cNvSpPr txBox="1"/>
          <p:nvPr/>
        </p:nvSpPr>
        <p:spPr>
          <a:xfrm>
            <a:off x="89826" y="100173"/>
            <a:ext cx="5418278"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提案するモデルに関する実現性の検討要素</a:t>
            </a:r>
            <a:r>
              <a:rPr lang="ja-JP" altLang="en-US" sz="1801" dirty="0" smtClean="0">
                <a:latin typeface="ＭＳ Ｐゴシック" pitchFamily="50" charset="-128"/>
                <a:ea typeface="Meiryo UI" pitchFamily="50" charset="-128"/>
                <a:cs typeface="Meiryo UI" pitchFamily="50" charset="-128"/>
              </a:rPr>
              <a:t>と必要</a:t>
            </a:r>
            <a:r>
              <a:rPr lang="ja-JP" altLang="en-US" sz="1801" dirty="0">
                <a:latin typeface="ＭＳ Ｐゴシック" pitchFamily="50" charset="-128"/>
                <a:ea typeface="Meiryo UI" pitchFamily="50" charset="-128"/>
                <a:cs typeface="Meiryo UI" pitchFamily="50" charset="-128"/>
              </a:rPr>
              <a:t>な実証</a:t>
            </a:r>
          </a:p>
        </p:txBody>
      </p:sp>
      <p:sp>
        <p:nvSpPr>
          <p:cNvPr id="192" name="Text Box 14"/>
          <p:cNvSpPr txBox="1">
            <a:spLocks noChangeArrowheads="1"/>
          </p:cNvSpPr>
          <p:nvPr/>
        </p:nvSpPr>
        <p:spPr bwMode="auto">
          <a:xfrm>
            <a:off x="4589152" y="455141"/>
            <a:ext cx="4465020" cy="68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①</a:t>
            </a:r>
            <a:r>
              <a:rPr lang="en-US" altLang="ja-JP" sz="1100" b="1" dirty="0" smtClean="0">
                <a:latin typeface="Century" pitchFamily="18" charset="0"/>
              </a:rPr>
              <a:t>【</a:t>
            </a:r>
            <a:r>
              <a:rPr lang="ja-JP" altLang="en-US" sz="1100" b="1" dirty="0" smtClean="0">
                <a:latin typeface="Century" pitchFamily="18" charset="0"/>
              </a:rPr>
              <a:t>検討事業の概要</a:t>
            </a:r>
            <a:r>
              <a:rPr lang="en-US" altLang="ja-JP" sz="1100" b="1" dirty="0" smtClean="0">
                <a:latin typeface="Century" pitchFamily="18" charset="0"/>
              </a:rPr>
              <a:t>】</a:t>
            </a:r>
          </a:p>
          <a:p>
            <a:pPr eaLnBrk="1" hangingPunct="1">
              <a:spcBef>
                <a:spcPct val="0"/>
              </a:spcBef>
              <a:buNone/>
            </a:pPr>
            <a:r>
              <a:rPr lang="ja-JP" altLang="en-US" sz="900" i="1" dirty="0">
                <a:solidFill>
                  <a:srgbClr val="FF0000"/>
                </a:solidFill>
              </a:rPr>
              <a:t>・実証</a:t>
            </a:r>
            <a:r>
              <a:rPr lang="ja-JP" altLang="en-US" sz="900" i="1" dirty="0" smtClean="0">
                <a:solidFill>
                  <a:srgbClr val="FF0000"/>
                </a:solidFill>
              </a:rPr>
              <a:t>の目的と概要及び実証</a:t>
            </a:r>
            <a:r>
              <a:rPr lang="ja-JP" altLang="en-US" sz="900" i="1" dirty="0">
                <a:solidFill>
                  <a:srgbClr val="FF0000"/>
                </a:solidFill>
              </a:rPr>
              <a:t>の最終的な目標を簡潔に記載してください</a:t>
            </a:r>
            <a:r>
              <a:rPr lang="ja-JP" altLang="en-US" sz="900" i="1" dirty="0" smtClean="0">
                <a:solidFill>
                  <a:srgbClr val="FF0000"/>
                </a:solidFill>
              </a:rPr>
              <a:t>。</a:t>
            </a:r>
            <a:endParaRPr lang="en-US" altLang="ja-JP" sz="900" i="1" dirty="0" smtClean="0">
              <a:solidFill>
                <a:srgbClr val="FF0000"/>
              </a:solidFill>
            </a:endParaRPr>
          </a:p>
          <a:p>
            <a:pPr eaLnBrk="1" hangingPunct="1">
              <a:spcBef>
                <a:spcPct val="0"/>
              </a:spcBef>
              <a:buNone/>
            </a:pPr>
            <a:endParaRPr lang="en-US" altLang="ja-JP" sz="900" i="1" dirty="0">
              <a:solidFill>
                <a:srgbClr val="FF0000"/>
              </a:solidFill>
            </a:endParaRPr>
          </a:p>
          <a:p>
            <a:pPr eaLnBrk="1" hangingPunct="1">
              <a:spcBef>
                <a:spcPct val="0"/>
              </a:spcBef>
              <a:buNone/>
            </a:pPr>
            <a:endParaRPr lang="en-US" altLang="ja-JP" sz="900" i="1" dirty="0">
              <a:solidFill>
                <a:srgbClr val="FF0000"/>
              </a:solidFill>
            </a:endParaRPr>
          </a:p>
        </p:txBody>
      </p:sp>
      <p:sp>
        <p:nvSpPr>
          <p:cNvPr id="37" name="Rectangle 215"/>
          <p:cNvSpPr>
            <a:spLocks noChangeArrowheads="1"/>
          </p:cNvSpPr>
          <p:nvPr/>
        </p:nvSpPr>
        <p:spPr bwMode="auto">
          <a:xfrm>
            <a:off x="102912" y="4960337"/>
            <a:ext cx="4385562" cy="127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indent="0">
              <a:lnSpc>
                <a:spcPct val="90000"/>
              </a:lnSpc>
              <a:buNone/>
              <a:defRPr/>
            </a:pPr>
            <a:r>
              <a:rPr lang="ja-JP" altLang="en-US" sz="1050" dirty="0" smtClean="0"/>
              <a:t>○実証場所</a:t>
            </a:r>
            <a:endParaRPr lang="en-US" altLang="ja-JP" sz="1050" dirty="0" smtClean="0"/>
          </a:p>
          <a:p>
            <a:pPr marL="0" indent="0">
              <a:lnSpc>
                <a:spcPct val="90000"/>
              </a:lnSpc>
              <a:buNone/>
              <a:defRPr/>
            </a:pPr>
            <a:r>
              <a:rPr lang="ja-JP" altLang="en-US" sz="900" i="1" dirty="0" smtClean="0">
                <a:solidFill>
                  <a:srgbClr val="FF0000"/>
                </a:solidFill>
              </a:rPr>
              <a:t>・具体的な</a:t>
            </a:r>
            <a:r>
              <a:rPr lang="ja-JP" altLang="ja-JP" sz="900" i="1" dirty="0" smtClean="0">
                <a:solidFill>
                  <a:srgbClr val="FF0000"/>
                </a:solidFill>
              </a:rPr>
              <a:t>実施</a:t>
            </a:r>
            <a:r>
              <a:rPr lang="ja-JP" altLang="en-US" sz="900" i="1" dirty="0" smtClean="0">
                <a:solidFill>
                  <a:srgbClr val="FF0000"/>
                </a:solidFill>
              </a:rPr>
              <a:t>場所について、日本全体の地図を用いて示してください。</a:t>
            </a:r>
            <a:endParaRPr lang="en-US" altLang="ja-JP" sz="900" i="1" dirty="0" smtClean="0">
              <a:solidFill>
                <a:srgbClr val="FF0000"/>
              </a:solidFill>
            </a:endParaRPr>
          </a:p>
          <a:p>
            <a:pPr marL="0" indent="0">
              <a:lnSpc>
                <a:spcPct val="90000"/>
              </a:lnSpc>
              <a:buNone/>
              <a:defRPr/>
            </a:pPr>
            <a:endParaRPr lang="en-US" altLang="ja-JP" sz="900" i="1" dirty="0">
              <a:solidFill>
                <a:srgbClr val="FF0000"/>
              </a:solidFill>
            </a:endParaRPr>
          </a:p>
          <a:p>
            <a:pPr marL="0" indent="0">
              <a:lnSpc>
                <a:spcPct val="90000"/>
              </a:lnSpc>
              <a:buNone/>
              <a:defRPr/>
            </a:pPr>
            <a:r>
              <a:rPr lang="ja-JP" altLang="en-US" sz="900" i="1" dirty="0" smtClean="0">
                <a:solidFill>
                  <a:srgbClr val="FF0000"/>
                </a:solidFill>
              </a:rPr>
              <a:t>・実証を行う産業施設名称及び住所を示してください。</a:t>
            </a:r>
            <a:endParaRPr lang="en-US" altLang="ja-JP" sz="900" i="1" dirty="0" smtClean="0">
              <a:solidFill>
                <a:srgbClr val="FF0000"/>
              </a:solidFill>
            </a:endParaRPr>
          </a:p>
          <a:p>
            <a:pPr marL="0" indent="0">
              <a:lnSpc>
                <a:spcPct val="90000"/>
              </a:lnSpc>
              <a:buNone/>
              <a:defRPr/>
            </a:pPr>
            <a:r>
              <a:rPr lang="ja-JP" altLang="en-US" sz="900" i="1" dirty="0" smtClean="0">
                <a:solidFill>
                  <a:srgbClr val="FF0000"/>
                </a:solidFill>
              </a:rPr>
              <a:t>・施設の直近</a:t>
            </a:r>
            <a:r>
              <a:rPr lang="en-US" altLang="ja-JP" sz="900" i="1" dirty="0" smtClean="0">
                <a:solidFill>
                  <a:srgbClr val="FF0000"/>
                </a:solidFill>
              </a:rPr>
              <a:t>3</a:t>
            </a:r>
            <a:r>
              <a:rPr lang="ja-JP" altLang="en-US" sz="900" i="1" dirty="0" smtClean="0">
                <a:solidFill>
                  <a:srgbClr val="FF0000"/>
                </a:solidFill>
              </a:rPr>
              <a:t>カ年の</a:t>
            </a:r>
            <a:r>
              <a:rPr lang="en-US" altLang="ja-JP" sz="900" i="1" dirty="0" smtClean="0">
                <a:solidFill>
                  <a:srgbClr val="FF0000"/>
                </a:solidFill>
              </a:rPr>
              <a:t>CO2</a:t>
            </a:r>
            <a:r>
              <a:rPr lang="ja-JP" altLang="en-US" sz="900" i="1" dirty="0" smtClean="0">
                <a:solidFill>
                  <a:srgbClr val="FF0000"/>
                </a:solidFill>
              </a:rPr>
              <a:t>排出量を示して下さい。</a:t>
            </a:r>
            <a:endParaRPr lang="en-US" altLang="ja-JP" sz="900" i="1" dirty="0" smtClean="0">
              <a:solidFill>
                <a:srgbClr val="FF0000"/>
              </a:solidFill>
            </a:endParaRPr>
          </a:p>
          <a:p>
            <a:pPr marL="0" indent="0">
              <a:lnSpc>
                <a:spcPct val="90000"/>
              </a:lnSpc>
              <a:buNone/>
              <a:defRPr/>
            </a:pPr>
            <a:r>
              <a:rPr lang="ja-JP" altLang="en-US" sz="900" i="1" dirty="0" smtClean="0">
                <a:solidFill>
                  <a:srgbClr val="FF0000"/>
                </a:solidFill>
              </a:rPr>
              <a:t>・実証場所について提供者以外に関係団体等がある場合、関係団体等の名称とその関係性を示してください。</a:t>
            </a:r>
            <a:endParaRPr lang="ja-JP" altLang="en-US" sz="900" i="1" dirty="0">
              <a:solidFill>
                <a:srgbClr val="FF0000"/>
              </a:solidFill>
            </a:endParaRPr>
          </a:p>
          <a:p>
            <a:pPr marL="0" indent="0">
              <a:lnSpc>
                <a:spcPct val="90000"/>
              </a:lnSpc>
              <a:buNone/>
              <a:defRPr/>
            </a:pPr>
            <a:endParaRPr lang="en-US" altLang="ja-JP" sz="900" i="1" dirty="0" smtClean="0">
              <a:solidFill>
                <a:srgbClr val="FF0000"/>
              </a:solidFill>
            </a:endParaRPr>
          </a:p>
          <a:p>
            <a:pPr marL="0" indent="0">
              <a:lnSpc>
                <a:spcPct val="90000"/>
              </a:lnSpc>
              <a:buNone/>
              <a:defRPr/>
            </a:pPr>
            <a:endParaRPr lang="en-US" altLang="ja-JP" sz="900" i="1" dirty="0">
              <a:solidFill>
                <a:srgbClr val="FF0000"/>
              </a:solidFill>
            </a:endParaRPr>
          </a:p>
          <a:p>
            <a:pPr marL="0" indent="0">
              <a:lnSpc>
                <a:spcPct val="90000"/>
              </a:lnSpc>
              <a:buNone/>
              <a:defRPr/>
            </a:pPr>
            <a:endParaRPr lang="ja-JP" altLang="ja-JP" sz="900" i="1" dirty="0" smtClean="0">
              <a:solidFill>
                <a:srgbClr val="FF0000"/>
              </a:solidFill>
            </a:endParaRPr>
          </a:p>
        </p:txBody>
      </p:sp>
      <p:sp>
        <p:nvSpPr>
          <p:cNvPr id="38" name="Text Box 14"/>
          <p:cNvSpPr txBox="1">
            <a:spLocks noChangeArrowheads="1"/>
          </p:cNvSpPr>
          <p:nvPr/>
        </p:nvSpPr>
        <p:spPr bwMode="auto">
          <a:xfrm>
            <a:off x="4628322" y="5157192"/>
            <a:ext cx="4219932" cy="54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③</a:t>
            </a:r>
            <a:r>
              <a:rPr lang="en-US" altLang="ja-JP" sz="1100" b="1" dirty="0" smtClean="0">
                <a:latin typeface="Century" pitchFamily="18" charset="0"/>
              </a:rPr>
              <a:t>【</a:t>
            </a:r>
            <a:r>
              <a:rPr lang="ja-JP" altLang="en-US" sz="1100" b="1" dirty="0" smtClean="0">
                <a:latin typeface="Century" pitchFamily="18" charset="0"/>
              </a:rPr>
              <a:t>事業化・普及の見込みについて</a:t>
            </a:r>
            <a:r>
              <a:rPr lang="en-US" altLang="ja-JP" sz="1100" b="1" dirty="0" smtClean="0">
                <a:latin typeface="Century" pitchFamily="18" charset="0"/>
              </a:rPr>
              <a:t>】</a:t>
            </a:r>
          </a:p>
          <a:p>
            <a:pPr eaLnBrk="1" hangingPunct="1">
              <a:spcBef>
                <a:spcPct val="0"/>
              </a:spcBef>
              <a:buFontTx/>
              <a:buNone/>
            </a:pPr>
            <a:r>
              <a:rPr lang="ja-JP" altLang="en-US" sz="900" i="1" dirty="0">
                <a:solidFill>
                  <a:srgbClr val="FF0000"/>
                </a:solidFill>
              </a:rPr>
              <a:t>・人工光合成</a:t>
            </a:r>
            <a:r>
              <a:rPr lang="ja-JP" altLang="en-US" sz="900" i="1" dirty="0" smtClean="0">
                <a:solidFill>
                  <a:srgbClr val="FF0000"/>
                </a:solidFill>
              </a:rPr>
              <a:t>技術又はその</a:t>
            </a:r>
            <a:r>
              <a:rPr lang="ja-JP" altLang="en-US" sz="900" i="1" dirty="0">
                <a:solidFill>
                  <a:srgbClr val="FF0000"/>
                </a:solidFill>
              </a:rPr>
              <a:t>応用技術を</a:t>
            </a:r>
            <a:r>
              <a:rPr lang="ja-JP" altLang="en-US" sz="900" i="1" dirty="0" smtClean="0">
                <a:solidFill>
                  <a:srgbClr val="FF0000"/>
                </a:solidFill>
              </a:rPr>
              <a:t>用いた地域での炭素</a:t>
            </a:r>
            <a:r>
              <a:rPr lang="ja-JP" altLang="en-US" sz="900" i="1" dirty="0">
                <a:solidFill>
                  <a:srgbClr val="FF0000"/>
                </a:solidFill>
              </a:rPr>
              <a:t>循環社会</a:t>
            </a:r>
            <a:r>
              <a:rPr lang="ja-JP" altLang="en-US" sz="900" i="1" dirty="0" smtClean="0">
                <a:solidFill>
                  <a:srgbClr val="FF0000"/>
                </a:solidFill>
              </a:rPr>
              <a:t>モデル構築</a:t>
            </a:r>
            <a:r>
              <a:rPr lang="ja-JP" altLang="en-US" sz="900" i="1" dirty="0">
                <a:solidFill>
                  <a:srgbClr val="FF0000"/>
                </a:solidFill>
              </a:rPr>
              <a:t>の</a:t>
            </a:r>
            <a:r>
              <a:rPr lang="ja-JP" altLang="en-US" sz="900" i="1" dirty="0" smtClean="0">
                <a:solidFill>
                  <a:srgbClr val="FF0000"/>
                </a:solidFill>
              </a:rPr>
              <a:t>計画・見込みについて記載してください。</a:t>
            </a:r>
            <a:endParaRPr lang="en-US" altLang="ja-JP" sz="900" i="1" dirty="0" smtClean="0">
              <a:solidFill>
                <a:srgbClr val="FF0000"/>
              </a:solidFill>
            </a:endParaRPr>
          </a:p>
        </p:txBody>
      </p:sp>
      <p:graphicFrame>
        <p:nvGraphicFramePr>
          <p:cNvPr id="39" name="表 38"/>
          <p:cNvGraphicFramePr>
            <a:graphicFrameLocks noGrp="1"/>
          </p:cNvGraphicFramePr>
          <p:nvPr>
            <p:extLst>
              <p:ext uri="{D42A27DB-BD31-4B8C-83A1-F6EECF244321}">
                <p14:modId xmlns:p14="http://schemas.microsoft.com/office/powerpoint/2010/main" val="4266640161"/>
              </p:ext>
            </p:extLst>
          </p:nvPr>
        </p:nvGraphicFramePr>
        <p:xfrm>
          <a:off x="4679511" y="5683310"/>
          <a:ext cx="4308591" cy="251460"/>
        </p:xfrm>
        <a:graphic>
          <a:graphicData uri="http://schemas.openxmlformats.org/drawingml/2006/table">
            <a:tbl>
              <a:tblPr firstRow="1" bandRow="1">
                <a:tableStyleId>{5C22544A-7EE6-4342-B048-85BDC9FD1C3A}</a:tableStyleId>
              </a:tblPr>
              <a:tblGrid>
                <a:gridCol w="1764697">
                  <a:extLst>
                    <a:ext uri="{9D8B030D-6E8A-4147-A177-3AD203B41FA5}">
                      <a16:colId xmlns:a16="http://schemas.microsoft.com/office/drawing/2014/main" val="2446840299"/>
                    </a:ext>
                  </a:extLst>
                </a:gridCol>
                <a:gridCol w="2543894">
                  <a:extLst>
                    <a:ext uri="{9D8B030D-6E8A-4147-A177-3AD203B41FA5}">
                      <a16:colId xmlns:a16="http://schemas.microsoft.com/office/drawing/2014/main" val="2931511283"/>
                    </a:ext>
                  </a:extLst>
                </a:gridCol>
              </a:tblGrid>
              <a:tr h="224552">
                <a:tc>
                  <a:txBody>
                    <a:bodyPr/>
                    <a:lstStyle/>
                    <a:p>
                      <a:r>
                        <a:rPr kumimoji="1" lang="ja-JP" altLang="en-US" sz="1050" dirty="0" smtClean="0">
                          <a:solidFill>
                            <a:schemeClr val="tx1"/>
                          </a:solidFill>
                        </a:rPr>
                        <a:t>事業化を担う主たる事業者</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i="1" dirty="0" smtClean="0">
                          <a:solidFill>
                            <a:srgbClr val="FF0000"/>
                          </a:solidFill>
                        </a:rPr>
                        <a:t>事業化を担う事業者名を記載してください。</a:t>
                      </a:r>
                      <a:endParaRPr kumimoji="1" lang="ja-JP" altLang="en-US" sz="1050" i="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bl>
          </a:graphicData>
        </a:graphic>
      </p:graphicFrame>
      <p:sp>
        <p:nvSpPr>
          <p:cNvPr id="40" name="テキスト ボックス 22"/>
          <p:cNvSpPr txBox="1">
            <a:spLocks noChangeArrowheads="1"/>
          </p:cNvSpPr>
          <p:nvPr/>
        </p:nvSpPr>
        <p:spPr bwMode="auto">
          <a:xfrm>
            <a:off x="4553655" y="5951021"/>
            <a:ext cx="4554849"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900" i="1" dirty="0" smtClean="0">
                <a:solidFill>
                  <a:srgbClr val="FF0000"/>
                </a:solidFill>
              </a:rPr>
              <a:t>・提案</a:t>
            </a:r>
            <a:r>
              <a:rPr lang="ja-JP" altLang="en-US" sz="900" i="1" dirty="0" smtClean="0">
                <a:solidFill>
                  <a:srgbClr val="FF0000"/>
                </a:solidFill>
              </a:rPr>
              <a:t>する地域での炭素</a:t>
            </a:r>
            <a:r>
              <a:rPr lang="ja-JP" altLang="en-US" sz="900" i="1" dirty="0" smtClean="0">
                <a:solidFill>
                  <a:srgbClr val="FF0000"/>
                </a:solidFill>
              </a:rPr>
              <a:t>循環社会モデルの</a:t>
            </a:r>
            <a:r>
              <a:rPr lang="ja-JP" altLang="en-US" sz="900" i="1" dirty="0">
                <a:solidFill>
                  <a:srgbClr val="FF0000"/>
                </a:solidFill>
              </a:rPr>
              <a:t>構築</a:t>
            </a:r>
            <a:r>
              <a:rPr lang="ja-JP" altLang="en-US" sz="900" i="1" dirty="0" smtClean="0">
                <a:solidFill>
                  <a:srgbClr val="FF0000"/>
                </a:solidFill>
              </a:rPr>
              <a:t>計画について、以下を参考に記載してください。</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　・２０</a:t>
            </a:r>
            <a:r>
              <a:rPr lang="en-US" altLang="ja-JP" sz="900" i="1" dirty="0" smtClean="0">
                <a:solidFill>
                  <a:srgbClr val="FF0000"/>
                </a:solidFill>
              </a:rPr>
              <a:t>XX</a:t>
            </a:r>
            <a:r>
              <a:rPr lang="ja-JP" altLang="en-US" sz="900" i="1" dirty="0" smtClean="0">
                <a:solidFill>
                  <a:srgbClr val="FF0000"/>
                </a:solidFill>
              </a:rPr>
              <a:t>年度までに、○○技術／システムの確立・完成。</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　・２０</a:t>
            </a:r>
            <a:r>
              <a:rPr lang="en-US" altLang="ja-JP" sz="900" i="1" dirty="0" smtClean="0">
                <a:solidFill>
                  <a:srgbClr val="FF0000"/>
                </a:solidFill>
              </a:rPr>
              <a:t>YY</a:t>
            </a:r>
            <a:r>
              <a:rPr lang="ja-JP" altLang="en-US" sz="900" i="1" dirty="0" smtClean="0">
                <a:solidFill>
                  <a:srgbClr val="FF0000"/>
                </a:solidFill>
              </a:rPr>
              <a:t>年度までに、炭素循環社会モデル地域を選定・実証開始。</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　・２０</a:t>
            </a:r>
            <a:r>
              <a:rPr lang="en-US" altLang="ja-JP" sz="900" i="1" dirty="0" smtClean="0">
                <a:solidFill>
                  <a:srgbClr val="FF0000"/>
                </a:solidFill>
              </a:rPr>
              <a:t>ZZ</a:t>
            </a:r>
            <a:r>
              <a:rPr lang="ja-JP" altLang="en-US" sz="900" i="1" dirty="0" smtClean="0">
                <a:solidFill>
                  <a:srgbClr val="FF0000"/>
                </a:solidFill>
              </a:rPr>
              <a:t>年度を目処に、</a:t>
            </a:r>
            <a:r>
              <a:rPr lang="ja-JP" altLang="en-US" sz="900" i="1" dirty="0">
                <a:solidFill>
                  <a:srgbClr val="FF0000"/>
                </a:solidFill>
              </a:rPr>
              <a:t>炭素</a:t>
            </a:r>
            <a:r>
              <a:rPr lang="ja-JP" altLang="en-US" sz="900" i="1" dirty="0" smtClean="0">
                <a:solidFill>
                  <a:srgbClr val="FF0000"/>
                </a:solidFill>
              </a:rPr>
              <a:t>循環社会の実現に向けてモデル地域を複数に拡大。</a:t>
            </a:r>
            <a:endParaRPr lang="en-US" altLang="ja-JP" sz="900" i="1" dirty="0" smtClean="0">
              <a:solidFill>
                <a:srgbClr val="FF0000"/>
              </a:solidFill>
            </a:endParaRPr>
          </a:p>
        </p:txBody>
      </p:sp>
      <p:sp>
        <p:nvSpPr>
          <p:cNvPr id="42" name="Text Box 11"/>
          <p:cNvSpPr txBox="1">
            <a:spLocks noChangeArrowheads="1"/>
          </p:cNvSpPr>
          <p:nvPr/>
        </p:nvSpPr>
        <p:spPr bwMode="auto">
          <a:xfrm>
            <a:off x="6264360" y="150368"/>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46" name="角丸四角形 45"/>
          <p:cNvSpPr/>
          <p:nvPr/>
        </p:nvSpPr>
        <p:spPr bwMode="auto">
          <a:xfrm>
            <a:off x="141648" y="514271"/>
            <a:ext cx="4394949" cy="3213019"/>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8" name="テキスト ボックス 22"/>
          <p:cNvSpPr txBox="1">
            <a:spLocks noChangeArrowheads="1"/>
          </p:cNvSpPr>
          <p:nvPr/>
        </p:nvSpPr>
        <p:spPr bwMode="auto">
          <a:xfrm>
            <a:off x="123960" y="476672"/>
            <a:ext cx="4392488" cy="108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050" dirty="0"/>
              <a:t>○検討要素</a:t>
            </a:r>
            <a:r>
              <a:rPr lang="ja-JP" altLang="en-US" sz="1050" dirty="0" smtClean="0"/>
              <a:t>と必要</a:t>
            </a:r>
            <a:r>
              <a:rPr lang="ja-JP" altLang="en-US" sz="1050" dirty="0"/>
              <a:t>な実証の構成</a:t>
            </a:r>
            <a:endParaRPr lang="en-US" altLang="ja-JP" sz="1050" dirty="0" smtClean="0"/>
          </a:p>
          <a:p>
            <a:pPr eaLnBrk="1" hangingPunct="1">
              <a:spcBef>
                <a:spcPct val="0"/>
              </a:spcBef>
              <a:buNone/>
            </a:pPr>
            <a:r>
              <a:rPr lang="ja-JP" altLang="en-US" sz="900" i="1" dirty="0" smtClean="0">
                <a:solidFill>
                  <a:srgbClr val="FF0000"/>
                </a:solidFill>
              </a:rPr>
              <a:t>・</a:t>
            </a:r>
            <a:r>
              <a:rPr lang="en-US" altLang="ja-JP" sz="900" i="1" dirty="0">
                <a:solidFill>
                  <a:srgbClr val="FF0000"/>
                </a:solidFill>
              </a:rPr>
              <a:t>1</a:t>
            </a:r>
            <a:r>
              <a:rPr lang="ja-JP" altLang="en-US" sz="900" i="1" dirty="0" smtClean="0">
                <a:solidFill>
                  <a:srgbClr val="FF0000"/>
                </a:solidFill>
              </a:rPr>
              <a:t>ページ</a:t>
            </a:r>
            <a:r>
              <a:rPr lang="ja-JP" altLang="en-US" sz="900" i="1" dirty="0">
                <a:solidFill>
                  <a:srgbClr val="FF0000"/>
                </a:solidFill>
              </a:rPr>
              <a:t>の「④検討要素</a:t>
            </a:r>
            <a:r>
              <a:rPr lang="ja-JP" altLang="en-US" sz="900" i="1" dirty="0" smtClean="0">
                <a:solidFill>
                  <a:srgbClr val="FF0000"/>
                </a:solidFill>
              </a:rPr>
              <a:t>と必要</a:t>
            </a:r>
            <a:r>
              <a:rPr lang="ja-JP" altLang="en-US" sz="900" i="1" dirty="0">
                <a:solidFill>
                  <a:srgbClr val="FF0000"/>
                </a:solidFill>
              </a:rPr>
              <a:t>な実証の構成」で示す</a:t>
            </a:r>
            <a:r>
              <a:rPr lang="ja-JP" altLang="en-US" sz="900" i="1" dirty="0" smtClean="0">
                <a:solidFill>
                  <a:srgbClr val="FF0000"/>
                </a:solidFill>
              </a:rPr>
              <a:t>構成図及び検討に必要な実証を行う場所で想定する設備の配置レイアウトの詳細を記載</a:t>
            </a:r>
            <a:r>
              <a:rPr lang="ja-JP" altLang="en-US" sz="900" i="1" dirty="0">
                <a:solidFill>
                  <a:srgbClr val="FF0000"/>
                </a:solidFill>
              </a:rPr>
              <a:t>ください</a:t>
            </a:r>
            <a:r>
              <a:rPr lang="ja-JP" altLang="en-US" sz="900" i="1" dirty="0" smtClean="0">
                <a:solidFill>
                  <a:srgbClr val="FF0000"/>
                </a:solidFill>
              </a:rPr>
              <a:t>。構成図と検討に必要な実証に用いる設備配置レイアウトの対応がわかるように記載ください。すなわち、レイアウト図の</a:t>
            </a:r>
            <a:r>
              <a:rPr lang="ja-JP" altLang="en-US" sz="900" i="1" dirty="0">
                <a:solidFill>
                  <a:srgbClr val="FF0000"/>
                </a:solidFill>
              </a:rPr>
              <a:t>検討に必要な実証に用いる</a:t>
            </a:r>
            <a:r>
              <a:rPr lang="ja-JP" altLang="en-US" sz="900" i="1" dirty="0" smtClean="0">
                <a:solidFill>
                  <a:srgbClr val="FF0000"/>
                </a:solidFill>
              </a:rPr>
              <a:t>設備が構成図中のどの要素に該当するのかをわかるように記載ください。補足説明を付け加えて頂いて構いません。</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a:t>
            </a:r>
            <a:r>
              <a:rPr lang="en-US" altLang="ja-JP" sz="900" i="1" dirty="0" smtClean="0">
                <a:solidFill>
                  <a:srgbClr val="FF0000"/>
                </a:solidFill>
              </a:rPr>
              <a:t>CO2</a:t>
            </a:r>
            <a:r>
              <a:rPr lang="ja-JP" altLang="en-US" sz="900" i="1" dirty="0">
                <a:solidFill>
                  <a:srgbClr val="FF0000"/>
                </a:solidFill>
              </a:rPr>
              <a:t>の資源化に用いる原料（</a:t>
            </a:r>
            <a:r>
              <a:rPr lang="en-US" altLang="ja-JP" sz="900" i="1" dirty="0">
                <a:solidFill>
                  <a:srgbClr val="FF0000"/>
                </a:solidFill>
              </a:rPr>
              <a:t>CO2</a:t>
            </a:r>
            <a:r>
              <a:rPr lang="ja-JP" altLang="en-US" sz="900" i="1" dirty="0">
                <a:solidFill>
                  <a:srgbClr val="FF0000"/>
                </a:solidFill>
              </a:rPr>
              <a:t>や水素等）</a:t>
            </a:r>
            <a:r>
              <a:rPr lang="ja-JP" altLang="en-US" sz="900" i="1" dirty="0" smtClean="0">
                <a:solidFill>
                  <a:srgbClr val="FF0000"/>
                </a:solidFill>
              </a:rPr>
              <a:t>の</a:t>
            </a:r>
            <a:r>
              <a:rPr lang="ja-JP" altLang="en-US" sz="900" b="1" i="1" u="sng" dirty="0" smtClean="0">
                <a:solidFill>
                  <a:srgbClr val="FF0000"/>
                </a:solidFill>
              </a:rPr>
              <a:t>実証での調達</a:t>
            </a:r>
            <a:r>
              <a:rPr lang="ja-JP" altLang="en-US" sz="900" i="1" dirty="0" smtClean="0">
                <a:solidFill>
                  <a:srgbClr val="FF0000"/>
                </a:solidFill>
              </a:rPr>
              <a:t>も</a:t>
            </a:r>
            <a:r>
              <a:rPr lang="ja-JP" altLang="en-US" sz="900" i="1" dirty="0">
                <a:solidFill>
                  <a:srgbClr val="FF0000"/>
                </a:solidFill>
              </a:rPr>
              <a:t>含めてください</a:t>
            </a:r>
            <a:r>
              <a:rPr lang="ja-JP" altLang="en-US" sz="900" i="1" dirty="0" smtClean="0">
                <a:solidFill>
                  <a:srgbClr val="FF0000"/>
                </a:solidFill>
              </a:rPr>
              <a:t>。</a:t>
            </a:r>
            <a:endParaRPr lang="en-US" altLang="ja-JP" sz="900" i="1" dirty="0">
              <a:solidFill>
                <a:srgbClr val="FF0000"/>
              </a:solidFill>
            </a:endParaRPr>
          </a:p>
        </p:txBody>
      </p:sp>
      <p:cxnSp>
        <p:nvCxnSpPr>
          <p:cNvPr id="49" name="直線コネクタ 48"/>
          <p:cNvCxnSpPr/>
          <p:nvPr/>
        </p:nvCxnSpPr>
        <p:spPr bwMode="auto">
          <a:xfrm>
            <a:off x="0" y="0"/>
            <a:ext cx="457200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sp>
        <p:nvSpPr>
          <p:cNvPr id="51" name="角丸四角形 50"/>
          <p:cNvSpPr/>
          <p:nvPr/>
        </p:nvSpPr>
        <p:spPr bwMode="auto">
          <a:xfrm>
            <a:off x="143931" y="4893485"/>
            <a:ext cx="4394949" cy="1819494"/>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3" name="角丸四角形 52"/>
          <p:cNvSpPr/>
          <p:nvPr/>
        </p:nvSpPr>
        <p:spPr bwMode="auto">
          <a:xfrm>
            <a:off x="149291" y="3775116"/>
            <a:ext cx="4394949" cy="1018197"/>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4" name="Rectangle 215"/>
          <p:cNvSpPr>
            <a:spLocks noChangeArrowheads="1"/>
          </p:cNvSpPr>
          <p:nvPr/>
        </p:nvSpPr>
        <p:spPr bwMode="auto">
          <a:xfrm>
            <a:off x="119168" y="3789214"/>
            <a:ext cx="4385562" cy="59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ja-JP" altLang="en-US" sz="1050" dirty="0" smtClean="0"/>
              <a:t>○検討及び実証期間・規模</a:t>
            </a:r>
            <a:endParaRPr lang="en-US" altLang="ja-JP" sz="1050" dirty="0"/>
          </a:p>
          <a:p>
            <a:pPr>
              <a:spcBef>
                <a:spcPct val="0"/>
              </a:spcBef>
              <a:buNone/>
            </a:pPr>
            <a:r>
              <a:rPr lang="ja-JP" altLang="en-US" sz="900" i="1" dirty="0" smtClean="0">
                <a:solidFill>
                  <a:srgbClr val="FF0000"/>
                </a:solidFill>
              </a:rPr>
              <a:t>・提案するモデルの実現に</a:t>
            </a:r>
            <a:r>
              <a:rPr lang="ja-JP" altLang="en-US" sz="900" i="1" dirty="0">
                <a:solidFill>
                  <a:srgbClr val="FF0000"/>
                </a:solidFill>
              </a:rPr>
              <a:t>向けて有益な知見が得られる妥当で適切な実証期間・規模であることを記載ください。</a:t>
            </a:r>
            <a:endParaRPr lang="en-US" altLang="ja-JP" sz="900" i="1" dirty="0">
              <a:solidFill>
                <a:srgbClr val="FF0000"/>
              </a:solidFill>
            </a:endParaRPr>
          </a:p>
        </p:txBody>
      </p:sp>
      <p:sp>
        <p:nvSpPr>
          <p:cNvPr id="55"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3</a:t>
            </a:r>
          </a:p>
        </p:txBody>
      </p:sp>
      <p:sp>
        <p:nvSpPr>
          <p:cNvPr id="43" name="Rectangle 38"/>
          <p:cNvSpPr>
            <a:spLocks noChangeArrowheads="1"/>
          </p:cNvSpPr>
          <p:nvPr/>
        </p:nvSpPr>
        <p:spPr bwMode="auto">
          <a:xfrm>
            <a:off x="4521503" y="1163924"/>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p>
        </p:txBody>
      </p:sp>
      <p:sp>
        <p:nvSpPr>
          <p:cNvPr id="44" name="Text Box 14"/>
          <p:cNvSpPr txBox="1">
            <a:spLocks noChangeArrowheads="1"/>
          </p:cNvSpPr>
          <p:nvPr/>
        </p:nvSpPr>
        <p:spPr bwMode="auto">
          <a:xfrm>
            <a:off x="4651708" y="1198782"/>
            <a:ext cx="4104444" cy="1327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②</a:t>
            </a:r>
            <a:r>
              <a:rPr lang="en-US" altLang="ja-JP" sz="1100" b="1" dirty="0" smtClean="0">
                <a:latin typeface="Century" pitchFamily="18" charset="0"/>
              </a:rPr>
              <a:t>【</a:t>
            </a:r>
            <a:r>
              <a:rPr lang="ja-JP" altLang="en-US" sz="1100" b="1" dirty="0" smtClean="0">
                <a:latin typeface="Century" pitchFamily="18" charset="0"/>
              </a:rPr>
              <a:t>事業での課題に対する取組</a:t>
            </a:r>
            <a:r>
              <a:rPr lang="en-US" altLang="ja-JP" sz="1100" b="1" dirty="0" smtClean="0">
                <a:latin typeface="Century" pitchFamily="18" charset="0"/>
              </a:rPr>
              <a:t>】</a:t>
            </a:r>
          </a:p>
          <a:p>
            <a:pPr>
              <a:buNone/>
            </a:pPr>
            <a:r>
              <a:rPr lang="en-US" altLang="ja-JP" sz="1050" dirty="0" smtClean="0"/>
              <a:t>A.</a:t>
            </a:r>
            <a:r>
              <a:rPr lang="ja-JP" altLang="en-US" sz="1050" dirty="0" smtClean="0"/>
              <a:t>　重要な検討要素</a:t>
            </a:r>
          </a:p>
          <a:p>
            <a:r>
              <a:rPr lang="ja-JP" altLang="en-US" sz="900" i="1" dirty="0" smtClean="0">
                <a:solidFill>
                  <a:srgbClr val="FF0000"/>
                </a:solidFill>
                <a:latin typeface="Century" pitchFamily="18" charset="0"/>
              </a:rPr>
              <a:t>人工</a:t>
            </a:r>
            <a:r>
              <a:rPr lang="ja-JP" altLang="en-US" sz="900" i="1" dirty="0" smtClean="0">
                <a:solidFill>
                  <a:srgbClr val="FF0000"/>
                </a:solidFill>
                <a:latin typeface="Century" pitchFamily="18" charset="0"/>
              </a:rPr>
              <a:t>光合成又はその</a:t>
            </a:r>
            <a:r>
              <a:rPr lang="ja-JP" altLang="en-US" sz="900" i="1" dirty="0" smtClean="0">
                <a:solidFill>
                  <a:srgbClr val="FF0000"/>
                </a:solidFill>
                <a:latin typeface="Century" pitchFamily="18" charset="0"/>
              </a:rPr>
              <a:t>応用技術を</a:t>
            </a:r>
            <a:r>
              <a:rPr lang="ja-JP" altLang="en-US" sz="900" i="1" dirty="0" smtClean="0">
                <a:solidFill>
                  <a:srgbClr val="FF0000"/>
                </a:solidFill>
                <a:latin typeface="Century" pitchFamily="18" charset="0"/>
              </a:rPr>
              <a:t>用いて地域での炭素</a:t>
            </a:r>
            <a:r>
              <a:rPr lang="ja-JP" altLang="en-US" sz="900" i="1" dirty="0" smtClean="0">
                <a:solidFill>
                  <a:srgbClr val="FF0000"/>
                </a:solidFill>
                <a:latin typeface="Century" pitchFamily="18" charset="0"/>
              </a:rPr>
              <a:t>循環社会モデルを構築する上で重要となる、実現性の検討要素を３つ以内で選び、解決すべき課題とこれに対する取組方針及びその進捗状況を記載ください。事業の目的と各検討要素の関係がわかるように記載して下さい。重要な検討要素が４つ以上ある場合は、</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その他の実現性の検討要素</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に、</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検討要素名</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のみ項番を</a:t>
            </a:r>
            <a:r>
              <a:rPr lang="en-US" altLang="ja-JP" sz="900" i="1" dirty="0" smtClean="0">
                <a:solidFill>
                  <a:srgbClr val="FF0000"/>
                </a:solidFill>
                <a:latin typeface="Century" pitchFamily="18" charset="0"/>
              </a:rPr>
              <a:t>A4</a:t>
            </a:r>
            <a:r>
              <a:rPr lang="ja-JP" altLang="en-US" sz="900" i="1" dirty="0" smtClean="0">
                <a:solidFill>
                  <a:srgbClr val="FF0000"/>
                </a:solidFill>
                <a:latin typeface="Century" pitchFamily="18" charset="0"/>
              </a:rPr>
              <a:t>から付して記し、その内容は本概要資料の参考資料ページに記載してください。</a:t>
            </a:r>
            <a:endParaRPr lang="ja-JP" altLang="en-US" sz="900" i="1" dirty="0">
              <a:solidFill>
                <a:srgbClr val="FF0000"/>
              </a:solidFill>
            </a:endParaRPr>
          </a:p>
        </p:txBody>
      </p:sp>
      <p:graphicFrame>
        <p:nvGraphicFramePr>
          <p:cNvPr id="45" name="表 44"/>
          <p:cNvGraphicFramePr>
            <a:graphicFrameLocks noGrp="1"/>
          </p:cNvGraphicFramePr>
          <p:nvPr>
            <p:extLst>
              <p:ext uri="{D42A27DB-BD31-4B8C-83A1-F6EECF244321}">
                <p14:modId xmlns:p14="http://schemas.microsoft.com/office/powerpoint/2010/main" val="3020516809"/>
              </p:ext>
            </p:extLst>
          </p:nvPr>
        </p:nvGraphicFramePr>
        <p:xfrm>
          <a:off x="4651706" y="2504015"/>
          <a:ext cx="4118162" cy="1257300"/>
        </p:xfrm>
        <a:graphic>
          <a:graphicData uri="http://schemas.openxmlformats.org/drawingml/2006/table">
            <a:tbl>
              <a:tblPr firstRow="1" bandRow="1">
                <a:tableStyleId>{5C22544A-7EE6-4342-B048-85BDC9FD1C3A}</a:tableStyleId>
              </a:tblPr>
              <a:tblGrid>
                <a:gridCol w="1284616">
                  <a:extLst>
                    <a:ext uri="{9D8B030D-6E8A-4147-A177-3AD203B41FA5}">
                      <a16:colId xmlns:a16="http://schemas.microsoft.com/office/drawing/2014/main" val="2446840299"/>
                    </a:ext>
                  </a:extLst>
                </a:gridCol>
                <a:gridCol w="1416773">
                  <a:extLst>
                    <a:ext uri="{9D8B030D-6E8A-4147-A177-3AD203B41FA5}">
                      <a16:colId xmlns:a16="http://schemas.microsoft.com/office/drawing/2014/main" val="2931511283"/>
                    </a:ext>
                  </a:extLst>
                </a:gridCol>
                <a:gridCol w="1416773">
                  <a:extLst>
                    <a:ext uri="{9D8B030D-6E8A-4147-A177-3AD203B41FA5}">
                      <a16:colId xmlns:a16="http://schemas.microsoft.com/office/drawing/2014/main" val="80927703"/>
                    </a:ext>
                  </a:extLst>
                </a:gridCol>
              </a:tblGrid>
              <a:tr h="224552">
                <a:tc>
                  <a:txBody>
                    <a:bodyPr/>
                    <a:lstStyle/>
                    <a:p>
                      <a:r>
                        <a:rPr kumimoji="1" lang="ja-JP" altLang="en-US" sz="1050" dirty="0" smtClean="0">
                          <a:solidFill>
                            <a:schemeClr val="tx1"/>
                          </a:solidFill>
                        </a:rPr>
                        <a:t>要素技術</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現状の課題</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対応方針</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180435">
                <a:tc>
                  <a:txBody>
                    <a:bodyPr/>
                    <a:lstStyle/>
                    <a:p>
                      <a:r>
                        <a:rPr kumimoji="1" lang="en-US" altLang="ja-JP" sz="1050" dirty="0" smtClean="0">
                          <a:solidFill>
                            <a:schemeClr val="tx1"/>
                          </a:solidFill>
                        </a:rPr>
                        <a:t>A1【</a:t>
                      </a:r>
                      <a:r>
                        <a:rPr kumimoji="1" lang="ja-JP" altLang="en-US" sz="1050" dirty="0" smtClean="0">
                          <a:solidFill>
                            <a:schemeClr val="tx1"/>
                          </a:solidFill>
                        </a:rPr>
                        <a:t>検討要素名</a:t>
                      </a:r>
                      <a:r>
                        <a:rPr kumimoji="1" lang="en-US" altLang="ja-JP" sz="1050" dirty="0" smtClean="0">
                          <a:solidFill>
                            <a:schemeClr val="tx1"/>
                          </a:solidFill>
                        </a:rPr>
                        <a:t>】</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217007">
                <a:tc>
                  <a:txBody>
                    <a:bodyPr/>
                    <a:lstStyle/>
                    <a:p>
                      <a:r>
                        <a:rPr kumimoji="1" lang="en-US" altLang="ja-JP" sz="1050" dirty="0" smtClean="0">
                          <a:solidFill>
                            <a:schemeClr val="tx1"/>
                          </a:solidFill>
                        </a:rPr>
                        <a:t>A2【</a:t>
                      </a:r>
                      <a:r>
                        <a:rPr kumimoji="1" lang="ja-JP" altLang="en-US" sz="1050" dirty="0" smtClean="0">
                          <a:solidFill>
                            <a:schemeClr val="tx1"/>
                          </a:solidFill>
                        </a:rPr>
                        <a:t>検討要素名</a:t>
                      </a:r>
                      <a:r>
                        <a:rPr kumimoji="1" lang="en-US" altLang="ja-JP" sz="1050" dirty="0" smtClean="0">
                          <a:solidFill>
                            <a:schemeClr val="tx1"/>
                          </a:solidFill>
                        </a:rPr>
                        <a:t>】</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5155401"/>
                  </a:ext>
                </a:extLst>
              </a:tr>
              <a:tr h="181571">
                <a:tc>
                  <a:txBody>
                    <a:bodyPr/>
                    <a:lstStyle/>
                    <a:p>
                      <a:r>
                        <a:rPr kumimoji="1" lang="en-US" altLang="ja-JP" sz="1050" dirty="0" smtClean="0">
                          <a:solidFill>
                            <a:schemeClr val="tx1"/>
                          </a:solidFill>
                        </a:rPr>
                        <a:t>A3【</a:t>
                      </a:r>
                      <a:r>
                        <a:rPr kumimoji="1" lang="ja-JP" altLang="en-US" sz="1050" dirty="0" smtClean="0">
                          <a:solidFill>
                            <a:schemeClr val="tx1"/>
                          </a:solidFill>
                        </a:rPr>
                        <a:t>検討要素名</a:t>
                      </a:r>
                      <a:r>
                        <a:rPr kumimoji="1" lang="en-US" altLang="ja-JP" sz="1050" dirty="0" smtClean="0">
                          <a:solidFill>
                            <a:schemeClr val="tx1"/>
                          </a:solidFill>
                        </a:rPr>
                        <a:t>】</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1467566"/>
                  </a:ext>
                </a:extLst>
              </a:tr>
              <a:tr h="146135">
                <a:tc>
                  <a:txBody>
                    <a:bodyPr/>
                    <a:lstStyle/>
                    <a:p>
                      <a:r>
                        <a:rPr kumimoji="1" lang="ja-JP" altLang="en-US" sz="1050" dirty="0" smtClean="0"/>
                        <a:t>その他の</a:t>
                      </a:r>
                      <a:r>
                        <a:rPr kumimoji="1" lang="ja-JP" altLang="en-US" sz="1050" dirty="0" smtClean="0">
                          <a:solidFill>
                            <a:schemeClr val="tx1"/>
                          </a:solidFill>
                        </a:rPr>
                        <a:t>検討</a:t>
                      </a:r>
                      <a:r>
                        <a:rPr kumimoji="1" lang="ja-JP" altLang="en-US" sz="1050" dirty="0" smtClean="0"/>
                        <a:t>要素</a:t>
                      </a:r>
                      <a:endParaRPr kumimoji="1" lang="en-US" altLang="ja-JP" sz="105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extLst>
                  <a:ext uri="{0D108BD9-81ED-4DB2-BD59-A6C34878D82A}">
                    <a16:rowId xmlns:a16="http://schemas.microsoft.com/office/drawing/2014/main" val="2994873678"/>
                  </a:ext>
                </a:extLst>
              </a:tr>
            </a:tbl>
          </a:graphicData>
        </a:graphic>
      </p:graphicFrame>
      <p:sp>
        <p:nvSpPr>
          <p:cNvPr id="47" name="正方形/長方形 46"/>
          <p:cNvSpPr/>
          <p:nvPr/>
        </p:nvSpPr>
        <p:spPr>
          <a:xfrm>
            <a:off x="4651706" y="3798770"/>
            <a:ext cx="4104446" cy="538609"/>
          </a:xfrm>
          <a:prstGeom prst="rect">
            <a:avLst/>
          </a:prstGeom>
        </p:spPr>
        <p:txBody>
          <a:bodyPr wrap="square">
            <a:spAutoFit/>
          </a:bodyPr>
          <a:lstStyle/>
          <a:p>
            <a:r>
              <a:rPr lang="en-US" altLang="ja-JP" sz="1050" dirty="0"/>
              <a:t>B.</a:t>
            </a:r>
            <a:r>
              <a:rPr lang="ja-JP" altLang="en-US" sz="1050" dirty="0"/>
              <a:t>　</a:t>
            </a:r>
            <a:r>
              <a:rPr lang="ja-JP" altLang="en-US" sz="1050" dirty="0" smtClean="0"/>
              <a:t>検討要素と検討に必要な実証</a:t>
            </a:r>
            <a:endParaRPr lang="ja-JP" altLang="en-US" sz="1050" dirty="0"/>
          </a:p>
          <a:p>
            <a:r>
              <a:rPr lang="ja-JP" altLang="en-US" sz="900" i="1" dirty="0" smtClean="0">
                <a:solidFill>
                  <a:srgbClr val="FF0000"/>
                </a:solidFill>
              </a:rPr>
              <a:t>・検討要素における主要課題とその対応方針及び検討に必要な実証</a:t>
            </a:r>
            <a:r>
              <a:rPr lang="ja-JP" altLang="en-US" sz="900" i="1" dirty="0">
                <a:solidFill>
                  <a:srgbClr val="FF0000"/>
                </a:solidFill>
              </a:rPr>
              <a:t>における主要課題と</a:t>
            </a:r>
            <a:r>
              <a:rPr lang="ja-JP" altLang="en-US" sz="900" i="1" dirty="0" smtClean="0">
                <a:solidFill>
                  <a:srgbClr val="FF0000"/>
                </a:solidFill>
              </a:rPr>
              <a:t>その対応方針を記載</a:t>
            </a:r>
            <a:r>
              <a:rPr lang="ja-JP" altLang="en-US" sz="900" i="1" dirty="0">
                <a:solidFill>
                  <a:srgbClr val="FF0000"/>
                </a:solidFill>
              </a:rPr>
              <a:t>して</a:t>
            </a:r>
            <a:r>
              <a:rPr lang="ja-JP" altLang="en-US" sz="900" i="1" dirty="0" smtClean="0">
                <a:solidFill>
                  <a:srgbClr val="FF0000"/>
                </a:solidFill>
              </a:rPr>
              <a:t>ください。</a:t>
            </a:r>
            <a:endParaRPr lang="ja-JP" altLang="en-US" sz="900" i="1" dirty="0"/>
          </a:p>
        </p:txBody>
      </p:sp>
      <p:graphicFrame>
        <p:nvGraphicFramePr>
          <p:cNvPr id="52" name="表 51"/>
          <p:cNvGraphicFramePr>
            <a:graphicFrameLocks noGrp="1"/>
          </p:cNvGraphicFramePr>
          <p:nvPr>
            <p:extLst>
              <p:ext uri="{D42A27DB-BD31-4B8C-83A1-F6EECF244321}">
                <p14:modId xmlns:p14="http://schemas.microsoft.com/office/powerpoint/2010/main" val="3663569315"/>
              </p:ext>
            </p:extLst>
          </p:nvPr>
        </p:nvGraphicFramePr>
        <p:xfrm>
          <a:off x="4651702" y="4337379"/>
          <a:ext cx="4118166" cy="763974"/>
        </p:xfrm>
        <a:graphic>
          <a:graphicData uri="http://schemas.openxmlformats.org/drawingml/2006/table">
            <a:tbl>
              <a:tblPr firstRow="1" bandRow="1">
                <a:tableStyleId>{5C22544A-7EE6-4342-B048-85BDC9FD1C3A}</a:tableStyleId>
              </a:tblPr>
              <a:tblGrid>
                <a:gridCol w="2189237">
                  <a:extLst>
                    <a:ext uri="{9D8B030D-6E8A-4147-A177-3AD203B41FA5}">
                      <a16:colId xmlns:a16="http://schemas.microsoft.com/office/drawing/2014/main" val="2931511283"/>
                    </a:ext>
                  </a:extLst>
                </a:gridCol>
                <a:gridCol w="1928929">
                  <a:extLst>
                    <a:ext uri="{9D8B030D-6E8A-4147-A177-3AD203B41FA5}">
                      <a16:colId xmlns:a16="http://schemas.microsoft.com/office/drawing/2014/main" val="80927703"/>
                    </a:ext>
                  </a:extLst>
                </a:gridCol>
              </a:tblGrid>
              <a:tr h="261054">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課題</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対応策</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216024">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0">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7195315"/>
                  </a:ext>
                </a:extLst>
              </a:tr>
            </a:tbl>
          </a:graphicData>
        </a:graphic>
      </p:graphicFrame>
    </p:spTree>
    <p:extLst>
      <p:ext uri="{BB962C8B-B14F-4D97-AF65-F5344CB8AC3E}">
        <p14:creationId xmlns:p14="http://schemas.microsoft.com/office/powerpoint/2010/main" val="861037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graphicFrame>
        <p:nvGraphicFramePr>
          <p:cNvPr id="6" name="表 5"/>
          <p:cNvGraphicFramePr>
            <a:graphicFrameLocks noGrp="1"/>
          </p:cNvGraphicFramePr>
          <p:nvPr>
            <p:extLst>
              <p:ext uri="{D42A27DB-BD31-4B8C-83A1-F6EECF244321}">
                <p14:modId xmlns:p14="http://schemas.microsoft.com/office/powerpoint/2010/main" val="3432474981"/>
              </p:ext>
            </p:extLst>
          </p:nvPr>
        </p:nvGraphicFramePr>
        <p:xfrm>
          <a:off x="792594" y="1052736"/>
          <a:ext cx="7578178" cy="5472608"/>
        </p:xfrm>
        <a:graphic>
          <a:graphicData uri="http://schemas.openxmlformats.org/drawingml/2006/table">
            <a:tbl>
              <a:tblPr>
                <a:tableStyleId>{5C22544A-7EE6-4342-B048-85BDC9FD1C3A}</a:tableStyleId>
              </a:tblPr>
              <a:tblGrid>
                <a:gridCol w="1777032">
                  <a:extLst>
                    <a:ext uri="{9D8B030D-6E8A-4147-A177-3AD203B41FA5}">
                      <a16:colId xmlns:a16="http://schemas.microsoft.com/office/drawing/2014/main" val="20000"/>
                    </a:ext>
                  </a:extLst>
                </a:gridCol>
                <a:gridCol w="572689">
                  <a:extLst>
                    <a:ext uri="{9D8B030D-6E8A-4147-A177-3AD203B41FA5}">
                      <a16:colId xmlns:a16="http://schemas.microsoft.com/office/drawing/2014/main" val="20001"/>
                    </a:ext>
                  </a:extLst>
                </a:gridCol>
                <a:gridCol w="572689">
                  <a:extLst>
                    <a:ext uri="{9D8B030D-6E8A-4147-A177-3AD203B41FA5}">
                      <a16:colId xmlns:a16="http://schemas.microsoft.com/office/drawing/2014/main" val="20002"/>
                    </a:ext>
                  </a:extLst>
                </a:gridCol>
                <a:gridCol w="572689">
                  <a:extLst>
                    <a:ext uri="{9D8B030D-6E8A-4147-A177-3AD203B41FA5}">
                      <a16:colId xmlns:a16="http://schemas.microsoft.com/office/drawing/2014/main" val="20003"/>
                    </a:ext>
                  </a:extLst>
                </a:gridCol>
                <a:gridCol w="572689">
                  <a:extLst>
                    <a:ext uri="{9D8B030D-6E8A-4147-A177-3AD203B41FA5}">
                      <a16:colId xmlns:a16="http://schemas.microsoft.com/office/drawing/2014/main" val="20004"/>
                    </a:ext>
                  </a:extLst>
                </a:gridCol>
                <a:gridCol w="585065">
                  <a:extLst>
                    <a:ext uri="{9D8B030D-6E8A-4147-A177-3AD203B41FA5}">
                      <a16:colId xmlns:a16="http://schemas.microsoft.com/office/drawing/2014/main" val="20005"/>
                    </a:ext>
                  </a:extLst>
                </a:gridCol>
                <a:gridCol w="585065">
                  <a:extLst>
                    <a:ext uri="{9D8B030D-6E8A-4147-A177-3AD203B41FA5}">
                      <a16:colId xmlns:a16="http://schemas.microsoft.com/office/drawing/2014/main" val="20006"/>
                    </a:ext>
                  </a:extLst>
                </a:gridCol>
                <a:gridCol w="585065">
                  <a:extLst>
                    <a:ext uri="{9D8B030D-6E8A-4147-A177-3AD203B41FA5}">
                      <a16:colId xmlns:a16="http://schemas.microsoft.com/office/drawing/2014/main" val="20007"/>
                    </a:ext>
                  </a:extLst>
                </a:gridCol>
                <a:gridCol w="585065">
                  <a:extLst>
                    <a:ext uri="{9D8B030D-6E8A-4147-A177-3AD203B41FA5}">
                      <a16:colId xmlns:a16="http://schemas.microsoft.com/office/drawing/2014/main" val="20008"/>
                    </a:ext>
                  </a:extLst>
                </a:gridCol>
                <a:gridCol w="585065">
                  <a:extLst>
                    <a:ext uri="{9D8B030D-6E8A-4147-A177-3AD203B41FA5}">
                      <a16:colId xmlns:a16="http://schemas.microsoft.com/office/drawing/2014/main" val="20009"/>
                    </a:ext>
                  </a:extLst>
                </a:gridCol>
                <a:gridCol w="585065">
                  <a:extLst>
                    <a:ext uri="{9D8B030D-6E8A-4147-A177-3AD203B41FA5}">
                      <a16:colId xmlns:a16="http://schemas.microsoft.com/office/drawing/2014/main" val="20010"/>
                    </a:ext>
                  </a:extLst>
                </a:gridCol>
              </a:tblGrid>
              <a:tr h="152401">
                <a:tc>
                  <a:txBody>
                    <a:bodyPr/>
                    <a:lstStyle/>
                    <a:p>
                      <a:pPr algn="l" fontAlgn="b"/>
                      <a:endParaRPr lang="ja-JP" altLang="en-US" sz="105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dist" fontAlgn="ctr"/>
                      <a:r>
                        <a:rPr lang="ja-JP" altLang="en-US" sz="1050" b="0" i="0" u="none" strike="noStrike" dirty="0" smtClean="0">
                          <a:solidFill>
                            <a:sysClr val="windowText" lastClr="000000"/>
                          </a:solidFill>
                          <a:effectLst/>
                          <a:latin typeface="ＭＳ Ｐゴシック"/>
                        </a:rPr>
                        <a:t>令和３年度</a:t>
                      </a:r>
                      <a:endParaRPr lang="ja-JP" altLang="en-US" sz="1050" b="0" i="0" u="none" strike="noStrike" dirty="0">
                        <a:solidFill>
                          <a:sysClr val="windowText" lastClr="000000"/>
                        </a:solidFill>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solidFill>
                            <a:sysClr val="windowText" lastClr="000000"/>
                          </a:solidFill>
                          <a:effectLst/>
                          <a:latin typeface="ＭＳ Ｐゴシック"/>
                        </a:rPr>
                        <a:t>令和４年度</a:t>
                      </a:r>
                      <a:endParaRPr lang="ja-JP" altLang="en-US" sz="1050" b="0" i="0" u="none" strike="noStrike" dirty="0">
                        <a:solidFill>
                          <a:sysClr val="windowText" lastClr="000000"/>
                        </a:solidFill>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dist" fontAlgn="ctr"/>
                      <a:endParaRPr lang="ja-JP" altLang="en-US" sz="13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solidFill>
                            <a:sysClr val="windowText" lastClr="000000"/>
                          </a:solidFill>
                          <a:effectLst/>
                          <a:latin typeface="ＭＳ Ｐゴシック"/>
                        </a:rPr>
                        <a:t>令和５年度</a:t>
                      </a:r>
                      <a:endParaRPr lang="ja-JP" altLang="en-US" sz="1050" b="0" i="0" u="none" strike="noStrike" dirty="0">
                        <a:solidFill>
                          <a:sysClr val="windowText" lastClr="000000"/>
                        </a:solidFill>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3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solidFill>
                            <a:sysClr val="windowText" lastClr="000000"/>
                          </a:solidFill>
                          <a:effectLst/>
                          <a:latin typeface="ＭＳ Ｐゴシック"/>
                        </a:rPr>
                        <a:t>令和６年度</a:t>
                      </a:r>
                      <a:endParaRPr lang="ja-JP" altLang="en-US" sz="1050" b="0" i="0" u="none" strike="noStrike" dirty="0">
                        <a:solidFill>
                          <a:sysClr val="windowText" lastClr="000000"/>
                        </a:solidFill>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dist" fontAlgn="ctr"/>
                      <a:endParaRPr lang="ja-JP" altLang="en-US" sz="15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extLst>
                  <a:ext uri="{0D108BD9-81ED-4DB2-BD59-A6C34878D82A}">
                    <a16:rowId xmlns:a16="http://schemas.microsoft.com/office/drawing/2014/main" val="10000"/>
                  </a:ext>
                </a:extLst>
              </a:tr>
              <a:tr h="268601">
                <a:tc>
                  <a:txBody>
                    <a:bodyPr/>
                    <a:lstStyle/>
                    <a:p>
                      <a:pPr algn="l" fontAlgn="b"/>
                      <a:r>
                        <a:rPr lang="ja-JP" altLang="en-US" sz="1050" u="none" strike="noStrike" dirty="0" smtClean="0">
                          <a:effectLst/>
                        </a:rPr>
                        <a:t>　　　　　　　　　　　　　実施期間</a:t>
                      </a:r>
                      <a:endParaRPr lang="en-US" altLang="ja-JP" sz="1050" u="none" strike="noStrike" baseline="0" dirty="0" smtClean="0">
                        <a:effectLst/>
                      </a:endParaRPr>
                    </a:p>
                    <a:p>
                      <a:pPr algn="l" fontAlgn="b"/>
                      <a:r>
                        <a:rPr lang="ja-JP" altLang="en-US" sz="1050" u="none" strike="noStrike" dirty="0" smtClean="0">
                          <a:effectLst/>
                        </a:rPr>
                        <a:t>業務</a:t>
                      </a:r>
                      <a:r>
                        <a:rPr lang="ja-JP" altLang="en-US" sz="1050" u="none" strike="noStrike" dirty="0">
                          <a:effectLst/>
                        </a:rPr>
                        <a:t>実施上の</a:t>
                      </a:r>
                      <a:r>
                        <a:rPr lang="ja-JP" altLang="en-US" sz="1050" u="none" strike="noStrike" dirty="0" smtClean="0">
                          <a:effectLst/>
                        </a:rPr>
                        <a:t>区分</a:t>
                      </a:r>
                      <a:endParaRPr lang="ja-JP" altLang="en-US" sz="105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ja-JP" altLang="en-US" sz="1050" b="0" i="0" u="none" strike="noStrike" dirty="0" smtClean="0">
                          <a:effectLst/>
                          <a:latin typeface="ＭＳ Ｐゴシック"/>
                        </a:rPr>
                        <a:t>開始</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9</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12</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3</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1"/>
                  </a:ext>
                </a:extLst>
              </a:tr>
              <a:tr h="96004">
                <a:tc gridSpan="11">
                  <a:txBody>
                    <a:bodyPr/>
                    <a:lstStyle/>
                    <a:p>
                      <a:pPr algn="l" fontAlgn="ctr"/>
                      <a:r>
                        <a:rPr lang="ja-JP" altLang="en-US" sz="1050" b="0" i="0" u="none" strike="noStrike" dirty="0" smtClean="0">
                          <a:effectLst/>
                          <a:latin typeface="ＭＳ Ｐゴシック"/>
                        </a:rPr>
                        <a:t>炭素循環社会モデルの構築</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729753944"/>
                  </a:ext>
                </a:extLst>
              </a:tr>
              <a:tr h="509828">
                <a:tc>
                  <a:txBody>
                    <a:bodyPr/>
                    <a:lstStyle/>
                    <a:p>
                      <a:pPr algn="l" fontAlgn="ct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①○○の検討</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②○○の評価</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275679675"/>
                  </a:ext>
                </a:extLst>
              </a:tr>
              <a:tr h="49520">
                <a:tc gridSpan="11">
                  <a:txBody>
                    <a:bodyPr/>
                    <a:lstStyle/>
                    <a:p>
                      <a:pPr algn="l" fontAlgn="ctr"/>
                      <a:r>
                        <a:rPr lang="ja-JP" altLang="en-US" sz="1050" b="0" i="0" u="none" strike="noStrike" dirty="0" smtClean="0">
                          <a:effectLst/>
                          <a:latin typeface="ＭＳ Ｐゴシック"/>
                        </a:rPr>
                        <a:t>提案するモデル</a:t>
                      </a:r>
                      <a:r>
                        <a:rPr lang="ja-JP" altLang="en-US" sz="1050" b="0" i="0" u="none" strike="noStrike" dirty="0" smtClean="0">
                          <a:solidFill>
                            <a:schemeClr val="tx1"/>
                          </a:solidFill>
                          <a:effectLst/>
                          <a:latin typeface="ＭＳ Ｐゴシック"/>
                        </a:rPr>
                        <a:t>に関する実現性の検討</a:t>
                      </a:r>
                      <a:endParaRPr lang="ja-JP" altLang="en-US" sz="1050" b="0" i="0" u="none" strike="noStrike" dirty="0">
                        <a:solidFill>
                          <a:schemeClr val="tx1"/>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530078690"/>
                  </a:ext>
                </a:extLst>
              </a:tr>
              <a:tr h="509828">
                <a:tc>
                  <a:txBody>
                    <a:bodyPr/>
                    <a:lstStyle/>
                    <a:p>
                      <a:pPr algn="l" fontAlgn="ctr"/>
                      <a:r>
                        <a:rPr lang="ja-JP" altLang="en-US" sz="1050" u="none" strike="noStrike" dirty="0" smtClean="0">
                          <a:effectLst/>
                        </a:rPr>
                        <a:t>　</a:t>
                      </a:r>
                      <a:endParaRPr lang="en-US" altLang="ja-JP" sz="1050" u="none" strike="noStrike" dirty="0" smtClean="0">
                        <a:effectLst/>
                      </a:endParaRPr>
                    </a:p>
                    <a:p>
                      <a:pPr algn="l" fontAlgn="ctr"/>
                      <a:r>
                        <a:rPr lang="ja-JP" altLang="en-US" sz="1050" u="none" strike="noStrike" dirty="0" smtClean="0">
                          <a:effectLst/>
                        </a:rPr>
                        <a:t>　</a:t>
                      </a:r>
                      <a:r>
                        <a:rPr lang="ja-JP" altLang="en-US" sz="1050" u="none" strike="noStrike" dirty="0" smtClean="0">
                          <a:solidFill>
                            <a:schemeClr val="tx1"/>
                          </a:solidFill>
                          <a:effectLst/>
                        </a:rPr>
                        <a:t>検討要素</a:t>
                      </a:r>
                      <a:r>
                        <a:rPr lang="en-US" altLang="ja-JP" sz="1050" u="none" strike="noStrike" dirty="0" smtClean="0">
                          <a:solidFill>
                            <a:schemeClr val="tx1"/>
                          </a:solidFill>
                          <a:effectLst/>
                        </a:rPr>
                        <a:t>A1</a:t>
                      </a:r>
                      <a:r>
                        <a:rPr lang="ja-JP" altLang="en-US" sz="1050" u="none" strike="noStrike" dirty="0" smtClean="0">
                          <a:solidFill>
                            <a:schemeClr val="tx1"/>
                          </a:solidFill>
                          <a:effectLst/>
                        </a:rPr>
                        <a:t>の事業</a:t>
                      </a:r>
                      <a:endParaRPr lang="en-US" altLang="ja-JP" sz="1050" u="none" strike="noStrike" dirty="0" smtClean="0">
                        <a:solidFill>
                          <a:schemeClr val="tx1"/>
                        </a:solidFill>
                        <a:effectLst/>
                      </a:endParaRPr>
                    </a:p>
                    <a:p>
                      <a:pPr algn="l" fontAlgn="ctr"/>
                      <a:r>
                        <a:rPr lang="ja-JP" altLang="en-US" sz="1050" b="0" i="0" u="none" strike="noStrike" dirty="0" smtClean="0">
                          <a:effectLst/>
                          <a:latin typeface="ＭＳ Ｐゴシック"/>
                        </a:rPr>
                        <a:t>　　①○○の設計</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②○○の製造</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2"/>
                  </a:ext>
                </a:extLst>
              </a:tr>
              <a:tr h="411832">
                <a:tc>
                  <a:txBody>
                    <a:bodyPr/>
                    <a:lstStyle/>
                    <a:p>
                      <a:pPr algn="l" fontAlgn="ctr"/>
                      <a:r>
                        <a:rPr lang="ja-JP" altLang="en-US" sz="1050" u="none" strike="noStrike" dirty="0" smtClean="0">
                          <a:solidFill>
                            <a:sysClr val="windowText" lastClr="000000"/>
                          </a:solidFill>
                          <a:effectLst/>
                        </a:rPr>
                        <a:t>　検討要素</a:t>
                      </a:r>
                      <a:r>
                        <a:rPr lang="en-US" altLang="ja-JP" sz="1050" u="none" strike="noStrike" dirty="0" smtClean="0">
                          <a:solidFill>
                            <a:sysClr val="windowText" lastClr="000000"/>
                          </a:solidFill>
                          <a:effectLst/>
                        </a:rPr>
                        <a:t>A2</a:t>
                      </a:r>
                      <a:r>
                        <a:rPr lang="ja-JP" altLang="en-US" sz="1050" u="none" strike="noStrike" dirty="0" smtClean="0">
                          <a:solidFill>
                            <a:sysClr val="windowText" lastClr="000000"/>
                          </a:solidFill>
                          <a:effectLst/>
                        </a:rPr>
                        <a:t>の事業</a:t>
                      </a:r>
                      <a:endParaRPr lang="ja-JP" altLang="en-US" sz="1050" b="0" i="0" u="none" strike="noStrike" dirty="0">
                        <a:solidFill>
                          <a:sysClr val="windowText" lastClr="00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3"/>
                  </a:ext>
                </a:extLst>
              </a:tr>
              <a:tr h="360040">
                <a:tc>
                  <a:txBody>
                    <a:bodyPr/>
                    <a:lstStyle/>
                    <a:p>
                      <a:pPr algn="l" fontAlgn="ctr"/>
                      <a:r>
                        <a:rPr lang="ja-JP" altLang="en-US" sz="1050" u="none" strike="noStrike" dirty="0" smtClean="0">
                          <a:solidFill>
                            <a:sysClr val="windowText" lastClr="000000"/>
                          </a:solidFill>
                          <a:effectLst/>
                        </a:rPr>
                        <a:t>　検討要素</a:t>
                      </a:r>
                      <a:r>
                        <a:rPr lang="en-US" altLang="ja-JP" sz="1050" u="none" strike="noStrike" dirty="0" smtClean="0">
                          <a:solidFill>
                            <a:sysClr val="windowText" lastClr="000000"/>
                          </a:solidFill>
                          <a:effectLst/>
                        </a:rPr>
                        <a:t>A3</a:t>
                      </a:r>
                      <a:r>
                        <a:rPr lang="ja-JP" altLang="en-US" sz="1050" u="none" strike="noStrike" dirty="0" smtClean="0">
                          <a:solidFill>
                            <a:sysClr val="windowText" lastClr="000000"/>
                          </a:solidFill>
                          <a:effectLst/>
                        </a:rPr>
                        <a:t>の事業</a:t>
                      </a:r>
                      <a:endParaRPr lang="ja-JP" altLang="en-US" sz="1050" b="0" i="0" u="none" strike="noStrike" dirty="0">
                        <a:solidFill>
                          <a:sysClr val="windowText" lastClr="00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4"/>
                  </a:ext>
                </a:extLst>
              </a:tr>
              <a:tr h="360040">
                <a:tc>
                  <a:txBody>
                    <a:bodyPr/>
                    <a:lstStyle/>
                    <a:p>
                      <a:pPr algn="l" fontAlgn="ctr"/>
                      <a:r>
                        <a:rPr lang="ja-JP" altLang="en-US" sz="1050" b="0" i="0" u="none" strike="noStrike" dirty="0" smtClean="0">
                          <a:solidFill>
                            <a:sysClr val="windowText" lastClr="000000"/>
                          </a:solidFill>
                          <a:effectLst/>
                          <a:latin typeface="ＭＳ Ｐゴシック"/>
                        </a:rPr>
                        <a:t>　その他の検討要素の事業</a:t>
                      </a:r>
                      <a:endParaRPr lang="ja-JP" altLang="en-US" sz="1050" b="0" i="0" u="none" strike="noStrike" dirty="0">
                        <a:solidFill>
                          <a:sysClr val="windowText" lastClr="00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709069987"/>
                  </a:ext>
                </a:extLst>
              </a:tr>
              <a:tr h="158120">
                <a:tc gridSpan="11">
                  <a:txBody>
                    <a:bodyPr/>
                    <a:lstStyle/>
                    <a:p>
                      <a:pPr algn="l" fontAlgn="ctr"/>
                      <a:r>
                        <a:rPr lang="ja-JP" altLang="en-US" sz="1050" b="0" i="0" u="none" strike="noStrike" dirty="0" smtClean="0">
                          <a:effectLst/>
                          <a:latin typeface="ＭＳ Ｐゴシック"/>
                        </a:rPr>
                        <a:t>二酸化炭素削減効果等の検証・評価</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1596505621"/>
                  </a:ext>
                </a:extLst>
              </a:tr>
              <a:tr h="648072">
                <a:tc>
                  <a:txBody>
                    <a:bodyPr/>
                    <a:lstStyle/>
                    <a:p>
                      <a:pPr algn="l" fontAlgn="ctr"/>
                      <a:r>
                        <a:rPr lang="ja-JP" altLang="en-US" sz="1050" b="0" i="0" u="none" strike="noStrike" dirty="0" smtClean="0">
                          <a:effectLst/>
                          <a:latin typeface="ＭＳ Ｐゴシック"/>
                        </a:rPr>
                        <a:t>　①○○の検討</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②○○の評価</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039240613"/>
                  </a:ext>
                </a:extLst>
              </a:tr>
              <a:tr h="62488">
                <a:tc gridSpan="11">
                  <a:txBody>
                    <a:bodyPr/>
                    <a:lstStyle/>
                    <a:p>
                      <a:pPr algn="l" fontAlgn="ctr"/>
                      <a:r>
                        <a:rPr lang="ja-JP" altLang="en-US" sz="1050" b="0" i="0" u="none" strike="noStrike" dirty="0" smtClean="0">
                          <a:effectLst/>
                          <a:latin typeface="ＭＳ Ｐゴシック"/>
                        </a:rPr>
                        <a:t>その他費用</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3566249498"/>
                  </a:ext>
                </a:extLst>
              </a:tr>
              <a:tr h="484232">
                <a:tc>
                  <a:txBody>
                    <a:bodyPr/>
                    <a:lstStyle/>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①検討会の開催</a:t>
                      </a:r>
                      <a:endParaRPr kumimoji="1" lang="en-US" altLang="ja-JP" sz="1050" b="0" i="0" u="none" strike="noStrike" kern="1200" dirty="0" smtClean="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a:t>
                      </a:r>
                      <a:r>
                        <a:rPr kumimoji="1" lang="en-US" altLang="ja-JP" sz="1050" b="0" i="0" u="none" strike="noStrike" kern="1200" dirty="0" smtClean="0">
                          <a:solidFill>
                            <a:schemeClr val="dk1"/>
                          </a:solidFill>
                          <a:effectLst/>
                          <a:latin typeface="ＭＳ Ｐゴシック"/>
                          <a:ea typeface="+mn-ea"/>
                          <a:cs typeface="+mn-cs"/>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76123598"/>
                  </a:ext>
                </a:extLst>
              </a:tr>
              <a:tr h="360040">
                <a:tc>
                  <a:txBody>
                    <a:bodyPr/>
                    <a:lstStyle/>
                    <a:p>
                      <a:pPr algn="l" fontAlgn="ctr"/>
                      <a:r>
                        <a:rPr lang="ja-JP" altLang="en-US" sz="1050" b="0" i="0" u="none" strike="noStrike" dirty="0" smtClean="0">
                          <a:effectLst/>
                          <a:latin typeface="ＭＳ Ｐゴシック"/>
                        </a:rPr>
                        <a:t>事業費合計（税込）（一般管理費を含む）（百万円）</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fontAlgn="ctr"/>
                      <a:r>
                        <a:rPr lang="ja-JP" altLang="en-US" sz="1050" b="0" i="0" u="none" strike="noStrike" dirty="0" smtClean="0">
                          <a:effectLst/>
                          <a:latin typeface="ＭＳ Ｐゴシック"/>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r>
                        <a:rPr lang="ja-JP" altLang="en-US" sz="1050" b="0" i="0" u="none" strike="noStrike" dirty="0" smtClean="0">
                          <a:effectLst/>
                          <a:latin typeface="ＭＳ Ｐゴシック"/>
                        </a:rPr>
                        <a:t>○○○</a:t>
                      </a: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6"/>
                  </a:ext>
                </a:extLst>
              </a:tr>
              <a:tr h="288032">
                <a:tc gridSpan="9">
                  <a:txBody>
                    <a:bodyPr/>
                    <a:lstStyle/>
                    <a:p>
                      <a:pPr algn="r" fontAlgn="ctr"/>
                      <a:r>
                        <a:rPr lang="ja-JP" altLang="en-US" sz="1050" b="0" i="0" u="none" strike="noStrike" dirty="0" smtClean="0">
                          <a:effectLst/>
                          <a:latin typeface="ＭＳ Ｐゴシック"/>
                        </a:rPr>
                        <a:t>総事業費（税込）（一般管理費を含む）（百万円）</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gridSpan="2">
                  <a:txBody>
                    <a:bodyPr/>
                    <a:lstStyle/>
                    <a:p>
                      <a:pPr algn="ctr" fontAlgn="ctr"/>
                      <a:r>
                        <a:rPr lang="ja-JP" altLang="en-US"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821436372"/>
                  </a:ext>
                </a:extLst>
              </a:tr>
            </a:tbl>
          </a:graphicData>
        </a:graphic>
      </p:graphicFrame>
      <p:cxnSp>
        <p:nvCxnSpPr>
          <p:cNvPr id="13" name="直線矢印コネクタ 12"/>
          <p:cNvCxnSpPr/>
          <p:nvPr/>
        </p:nvCxnSpPr>
        <p:spPr>
          <a:xfrm>
            <a:off x="2556127" y="1988840"/>
            <a:ext cx="1367924" cy="0"/>
          </a:xfrm>
          <a:prstGeom prst="straightConnector1">
            <a:avLst/>
          </a:prstGeom>
          <a:ln w="19050">
            <a:solidFill>
              <a:schemeClr val="tx1"/>
            </a:solidFill>
            <a:headEnd type="oval" w="med" len="med"/>
            <a:tailEnd type="triangle" w="med" len="med"/>
          </a:ln>
        </p:spPr>
        <p:style>
          <a:lnRef idx="1">
            <a:schemeClr val="dk1"/>
          </a:lnRef>
          <a:fillRef idx="0">
            <a:schemeClr val="dk1"/>
          </a:fillRef>
          <a:effectRef idx="0">
            <a:schemeClr val="dk1"/>
          </a:effectRef>
          <a:fontRef idx="minor">
            <a:schemeClr val="tx1"/>
          </a:fontRef>
        </p:style>
      </p:cxnSp>
      <p:sp>
        <p:nvSpPr>
          <p:cNvPr id="18" name="テキスト ボックス 37"/>
          <p:cNvSpPr txBox="1">
            <a:spLocks noChangeArrowheads="1"/>
          </p:cNvSpPr>
          <p:nvPr/>
        </p:nvSpPr>
        <p:spPr bwMode="auto">
          <a:xfrm>
            <a:off x="2700143" y="1772816"/>
            <a:ext cx="1656184" cy="2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001" dirty="0" smtClean="0">
                <a:latin typeface="ＭＳ Ｐゴシック" pitchFamily="50" charset="-128"/>
                <a:ea typeface="Meiryo UI" pitchFamily="50" charset="-128"/>
                <a:cs typeface="Meiryo UI" pitchFamily="50" charset="-128"/>
              </a:rPr>
              <a:t>①○○百万円</a:t>
            </a:r>
            <a:endParaRPr lang="en-US" altLang="ja-JP" sz="1001" dirty="0">
              <a:latin typeface="ＭＳ Ｐゴシック" pitchFamily="50" charset="-128"/>
              <a:ea typeface="Meiryo UI" pitchFamily="50" charset="-128"/>
              <a:cs typeface="Meiryo UI" pitchFamily="50" charset="-128"/>
            </a:endParaRPr>
          </a:p>
        </p:txBody>
      </p:sp>
      <p:cxnSp>
        <p:nvCxnSpPr>
          <p:cNvPr id="15" name="直線矢印コネクタ 14"/>
          <p:cNvCxnSpPr/>
          <p:nvPr/>
        </p:nvCxnSpPr>
        <p:spPr>
          <a:xfrm>
            <a:off x="3489397" y="2219178"/>
            <a:ext cx="1367924" cy="0"/>
          </a:xfrm>
          <a:prstGeom prst="straightConnector1">
            <a:avLst/>
          </a:prstGeom>
          <a:ln w="19050">
            <a:solidFill>
              <a:schemeClr val="tx1"/>
            </a:solidFill>
            <a:headEnd type="oval" w="med" len="med"/>
            <a:tailEnd type="triangle" w="med" len="med"/>
          </a:ln>
        </p:spPr>
        <p:style>
          <a:lnRef idx="1">
            <a:schemeClr val="dk1"/>
          </a:lnRef>
          <a:fillRef idx="0">
            <a:schemeClr val="dk1"/>
          </a:fillRef>
          <a:effectRef idx="0">
            <a:schemeClr val="dk1"/>
          </a:effectRef>
          <a:fontRef idx="minor">
            <a:schemeClr val="tx1"/>
          </a:fontRef>
        </p:style>
      </p:cxnSp>
      <p:sp>
        <p:nvSpPr>
          <p:cNvPr id="16" name="テキスト ボックス 37"/>
          <p:cNvSpPr txBox="1">
            <a:spLocks noChangeArrowheads="1"/>
          </p:cNvSpPr>
          <p:nvPr/>
        </p:nvSpPr>
        <p:spPr bwMode="auto">
          <a:xfrm>
            <a:off x="3561405" y="2003154"/>
            <a:ext cx="1656184" cy="2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001" dirty="0" smtClean="0">
                <a:latin typeface="ＭＳ Ｐゴシック" pitchFamily="50" charset="-128"/>
                <a:ea typeface="Meiryo UI" pitchFamily="50" charset="-128"/>
                <a:cs typeface="Meiryo UI" pitchFamily="50" charset="-128"/>
              </a:rPr>
              <a:t>②○○百万円</a:t>
            </a:r>
            <a:endParaRPr lang="en-US" altLang="ja-JP" sz="1001" dirty="0">
              <a:latin typeface="ＭＳ Ｐゴシック" pitchFamily="50" charset="-128"/>
              <a:ea typeface="Meiryo UI" pitchFamily="50" charset="-128"/>
              <a:cs typeface="Meiryo UI" pitchFamily="50" charset="-128"/>
            </a:endParaRPr>
          </a:p>
        </p:txBody>
      </p:sp>
      <p:sp>
        <p:nvSpPr>
          <p:cNvPr id="17" name="テキスト ボックス 16"/>
          <p:cNvSpPr txBox="1"/>
          <p:nvPr/>
        </p:nvSpPr>
        <p:spPr>
          <a:xfrm>
            <a:off x="89826" y="100173"/>
            <a:ext cx="1578685"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事業計画</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4" name="正方形/長方形 3"/>
          <p:cNvSpPr/>
          <p:nvPr/>
        </p:nvSpPr>
        <p:spPr>
          <a:xfrm>
            <a:off x="216179" y="488971"/>
            <a:ext cx="8748307" cy="230832"/>
          </a:xfrm>
          <a:prstGeom prst="rect">
            <a:avLst/>
          </a:prstGeom>
        </p:spPr>
        <p:txBody>
          <a:bodyPr wrap="square">
            <a:spAutoFit/>
          </a:bodyPr>
          <a:lstStyle/>
          <a:p>
            <a:endParaRPr lang="ja-JP" altLang="en-US" sz="900" i="1" dirty="0">
              <a:solidFill>
                <a:srgbClr val="FF0000"/>
              </a:solidFill>
              <a:latin typeface="ＭＳ Ｐゴシック" pitchFamily="50" charset="-128"/>
              <a:ea typeface="Meiryo UI" pitchFamily="50" charset="-128"/>
              <a:cs typeface="Meiryo UI" pitchFamily="50" charset="-128"/>
            </a:endParaRPr>
          </a:p>
        </p:txBody>
      </p:sp>
      <p:sp>
        <p:nvSpPr>
          <p:cNvPr id="19" name="テキスト ボックス 22"/>
          <p:cNvSpPr txBox="1">
            <a:spLocks noChangeArrowheads="1"/>
          </p:cNvSpPr>
          <p:nvPr/>
        </p:nvSpPr>
        <p:spPr bwMode="auto">
          <a:xfrm>
            <a:off x="216178" y="525017"/>
            <a:ext cx="87483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900" i="1" dirty="0" smtClean="0">
                <a:solidFill>
                  <a:srgbClr val="FF0000"/>
                </a:solidFill>
              </a:rPr>
              <a:t>・</a:t>
            </a:r>
            <a:r>
              <a:rPr lang="ja-JP" altLang="en-US" sz="900" i="1" dirty="0">
                <a:solidFill>
                  <a:srgbClr val="FF0000"/>
                </a:solidFill>
              </a:rPr>
              <a:t>事業全体のスケジュール及び事業費について、</a:t>
            </a:r>
            <a:r>
              <a:rPr lang="ja-JP" altLang="en-US" sz="900" i="1" dirty="0" smtClean="0">
                <a:solidFill>
                  <a:srgbClr val="FF0000"/>
                </a:solidFill>
              </a:rPr>
              <a:t>開発要素ごと</a:t>
            </a:r>
            <a:r>
              <a:rPr lang="ja-JP" altLang="en-US" sz="900" i="1" dirty="0">
                <a:solidFill>
                  <a:srgbClr val="FF0000"/>
                </a:solidFill>
              </a:rPr>
              <a:t>に記載してください。開発要素ごとの事業費は、必要に応じて</a:t>
            </a:r>
            <a:r>
              <a:rPr lang="en-US" altLang="ja-JP" sz="900" i="1" dirty="0">
                <a:solidFill>
                  <a:srgbClr val="FF0000"/>
                </a:solidFill>
              </a:rPr>
              <a:t>3</a:t>
            </a:r>
            <a:r>
              <a:rPr lang="ja-JP" altLang="en-US" sz="900" i="1" dirty="0">
                <a:solidFill>
                  <a:srgbClr val="FF0000"/>
                </a:solidFill>
              </a:rPr>
              <a:t>区分程度（設計や製造等）に分けて示すことも可とします。その場合は、細分化した各要素の事業費を</a:t>
            </a:r>
            <a:r>
              <a:rPr lang="ja-JP" altLang="en-US" sz="900" i="1" dirty="0" smtClean="0">
                <a:solidFill>
                  <a:srgbClr val="FF0000"/>
                </a:solidFill>
              </a:rPr>
              <a:t>示してくだ</a:t>
            </a:r>
            <a:r>
              <a:rPr lang="ja-JP" altLang="en-US" sz="900" i="1" dirty="0">
                <a:solidFill>
                  <a:srgbClr val="FF0000"/>
                </a:solidFill>
              </a:rPr>
              <a:t>さ</a:t>
            </a:r>
            <a:r>
              <a:rPr lang="ja-JP" altLang="en-US" sz="900" i="1" dirty="0" smtClean="0">
                <a:solidFill>
                  <a:srgbClr val="FF0000"/>
                </a:solidFill>
              </a:rPr>
              <a:t>い</a:t>
            </a:r>
            <a:r>
              <a:rPr lang="ja-JP" altLang="en-US" sz="900" i="1" dirty="0">
                <a:solidFill>
                  <a:srgbClr val="FF0000"/>
                </a:solidFill>
              </a:rPr>
              <a:t>。各行の幅は適宜変更ください。事業計画が</a:t>
            </a:r>
            <a:r>
              <a:rPr lang="en-US" altLang="ja-JP" sz="900" i="1" dirty="0">
                <a:solidFill>
                  <a:srgbClr val="FF0000"/>
                </a:solidFill>
              </a:rPr>
              <a:t>5</a:t>
            </a:r>
            <a:r>
              <a:rPr lang="ja-JP" altLang="en-US" sz="900" i="1" dirty="0">
                <a:solidFill>
                  <a:srgbClr val="FF0000"/>
                </a:solidFill>
              </a:rPr>
              <a:t>年未満の場合は、適宜</a:t>
            </a:r>
            <a:r>
              <a:rPr lang="ja-JP" altLang="en-US" sz="900" i="1" dirty="0" smtClean="0">
                <a:solidFill>
                  <a:srgbClr val="FF0000"/>
                </a:solidFill>
              </a:rPr>
              <a:t>、行を</a:t>
            </a:r>
            <a:r>
              <a:rPr lang="ja-JP" altLang="en-US" sz="900" i="1" dirty="0">
                <a:solidFill>
                  <a:srgbClr val="FF0000"/>
                </a:solidFill>
              </a:rPr>
              <a:t>削除して作成ください</a:t>
            </a:r>
            <a:r>
              <a:rPr lang="ja-JP" altLang="en-US" sz="900" i="1" dirty="0" smtClean="0">
                <a:solidFill>
                  <a:srgbClr val="FF0000"/>
                </a:solidFill>
              </a:rPr>
              <a:t>。</a:t>
            </a:r>
            <a:endParaRPr lang="en-US" altLang="ja-JP" sz="900" i="1" dirty="0">
              <a:solidFill>
                <a:srgbClr val="FF0000"/>
              </a:solidFill>
            </a:endParaRPr>
          </a:p>
        </p:txBody>
      </p:sp>
      <p:sp>
        <p:nvSpPr>
          <p:cNvPr id="21" name="Text Box 11"/>
          <p:cNvSpPr txBox="1">
            <a:spLocks noChangeArrowheads="1"/>
          </p:cNvSpPr>
          <p:nvPr/>
        </p:nvSpPr>
        <p:spPr bwMode="auto">
          <a:xfrm>
            <a:off x="1765942" y="157840"/>
            <a:ext cx="1869953" cy="253916"/>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22"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4</a:t>
            </a:r>
          </a:p>
        </p:txBody>
      </p:sp>
    </p:spTree>
    <p:extLst>
      <p:ext uri="{BB962C8B-B14F-4D97-AF65-F5344CB8AC3E}">
        <p14:creationId xmlns:p14="http://schemas.microsoft.com/office/powerpoint/2010/main" val="2879212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smtClean="0">
                <a:latin typeface="+mn-ea"/>
                <a:ea typeface="+mn-ea"/>
              </a:rPr>
              <a:t>○</a:t>
            </a:r>
            <a:r>
              <a:rPr lang="ja-JP" altLang="en-US" sz="1801" dirty="0" smtClean="0">
                <a:latin typeface="+mn-ea"/>
                <a:ea typeface="+mn-ea"/>
              </a:rPr>
              <a:t>令和３年度の目標と内容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4138143826"/>
              </p:ext>
            </p:extLst>
          </p:nvPr>
        </p:nvGraphicFramePr>
        <p:xfrm>
          <a:off x="323528" y="476680"/>
          <a:ext cx="8447698" cy="6333106"/>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chemeClr val="bg1"/>
                          </a:solidFill>
                          <a:effectLst/>
                          <a:latin typeface="ＭＳ Ｐゴシック" pitchFamily="50" charset="-128"/>
                          <a:ea typeface="Meiryo UI" pitchFamily="50" charset="-128"/>
                          <a:cs typeface="Meiryo UI" pitchFamily="50" charset="-128"/>
                        </a:rPr>
                        <a:t>令和３年度</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事業全体としての令和３年度の目標について記載してください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地域での炭素</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令和３年度の目標について、記載してください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令和３年度の目標について、記載してください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提案するモデルに関する実現性の検討</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各検討要素の応募時の準備状況（既存の類似事業との比較等）を踏まえた令和３年度の目標について、それぞれ具体的かつ定量的に（数値で）記載してください（以下同様）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実施要諦の各検討要素の内容について、具体的かつ定量的に（数値で）記載してください（以下同様）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の検討要素名を記載してください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の検討要素名を記載してください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の検討要素名を記載してください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検討事業とその実証の課題を記載してください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smtClean="0">
                <a:solidFill>
                  <a:srgbClr val="000000"/>
                </a:solidFill>
                <a:latin typeface="Arial" panose="020B0604020202020204" pitchFamily="34" charset="0"/>
                <a:cs typeface="Arial" panose="020B0604020202020204" pitchFamily="34" charset="0"/>
              </a:rPr>
              <a:t>5</a:t>
            </a:r>
            <a:endParaRPr lang="en-US" altLang="ja-JP"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9267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smtClean="0">
                <a:latin typeface="+mn-ea"/>
                <a:ea typeface="+mn-ea"/>
              </a:rPr>
              <a:t>○</a:t>
            </a:r>
            <a:r>
              <a:rPr lang="ja-JP" altLang="en-US" sz="1801" dirty="0" smtClean="0">
                <a:latin typeface="+mn-ea"/>
                <a:ea typeface="+mn-ea"/>
              </a:rPr>
              <a:t>令和４年度の目標と内容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897121400"/>
              </p:ext>
            </p:extLst>
          </p:nvPr>
        </p:nvGraphicFramePr>
        <p:xfrm>
          <a:off x="323528" y="476680"/>
          <a:ext cx="8447698" cy="6333106"/>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chemeClr val="bg1"/>
                          </a:solidFill>
                          <a:effectLst/>
                          <a:latin typeface="ＭＳ Ｐゴシック" pitchFamily="50" charset="-128"/>
                          <a:ea typeface="Meiryo UI" pitchFamily="50" charset="-128"/>
                          <a:cs typeface="Meiryo UI" pitchFamily="50" charset="-128"/>
                        </a:rPr>
                        <a:t>令和４年度</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事業全体としての令和４年度の目標について記載してください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地域での炭素循環社会モデルの提案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令和４年度の目標について、記載してください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令和４年度の目標について、記載してください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提案するモデルに関する実現性の検討</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各検討要素の応募時の準備状況（既存の類似事業との比較等）を踏まえた令和３年度の目標について、それぞれ具体的かつ定量的に（数値で）記載してください（以下同様）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実施要諦の各検討要素の内容について、具体的かつ定量的に（数値で）記載してください（以下同様）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の検討要素名を記載してください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の検討要素名を記載してください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の検討要素名を記載してください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検討事業とその実証の課題を記載してください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a:solidFill>
                  <a:srgbClr val="000000"/>
                </a:solidFill>
                <a:latin typeface="Arial" panose="020B0604020202020204" pitchFamily="34" charset="0"/>
                <a:cs typeface="Arial" panose="020B0604020202020204" pitchFamily="34" charset="0"/>
              </a:rPr>
              <a:t>6</a:t>
            </a:r>
          </a:p>
        </p:txBody>
      </p:sp>
    </p:spTree>
    <p:extLst>
      <p:ext uri="{BB962C8B-B14F-4D97-AF65-F5344CB8AC3E}">
        <p14:creationId xmlns:p14="http://schemas.microsoft.com/office/powerpoint/2010/main" val="4019392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smtClean="0">
                <a:latin typeface="+mn-ea"/>
                <a:ea typeface="+mn-ea"/>
              </a:rPr>
              <a:t>○</a:t>
            </a:r>
            <a:r>
              <a:rPr lang="ja-JP" altLang="en-US" sz="1801" dirty="0" smtClean="0">
                <a:latin typeface="+mn-ea"/>
                <a:ea typeface="+mn-ea"/>
              </a:rPr>
              <a:t>令和５年度の目標と内容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2813148860"/>
              </p:ext>
            </p:extLst>
          </p:nvPr>
        </p:nvGraphicFramePr>
        <p:xfrm>
          <a:off x="323528" y="476680"/>
          <a:ext cx="8447698" cy="6333106"/>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chemeClr val="bg1"/>
                          </a:solidFill>
                          <a:effectLst/>
                          <a:latin typeface="ＭＳ Ｐゴシック" pitchFamily="50" charset="-128"/>
                          <a:ea typeface="Meiryo UI" pitchFamily="50" charset="-128"/>
                          <a:cs typeface="Meiryo UI" pitchFamily="50" charset="-128"/>
                        </a:rPr>
                        <a:t>令和５年度</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事業全体としての令和５年度の目標について記載してください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地域での炭素循環社会モデルの提案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令和５年度の目標について、記載してください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令和５年度の目標について、記載してください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提案するモデルに関する実現性の検討</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各検討要素の応募時の準備状況（既存の類似事業との比較等）を踏まえた令和３年度の目標について、それぞれ具体的かつ定量的に（数値で）記載してください（以下同様）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実施要諦の各検討要素の内容について、具体的かつ定量的に（数値で）記載してください（以下同様）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の検討要素名を記載してください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の検討要素名を記載してください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の検討要素名を記載してください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検討事業とその実証の課題を記載してください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a:solidFill>
                  <a:srgbClr val="000000"/>
                </a:solidFill>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1902829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3716</TotalTime>
  <Words>3343</Words>
  <Application>Microsoft Office PowerPoint</Application>
  <PresentationFormat>画面に合わせる (4:3)</PresentationFormat>
  <Paragraphs>393</Paragraphs>
  <Slides>12</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12</vt:i4>
      </vt:variant>
    </vt:vector>
  </HeadingPairs>
  <TitlesOfParts>
    <vt:vector size="20" baseType="lpstr">
      <vt:lpstr>Meiryo UI</vt:lpstr>
      <vt:lpstr>ＭＳ Ｐゴシック</vt:lpstr>
      <vt:lpstr>Arial</vt:lpstr>
      <vt:lpstr>Calibri</vt:lpstr>
      <vt:lpstr>Century</vt:lpstr>
      <vt:lpstr>Office テーマ</vt:lpstr>
      <vt:lpstr>標準デザイン</vt:lpstr>
      <vt:lpstr>1_標準デザイン</vt:lpstr>
      <vt:lpstr>概要資料について ※本スライドは消去して提出してください。</vt:lpstr>
      <vt:lpstr>令和３年度二酸化炭素の資源化を通じた 炭素循環社会モデル構築促進事業</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平成28年度低炭素型浮体式洋上風力発電低コスト化・普及促進事業　中間評価様式</dc:title>
  <dc:creator>環境省　地球温暖化対策事業室</dc:creator>
  <cp:lastModifiedBy>猪狩 浩介</cp:lastModifiedBy>
  <cp:revision>197</cp:revision>
  <cp:lastPrinted>2018-03-26T02:49:03Z</cp:lastPrinted>
  <dcterms:created xsi:type="dcterms:W3CDTF">2016-02-15T04:18:28Z</dcterms:created>
  <dcterms:modified xsi:type="dcterms:W3CDTF">2021-05-20T07:18:27Z</dcterms:modified>
</cp:coreProperties>
</file>