
<file path=[Content_Types].xml><?xml version="1.0" encoding="utf-8"?>
<Types xmlns="http://schemas.openxmlformats.org/package/2006/content-types">
  <Default ContentType="application/vnd.openxmlformats-officedocument.oleObject" Extension="bin"/>
  <Default ContentType="image/x-emf" Extension="emf"/>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 id="2147483654" r:id="rId5"/>
  </p:sldMasterIdLst>
  <p:notesMasterIdLst>
    <p:notesMasterId r:id="rId16"/>
  </p:notesMasterIdLst>
  <p:handoutMasterIdLst>
    <p:handoutMasterId r:id="rId17"/>
  </p:handoutMasterIdLst>
  <p:sldIdLst>
    <p:sldId id="284" r:id="rId6"/>
    <p:sldId id="290" r:id="rId7"/>
    <p:sldId id="309" r:id="rId8"/>
    <p:sldId id="308" r:id="rId9"/>
    <p:sldId id="338" r:id="rId10"/>
    <p:sldId id="326" r:id="rId11"/>
    <p:sldId id="342" r:id="rId12"/>
    <p:sldId id="341" r:id="rId13"/>
    <p:sldId id="336" r:id="rId14"/>
    <p:sldId id="330" r:id="rId15"/>
  </p:sldIdLst>
  <p:sldSz cx="10261600" cy="7200900"/>
  <p:notesSz cx="6807200" cy="9939338"/>
  <p:custDataLst>
    <p:tags r:id="rId18"/>
  </p:custDataLst>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91" userDrawn="1">
          <p15:clr>
            <a:srgbClr val="A4A3A4"/>
          </p15:clr>
        </p15:guide>
        <p15:guide id="2" pos="323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前田 章吾" initials="前田" lastIdx="5" clrIdx="0">
    <p:extLst>
      <p:ext uri="{19B8F6BF-5375-455C-9EA6-DF929625EA0E}">
        <p15:presenceInfo xmlns:p15="http://schemas.microsoft.com/office/powerpoint/2012/main" userId="S::MAEDA47@moe.go.jp::92b1c320-309a-422b-a685-fae6a1f96cba" providerId="AD"/>
      </p:ext>
    </p:extLst>
  </p:cmAuthor>
  <p:cmAuthor id="2" name="今野 孝紀" initials="今野" lastIdx="5" clrIdx="1">
    <p:extLst>
      <p:ext uri="{19B8F6BF-5375-455C-9EA6-DF929625EA0E}">
        <p15:presenceInfo xmlns:p15="http://schemas.microsoft.com/office/powerpoint/2012/main" userId="S::KONNO19@moe.go.jp::9b0971cb-961e-4841-95e3-d1204e6419d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3399"/>
    <a:srgbClr val="DAEDEF"/>
    <a:srgbClr val="FF9900"/>
    <a:srgbClr val="FFFF66"/>
    <a:srgbClr val="99FF66"/>
    <a:srgbClr val="FFCC99"/>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3" autoAdjust="0"/>
    <p:restoredTop sz="97476" autoAdjust="0"/>
  </p:normalViewPr>
  <p:slideViewPr>
    <p:cSldViewPr snapToGrid="0">
      <p:cViewPr varScale="1">
        <p:scale>
          <a:sx n="88" d="100"/>
          <a:sy n="88" d="100"/>
        </p:scale>
        <p:origin x="816" y="84"/>
      </p:cViewPr>
      <p:guideLst>
        <p:guide orient="horz" pos="2291"/>
        <p:guide pos="323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71" d="100"/>
          <a:sy n="71" d="100"/>
        </p:scale>
        <p:origin x="2262" y="72"/>
      </p:cViewPr>
      <p:guideLst/>
    </p:cSldViewPr>
  </p:notes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notesMasters/notesMaster1.xml" Type="http://schemas.openxmlformats.org/officeDocument/2006/relationships/notesMaster"/><Relationship Id="rId17" Target="handoutMasters/handoutMaster1.xml" Type="http://schemas.openxmlformats.org/officeDocument/2006/relationships/handoutMaster"/><Relationship Id="rId18" Target="tags/tag1.xml" Type="http://schemas.openxmlformats.org/officeDocument/2006/relationships/tags"/><Relationship Id="rId19" Target="commentAuthors.xml" Type="http://schemas.openxmlformats.org/officeDocument/2006/relationships/commentAuthors"/><Relationship Id="rId2" Target="../customXml/item2.xml" Type="http://schemas.openxmlformats.org/officeDocument/2006/relationships/customXml"/><Relationship Id="rId20" Target="presProps.xml" Type="http://schemas.openxmlformats.org/officeDocument/2006/relationships/presProps"/><Relationship Id="rId21" Target="viewProps.xml" Type="http://schemas.openxmlformats.org/officeDocument/2006/relationships/viewProps"/><Relationship Id="rId22" Target="theme/theme1.xml" Type="http://schemas.openxmlformats.org/officeDocument/2006/relationships/theme"/><Relationship Id="rId23" Target="tableStyles.xml" Type="http://schemas.openxmlformats.org/officeDocument/2006/relationships/tableStyles"/><Relationship Id="rId3" Target="../customXml/item3.xml" Type="http://schemas.openxmlformats.org/officeDocument/2006/relationships/customXml"/><Relationship Id="rId4" Target="slideMasters/slideMaster1.xml" Type="http://schemas.openxmlformats.org/officeDocument/2006/relationships/slideMaster"/><Relationship Id="rId5" Target="slideMasters/slideMaster2.xml" Type="http://schemas.openxmlformats.org/officeDocument/2006/relationships/slideMaster"/><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1" y="0"/>
            <a:ext cx="2951163" cy="496888"/>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7" name="Rectangle 3"/>
          <p:cNvSpPr>
            <a:spLocks noGrp="1" noChangeArrowheads="1"/>
          </p:cNvSpPr>
          <p:nvPr>
            <p:ph type="dt" sz="quarter" idx="1"/>
          </p:nvPr>
        </p:nvSpPr>
        <p:spPr bwMode="auto">
          <a:xfrm>
            <a:off x="3854451" y="0"/>
            <a:ext cx="2951163" cy="496888"/>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1748" name="Rectangle 4"/>
          <p:cNvSpPr>
            <a:spLocks noGrp="1" noChangeArrowheads="1"/>
          </p:cNvSpPr>
          <p:nvPr>
            <p:ph type="ftr" sz="quarter" idx="2"/>
          </p:nvPr>
        </p:nvSpPr>
        <p:spPr bwMode="auto">
          <a:xfrm>
            <a:off x="1" y="9440864"/>
            <a:ext cx="2951163" cy="496887"/>
          </a:xfrm>
          <a:prstGeom prst="rect">
            <a:avLst/>
          </a:prstGeom>
          <a:noFill/>
          <a:ln w="9525">
            <a:noFill/>
            <a:miter lim="800000"/>
            <a:headEnd/>
            <a:tailEnd/>
          </a:ln>
          <a:effectLst/>
        </p:spPr>
        <p:txBody>
          <a:bodyPr vert="horz" wrap="square" lIns="92206" tIns="46104" rIns="92206" bIns="46104"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9" name="Rectangle 5"/>
          <p:cNvSpPr>
            <a:spLocks noGrp="1" noChangeArrowheads="1"/>
          </p:cNvSpPr>
          <p:nvPr>
            <p:ph type="sldNum" sz="quarter" idx="3"/>
          </p:nvPr>
        </p:nvSpPr>
        <p:spPr bwMode="auto">
          <a:xfrm>
            <a:off x="3854451" y="9440864"/>
            <a:ext cx="2951163" cy="496887"/>
          </a:xfrm>
          <a:prstGeom prst="rect">
            <a:avLst/>
          </a:prstGeom>
          <a:noFill/>
          <a:ln w="9525">
            <a:noFill/>
            <a:miter lim="800000"/>
            <a:headEnd/>
            <a:tailEnd/>
          </a:ln>
          <a:effectLst/>
        </p:spPr>
        <p:txBody>
          <a:bodyPr vert="horz" wrap="square" lIns="92206" tIns="46104" rIns="92206" bIns="46104" numCol="1" anchor="b" anchorCtr="0" compatLnSpc="1">
            <a:prstTxWarp prst="textNoShape">
              <a:avLst/>
            </a:prstTxWarp>
          </a:bodyPr>
          <a:lstStyle>
            <a:lvl1pPr algn="r" eaLnBrk="1" hangingPunct="1">
              <a:defRPr sz="1200"/>
            </a:lvl1pPr>
          </a:lstStyle>
          <a:p>
            <a:pPr>
              <a:defRPr/>
            </a:pPr>
            <a:fld id="{60FE5D3D-7DD9-46AC-BD1D-C07A3096CB87}"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1" y="0"/>
            <a:ext cx="2951163" cy="496888"/>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699" name="Rectangle 3"/>
          <p:cNvSpPr>
            <a:spLocks noGrp="1" noChangeArrowheads="1"/>
          </p:cNvSpPr>
          <p:nvPr>
            <p:ph type="dt" idx="1"/>
          </p:nvPr>
        </p:nvSpPr>
        <p:spPr bwMode="auto">
          <a:xfrm>
            <a:off x="3854451" y="0"/>
            <a:ext cx="2951163" cy="496888"/>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747713" y="744538"/>
            <a:ext cx="5313362"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79451" y="4721225"/>
            <a:ext cx="5448300" cy="4473575"/>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9702" name="Rectangle 6"/>
          <p:cNvSpPr>
            <a:spLocks noGrp="1" noChangeArrowheads="1"/>
          </p:cNvSpPr>
          <p:nvPr>
            <p:ph type="ftr" sz="quarter" idx="4"/>
          </p:nvPr>
        </p:nvSpPr>
        <p:spPr bwMode="auto">
          <a:xfrm>
            <a:off x="1" y="9440864"/>
            <a:ext cx="2951163" cy="496887"/>
          </a:xfrm>
          <a:prstGeom prst="rect">
            <a:avLst/>
          </a:prstGeom>
          <a:noFill/>
          <a:ln w="9525">
            <a:noFill/>
            <a:miter lim="800000"/>
            <a:headEnd/>
            <a:tailEnd/>
          </a:ln>
          <a:effectLst/>
        </p:spPr>
        <p:txBody>
          <a:bodyPr vert="horz" wrap="square" lIns="92206" tIns="46104" rIns="92206" bIns="46104"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703" name="Rectangle 7"/>
          <p:cNvSpPr>
            <a:spLocks noGrp="1" noChangeArrowheads="1"/>
          </p:cNvSpPr>
          <p:nvPr>
            <p:ph type="sldNum" sz="quarter" idx="5"/>
          </p:nvPr>
        </p:nvSpPr>
        <p:spPr bwMode="auto">
          <a:xfrm>
            <a:off x="3854451" y="9440864"/>
            <a:ext cx="2951163" cy="496887"/>
          </a:xfrm>
          <a:prstGeom prst="rect">
            <a:avLst/>
          </a:prstGeom>
          <a:noFill/>
          <a:ln w="9525">
            <a:noFill/>
            <a:miter lim="800000"/>
            <a:headEnd/>
            <a:tailEnd/>
          </a:ln>
          <a:effectLst/>
        </p:spPr>
        <p:txBody>
          <a:bodyPr vert="horz" wrap="square" lIns="92206" tIns="46104" rIns="92206" bIns="46104" numCol="1" anchor="b" anchorCtr="0" compatLnSpc="1">
            <a:prstTxWarp prst="textNoShape">
              <a:avLst/>
            </a:prstTxWarp>
          </a:bodyPr>
          <a:lstStyle>
            <a:lvl1pPr algn="r" eaLnBrk="1" hangingPunct="1">
              <a:defRPr sz="1200"/>
            </a:lvl1pPr>
          </a:lstStyle>
          <a:p>
            <a:pPr>
              <a:defRPr/>
            </a:pPr>
            <a:fld id="{D53635EE-C09C-468A-9F09-C623A2EEF7C7}" type="slidenum">
              <a:rPr lang="en-US" altLang="ja-JP"/>
              <a:pPr>
                <a:defRPr/>
              </a:pPr>
              <a:t>‹#›</a:t>
            </a:fld>
            <a:endParaRPr lang="en-US" altLang="ja-JP"/>
          </a:p>
        </p:txBody>
      </p:sp>
    </p:spTree>
    <p:extLst>
      <p:ext uri="{BB962C8B-B14F-4D97-AF65-F5344CB8AC3E}">
        <p14:creationId xmlns:p14="http://schemas.microsoft.com/office/powerpoint/2010/main" val="13430784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713"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0938"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313"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3275"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04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76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48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20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5E5D45C6-4C32-47C2-A07C-B29C3FD8179A}"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93561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713"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0938"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313"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3275"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04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76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48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20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E3EABD48-6AB8-4CD2-A176-0F3A0A396AAC}"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693943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713"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0938"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313"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3275"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04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76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48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20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4C486B27-80A6-4C9C-960E-3BC0597844F0}"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26059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713"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0938"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313"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3275"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04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76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48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20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4C486B27-80A6-4C9C-960E-3BC0597844F0}"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96516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713"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0938"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313"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3275"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04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76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48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20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4C486B27-80A6-4C9C-960E-3BC0597844F0}" type="slidenum">
              <a:rPr lang="en-US" altLang="ja-JP" smtClean="0">
                <a:ea typeface="ＭＳ Ｐゴシック" panose="020B0600070205080204" pitchFamily="50" charset="-128"/>
              </a:rPr>
              <a:pPr>
                <a:spcBef>
                  <a:spcPct val="0"/>
                </a:spcBef>
              </a:pPr>
              <a:t>6</a:t>
            </a:fld>
            <a:endParaRPr lang="en-US" altLang="ja-JP">
              <a:ea typeface="ＭＳ Ｐゴシック" panose="020B0600070205080204" pitchFamily="50" charset="-128"/>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634293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713"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0938"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313"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3275"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04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76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48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20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4C486B27-80A6-4C9C-960E-3BC0597844F0}" type="slidenum">
              <a:rPr lang="en-US" altLang="ja-JP" smtClean="0">
                <a:ea typeface="ＭＳ Ｐゴシック" panose="020B0600070205080204" pitchFamily="50" charset="-128"/>
              </a:rPr>
              <a:pPr>
                <a:spcBef>
                  <a:spcPct val="0"/>
                </a:spcBef>
              </a:pPr>
              <a:t>7</a:t>
            </a:fld>
            <a:endParaRPr lang="en-US" altLang="ja-JP">
              <a:ea typeface="ＭＳ Ｐゴシック" panose="020B0600070205080204" pitchFamily="50" charset="-128"/>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111214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713"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0938"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313"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3275"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04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76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48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20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F905E9C2-6F2F-4BD5-8430-B4314C17F8E5}" type="slidenum">
              <a:rPr lang="en-US" altLang="ja-JP" smtClean="0">
                <a:ea typeface="ＭＳ Ｐゴシック" panose="020B0600070205080204" pitchFamily="50" charset="-128"/>
              </a:rPr>
              <a:pPr>
                <a:spcBef>
                  <a:spcPct val="0"/>
                </a:spcBef>
              </a:pPr>
              <a:t>8</a:t>
            </a:fld>
            <a:endParaRPr lang="en-US" altLang="ja-JP">
              <a:ea typeface="ＭＳ Ｐゴシック" panose="020B0600070205080204" pitchFamily="50"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21920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713"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0938"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313"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3275"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04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76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48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20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F905E9C2-6F2F-4BD5-8430-B4314C17F8E5}" type="slidenum">
              <a:rPr lang="en-US" altLang="ja-JP" smtClean="0">
                <a:ea typeface="ＭＳ Ｐゴシック" panose="020B0600070205080204" pitchFamily="50" charset="-128"/>
              </a:rPr>
              <a:pPr>
                <a:spcBef>
                  <a:spcPct val="0"/>
                </a:spcBef>
              </a:pPr>
              <a:t>9</a:t>
            </a:fld>
            <a:endParaRPr lang="en-US" altLang="ja-JP">
              <a:ea typeface="ＭＳ Ｐゴシック" panose="020B0600070205080204" pitchFamily="50"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615325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713"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0938"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313"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3275"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04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76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48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20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F905E9C2-6F2F-4BD5-8430-B4314C17F8E5}" type="slidenum">
              <a:rPr lang="en-US" altLang="ja-JP" smtClean="0">
                <a:ea typeface="ＭＳ Ｐゴシック" panose="020B0600070205080204" pitchFamily="50" charset="-128"/>
              </a:rPr>
              <a:pPr>
                <a:spcBef>
                  <a:spcPct val="0"/>
                </a:spcBef>
              </a:pPr>
              <a:t>10</a:t>
            </a:fld>
            <a:endParaRPr lang="en-US" altLang="ja-JP">
              <a:ea typeface="ＭＳ Ｐゴシック" panose="020B0600070205080204" pitchFamily="50"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6827281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737F71-D96C-13C1-2F67-D70EDA3EE5D4}"/>
              </a:ext>
            </a:extLst>
          </p:cNvPr>
          <p:cNvSpPr>
            <a:spLocks noGrp="1"/>
          </p:cNvSpPr>
          <p:nvPr>
            <p:ph type="ctrTitle"/>
          </p:nvPr>
        </p:nvSpPr>
        <p:spPr>
          <a:xfrm>
            <a:off x="1282700" y="1177925"/>
            <a:ext cx="7696200" cy="250825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9415DCB-7485-3CAE-4302-BA8349796918}"/>
              </a:ext>
            </a:extLst>
          </p:cNvPr>
          <p:cNvSpPr>
            <a:spLocks noGrp="1"/>
          </p:cNvSpPr>
          <p:nvPr>
            <p:ph type="subTitle" idx="1"/>
          </p:nvPr>
        </p:nvSpPr>
        <p:spPr>
          <a:xfrm>
            <a:off x="1282700" y="3781425"/>
            <a:ext cx="7696200" cy="17399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79F8E3B-CC0D-C1C8-9590-439A8FAC36B2}"/>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28E89E8C-35F5-C346-730F-41B563A30C7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190597B-7965-1D5E-A3E0-FB8DEDA71A23}"/>
              </a:ext>
            </a:extLst>
          </p:cNvPr>
          <p:cNvSpPr>
            <a:spLocks noGrp="1"/>
          </p:cNvSpPr>
          <p:nvPr>
            <p:ph type="sldNum" sz="quarter" idx="12"/>
          </p:nvPr>
        </p:nvSpPr>
        <p:spPr/>
        <p:txBody>
          <a:bodyPr/>
          <a:lstStyle/>
          <a:p>
            <a:fld id="{46DC96F4-1F48-4DFF-A60D-9C25F9C9A505}" type="slidenum">
              <a:rPr kumimoji="1" lang="ja-JP" altLang="en-US" smtClean="0"/>
              <a:t>‹#›</a:t>
            </a:fld>
            <a:endParaRPr kumimoji="1" lang="ja-JP" altLang="en-US"/>
          </a:p>
        </p:txBody>
      </p:sp>
    </p:spTree>
    <p:extLst>
      <p:ext uri="{BB962C8B-B14F-4D97-AF65-F5344CB8AC3E}">
        <p14:creationId xmlns:p14="http://schemas.microsoft.com/office/powerpoint/2010/main" val="242171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B8D93B-1584-CB58-43C0-12A3CEA5D87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179B18D-305C-B5EC-0EB6-0C6541DF5B5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99B00B0-AACE-0B9A-678A-37CBF55DDCCC}"/>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59EB3C91-1208-C2A6-3933-65B4A162B03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F75A478-F22B-B70E-502B-0B120A3B3443}"/>
              </a:ext>
            </a:extLst>
          </p:cNvPr>
          <p:cNvSpPr>
            <a:spLocks noGrp="1"/>
          </p:cNvSpPr>
          <p:nvPr>
            <p:ph type="sldNum" sz="quarter" idx="12"/>
          </p:nvPr>
        </p:nvSpPr>
        <p:spPr/>
        <p:txBody>
          <a:bodyPr/>
          <a:lstStyle/>
          <a:p>
            <a:fld id="{46DC96F4-1F48-4DFF-A60D-9C25F9C9A505}" type="slidenum">
              <a:rPr kumimoji="1" lang="ja-JP" altLang="en-US" smtClean="0"/>
              <a:t>‹#›</a:t>
            </a:fld>
            <a:endParaRPr kumimoji="1" lang="ja-JP" altLang="en-US"/>
          </a:p>
        </p:txBody>
      </p:sp>
    </p:spTree>
    <p:extLst>
      <p:ext uri="{BB962C8B-B14F-4D97-AF65-F5344CB8AC3E}">
        <p14:creationId xmlns:p14="http://schemas.microsoft.com/office/powerpoint/2010/main" val="2950999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7571507-2CB0-2234-B45C-8B85D3284CD6}"/>
              </a:ext>
            </a:extLst>
          </p:cNvPr>
          <p:cNvSpPr>
            <a:spLocks noGrp="1"/>
          </p:cNvSpPr>
          <p:nvPr>
            <p:ph type="title" orient="vert"/>
          </p:nvPr>
        </p:nvSpPr>
        <p:spPr>
          <a:xfrm>
            <a:off x="7343775" y="384175"/>
            <a:ext cx="2212975" cy="6102350"/>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F550702-519D-0AED-5427-6C4E5E7911F7}"/>
              </a:ext>
            </a:extLst>
          </p:cNvPr>
          <p:cNvSpPr>
            <a:spLocks noGrp="1"/>
          </p:cNvSpPr>
          <p:nvPr>
            <p:ph type="body" orient="vert" idx="1"/>
          </p:nvPr>
        </p:nvSpPr>
        <p:spPr>
          <a:xfrm>
            <a:off x="704850" y="384175"/>
            <a:ext cx="6486525" cy="610235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F069ED3-53E1-65F4-0C10-29CC39022351}"/>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F704874E-564B-DFD4-B1D7-C45766A5D9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5BB45E0-AB4F-3F2E-B304-7024D3351FB3}"/>
              </a:ext>
            </a:extLst>
          </p:cNvPr>
          <p:cNvSpPr>
            <a:spLocks noGrp="1"/>
          </p:cNvSpPr>
          <p:nvPr>
            <p:ph type="sldNum" sz="quarter" idx="12"/>
          </p:nvPr>
        </p:nvSpPr>
        <p:spPr/>
        <p:txBody>
          <a:bodyPr/>
          <a:lstStyle/>
          <a:p>
            <a:fld id="{46DC96F4-1F48-4DFF-A60D-9C25F9C9A505}" type="slidenum">
              <a:rPr kumimoji="1" lang="ja-JP" altLang="en-US" smtClean="0"/>
              <a:t>‹#›</a:t>
            </a:fld>
            <a:endParaRPr kumimoji="1" lang="ja-JP" altLang="en-US"/>
          </a:p>
        </p:txBody>
      </p:sp>
    </p:spTree>
    <p:extLst>
      <p:ext uri="{BB962C8B-B14F-4D97-AF65-F5344CB8AC3E}">
        <p14:creationId xmlns:p14="http://schemas.microsoft.com/office/powerpoint/2010/main" val="3791670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938" y="2236788"/>
            <a:ext cx="8721725" cy="1543050"/>
          </a:xfrm>
        </p:spPr>
        <p:txBody>
          <a:bodyPr/>
          <a:lstStyle/>
          <a:p>
            <a:r>
              <a:rPr lang="ja-JP" altLang="en-US"/>
              <a:t>マスタ タイトルの書式設定</a:t>
            </a:r>
          </a:p>
        </p:txBody>
      </p:sp>
      <p:sp>
        <p:nvSpPr>
          <p:cNvPr id="3" name="サブタイトル 2"/>
          <p:cNvSpPr>
            <a:spLocks noGrp="1"/>
          </p:cNvSpPr>
          <p:nvPr>
            <p:ph type="subTitle" idx="1"/>
          </p:nvPr>
        </p:nvSpPr>
        <p:spPr>
          <a:xfrm>
            <a:off x="1539875" y="4079875"/>
            <a:ext cx="7181850" cy="1841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xfrm>
            <a:off x="7354888" y="6557963"/>
            <a:ext cx="2393950" cy="500062"/>
          </a:xfrm>
          <a:prstGeom prst="rect">
            <a:avLst/>
          </a:prstGeom>
          <a:ln/>
        </p:spPr>
        <p:txBody>
          <a:bodyPr/>
          <a:lstStyle>
            <a:lvl1pPr>
              <a:defRPr/>
            </a:lvl1pPr>
          </a:lstStyle>
          <a:p>
            <a:pPr>
              <a:defRPr/>
            </a:pPr>
            <a:fld id="{573D1E61-EF22-4D08-9D3F-DEEA0F20DC7C}" type="slidenum">
              <a:rPr lang="en-US" altLang="ja-JP"/>
              <a:pPr>
                <a:defRPr/>
              </a:pPr>
              <a:t>‹#›</a:t>
            </a:fld>
            <a:endParaRPr lang="en-US" altLang="ja-JP"/>
          </a:p>
        </p:txBody>
      </p:sp>
      <p:sp>
        <p:nvSpPr>
          <p:cNvPr id="7" name="AutoShape 58">
            <a:extLst>
              <a:ext uri="{FF2B5EF4-FFF2-40B4-BE49-F238E27FC236}">
                <a16:creationId xmlns:a16="http://schemas.microsoft.com/office/drawing/2014/main" id="{D748AA8F-EBBB-21B8-00EE-35A541D8795A}"/>
              </a:ext>
            </a:extLst>
          </p:cNvPr>
          <p:cNvSpPr>
            <a:spLocks noChangeArrowheads="1"/>
          </p:cNvSpPr>
          <p:nvPr userDrawn="1"/>
        </p:nvSpPr>
        <p:spPr bwMode="auto">
          <a:xfrm>
            <a:off x="127793" y="223158"/>
            <a:ext cx="10006013" cy="6860222"/>
          </a:xfrm>
          <a:prstGeom prst="roundRect">
            <a:avLst>
              <a:gd name="adj" fmla="val 2213"/>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en-US" altLang="ja-JP" sz="1800" b="1" u="sng" dirty="0">
              <a:latin typeface="+mj-ea"/>
            </a:endParaRPr>
          </a:p>
        </p:txBody>
      </p:sp>
    </p:spTree>
    <p:extLst>
      <p:ext uri="{BB962C8B-B14F-4D97-AF65-F5344CB8AC3E}">
        <p14:creationId xmlns:p14="http://schemas.microsoft.com/office/powerpoint/2010/main" val="3213266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xfrm>
            <a:off x="7354888" y="6557963"/>
            <a:ext cx="2393950" cy="500062"/>
          </a:xfrm>
          <a:prstGeom prst="rect">
            <a:avLst/>
          </a:prstGeom>
          <a:ln/>
        </p:spPr>
        <p:txBody>
          <a:bodyPr/>
          <a:lstStyle>
            <a:lvl1pPr>
              <a:defRPr/>
            </a:lvl1pPr>
          </a:lstStyle>
          <a:p>
            <a:pPr>
              <a:defRPr/>
            </a:pPr>
            <a:fld id="{EA8192D1-B08C-406E-BBB4-9B601292F037}" type="slidenum">
              <a:rPr lang="en-US" altLang="ja-JP"/>
              <a:pPr>
                <a:defRPr/>
              </a:pPr>
              <a:t>‹#›</a:t>
            </a:fld>
            <a:endParaRPr lang="en-US" altLang="ja-JP"/>
          </a:p>
        </p:txBody>
      </p:sp>
    </p:spTree>
    <p:extLst>
      <p:ext uri="{BB962C8B-B14F-4D97-AF65-F5344CB8AC3E}">
        <p14:creationId xmlns:p14="http://schemas.microsoft.com/office/powerpoint/2010/main" val="3407408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71B385-E3F7-B522-2937-789452C3F74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8F0CCAD-DF0A-F46C-0588-68F3F11222E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40ECD03-66CE-E6F2-D024-1645A358FCB9}"/>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84EEFB56-8BFA-5F2B-55C8-778FB643D70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D207931-60C0-E8D7-E1EF-EF4312B1BCAB}"/>
              </a:ext>
            </a:extLst>
          </p:cNvPr>
          <p:cNvSpPr>
            <a:spLocks noGrp="1"/>
          </p:cNvSpPr>
          <p:nvPr>
            <p:ph type="sldNum" sz="quarter" idx="12"/>
          </p:nvPr>
        </p:nvSpPr>
        <p:spPr/>
        <p:txBody>
          <a:bodyPr/>
          <a:lstStyle/>
          <a:p>
            <a:fld id="{46DC96F4-1F48-4DFF-A60D-9C25F9C9A505}" type="slidenum">
              <a:rPr kumimoji="1" lang="ja-JP" altLang="en-US" smtClean="0"/>
              <a:t>‹#›</a:t>
            </a:fld>
            <a:endParaRPr kumimoji="1" lang="ja-JP" altLang="en-US"/>
          </a:p>
        </p:txBody>
      </p:sp>
    </p:spTree>
    <p:extLst>
      <p:ext uri="{BB962C8B-B14F-4D97-AF65-F5344CB8AC3E}">
        <p14:creationId xmlns:p14="http://schemas.microsoft.com/office/powerpoint/2010/main" val="4066685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B4DA97-765E-70CC-84CB-34D4C9560BFF}"/>
              </a:ext>
            </a:extLst>
          </p:cNvPr>
          <p:cNvSpPr>
            <a:spLocks noGrp="1"/>
          </p:cNvSpPr>
          <p:nvPr>
            <p:ph type="title"/>
          </p:nvPr>
        </p:nvSpPr>
        <p:spPr>
          <a:xfrm>
            <a:off x="700088" y="1795463"/>
            <a:ext cx="8850312" cy="2995612"/>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008DC3E-CB57-71CA-3788-2C08A725D6D9}"/>
              </a:ext>
            </a:extLst>
          </p:cNvPr>
          <p:cNvSpPr>
            <a:spLocks noGrp="1"/>
          </p:cNvSpPr>
          <p:nvPr>
            <p:ph type="body" idx="1"/>
          </p:nvPr>
        </p:nvSpPr>
        <p:spPr>
          <a:xfrm>
            <a:off x="700088" y="4819650"/>
            <a:ext cx="8850312" cy="157480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ED747A8-2CE4-ED28-4AAD-9E590C05B4B6}"/>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28AA3383-CA14-21C2-F448-796EB30340F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9A49288-86C7-317F-C18F-9B35EF3F3F74}"/>
              </a:ext>
            </a:extLst>
          </p:cNvPr>
          <p:cNvSpPr>
            <a:spLocks noGrp="1"/>
          </p:cNvSpPr>
          <p:nvPr>
            <p:ph type="sldNum" sz="quarter" idx="12"/>
          </p:nvPr>
        </p:nvSpPr>
        <p:spPr/>
        <p:txBody>
          <a:bodyPr/>
          <a:lstStyle/>
          <a:p>
            <a:fld id="{46DC96F4-1F48-4DFF-A60D-9C25F9C9A505}" type="slidenum">
              <a:rPr kumimoji="1" lang="ja-JP" altLang="en-US" smtClean="0"/>
              <a:t>‹#›</a:t>
            </a:fld>
            <a:endParaRPr kumimoji="1" lang="ja-JP" altLang="en-US"/>
          </a:p>
        </p:txBody>
      </p:sp>
    </p:spTree>
    <p:extLst>
      <p:ext uri="{BB962C8B-B14F-4D97-AF65-F5344CB8AC3E}">
        <p14:creationId xmlns:p14="http://schemas.microsoft.com/office/powerpoint/2010/main" val="526161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C00BA4-DF2C-91C0-5A0F-454E051B8E9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D2703A9-5931-C9A3-5AE4-7382301B1275}"/>
              </a:ext>
            </a:extLst>
          </p:cNvPr>
          <p:cNvSpPr>
            <a:spLocks noGrp="1"/>
          </p:cNvSpPr>
          <p:nvPr>
            <p:ph sz="half" idx="1"/>
          </p:nvPr>
        </p:nvSpPr>
        <p:spPr>
          <a:xfrm>
            <a:off x="704850" y="1917700"/>
            <a:ext cx="4349750" cy="456882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AED650C-3ACC-5C91-1580-83F4AD20E84D}"/>
              </a:ext>
            </a:extLst>
          </p:cNvPr>
          <p:cNvSpPr>
            <a:spLocks noGrp="1"/>
          </p:cNvSpPr>
          <p:nvPr>
            <p:ph sz="half" idx="2"/>
          </p:nvPr>
        </p:nvSpPr>
        <p:spPr>
          <a:xfrm>
            <a:off x="5207000" y="1917700"/>
            <a:ext cx="4349750" cy="456882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AD104B3-44C4-03A3-1CBC-AA82C05065C1}"/>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2906E6B7-A9D4-AE14-A34F-9E5636D8DA8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DFDCB3E-DD47-9400-D724-F05A8FCAE11D}"/>
              </a:ext>
            </a:extLst>
          </p:cNvPr>
          <p:cNvSpPr>
            <a:spLocks noGrp="1"/>
          </p:cNvSpPr>
          <p:nvPr>
            <p:ph type="sldNum" sz="quarter" idx="12"/>
          </p:nvPr>
        </p:nvSpPr>
        <p:spPr/>
        <p:txBody>
          <a:bodyPr/>
          <a:lstStyle/>
          <a:p>
            <a:fld id="{46DC96F4-1F48-4DFF-A60D-9C25F9C9A505}" type="slidenum">
              <a:rPr kumimoji="1" lang="ja-JP" altLang="en-US" smtClean="0"/>
              <a:t>‹#›</a:t>
            </a:fld>
            <a:endParaRPr kumimoji="1" lang="ja-JP" altLang="en-US"/>
          </a:p>
        </p:txBody>
      </p:sp>
    </p:spTree>
    <p:extLst>
      <p:ext uri="{BB962C8B-B14F-4D97-AF65-F5344CB8AC3E}">
        <p14:creationId xmlns:p14="http://schemas.microsoft.com/office/powerpoint/2010/main" val="2175838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317873-B96B-5415-C9C7-CF1C93859C0B}"/>
              </a:ext>
            </a:extLst>
          </p:cNvPr>
          <p:cNvSpPr>
            <a:spLocks noGrp="1"/>
          </p:cNvSpPr>
          <p:nvPr>
            <p:ph type="title"/>
          </p:nvPr>
        </p:nvSpPr>
        <p:spPr>
          <a:xfrm>
            <a:off x="706438" y="384175"/>
            <a:ext cx="8850312" cy="1390650"/>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5A20A22-29B4-575B-3719-AF408E60F6C7}"/>
              </a:ext>
            </a:extLst>
          </p:cNvPr>
          <p:cNvSpPr>
            <a:spLocks noGrp="1"/>
          </p:cNvSpPr>
          <p:nvPr>
            <p:ph type="body" idx="1"/>
          </p:nvPr>
        </p:nvSpPr>
        <p:spPr>
          <a:xfrm>
            <a:off x="706438" y="1765300"/>
            <a:ext cx="4341812" cy="8651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A9B1F68-CBBD-4476-D88F-D163B8AC9B99}"/>
              </a:ext>
            </a:extLst>
          </p:cNvPr>
          <p:cNvSpPr>
            <a:spLocks noGrp="1"/>
          </p:cNvSpPr>
          <p:nvPr>
            <p:ph sz="half" idx="2"/>
          </p:nvPr>
        </p:nvSpPr>
        <p:spPr>
          <a:xfrm>
            <a:off x="706438" y="2630488"/>
            <a:ext cx="4341812" cy="386873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9F67BB5-A6FA-11A7-E074-2E30D5D4420B}"/>
              </a:ext>
            </a:extLst>
          </p:cNvPr>
          <p:cNvSpPr>
            <a:spLocks noGrp="1"/>
          </p:cNvSpPr>
          <p:nvPr>
            <p:ph type="body" sz="quarter" idx="3"/>
          </p:nvPr>
        </p:nvSpPr>
        <p:spPr>
          <a:xfrm>
            <a:off x="5194300" y="1765300"/>
            <a:ext cx="4362450" cy="8651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1016227-2341-DB9E-83CE-A8EAF952B4CD}"/>
              </a:ext>
            </a:extLst>
          </p:cNvPr>
          <p:cNvSpPr>
            <a:spLocks noGrp="1"/>
          </p:cNvSpPr>
          <p:nvPr>
            <p:ph sz="quarter" idx="4"/>
          </p:nvPr>
        </p:nvSpPr>
        <p:spPr>
          <a:xfrm>
            <a:off x="5194300" y="2630488"/>
            <a:ext cx="4362450" cy="386873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6F24DC3-0A46-3525-777F-805357376016}"/>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id="{E5C76BEA-FCA3-E70B-041A-FEBEC874985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102393C-411C-FF2C-51B4-C121D856EFC5}"/>
              </a:ext>
            </a:extLst>
          </p:cNvPr>
          <p:cNvSpPr>
            <a:spLocks noGrp="1"/>
          </p:cNvSpPr>
          <p:nvPr>
            <p:ph type="sldNum" sz="quarter" idx="12"/>
          </p:nvPr>
        </p:nvSpPr>
        <p:spPr/>
        <p:txBody>
          <a:bodyPr/>
          <a:lstStyle/>
          <a:p>
            <a:fld id="{46DC96F4-1F48-4DFF-A60D-9C25F9C9A505}" type="slidenum">
              <a:rPr kumimoji="1" lang="ja-JP" altLang="en-US" smtClean="0"/>
              <a:t>‹#›</a:t>
            </a:fld>
            <a:endParaRPr kumimoji="1" lang="ja-JP" altLang="en-US"/>
          </a:p>
        </p:txBody>
      </p:sp>
    </p:spTree>
    <p:extLst>
      <p:ext uri="{BB962C8B-B14F-4D97-AF65-F5344CB8AC3E}">
        <p14:creationId xmlns:p14="http://schemas.microsoft.com/office/powerpoint/2010/main" val="425667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9C4ABE-C676-1FB4-71DC-F473B046B95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ED62B32-75DD-6B7D-FD5B-7CA377578E87}"/>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904F8663-F325-516F-77FF-4BE8CB87D05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B47F35F-8FCF-2754-8EB1-12C0AEAAB108}"/>
              </a:ext>
            </a:extLst>
          </p:cNvPr>
          <p:cNvSpPr>
            <a:spLocks noGrp="1"/>
          </p:cNvSpPr>
          <p:nvPr>
            <p:ph type="sldNum" sz="quarter" idx="12"/>
          </p:nvPr>
        </p:nvSpPr>
        <p:spPr/>
        <p:txBody>
          <a:bodyPr/>
          <a:lstStyle/>
          <a:p>
            <a:fld id="{46DC96F4-1F48-4DFF-A60D-9C25F9C9A505}" type="slidenum">
              <a:rPr kumimoji="1" lang="ja-JP" altLang="en-US" smtClean="0"/>
              <a:t>‹#›</a:t>
            </a:fld>
            <a:endParaRPr kumimoji="1" lang="ja-JP" altLang="en-US"/>
          </a:p>
        </p:txBody>
      </p:sp>
    </p:spTree>
    <p:extLst>
      <p:ext uri="{BB962C8B-B14F-4D97-AF65-F5344CB8AC3E}">
        <p14:creationId xmlns:p14="http://schemas.microsoft.com/office/powerpoint/2010/main" val="3495236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A954941-2D4E-13EF-A9C5-81E2C3D63BF4}"/>
              </a:ext>
            </a:extLst>
          </p:cNvPr>
          <p:cNvSpPr>
            <a:spLocks noGrp="1"/>
          </p:cNvSpPr>
          <p:nvPr>
            <p:ph type="dt" sz="half" idx="10"/>
          </p:nvPr>
        </p:nvSpPr>
        <p:spPr/>
        <p:txBody>
          <a:bodyPr/>
          <a:lstStyle/>
          <a:p>
            <a:endParaRPr kumimoji="1" lang="ja-JP" altLang="en-US"/>
          </a:p>
        </p:txBody>
      </p:sp>
      <p:sp>
        <p:nvSpPr>
          <p:cNvPr id="3" name="フッター プレースホルダー 2">
            <a:extLst>
              <a:ext uri="{FF2B5EF4-FFF2-40B4-BE49-F238E27FC236}">
                <a16:creationId xmlns:a16="http://schemas.microsoft.com/office/drawing/2014/main" id="{6FBB32ED-AD55-CEAC-5D7A-D392ECF4B48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0559AB4-32C9-5FA3-E378-52A507FB37D5}"/>
              </a:ext>
            </a:extLst>
          </p:cNvPr>
          <p:cNvSpPr>
            <a:spLocks noGrp="1"/>
          </p:cNvSpPr>
          <p:nvPr>
            <p:ph type="sldNum" sz="quarter" idx="12"/>
          </p:nvPr>
        </p:nvSpPr>
        <p:spPr/>
        <p:txBody>
          <a:bodyPr/>
          <a:lstStyle/>
          <a:p>
            <a:fld id="{46DC96F4-1F48-4DFF-A60D-9C25F9C9A505}" type="slidenum">
              <a:rPr kumimoji="1" lang="ja-JP" altLang="en-US" smtClean="0"/>
              <a:t>‹#›</a:t>
            </a:fld>
            <a:endParaRPr kumimoji="1" lang="ja-JP" altLang="en-US"/>
          </a:p>
        </p:txBody>
      </p:sp>
    </p:spTree>
    <p:extLst>
      <p:ext uri="{BB962C8B-B14F-4D97-AF65-F5344CB8AC3E}">
        <p14:creationId xmlns:p14="http://schemas.microsoft.com/office/powerpoint/2010/main" val="3459648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C8DF80-BB9C-8B98-743A-2794889A1DA1}"/>
              </a:ext>
            </a:extLst>
          </p:cNvPr>
          <p:cNvSpPr>
            <a:spLocks noGrp="1"/>
          </p:cNvSpPr>
          <p:nvPr>
            <p:ph type="title"/>
          </p:nvPr>
        </p:nvSpPr>
        <p:spPr>
          <a:xfrm>
            <a:off x="706438" y="479425"/>
            <a:ext cx="3309937" cy="1681163"/>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A0334C7-2A70-D2AA-0BF0-C78F6AA4C2C7}"/>
              </a:ext>
            </a:extLst>
          </p:cNvPr>
          <p:cNvSpPr>
            <a:spLocks noGrp="1"/>
          </p:cNvSpPr>
          <p:nvPr>
            <p:ph idx="1"/>
          </p:nvPr>
        </p:nvSpPr>
        <p:spPr>
          <a:xfrm>
            <a:off x="4362450" y="1036638"/>
            <a:ext cx="5194300" cy="5118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A328033-3B29-3664-DA4E-AA8AD9771CB8}"/>
              </a:ext>
            </a:extLst>
          </p:cNvPr>
          <p:cNvSpPr>
            <a:spLocks noGrp="1"/>
          </p:cNvSpPr>
          <p:nvPr>
            <p:ph type="body" sz="half" idx="2"/>
          </p:nvPr>
        </p:nvSpPr>
        <p:spPr>
          <a:xfrm>
            <a:off x="706438" y="2160588"/>
            <a:ext cx="3309937" cy="40020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2E36C92-6588-5230-9682-F52110A98DD2}"/>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7C75E0D9-D43C-4962-1675-1835103ABE4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57E675A-D0BE-9E8A-3DD0-9303C3B98801}"/>
              </a:ext>
            </a:extLst>
          </p:cNvPr>
          <p:cNvSpPr>
            <a:spLocks noGrp="1"/>
          </p:cNvSpPr>
          <p:nvPr>
            <p:ph type="sldNum" sz="quarter" idx="12"/>
          </p:nvPr>
        </p:nvSpPr>
        <p:spPr/>
        <p:txBody>
          <a:bodyPr/>
          <a:lstStyle/>
          <a:p>
            <a:fld id="{46DC96F4-1F48-4DFF-A60D-9C25F9C9A505}" type="slidenum">
              <a:rPr kumimoji="1" lang="ja-JP" altLang="en-US" smtClean="0"/>
              <a:t>‹#›</a:t>
            </a:fld>
            <a:endParaRPr kumimoji="1" lang="ja-JP" altLang="en-US"/>
          </a:p>
        </p:txBody>
      </p:sp>
    </p:spTree>
    <p:extLst>
      <p:ext uri="{BB962C8B-B14F-4D97-AF65-F5344CB8AC3E}">
        <p14:creationId xmlns:p14="http://schemas.microsoft.com/office/powerpoint/2010/main" val="154455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B3EA3E-94F0-D1E7-272A-5990D47BE86F}"/>
              </a:ext>
            </a:extLst>
          </p:cNvPr>
          <p:cNvSpPr>
            <a:spLocks noGrp="1"/>
          </p:cNvSpPr>
          <p:nvPr>
            <p:ph type="title"/>
          </p:nvPr>
        </p:nvSpPr>
        <p:spPr>
          <a:xfrm>
            <a:off x="706438" y="479425"/>
            <a:ext cx="3309937" cy="1681163"/>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0C3997A-C1E9-0E5A-94D1-5FAEA01AC636}"/>
              </a:ext>
            </a:extLst>
          </p:cNvPr>
          <p:cNvSpPr>
            <a:spLocks noGrp="1"/>
          </p:cNvSpPr>
          <p:nvPr>
            <p:ph type="pic" idx="1"/>
          </p:nvPr>
        </p:nvSpPr>
        <p:spPr>
          <a:xfrm>
            <a:off x="4362450" y="1036638"/>
            <a:ext cx="5194300" cy="5118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DEB3105-86D6-9008-10EB-AFE5031E8C38}"/>
              </a:ext>
            </a:extLst>
          </p:cNvPr>
          <p:cNvSpPr>
            <a:spLocks noGrp="1"/>
          </p:cNvSpPr>
          <p:nvPr>
            <p:ph type="body" sz="half" idx="2"/>
          </p:nvPr>
        </p:nvSpPr>
        <p:spPr>
          <a:xfrm>
            <a:off x="706438" y="2160588"/>
            <a:ext cx="3309937" cy="40020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47FE22C-C485-DF39-22CB-0133E158DF97}"/>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4167A084-DF30-0E4D-176A-6CC895B48CA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87318DF-B25C-ED36-97C5-9C65EB6BE4EB}"/>
              </a:ext>
            </a:extLst>
          </p:cNvPr>
          <p:cNvSpPr>
            <a:spLocks noGrp="1"/>
          </p:cNvSpPr>
          <p:nvPr>
            <p:ph type="sldNum" sz="quarter" idx="12"/>
          </p:nvPr>
        </p:nvSpPr>
        <p:spPr/>
        <p:txBody>
          <a:bodyPr/>
          <a:lstStyle/>
          <a:p>
            <a:fld id="{46DC96F4-1F48-4DFF-A60D-9C25F9C9A505}" type="slidenum">
              <a:rPr kumimoji="1" lang="ja-JP" altLang="en-US" smtClean="0"/>
              <a:t>‹#›</a:t>
            </a:fld>
            <a:endParaRPr kumimoji="1" lang="ja-JP" altLang="en-US"/>
          </a:p>
        </p:txBody>
      </p:sp>
    </p:spTree>
    <p:extLst>
      <p:ext uri="{BB962C8B-B14F-4D97-AF65-F5344CB8AC3E}">
        <p14:creationId xmlns:p14="http://schemas.microsoft.com/office/powerpoint/2010/main" val="3407440719"/>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2" Target="../slideLayouts/slideLayout13.xml" Type="http://schemas.openxmlformats.org/officeDocument/2006/relationships/slideLayout"/><Relationship Id="rId3" Target="../theme/theme2.xml" Type="http://schemas.openxmlformats.org/officeDocument/2006/relationships/theme"/><Relationship Id="rId4" Target="../tags/tag2.xml" Type="http://schemas.openxmlformats.org/officeDocument/2006/relationships/tags"/><Relationship Id="rId5" Target="../tags/tag3.xml" Type="http://schemas.openxmlformats.org/officeDocument/2006/relationships/tags"/><Relationship Id="rId6" Target="../embeddings/oleObject1.bin" Type="http://schemas.openxmlformats.org/officeDocument/2006/relationships/oleObject"/><Relationship Id="rId7" Target="../media/image1.emf" Type="http://schemas.openxmlformats.org/officeDocument/2006/relationships/image"/></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4DA7E20-35D6-6E24-1DFB-60DA4095BA9D}"/>
              </a:ext>
            </a:extLst>
          </p:cNvPr>
          <p:cNvSpPr>
            <a:spLocks noGrp="1"/>
          </p:cNvSpPr>
          <p:nvPr>
            <p:ph type="title"/>
          </p:nvPr>
        </p:nvSpPr>
        <p:spPr>
          <a:xfrm>
            <a:off x="704850" y="384175"/>
            <a:ext cx="8851900" cy="139065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6C0F468-E2B1-9DFE-30A2-04EDF4348EDE}"/>
              </a:ext>
            </a:extLst>
          </p:cNvPr>
          <p:cNvSpPr>
            <a:spLocks noGrp="1"/>
          </p:cNvSpPr>
          <p:nvPr>
            <p:ph type="body" idx="1"/>
          </p:nvPr>
        </p:nvSpPr>
        <p:spPr>
          <a:xfrm>
            <a:off x="704850" y="1917700"/>
            <a:ext cx="8851900" cy="4568825"/>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D35E0A1-C848-87D8-9E46-76847CEBF6C0}"/>
              </a:ext>
            </a:extLst>
          </p:cNvPr>
          <p:cNvSpPr>
            <a:spLocks noGrp="1"/>
          </p:cNvSpPr>
          <p:nvPr>
            <p:ph type="dt" sz="half" idx="2"/>
          </p:nvPr>
        </p:nvSpPr>
        <p:spPr>
          <a:xfrm>
            <a:off x="704850" y="6673850"/>
            <a:ext cx="2309813" cy="38417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a:extLst>
              <a:ext uri="{FF2B5EF4-FFF2-40B4-BE49-F238E27FC236}">
                <a16:creationId xmlns:a16="http://schemas.microsoft.com/office/drawing/2014/main" id="{C969BE3C-A39C-149D-1DF8-79CF26326D48}"/>
              </a:ext>
            </a:extLst>
          </p:cNvPr>
          <p:cNvSpPr>
            <a:spLocks noGrp="1"/>
          </p:cNvSpPr>
          <p:nvPr>
            <p:ph type="ftr" sz="quarter" idx="3"/>
          </p:nvPr>
        </p:nvSpPr>
        <p:spPr>
          <a:xfrm>
            <a:off x="3398838" y="6673850"/>
            <a:ext cx="3463925"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64D8720-97D8-802D-7996-AD9E324A9174}"/>
              </a:ext>
            </a:extLst>
          </p:cNvPr>
          <p:cNvSpPr>
            <a:spLocks noGrp="1"/>
          </p:cNvSpPr>
          <p:nvPr>
            <p:ph type="sldNum" sz="quarter" idx="4"/>
          </p:nvPr>
        </p:nvSpPr>
        <p:spPr>
          <a:xfrm>
            <a:off x="7246938" y="6673850"/>
            <a:ext cx="2309812"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46DC96F4-1F48-4DFF-A60D-9C25F9C9A505}" type="slidenum">
              <a:rPr kumimoji="1" lang="ja-JP" altLang="en-US" smtClean="0"/>
              <a:t>‹#›</a:t>
            </a:fld>
            <a:endParaRPr kumimoji="1" lang="ja-JP" altLang="en-US"/>
          </a:p>
        </p:txBody>
      </p:sp>
    </p:spTree>
    <p:extLst>
      <p:ext uri="{BB962C8B-B14F-4D97-AF65-F5344CB8AC3E}">
        <p14:creationId xmlns:p14="http://schemas.microsoft.com/office/powerpoint/2010/main" val="484020568"/>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オブジェクト 2" hidden="1"/>
          <p:cNvGraphicFramePr>
            <a:graphicFrameLocks noChangeAspect="1"/>
          </p:cNvGraphicFramePr>
          <p:nvPr userDrawn="1">
            <p:custDataLst>
              <p:tags r:id="rId4"/>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6" imgW="360" imgH="360" progId="TCLayout.ActiveDocument.1">
                  <p:embed/>
                </p:oleObj>
              </mc:Choice>
              <mc:Fallback>
                <p:oleObj name="think-cell スライド" r:id="rId6" imgW="360" imgH="360" progId="TCLayout.ActiveDocument.1">
                  <p:embed/>
                  <p:pic>
                    <p:nvPicPr>
                      <p:cNvPr id="1026" name="オブジェクト 2" hidden="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7" name="正方形/長方形 1" hidden="1"/>
          <p:cNvSpPr>
            <a:spLocks noChangeArrowheads="1"/>
          </p:cNvSpPr>
          <p:nvPr userDrawn="1">
            <p:custDataLst>
              <p:tags r:id="rId5"/>
            </p:custDataLst>
          </p:nvPr>
        </p:nvSpPr>
        <p:spPr bwMode="auto">
          <a:xfrm>
            <a:off x="0" y="0"/>
            <a:ext cx="158750" cy="158750"/>
          </a:xfrm>
          <a:prstGeom prst="rect">
            <a:avLst/>
          </a:prstGeom>
          <a:gradFill rotWithShape="0">
            <a:gsLst>
              <a:gs pos="0">
                <a:schemeClr val="bg1"/>
              </a:gs>
              <a:gs pos="100000">
                <a:schemeClr val="accent1"/>
              </a:gs>
            </a:gsLst>
            <a:path path="rect">
              <a:fillToRect l="50000" t="50000" r="50000" b="50000"/>
            </a:path>
          </a:gradFill>
          <a:ln w="9525" algn="ctr">
            <a:solidFill>
              <a:schemeClr val="tx1"/>
            </a:solidFill>
            <a:round/>
            <a:headEnd/>
            <a:tailEnd/>
          </a:ln>
        </p:spPr>
        <p:txBody>
          <a:bodyPr wrap="none" lIns="0" tIns="0" rIns="0" bIns="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sz="4800">
              <a:sym typeface="Arial" panose="020B0604020202020204" pitchFamily="34" charset="0"/>
            </a:endParaRPr>
          </a:p>
        </p:txBody>
      </p:sp>
      <p:sp>
        <p:nvSpPr>
          <p:cNvPr id="1028" name="Rectangle 2"/>
          <p:cNvSpPr>
            <a:spLocks noGrp="1" noChangeArrowheads="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ctr" anchorCtr="0" compatLnSpc="1">
            <a:prstTxWarp prst="textNoShape">
              <a:avLst/>
            </a:prstTxWarp>
          </a:bodyPr>
          <a:lstStyle/>
          <a:p>
            <a:pPr lvl="0"/>
            <a:r>
              <a:rPr lang="ja-JP" altLang="en-US"/>
              <a:t>マスタ タイトルの書式設定</a:t>
            </a:r>
          </a:p>
        </p:txBody>
      </p:sp>
      <p:sp>
        <p:nvSpPr>
          <p:cNvPr id="1029" name="Rectangle 3"/>
          <p:cNvSpPr>
            <a:spLocks noGrp="1" noChangeArrowheads="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04" name="Rectangle 4"/>
          <p:cNvSpPr>
            <a:spLocks noGrp="1" noChangeArrowheads="1"/>
          </p:cNvSpPr>
          <p:nvPr>
            <p:ph type="dt" sz="half" idx="2"/>
          </p:nvPr>
        </p:nvSpPr>
        <p:spPr bwMode="auto">
          <a:xfrm>
            <a:off x="512763"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eaLnBrk="1" hangingPunct="1">
              <a:defRPr sz="1500">
                <a:latin typeface="Arial" charset="0"/>
                <a:ea typeface="ＭＳ Ｐゴシック" charset="-128"/>
              </a:defRPr>
            </a:lvl1pPr>
          </a:lstStyle>
          <a:p>
            <a:pPr>
              <a:defRPr/>
            </a:pPr>
            <a:endParaRPr lang="en-US" altLang="ja-JP"/>
          </a:p>
        </p:txBody>
      </p:sp>
      <p:sp>
        <p:nvSpPr>
          <p:cNvPr id="25605" name="Rectangle 5"/>
          <p:cNvSpPr>
            <a:spLocks noGrp="1" noChangeArrowheads="1"/>
          </p:cNvSpPr>
          <p:nvPr>
            <p:ph type="ftr" sz="quarter" idx="3"/>
          </p:nvPr>
        </p:nvSpPr>
        <p:spPr bwMode="auto">
          <a:xfrm>
            <a:off x="3506788" y="6557963"/>
            <a:ext cx="3248025"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ctr" eaLnBrk="1" hangingPunct="1">
              <a:defRPr sz="1500">
                <a:latin typeface="Arial" charset="0"/>
                <a:ea typeface="ＭＳ Ｐゴシック" charset="-128"/>
              </a:defRPr>
            </a:lvl1pPr>
          </a:lstStyle>
          <a:p>
            <a:pPr>
              <a:defRPr/>
            </a:pPr>
            <a:endParaRPr lang="en-US" altLang="ja-JP"/>
          </a:p>
        </p:txBody>
      </p:sp>
      <p:sp>
        <p:nvSpPr>
          <p:cNvPr id="25606" name="Rectangle 6"/>
          <p:cNvSpPr>
            <a:spLocks noGrp="1" noChangeArrowheads="1"/>
          </p:cNvSpPr>
          <p:nvPr>
            <p:ph type="sldNum" sz="quarter" idx="4"/>
          </p:nvPr>
        </p:nvSpPr>
        <p:spPr bwMode="auto">
          <a:xfrm>
            <a:off x="7354888"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r" eaLnBrk="1" hangingPunct="1">
              <a:defRPr sz="1500"/>
            </a:lvl1pPr>
          </a:lstStyle>
          <a:p>
            <a:pPr>
              <a:defRPr/>
            </a:pPr>
            <a:fld id="{C1F943F9-0A92-4612-9DDD-B08824550703}"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Lst>
  <p:hf sldNum="0" hdr="0" ftr="0" dt="0"/>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11213" indent="-312738" algn="l" defTabSz="998538" rtl="0" eaLnBrk="0" fontAlgn="base" hangingPunct="0">
        <a:spcBef>
          <a:spcPct val="20000"/>
        </a:spcBef>
        <a:spcAft>
          <a:spcPct val="0"/>
        </a:spcAft>
        <a:buChar char="–"/>
        <a:defRPr kumimoji="1" sz="3100">
          <a:solidFill>
            <a:schemeClr val="tx1"/>
          </a:solidFill>
          <a:latin typeface="+mn-lt"/>
          <a:ea typeface="+mn-ea"/>
        </a:defRPr>
      </a:lvl2pPr>
      <a:lvl3pPr marL="1247775" indent="-249238"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49238"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49238" algn="l" defTabSz="998538" rtl="0" fontAlgn="base">
        <a:spcBef>
          <a:spcPct val="20000"/>
        </a:spcBef>
        <a:spcAft>
          <a:spcPct val="0"/>
        </a:spcAft>
        <a:buChar char="»"/>
        <a:defRPr kumimoji="1" sz="2200">
          <a:solidFill>
            <a:schemeClr val="tx1"/>
          </a:solidFill>
          <a:latin typeface="+mn-lt"/>
          <a:ea typeface="+mn-ea"/>
        </a:defRPr>
      </a:lvl6pPr>
      <a:lvl7pPr marL="3159125" indent="-249238" algn="l" defTabSz="998538" rtl="0" fontAlgn="base">
        <a:spcBef>
          <a:spcPct val="20000"/>
        </a:spcBef>
        <a:spcAft>
          <a:spcPct val="0"/>
        </a:spcAft>
        <a:buChar char="»"/>
        <a:defRPr kumimoji="1" sz="2200">
          <a:solidFill>
            <a:schemeClr val="tx1"/>
          </a:solidFill>
          <a:latin typeface="+mn-lt"/>
          <a:ea typeface="+mn-ea"/>
        </a:defRPr>
      </a:lvl7pPr>
      <a:lvl8pPr marL="3616325" indent="-249238" algn="l" defTabSz="998538" rtl="0" fontAlgn="base">
        <a:spcBef>
          <a:spcPct val="20000"/>
        </a:spcBef>
        <a:spcAft>
          <a:spcPct val="0"/>
        </a:spcAft>
        <a:buChar char="»"/>
        <a:defRPr kumimoji="1" sz="2200">
          <a:solidFill>
            <a:schemeClr val="tx1"/>
          </a:solidFill>
          <a:latin typeface="+mn-lt"/>
          <a:ea typeface="+mn-ea"/>
        </a:defRPr>
      </a:lvl8pPr>
      <a:lvl9pPr marL="4073525" indent="-249238" algn="l" defTabSz="998538"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tags/tag4.xml" Type="http://schemas.openxmlformats.org/officeDocument/2006/relationships/tags"/><Relationship Id="rId2" Target="../slideLayouts/slideLayout13.xml" Type="http://schemas.openxmlformats.org/officeDocument/2006/relationships/slideLayout"/><Relationship Id="rId3" Target="../embeddings/oleObject2.bin" Type="http://schemas.openxmlformats.org/officeDocument/2006/relationships/oleObject"/><Relationship Id="rId4" Target="../media/image2.emf" Type="http://schemas.openxmlformats.org/officeDocument/2006/relationships/image"/></Relationships>
</file>

<file path=ppt/slides/_rels/slide10.xml.rels><?xml version="1.0" encoding="UTF-8" standalone="yes"?><Relationships xmlns="http://schemas.openxmlformats.org/package/2006/relationships"><Relationship Id="rId1" Target="../tags/tag12.xml" Type="http://schemas.openxmlformats.org/officeDocument/2006/relationships/tags"/><Relationship Id="rId2" Target="../slideLayouts/slideLayout12.xml" Type="http://schemas.openxmlformats.org/officeDocument/2006/relationships/slideLayout"/><Relationship Id="rId3" Target="../notesSlides/notesSlide9.xml" Type="http://schemas.openxmlformats.org/officeDocument/2006/relationships/notesSlide"/><Relationship Id="rId4" Target="../embeddings/oleObject9.bin" Type="http://schemas.openxmlformats.org/officeDocument/2006/relationships/oleObject"/><Relationship Id="rId5" Target="../media/image3.emf"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2.xml" Type="http://schemas.openxmlformats.org/officeDocument/2006/relationships/slideLayout"/><Relationship Id="rId2" Target="../notesSlides/notesSlide1.xml" Type="http://schemas.openxmlformats.org/officeDocument/2006/relationships/notesSlide"/><Relationship Id="rId3" Target="mailto:mmmmmmm@mm.mm.jp" TargetMode="External" Type="http://schemas.openxmlformats.org/officeDocument/2006/relationships/hyperlink"/></Relationships>
</file>

<file path=ppt/slides/_rels/slide3.xml.rels><?xml version="1.0" encoding="UTF-8" standalone="yes"?><Relationships xmlns="http://schemas.openxmlformats.org/package/2006/relationships"><Relationship Id="rId1" Target="../tags/tag5.xml" Type="http://schemas.openxmlformats.org/officeDocument/2006/relationships/tags"/><Relationship Id="rId2" Target="../slideLayouts/slideLayout12.xml" Type="http://schemas.openxmlformats.org/officeDocument/2006/relationships/slideLayout"/><Relationship Id="rId3" Target="../notesSlides/notesSlide2.xml" Type="http://schemas.openxmlformats.org/officeDocument/2006/relationships/notesSlide"/><Relationship Id="rId4" Target="../embeddings/oleObject3.bin" Type="http://schemas.openxmlformats.org/officeDocument/2006/relationships/oleObject"/><Relationship Id="rId5" Target="../media/image3.emf" Type="http://schemas.openxmlformats.org/officeDocument/2006/relationships/image"/></Relationships>
</file>

<file path=ppt/slides/_rels/slide4.xml.rels><?xml version="1.0" encoding="UTF-8" standalone="yes"?><Relationships xmlns="http://schemas.openxmlformats.org/package/2006/relationships"><Relationship Id="rId1" Target="../tags/tag6.xml" Type="http://schemas.openxmlformats.org/officeDocument/2006/relationships/tags"/><Relationship Id="rId2" Target="../slideLayouts/slideLayout12.xml" Type="http://schemas.openxmlformats.org/officeDocument/2006/relationships/slideLayout"/><Relationship Id="rId3" Target="../notesSlides/notesSlide3.xml" Type="http://schemas.openxmlformats.org/officeDocument/2006/relationships/notesSlide"/><Relationship Id="rId4" Target="../embeddings/oleObject4.bin" Type="http://schemas.openxmlformats.org/officeDocument/2006/relationships/oleObject"/><Relationship Id="rId5" Target="../media/image3.emf" Type="http://schemas.openxmlformats.org/officeDocument/2006/relationships/image"/></Relationships>
</file>

<file path=ppt/slides/_rels/slide5.xml.rels><?xml version="1.0" encoding="UTF-8" standalone="yes"?><Relationships xmlns="http://schemas.openxmlformats.org/package/2006/relationships"><Relationship Id="rId1" Target="../tags/tag7.xml" Type="http://schemas.openxmlformats.org/officeDocument/2006/relationships/tags"/><Relationship Id="rId2" Target="../slideLayouts/slideLayout12.xml" Type="http://schemas.openxmlformats.org/officeDocument/2006/relationships/slideLayout"/><Relationship Id="rId3" Target="../notesSlides/notesSlide4.xml" Type="http://schemas.openxmlformats.org/officeDocument/2006/relationships/notesSlide"/><Relationship Id="rId4" Target="../embeddings/oleObject5.bin" Type="http://schemas.openxmlformats.org/officeDocument/2006/relationships/oleObject"/><Relationship Id="rId5" Target="../media/image3.emf" Type="http://schemas.openxmlformats.org/officeDocument/2006/relationships/image"/></Relationships>
</file>

<file path=ppt/slides/_rels/slide6.xml.rels><?xml version="1.0" encoding="UTF-8" standalone="yes"?><Relationships xmlns="http://schemas.openxmlformats.org/package/2006/relationships"><Relationship Id="rId1" Target="../tags/tag8.xml" Type="http://schemas.openxmlformats.org/officeDocument/2006/relationships/tags"/><Relationship Id="rId2" Target="../slideLayouts/slideLayout12.xml" Type="http://schemas.openxmlformats.org/officeDocument/2006/relationships/slideLayout"/><Relationship Id="rId3" Target="../notesSlides/notesSlide5.xml" Type="http://schemas.openxmlformats.org/officeDocument/2006/relationships/notesSlide"/><Relationship Id="rId4" Target="../embeddings/oleObject6.bin" Type="http://schemas.openxmlformats.org/officeDocument/2006/relationships/oleObject"/><Relationship Id="rId5" Target="../media/image3.emf" Type="http://schemas.openxmlformats.org/officeDocument/2006/relationships/image"/></Relationships>
</file>

<file path=ppt/slides/_rels/slide7.xml.rels><?xml version="1.0" encoding="UTF-8" standalone="yes"?><Relationships xmlns="http://schemas.openxmlformats.org/package/2006/relationships"><Relationship Id="rId1" Target="../tags/tag9.xml" Type="http://schemas.openxmlformats.org/officeDocument/2006/relationships/tags"/><Relationship Id="rId2" Target="../slideLayouts/slideLayout12.xml" Type="http://schemas.openxmlformats.org/officeDocument/2006/relationships/slideLayout"/><Relationship Id="rId3" Target="../notesSlides/notesSlide6.xml" Type="http://schemas.openxmlformats.org/officeDocument/2006/relationships/notesSlide"/><Relationship Id="rId4" Target="../embeddings/oleObject6.bin" Type="http://schemas.openxmlformats.org/officeDocument/2006/relationships/oleObject"/><Relationship Id="rId5" Target="../media/image3.emf" Type="http://schemas.openxmlformats.org/officeDocument/2006/relationships/image"/></Relationships>
</file>

<file path=ppt/slides/_rels/slide8.xml.rels><?xml version="1.0" encoding="UTF-8" standalone="yes"?><Relationships xmlns="http://schemas.openxmlformats.org/package/2006/relationships"><Relationship Id="rId1" Target="../tags/tag10.xml" Type="http://schemas.openxmlformats.org/officeDocument/2006/relationships/tags"/><Relationship Id="rId2" Target="../slideLayouts/slideLayout12.xml" Type="http://schemas.openxmlformats.org/officeDocument/2006/relationships/slideLayout"/><Relationship Id="rId3" Target="../notesSlides/notesSlide7.xml" Type="http://schemas.openxmlformats.org/officeDocument/2006/relationships/notesSlide"/><Relationship Id="rId4" Target="../embeddings/oleObject7.bin" Type="http://schemas.openxmlformats.org/officeDocument/2006/relationships/oleObject"/><Relationship Id="rId5" Target="../media/image3.emf" Type="http://schemas.openxmlformats.org/officeDocument/2006/relationships/image"/></Relationships>
</file>

<file path=ppt/slides/_rels/slide9.xml.rels><?xml version="1.0" encoding="UTF-8" standalone="yes"?><Relationships xmlns="http://schemas.openxmlformats.org/package/2006/relationships"><Relationship Id="rId1" Target="../tags/tag11.xml" Type="http://schemas.openxmlformats.org/officeDocument/2006/relationships/tags"/><Relationship Id="rId2" Target="../slideLayouts/slideLayout12.xml" Type="http://schemas.openxmlformats.org/officeDocument/2006/relationships/slideLayout"/><Relationship Id="rId3" Target="../notesSlides/notesSlide8.xml" Type="http://schemas.openxmlformats.org/officeDocument/2006/relationships/notesSlide"/><Relationship Id="rId4" Target="../embeddings/oleObject8.bin" Type="http://schemas.openxmlformats.org/officeDocument/2006/relationships/oleObject"/><Relationship Id="rId5" Target="../media/image3.emf"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E7D50ACD-EC54-446F-84DA-7926A15D246A}"/>
              </a:ext>
            </a:extLst>
          </p:cNvPr>
          <p:cNvGraphicFramePr>
            <a:graphicFrameLocks noChangeAspect="1"/>
          </p:cNvGraphicFramePr>
          <p:nvPr>
            <p:custDataLst>
              <p:tags r:id="rId1"/>
            </p:custDataLst>
            <p:extLst>
              <p:ext uri="{D42A27DB-BD31-4B8C-83A1-F6EECF244321}">
                <p14:modId xmlns:p14="http://schemas.microsoft.com/office/powerpoint/2010/main" val="34185188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53" progId="TCLayout.ActiveDocument.1">
                  <p:embed/>
                </p:oleObj>
              </mc:Choice>
              <mc:Fallback>
                <p:oleObj name="think-cell スライド" r:id="rId3" imgW="353" imgH="353" progId="TCLayout.ActiveDocument.1">
                  <p:embed/>
                  <p:pic>
                    <p:nvPicPr>
                      <p:cNvPr id="3" name="オブジェクト 2" hidden="1">
                        <a:extLst>
                          <a:ext uri="{FF2B5EF4-FFF2-40B4-BE49-F238E27FC236}">
                            <a16:creationId xmlns:a16="http://schemas.microsoft.com/office/drawing/2014/main" id="{E7D50ACD-EC54-446F-84DA-7926A15D246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098" name="タイトル 1"/>
          <p:cNvSpPr>
            <a:spLocks noGrp="1"/>
          </p:cNvSpPr>
          <p:nvPr>
            <p:ph type="title"/>
          </p:nvPr>
        </p:nvSpPr>
        <p:spPr>
          <a:xfrm>
            <a:off x="512763" y="455613"/>
            <a:ext cx="9236075" cy="1200150"/>
          </a:xfrm>
        </p:spPr>
        <p:txBody>
          <a:bodyPr vert="horz"/>
          <a:lstStyle/>
          <a:p>
            <a:r>
              <a:rPr lang="ja-JP" altLang="en-US" dirty="0">
                <a:latin typeface="+mj-ea"/>
              </a:rPr>
              <a:t>応募資料について</a:t>
            </a:r>
            <a:br>
              <a:rPr lang="en-US" altLang="ja-JP" dirty="0">
                <a:latin typeface="+mj-ea"/>
              </a:rPr>
            </a:br>
            <a:r>
              <a:rPr lang="en-US" altLang="ja-JP" sz="2800" dirty="0">
                <a:latin typeface="+mj-ea"/>
              </a:rPr>
              <a:t>※</a:t>
            </a:r>
            <a:r>
              <a:rPr lang="ja-JP" altLang="en-US" sz="2800" dirty="0">
                <a:latin typeface="+mj-ea"/>
              </a:rPr>
              <a:t>本スライドは削除して提出してください。</a:t>
            </a:r>
            <a:endParaRPr lang="ja-JP" altLang="en-US" dirty="0">
              <a:latin typeface="+mj-ea"/>
            </a:endParaRPr>
          </a:p>
        </p:txBody>
      </p:sp>
      <p:sp>
        <p:nvSpPr>
          <p:cNvPr id="4099" name="コンテンツ プレースホルダー 2"/>
          <p:cNvSpPr>
            <a:spLocks noGrp="1"/>
          </p:cNvSpPr>
          <p:nvPr>
            <p:ph idx="1"/>
          </p:nvPr>
        </p:nvSpPr>
        <p:spPr>
          <a:xfrm>
            <a:off x="512763" y="1940069"/>
            <a:ext cx="9236075" cy="4752975"/>
          </a:xfrm>
        </p:spPr>
        <p:txBody>
          <a:bodyPr/>
          <a:lstStyle/>
          <a:p>
            <a:r>
              <a:rPr lang="ja-JP" altLang="ja-JP" sz="1200" dirty="0">
                <a:latin typeface="+mn-ea"/>
              </a:rPr>
              <a:t>斜体の部分は</a:t>
            </a:r>
            <a:r>
              <a:rPr lang="ja-JP" altLang="en-US" sz="1200" dirty="0">
                <a:latin typeface="+mn-ea"/>
              </a:rPr>
              <a:t>すべて</a:t>
            </a:r>
            <a:r>
              <a:rPr lang="ja-JP" altLang="ja-JP" sz="1200" dirty="0">
                <a:latin typeface="+mn-ea"/>
              </a:rPr>
              <a:t>削除して</a:t>
            </a:r>
            <a:r>
              <a:rPr lang="ja-JP" altLang="en-US" sz="1200" dirty="0">
                <a:latin typeface="+mn-ea"/>
              </a:rPr>
              <a:t>くだ</a:t>
            </a:r>
            <a:r>
              <a:rPr lang="ja-JP" altLang="ja-JP" sz="1200" dirty="0">
                <a:latin typeface="+mn-ea"/>
              </a:rPr>
              <a:t>さい。</a:t>
            </a:r>
            <a:r>
              <a:rPr lang="ja-JP" altLang="en-US" sz="1200" dirty="0">
                <a:latin typeface="+mn-ea"/>
              </a:rPr>
              <a:t>斜体の文言をそのまま使いたい場合は斜体から戻し、提出資料に斜体がないようにしてください。</a:t>
            </a:r>
            <a:r>
              <a:rPr lang="ja-JP" altLang="ja-JP" sz="1200" dirty="0">
                <a:latin typeface="+mn-ea"/>
              </a:rPr>
              <a:t>他の部分も記載内容を大きく削らない範囲で必要に応じて削除・修正をお願いします</a:t>
            </a:r>
            <a:r>
              <a:rPr lang="ja-JP" altLang="en-US" sz="1200" dirty="0">
                <a:latin typeface="+mn-ea"/>
              </a:rPr>
              <a:t>。</a:t>
            </a:r>
            <a:endParaRPr lang="en-US" altLang="ja-JP" sz="1200" dirty="0">
              <a:latin typeface="+mn-ea"/>
            </a:endParaRPr>
          </a:p>
          <a:p>
            <a:r>
              <a:rPr lang="ja-JP" altLang="en-US" sz="1200" dirty="0">
                <a:latin typeface="+mn-ea"/>
              </a:rPr>
              <a:t>全編を通し適宜図表等を挿入し、わかりやすい記載としてください。</a:t>
            </a:r>
            <a:endParaRPr lang="en-US" altLang="ja-JP" sz="1200" dirty="0">
              <a:latin typeface="+mn-ea"/>
            </a:endParaRPr>
          </a:p>
          <a:p>
            <a:r>
              <a:rPr lang="ja-JP" altLang="ja-JP" sz="1200" dirty="0">
                <a:latin typeface="+mn-ea"/>
              </a:rPr>
              <a:t>サンプルの構成</a:t>
            </a:r>
            <a:r>
              <a:rPr lang="ja-JP" altLang="en-US" sz="1200" dirty="0">
                <a:latin typeface="+mn-ea"/>
              </a:rPr>
              <a:t>（</a:t>
            </a:r>
            <a:r>
              <a:rPr lang="ja-JP" altLang="ja-JP" sz="1200" dirty="0">
                <a:latin typeface="+mn-ea"/>
              </a:rPr>
              <a:t>ページ構成、枠取り等</a:t>
            </a:r>
            <a:r>
              <a:rPr lang="ja-JP" altLang="en-US" sz="1200" dirty="0">
                <a:latin typeface="+mn-ea"/>
              </a:rPr>
              <a:t>）</a:t>
            </a:r>
            <a:r>
              <a:rPr lang="ja-JP" altLang="ja-JP" sz="1200" dirty="0">
                <a:latin typeface="+mn-ea"/>
              </a:rPr>
              <a:t>を崩さないようにしてください。</a:t>
            </a:r>
          </a:p>
          <a:p>
            <a:r>
              <a:rPr lang="ja-JP" altLang="ja-JP" sz="1200" dirty="0">
                <a:latin typeface="+mn-ea"/>
              </a:rPr>
              <a:t>文字ポイント数は</a:t>
            </a:r>
            <a:r>
              <a:rPr lang="en-US" altLang="ja-JP" sz="1200" dirty="0">
                <a:latin typeface="+mn-ea"/>
              </a:rPr>
              <a:t>10.5</a:t>
            </a:r>
            <a:r>
              <a:rPr lang="ja-JP" altLang="ja-JP" sz="1200" dirty="0">
                <a:latin typeface="+mn-ea"/>
              </a:rPr>
              <a:t>ポイント以上</a:t>
            </a:r>
            <a:r>
              <a:rPr lang="ja-JP" altLang="en-US" sz="1200" dirty="0">
                <a:latin typeface="+mn-ea"/>
              </a:rPr>
              <a:t>（</a:t>
            </a:r>
            <a:r>
              <a:rPr lang="ja-JP" altLang="ja-JP" sz="1200" dirty="0">
                <a:latin typeface="+mn-ea"/>
              </a:rPr>
              <a:t>図表中の文字は小さすぎない範囲で任意の大きさ</a:t>
            </a:r>
            <a:r>
              <a:rPr lang="ja-JP" altLang="en-US" sz="1200" dirty="0">
                <a:latin typeface="+mn-ea"/>
              </a:rPr>
              <a:t>）</a:t>
            </a:r>
            <a:r>
              <a:rPr lang="ja-JP" altLang="ja-JP" sz="1200" dirty="0">
                <a:latin typeface="+mn-ea"/>
              </a:rPr>
              <a:t>とします。</a:t>
            </a:r>
          </a:p>
          <a:p>
            <a:r>
              <a:rPr lang="en-US" altLang="ja-JP" sz="1200" dirty="0">
                <a:latin typeface="+mn-ea"/>
              </a:rPr>
              <a:t>Microsoft PowerPoint 2010</a:t>
            </a:r>
            <a:r>
              <a:rPr lang="ja-JP" altLang="en-US" sz="1200" dirty="0">
                <a:latin typeface="+mn-ea"/>
              </a:rPr>
              <a:t>以降のバージョン</a:t>
            </a:r>
            <a:r>
              <a:rPr lang="ja-JP" altLang="ja-JP" sz="1200" dirty="0">
                <a:latin typeface="+mn-ea"/>
              </a:rPr>
              <a:t>を使用して作成してください。</a:t>
            </a:r>
          </a:p>
          <a:p>
            <a:r>
              <a:rPr lang="en-US" altLang="ja-JP" sz="1200" dirty="0">
                <a:latin typeface="+mn-ea"/>
              </a:rPr>
              <a:t>PDF</a:t>
            </a:r>
            <a:r>
              <a:rPr lang="ja-JP" altLang="en-US" sz="1200" dirty="0" err="1">
                <a:latin typeface="+mn-ea"/>
              </a:rPr>
              <a:t>へ</a:t>
            </a:r>
            <a:r>
              <a:rPr lang="ja-JP" altLang="ja-JP" sz="1200" dirty="0" err="1">
                <a:latin typeface="+mn-ea"/>
              </a:rPr>
              <a:t>変</a:t>
            </a:r>
            <a:r>
              <a:rPr lang="ja-JP" altLang="ja-JP" sz="1200" dirty="0">
                <a:latin typeface="+mn-ea"/>
              </a:rPr>
              <a:t>換等せず、パワーポイントで提出してください。</a:t>
            </a:r>
          </a:p>
          <a:p>
            <a:r>
              <a:rPr lang="ja-JP" altLang="ja-JP" sz="1200" dirty="0">
                <a:latin typeface="+mn-ea"/>
              </a:rPr>
              <a:t>添付ファイルが</a:t>
            </a:r>
            <a:r>
              <a:rPr lang="en-US" altLang="ja-JP" sz="1200" dirty="0">
                <a:latin typeface="+mn-ea"/>
              </a:rPr>
              <a:t>10MB</a:t>
            </a:r>
            <a:r>
              <a:rPr lang="ja-JP" altLang="ja-JP" sz="1200" dirty="0">
                <a:latin typeface="+mn-ea"/>
              </a:rPr>
              <a:t>を超えるものは受信できませんので、その際には分割して提出してください。</a:t>
            </a:r>
            <a:endParaRPr lang="en-US" altLang="ja-JP" sz="1200" dirty="0">
              <a:latin typeface="+mn-ea"/>
            </a:endParaRPr>
          </a:p>
          <a:p>
            <a:r>
              <a:rPr lang="ja-JP" altLang="en-US" sz="1200" dirty="0">
                <a:latin typeface="+mn-ea"/>
              </a:rPr>
              <a:t>次頁以降の各項目について、令和</a:t>
            </a:r>
            <a:r>
              <a:rPr lang="en-US" altLang="ja-JP" sz="1200" dirty="0">
                <a:latin typeface="+mn-ea"/>
              </a:rPr>
              <a:t>4</a:t>
            </a:r>
            <a:r>
              <a:rPr lang="ja-JP" altLang="en-US" sz="1200" dirty="0">
                <a:latin typeface="+mn-ea"/>
              </a:rPr>
              <a:t>年度気候変動アクション環境大臣表彰実施要領（以下、「実施要領」）に記載の本表彰の趣旨及び審査の観点を念頭に、具体的にご記入ください。審査の観点の詳細は実施要領</a:t>
            </a:r>
            <a:r>
              <a:rPr lang="en-US" altLang="ja-JP" sz="1200" dirty="0">
                <a:latin typeface="+mn-ea"/>
              </a:rPr>
              <a:t>P.</a:t>
            </a:r>
            <a:r>
              <a:rPr lang="ja-JP" altLang="en-US" sz="1200" dirty="0">
                <a:latin typeface="+mn-ea"/>
              </a:rPr>
              <a:t>５をご参照ください。</a:t>
            </a:r>
            <a:endParaRPr lang="en-US" altLang="ja-JP" sz="1200" dirty="0">
              <a:latin typeface="+mn-ea"/>
            </a:endParaRPr>
          </a:p>
          <a:p>
            <a:r>
              <a:rPr lang="ja-JP" altLang="en-US" sz="1200" dirty="0">
                <a:latin typeface="+mn-ea"/>
              </a:rPr>
              <a:t>本枠へのご応募に当たっては、これまでの功績・実績を有するだけでなく、</a:t>
            </a:r>
            <a:r>
              <a:rPr lang="ja-JP" altLang="en-US" sz="1200" u="sng" dirty="0">
                <a:latin typeface="+mn-ea"/>
              </a:rPr>
              <a:t>脱炭素社会の実現に資する革新的な</a:t>
            </a:r>
            <a:r>
              <a:rPr lang="ja-JP" altLang="en-US" sz="1200" u="sng" dirty="0">
                <a:highlight>
                  <a:srgbClr val="FFFFFF"/>
                </a:highlight>
                <a:latin typeface="+mn-ea"/>
              </a:rPr>
              <a:t>イノベーションアイデア</a:t>
            </a:r>
            <a:r>
              <a:rPr lang="ja-JP" altLang="en-US" sz="1200" u="sng" dirty="0">
                <a:latin typeface="+mn-ea"/>
              </a:rPr>
              <a:t>を有すること</a:t>
            </a:r>
            <a:r>
              <a:rPr lang="ja-JP" altLang="en-US" sz="1200" dirty="0">
                <a:latin typeface="+mn-ea"/>
              </a:rPr>
              <a:t>が前提になります。</a:t>
            </a:r>
            <a:endParaRPr lang="en-US" altLang="ja-JP" sz="1200" dirty="0">
              <a:latin typeface="+mn-ea"/>
            </a:endParaRPr>
          </a:p>
          <a:p>
            <a:pPr marL="0" indent="0">
              <a:spcBef>
                <a:spcPts val="600"/>
              </a:spcBef>
              <a:buNone/>
            </a:pPr>
            <a:r>
              <a:rPr lang="ja-JP" altLang="en-US" sz="1200" dirty="0">
                <a:latin typeface="+mn-ea"/>
              </a:rPr>
              <a:t>　　　　＜審査項目＞</a:t>
            </a:r>
            <a:endParaRPr lang="en-US" altLang="ja-JP" sz="1200" dirty="0">
              <a:latin typeface="+mn-ea"/>
            </a:endParaRPr>
          </a:p>
          <a:p>
            <a:pPr marL="576000" indent="0">
              <a:buNone/>
            </a:pPr>
            <a:r>
              <a:rPr lang="en-US" altLang="ja-JP" sz="1200" dirty="0">
                <a:latin typeface="+mn-ea"/>
              </a:rPr>
              <a:t>(1) </a:t>
            </a:r>
            <a:r>
              <a:rPr lang="ja-JP" altLang="en-US" sz="1200" dirty="0">
                <a:latin typeface="+mn-ea"/>
              </a:rPr>
              <a:t>アイデアの革新性・独創性</a:t>
            </a:r>
            <a:endParaRPr lang="en-US" altLang="ja-JP" sz="1200" dirty="0">
              <a:latin typeface="+mn-ea"/>
            </a:endParaRPr>
          </a:p>
          <a:p>
            <a:pPr marL="576000" indent="0">
              <a:buNone/>
            </a:pPr>
            <a:r>
              <a:rPr lang="en-US" altLang="ja-JP" sz="1200" dirty="0">
                <a:latin typeface="+mn-ea"/>
              </a:rPr>
              <a:t>(2) </a:t>
            </a:r>
            <a:r>
              <a:rPr lang="ja-JP" altLang="en-US" sz="1200" dirty="0">
                <a:latin typeface="+mn-ea"/>
              </a:rPr>
              <a:t>アイデアが実現された際の社会へのインパクト</a:t>
            </a:r>
            <a:endParaRPr lang="en-US" altLang="ja-JP" sz="1200" dirty="0">
              <a:latin typeface="+mn-ea"/>
            </a:endParaRPr>
          </a:p>
          <a:p>
            <a:pPr marL="576000" indent="0">
              <a:buNone/>
            </a:pPr>
            <a:r>
              <a:rPr lang="en-US" altLang="ja-JP" sz="1200" dirty="0">
                <a:latin typeface="+mn-ea"/>
              </a:rPr>
              <a:t>(3) </a:t>
            </a:r>
            <a:r>
              <a:rPr lang="ja-JP" altLang="en-US" sz="1200" dirty="0">
                <a:latin typeface="+mn-ea"/>
              </a:rPr>
              <a:t>アイディア実現に向けた技術開発・実証の構想</a:t>
            </a:r>
            <a:endParaRPr lang="en-US" altLang="ja-JP" sz="1200" dirty="0">
              <a:latin typeface="+mn-ea"/>
            </a:endParaRPr>
          </a:p>
          <a:p>
            <a:pPr marL="576000" indent="0">
              <a:buNone/>
            </a:pPr>
            <a:r>
              <a:rPr lang="en-US" altLang="ja-JP" sz="1200" dirty="0">
                <a:latin typeface="+mn-ea"/>
              </a:rPr>
              <a:t>(4) </a:t>
            </a:r>
            <a:r>
              <a:rPr lang="ja-JP" altLang="en-US" sz="1200" dirty="0">
                <a:latin typeface="+mn-ea"/>
              </a:rPr>
              <a:t>これまでの実績</a:t>
            </a:r>
          </a:p>
          <a:p>
            <a:pPr marL="576000" indent="0">
              <a:buNone/>
            </a:pPr>
            <a:endParaRPr lang="en-US" altLang="ja-JP" sz="1200" dirty="0">
              <a:latin typeface="+mn-ea"/>
            </a:endParaRPr>
          </a:p>
        </p:txBody>
      </p:sp>
      <p:sp>
        <p:nvSpPr>
          <p:cNvPr id="9" name="テキスト ボックス 1">
            <a:extLst>
              <a:ext uri="{FF2B5EF4-FFF2-40B4-BE49-F238E27FC236}">
                <a16:creationId xmlns:a16="http://schemas.microsoft.com/office/drawing/2014/main" id="{06218661-E80D-4C14-A7B6-6120DA60A06C}"/>
              </a:ext>
            </a:extLst>
          </p:cNvPr>
          <p:cNvSpPr txBox="1">
            <a:spLocks noChangeArrowheads="1"/>
          </p:cNvSpPr>
          <p:nvPr/>
        </p:nvSpPr>
        <p:spPr bwMode="auto">
          <a:xfrm>
            <a:off x="5795962" y="85725"/>
            <a:ext cx="3952875"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r>
              <a:rPr lang="ja-JP" altLang="ja-JP" dirty="0">
                <a:solidFill>
                  <a:srgbClr val="FF0000"/>
                </a:solidFill>
                <a:latin typeface="+mn-ea"/>
                <a:ea typeface="+mn-ea"/>
              </a:rPr>
              <a:t>イノベーション発掘・社会実装加速化枠</a:t>
            </a:r>
            <a:endParaRPr lang="ja-JP" altLang="en-US" dirty="0">
              <a:solidFill>
                <a:srgbClr val="FF0000"/>
              </a:solidFill>
              <a:latin typeface="+mn-ea"/>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62">
            <a:extLst>
              <a:ext uri="{FF2B5EF4-FFF2-40B4-BE49-F238E27FC236}">
                <a16:creationId xmlns:a16="http://schemas.microsoft.com/office/drawing/2014/main" id="{BFE3940B-5555-F878-E977-5630537F8508}"/>
              </a:ext>
            </a:extLst>
          </p:cNvPr>
          <p:cNvSpPr txBox="1">
            <a:spLocks noChangeArrowheads="1"/>
          </p:cNvSpPr>
          <p:nvPr/>
        </p:nvSpPr>
        <p:spPr bwMode="auto">
          <a:xfrm>
            <a:off x="254860" y="399093"/>
            <a:ext cx="2938546" cy="52702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47605" rIns="0"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None/>
            </a:pPr>
            <a:r>
              <a:rPr lang="en-US" altLang="ja-JP" sz="2800" b="1" u="sng" dirty="0">
                <a:latin typeface="+mj-ea"/>
                <a:ea typeface="+mj-ea"/>
              </a:rPr>
              <a:t>4. </a:t>
            </a:r>
            <a:r>
              <a:rPr lang="ja-JP" altLang="en-US" sz="2800" b="1" u="sng" dirty="0">
                <a:latin typeface="+mj-ea"/>
                <a:ea typeface="+mj-ea"/>
              </a:rPr>
              <a:t>これまでの実績</a:t>
            </a:r>
            <a:r>
              <a:rPr lang="ja-JP" altLang="en-US" sz="2400" dirty="0">
                <a:latin typeface="+mj-ea"/>
                <a:ea typeface="+mj-ea"/>
              </a:rPr>
              <a:t>　</a:t>
            </a:r>
            <a:endParaRPr lang="ja-JP" altLang="en-US" sz="2400" u="sng" dirty="0">
              <a:latin typeface="+mj-ea"/>
              <a:ea typeface="+mj-ea"/>
            </a:endParaRPr>
          </a:p>
        </p:txBody>
      </p:sp>
      <p:graphicFrame>
        <p:nvGraphicFramePr>
          <p:cNvPr id="21506" name="オブジェクト 1"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4" imgW="366" imgH="369" progId="TCLayout.ActiveDocument.1">
                  <p:embed/>
                </p:oleObj>
              </mc:Choice>
              <mc:Fallback>
                <p:oleObj name="think-cell スライド" r:id="rId4" imgW="366" imgH="369" progId="TCLayout.ActiveDocument.1">
                  <p:embed/>
                  <p:pic>
                    <p:nvPicPr>
                      <p:cNvPr id="21506" name="オブジェクト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Text Box 14">
            <a:extLst>
              <a:ext uri="{FF2B5EF4-FFF2-40B4-BE49-F238E27FC236}">
                <a16:creationId xmlns:a16="http://schemas.microsoft.com/office/drawing/2014/main" id="{D85A81A3-0284-4751-BB3C-5CC675DDABF8}"/>
              </a:ext>
            </a:extLst>
          </p:cNvPr>
          <p:cNvSpPr txBox="1">
            <a:spLocks noChangeArrowheads="1"/>
          </p:cNvSpPr>
          <p:nvPr/>
        </p:nvSpPr>
        <p:spPr bwMode="auto">
          <a:xfrm>
            <a:off x="184738" y="1236123"/>
            <a:ext cx="9880517" cy="339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218" tIns="47610" rIns="95218" bIns="47610">
            <a:spAutoFit/>
          </a:bodyPr>
          <a:lstStyle>
            <a:lvl1pPr marL="93663" indent="-93663"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indent="0" eaLnBrk="1" hangingPunct="1">
              <a:lnSpc>
                <a:spcPct val="90000"/>
              </a:lnSpc>
              <a:spcBef>
                <a:spcPct val="0"/>
              </a:spcBef>
              <a:buFontTx/>
              <a:buNone/>
              <a:defRPr/>
            </a:pPr>
            <a:r>
              <a:rPr lang="ja-JP" altLang="en-US" sz="1400" i="1" dirty="0">
                <a:solidFill>
                  <a:srgbClr val="FF0000"/>
                </a:solidFill>
                <a:latin typeface="+mn-ea"/>
                <a:ea typeface="+mn-ea"/>
              </a:rPr>
              <a:t>「３．アイデア実現に向けた技術開発・実証の構想」の実現に資するものとして、当該項目で挙げた</a:t>
            </a:r>
            <a:r>
              <a:rPr lang="ja-JP" altLang="en-US" sz="1400" i="1" dirty="0">
                <a:solidFill>
                  <a:srgbClr val="FF0000"/>
                </a:solidFill>
                <a:highlight>
                  <a:srgbClr val="FFFFFF"/>
                </a:highlight>
                <a:latin typeface="+mn-ea"/>
                <a:ea typeface="+mn-ea"/>
              </a:rPr>
              <a:t>開発・実証課題や</a:t>
            </a:r>
            <a:r>
              <a:rPr lang="ja-JP" altLang="en-US" sz="1400" i="1" dirty="0">
                <a:solidFill>
                  <a:srgbClr val="FF0000"/>
                </a:solidFill>
                <a:latin typeface="+mn-ea"/>
                <a:ea typeface="+mn-ea"/>
              </a:rPr>
              <a:t>ビジネス的観点の課題等を解決しうることが説明できる応募者の実績を記載してください。</a:t>
            </a:r>
            <a:endParaRPr lang="en-US" altLang="ja-JP" sz="1400" i="1" dirty="0">
              <a:solidFill>
                <a:srgbClr val="FF0000"/>
              </a:solidFill>
              <a:latin typeface="+mn-ea"/>
              <a:ea typeface="+mn-ea"/>
            </a:endParaRPr>
          </a:p>
          <a:p>
            <a:pPr marL="0" indent="0" eaLnBrk="1" hangingPunct="1">
              <a:lnSpc>
                <a:spcPct val="90000"/>
              </a:lnSpc>
              <a:spcBef>
                <a:spcPct val="0"/>
              </a:spcBef>
              <a:buFontTx/>
              <a:buNone/>
              <a:defRPr/>
            </a:pPr>
            <a:r>
              <a:rPr lang="ja-JP" altLang="en-US" sz="1400" i="1" dirty="0">
                <a:solidFill>
                  <a:srgbClr val="FF0000"/>
                </a:solidFill>
                <a:latin typeface="+mn-ea"/>
                <a:ea typeface="+mn-ea"/>
              </a:rPr>
              <a:t>また、以下に該当する実績がある場合には併せて記載してください。</a:t>
            </a:r>
            <a:endParaRPr lang="en-US" altLang="ja-JP" sz="1400" i="1" dirty="0">
              <a:solidFill>
                <a:srgbClr val="FF0000"/>
              </a:solidFill>
              <a:latin typeface="+mn-ea"/>
              <a:ea typeface="+mn-ea"/>
            </a:endParaRPr>
          </a:p>
          <a:p>
            <a:pPr marL="0" indent="0" eaLnBrk="1" hangingPunct="1">
              <a:lnSpc>
                <a:spcPct val="90000"/>
              </a:lnSpc>
              <a:spcBef>
                <a:spcPct val="0"/>
              </a:spcBef>
              <a:buFontTx/>
              <a:buNone/>
              <a:defRPr/>
            </a:pPr>
            <a:r>
              <a:rPr lang="ja-JP" altLang="en-US" sz="1400" i="1" dirty="0">
                <a:latin typeface="+mn-ea"/>
                <a:ea typeface="+mn-ea"/>
              </a:rPr>
              <a:t>　</a:t>
            </a:r>
            <a:r>
              <a:rPr lang="ja-JP" altLang="en-US" sz="1400" i="1" dirty="0">
                <a:solidFill>
                  <a:srgbClr val="FF0000"/>
                </a:solidFill>
                <a:latin typeface="+mn-ea"/>
                <a:ea typeface="+mn-ea"/>
              </a:rPr>
              <a:t>・本アイデアの実現に資する実績に関する論文のうち主たるものを５編以内</a:t>
            </a:r>
            <a:endParaRPr lang="en-US" altLang="ja-JP" sz="1400" i="1" dirty="0">
              <a:solidFill>
                <a:srgbClr val="FF0000"/>
              </a:solidFill>
              <a:latin typeface="+mn-ea"/>
              <a:ea typeface="+mn-ea"/>
            </a:endParaRPr>
          </a:p>
          <a:p>
            <a:pPr marL="0" indent="0" eaLnBrk="1" hangingPunct="1">
              <a:lnSpc>
                <a:spcPct val="90000"/>
              </a:lnSpc>
              <a:spcBef>
                <a:spcPct val="0"/>
              </a:spcBef>
              <a:buFontTx/>
              <a:buNone/>
              <a:defRPr/>
            </a:pPr>
            <a:r>
              <a:rPr lang="ja-JP" altLang="en-US" sz="1400" i="1" dirty="0">
                <a:solidFill>
                  <a:srgbClr val="FF0000"/>
                </a:solidFill>
                <a:latin typeface="+mn-ea"/>
                <a:ea typeface="+mn-ea"/>
              </a:rPr>
              <a:t>　・本アイデアの実現に資する実績に関する特許のうち主たるものを５件以内</a:t>
            </a:r>
            <a:endParaRPr lang="en-US" altLang="ja-JP" sz="1400" i="1" dirty="0">
              <a:solidFill>
                <a:srgbClr val="FF0000"/>
              </a:solidFill>
              <a:latin typeface="+mn-ea"/>
              <a:ea typeface="+mn-ea"/>
            </a:endParaRPr>
          </a:p>
          <a:p>
            <a:pPr marL="0" indent="0" eaLnBrk="1" hangingPunct="1">
              <a:lnSpc>
                <a:spcPct val="90000"/>
              </a:lnSpc>
              <a:spcBef>
                <a:spcPct val="0"/>
              </a:spcBef>
              <a:buFontTx/>
              <a:buNone/>
              <a:defRPr/>
            </a:pPr>
            <a:r>
              <a:rPr lang="ja-JP" altLang="en-US" sz="1400" i="1" dirty="0">
                <a:solidFill>
                  <a:srgbClr val="FF0000"/>
                </a:solidFill>
                <a:latin typeface="+mn-ea"/>
                <a:ea typeface="+mn-ea"/>
              </a:rPr>
              <a:t>　・本アイデアの実現に資する実績に関するメディアでの紹介実績など５件以内</a:t>
            </a:r>
            <a:endParaRPr lang="en-US" altLang="ja-JP" sz="1400" i="1" dirty="0">
              <a:solidFill>
                <a:srgbClr val="FF0000"/>
              </a:solidFill>
              <a:latin typeface="+mn-ea"/>
              <a:ea typeface="+mn-ea"/>
            </a:endParaRPr>
          </a:p>
          <a:p>
            <a:pPr marL="0" indent="0" eaLnBrk="1" hangingPunct="1">
              <a:lnSpc>
                <a:spcPct val="90000"/>
              </a:lnSpc>
              <a:spcBef>
                <a:spcPct val="0"/>
              </a:spcBef>
              <a:buFontTx/>
              <a:buNone/>
              <a:defRPr/>
            </a:pPr>
            <a:endParaRPr lang="en-US" altLang="ja-JP" sz="1400" i="1" dirty="0">
              <a:solidFill>
                <a:srgbClr val="FF0000"/>
              </a:solidFill>
              <a:latin typeface="+mn-ea"/>
              <a:ea typeface="+mn-ea"/>
            </a:endParaRPr>
          </a:p>
          <a:p>
            <a:pPr marL="0" indent="0" eaLnBrk="1" hangingPunct="1">
              <a:lnSpc>
                <a:spcPct val="90000"/>
              </a:lnSpc>
              <a:spcBef>
                <a:spcPct val="0"/>
              </a:spcBef>
              <a:buFontTx/>
              <a:buNone/>
              <a:defRPr/>
            </a:pPr>
            <a:endParaRPr lang="en-US" altLang="ja-JP" sz="1400" i="1" dirty="0">
              <a:solidFill>
                <a:srgbClr val="FF0000"/>
              </a:solidFill>
              <a:latin typeface="+mn-ea"/>
              <a:ea typeface="+mn-ea"/>
            </a:endParaRPr>
          </a:p>
          <a:p>
            <a:pPr marL="0" indent="0" eaLnBrk="1" hangingPunct="1">
              <a:lnSpc>
                <a:spcPct val="90000"/>
              </a:lnSpc>
              <a:spcBef>
                <a:spcPct val="0"/>
              </a:spcBef>
              <a:buFontTx/>
              <a:buNone/>
              <a:defRPr/>
            </a:pPr>
            <a:endParaRPr lang="en-US" altLang="ja-JP" sz="1400" i="1" dirty="0">
              <a:solidFill>
                <a:srgbClr val="FF0000"/>
              </a:solidFill>
              <a:latin typeface="+mn-ea"/>
              <a:ea typeface="+mn-ea"/>
            </a:endParaRPr>
          </a:p>
          <a:p>
            <a:pPr marL="0" indent="0" eaLnBrk="1" hangingPunct="1">
              <a:lnSpc>
                <a:spcPct val="90000"/>
              </a:lnSpc>
              <a:spcBef>
                <a:spcPct val="0"/>
              </a:spcBef>
              <a:buFontTx/>
              <a:buNone/>
              <a:defRPr/>
            </a:pPr>
            <a:endParaRPr lang="en-US" altLang="ja-JP" sz="1400" i="1" dirty="0">
              <a:solidFill>
                <a:srgbClr val="FF0000"/>
              </a:solidFill>
              <a:latin typeface="+mn-ea"/>
              <a:ea typeface="+mn-ea"/>
            </a:endParaRPr>
          </a:p>
          <a:p>
            <a:pPr marL="0" indent="0" eaLnBrk="1" hangingPunct="1">
              <a:lnSpc>
                <a:spcPct val="90000"/>
              </a:lnSpc>
              <a:spcBef>
                <a:spcPct val="0"/>
              </a:spcBef>
              <a:buFontTx/>
              <a:buNone/>
              <a:defRPr/>
            </a:pPr>
            <a:endParaRPr lang="en-US" altLang="ja-JP" sz="1400" i="1" dirty="0">
              <a:solidFill>
                <a:srgbClr val="FF0000"/>
              </a:solidFill>
              <a:latin typeface="+mn-ea"/>
              <a:ea typeface="+mn-ea"/>
            </a:endParaRPr>
          </a:p>
          <a:p>
            <a:pPr marL="0" indent="0" eaLnBrk="1" hangingPunct="1">
              <a:lnSpc>
                <a:spcPct val="90000"/>
              </a:lnSpc>
              <a:spcBef>
                <a:spcPct val="0"/>
              </a:spcBef>
              <a:buFontTx/>
              <a:buNone/>
              <a:defRPr/>
            </a:pPr>
            <a:endParaRPr lang="en-US" altLang="ja-JP" sz="1400" i="1" dirty="0">
              <a:solidFill>
                <a:srgbClr val="FF0000"/>
              </a:solidFill>
              <a:latin typeface="+mn-ea"/>
              <a:ea typeface="+mn-ea"/>
            </a:endParaRPr>
          </a:p>
          <a:p>
            <a:pPr marL="0" indent="0" eaLnBrk="1" hangingPunct="1">
              <a:lnSpc>
                <a:spcPct val="90000"/>
              </a:lnSpc>
              <a:spcBef>
                <a:spcPct val="0"/>
              </a:spcBef>
              <a:buFontTx/>
              <a:buNone/>
              <a:defRPr/>
            </a:pPr>
            <a:endParaRPr lang="en-US" altLang="ja-JP" sz="1400" i="1" dirty="0">
              <a:solidFill>
                <a:srgbClr val="FF0000"/>
              </a:solidFill>
              <a:latin typeface="+mn-ea"/>
              <a:ea typeface="+mn-ea"/>
            </a:endParaRPr>
          </a:p>
          <a:p>
            <a:pPr marL="0" indent="0" eaLnBrk="1" hangingPunct="1">
              <a:lnSpc>
                <a:spcPct val="90000"/>
              </a:lnSpc>
              <a:spcBef>
                <a:spcPct val="0"/>
              </a:spcBef>
              <a:buFontTx/>
              <a:buNone/>
              <a:defRPr/>
            </a:pPr>
            <a:endParaRPr lang="en-US" altLang="ja-JP" sz="1400" i="1" dirty="0">
              <a:solidFill>
                <a:srgbClr val="FF0000"/>
              </a:solidFill>
              <a:latin typeface="+mn-ea"/>
              <a:ea typeface="+mn-ea"/>
            </a:endParaRPr>
          </a:p>
          <a:p>
            <a:pPr marL="0" indent="0" eaLnBrk="1" hangingPunct="1">
              <a:lnSpc>
                <a:spcPct val="90000"/>
              </a:lnSpc>
              <a:spcBef>
                <a:spcPct val="0"/>
              </a:spcBef>
              <a:buFontTx/>
              <a:buNone/>
              <a:defRPr/>
            </a:pPr>
            <a:endParaRPr lang="en-US" altLang="ja-JP" sz="1400" i="1" dirty="0">
              <a:solidFill>
                <a:srgbClr val="FF0000"/>
              </a:solidFill>
              <a:latin typeface="+mn-ea"/>
              <a:ea typeface="+mn-ea"/>
            </a:endParaRPr>
          </a:p>
          <a:p>
            <a:pPr marL="0" indent="0" eaLnBrk="1" hangingPunct="1">
              <a:lnSpc>
                <a:spcPct val="90000"/>
              </a:lnSpc>
              <a:spcBef>
                <a:spcPct val="0"/>
              </a:spcBef>
              <a:buFontTx/>
              <a:buNone/>
              <a:defRPr/>
            </a:pPr>
            <a:endParaRPr lang="en-US" altLang="ja-JP" sz="1400" i="1" dirty="0">
              <a:solidFill>
                <a:srgbClr val="FF0000"/>
              </a:solidFill>
              <a:latin typeface="+mn-ea"/>
              <a:ea typeface="+mn-ea"/>
            </a:endParaRPr>
          </a:p>
          <a:p>
            <a:pPr marL="0" indent="0" eaLnBrk="1" hangingPunct="1">
              <a:lnSpc>
                <a:spcPct val="90000"/>
              </a:lnSpc>
              <a:spcBef>
                <a:spcPct val="0"/>
              </a:spcBef>
              <a:buFontTx/>
              <a:buNone/>
              <a:defRPr/>
            </a:pPr>
            <a:endParaRPr lang="en-US" altLang="ja-JP" sz="1400" i="1" dirty="0">
              <a:solidFill>
                <a:srgbClr val="FF0000"/>
              </a:solidFill>
              <a:latin typeface="+mn-ea"/>
              <a:ea typeface="+mn-ea"/>
            </a:endParaRPr>
          </a:p>
        </p:txBody>
      </p:sp>
    </p:spTree>
    <p:extLst>
      <p:ext uri="{BB962C8B-B14F-4D97-AF65-F5344CB8AC3E}">
        <p14:creationId xmlns:p14="http://schemas.microsoft.com/office/powerpoint/2010/main" val="3939566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1" name="Text Box 266"/>
          <p:cNvSpPr txBox="1">
            <a:spLocks noChangeArrowheads="1"/>
          </p:cNvSpPr>
          <p:nvPr/>
        </p:nvSpPr>
        <p:spPr bwMode="auto">
          <a:xfrm>
            <a:off x="8428038" y="358647"/>
            <a:ext cx="1654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defRPr/>
            </a:pPr>
            <a:r>
              <a:rPr lang="ja-JP" altLang="en-US" sz="1200" dirty="0">
                <a:latin typeface="+mn-ea"/>
                <a:ea typeface="+mn-ea"/>
              </a:rPr>
              <a:t>令和</a:t>
            </a:r>
            <a:r>
              <a:rPr lang="en-US" altLang="ja-JP" sz="1200" dirty="0">
                <a:latin typeface="+mn-ea"/>
                <a:ea typeface="+mn-ea"/>
              </a:rPr>
              <a:t>4</a:t>
            </a:r>
            <a:r>
              <a:rPr lang="ja-JP" altLang="en-US" sz="1200" dirty="0">
                <a:latin typeface="+mn-ea"/>
                <a:ea typeface="+mn-ea"/>
              </a:rPr>
              <a:t>年○月○日</a:t>
            </a:r>
          </a:p>
        </p:txBody>
      </p:sp>
      <p:graphicFrame>
        <p:nvGraphicFramePr>
          <p:cNvPr id="96" name="Group 168"/>
          <p:cNvGraphicFramePr>
            <a:graphicFrameLocks noGrp="1"/>
          </p:cNvGraphicFramePr>
          <p:nvPr>
            <p:extLst>
              <p:ext uri="{D42A27DB-BD31-4B8C-83A1-F6EECF244321}">
                <p14:modId xmlns:p14="http://schemas.microsoft.com/office/powerpoint/2010/main" val="510035015"/>
              </p:ext>
            </p:extLst>
          </p:nvPr>
        </p:nvGraphicFramePr>
        <p:xfrm>
          <a:off x="324906" y="914496"/>
          <a:ext cx="9584639" cy="5648466"/>
        </p:xfrm>
        <a:graphic>
          <a:graphicData uri="http://schemas.openxmlformats.org/drawingml/2006/table">
            <a:tbl>
              <a:tblPr/>
              <a:tblGrid>
                <a:gridCol w="957249">
                  <a:extLst>
                    <a:ext uri="{9D8B030D-6E8A-4147-A177-3AD203B41FA5}">
                      <a16:colId xmlns:a16="http://schemas.microsoft.com/office/drawing/2014/main" val="20000"/>
                    </a:ext>
                  </a:extLst>
                </a:gridCol>
                <a:gridCol w="214649">
                  <a:extLst>
                    <a:ext uri="{9D8B030D-6E8A-4147-A177-3AD203B41FA5}">
                      <a16:colId xmlns:a16="http://schemas.microsoft.com/office/drawing/2014/main" val="617917959"/>
                    </a:ext>
                  </a:extLst>
                </a:gridCol>
                <a:gridCol w="1761286">
                  <a:extLst>
                    <a:ext uri="{9D8B030D-6E8A-4147-A177-3AD203B41FA5}">
                      <a16:colId xmlns:a16="http://schemas.microsoft.com/office/drawing/2014/main" val="1249975672"/>
                    </a:ext>
                  </a:extLst>
                </a:gridCol>
                <a:gridCol w="6651455">
                  <a:extLst>
                    <a:ext uri="{9D8B030D-6E8A-4147-A177-3AD203B41FA5}">
                      <a16:colId xmlns:a16="http://schemas.microsoft.com/office/drawing/2014/main" val="2861779302"/>
                    </a:ext>
                  </a:extLst>
                </a:gridCol>
              </a:tblGrid>
              <a:tr h="569888">
                <a:tc gridSpan="3">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n-ea"/>
                          <a:ea typeface="+mn-ea"/>
                        </a:rPr>
                        <a:t>提案タイトル名</a:t>
                      </a:r>
                    </a:p>
                  </a:txBody>
                  <a:tcPr marL="91430" marR="91430" marT="45744" marB="4574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accent2"/>
                          </a:solidFill>
                          <a:effectLst/>
                          <a:latin typeface="+mn-ea"/>
                          <a:ea typeface="+mn-ea"/>
                        </a:rPr>
                        <a:t>○○○○</a:t>
                      </a:r>
                    </a:p>
                  </a:txBody>
                  <a:tcPr marL="91430" marR="91430" marT="45744" marB="4574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49572525"/>
                  </a:ext>
                </a:extLst>
              </a:tr>
              <a:tr h="569888">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mn-ea"/>
                        <a:ea typeface="+mn-ea"/>
                      </a:endParaRPr>
                    </a:p>
                  </a:txBody>
                  <a:tcPr marL="91430" marR="91430" marT="45744" marB="457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n-ea"/>
                          <a:ea typeface="+mn-ea"/>
                        </a:rPr>
                        <a:t>応募する区分</a:t>
                      </a:r>
                      <a:endParaRPr kumimoji="1" lang="en-US" altLang="ja-JP" sz="1200" b="1" i="0" u="none" strike="noStrike" cap="none" normalizeH="0" baseline="0" dirty="0">
                        <a:ln>
                          <a:noFill/>
                        </a:ln>
                        <a:solidFill>
                          <a:schemeClr val="tx1"/>
                        </a:solidFill>
                        <a:effectLst/>
                        <a:latin typeface="+mn-ea"/>
                        <a:ea typeface="+mn-ea"/>
                      </a:endParaRPr>
                    </a:p>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a:ln>
                            <a:noFill/>
                          </a:ln>
                          <a:solidFill>
                            <a:schemeClr val="tx1"/>
                          </a:solidFill>
                          <a:effectLst/>
                          <a:latin typeface="+mn-ea"/>
                          <a:ea typeface="+mn-ea"/>
                        </a:rPr>
                        <a:t>※</a:t>
                      </a:r>
                      <a:r>
                        <a:rPr kumimoji="1" lang="ja-JP" altLang="en-US" sz="1200" b="1" i="0" u="none" strike="noStrike" cap="none" normalizeH="0" baseline="0" dirty="0">
                          <a:ln>
                            <a:noFill/>
                          </a:ln>
                          <a:solidFill>
                            <a:schemeClr val="tx1"/>
                          </a:solidFill>
                          <a:effectLst/>
                          <a:latin typeface="+mn-ea"/>
                          <a:ea typeface="+mn-ea"/>
                        </a:rPr>
                        <a:t>応募を希望する区分</a:t>
                      </a:r>
                      <a:r>
                        <a:rPr kumimoji="1" lang="en-US" altLang="ja-JP" sz="1200" b="1" i="0" u="none" strike="noStrike" cap="none" normalizeH="0" baseline="0" dirty="0">
                          <a:ln>
                            <a:noFill/>
                          </a:ln>
                          <a:solidFill>
                            <a:schemeClr val="tx1"/>
                          </a:solidFill>
                          <a:effectLst/>
                          <a:latin typeface="+mn-ea"/>
                          <a:ea typeface="+mn-ea"/>
                        </a:rPr>
                        <a:t>1</a:t>
                      </a:r>
                      <a:r>
                        <a:rPr kumimoji="1" lang="ja-JP" altLang="en-US" sz="1200" b="1" i="0" u="none" strike="noStrike" cap="none" normalizeH="0" baseline="0" dirty="0" err="1">
                          <a:ln>
                            <a:noFill/>
                          </a:ln>
                          <a:solidFill>
                            <a:schemeClr val="tx1"/>
                          </a:solidFill>
                          <a:effectLst/>
                          <a:latin typeface="+mn-ea"/>
                          <a:ea typeface="+mn-ea"/>
                        </a:rPr>
                        <a:t>つに</a:t>
                      </a:r>
                      <a:r>
                        <a:rPr kumimoji="1" lang="ja-JP" altLang="en-US" sz="1200" b="1" i="0" u="none" strike="noStrike" cap="none" normalizeH="0" baseline="0" dirty="0">
                          <a:ln>
                            <a:noFill/>
                          </a:ln>
                          <a:solidFill>
                            <a:schemeClr val="tx1"/>
                          </a:solidFill>
                          <a:effectLst/>
                          <a:latin typeface="+mn-ea"/>
                          <a:ea typeface="+mn-ea"/>
                        </a:rPr>
                        <a:t>チェックをしてください。</a:t>
                      </a:r>
                    </a:p>
                    <a:p>
                      <a:pPr marL="0" marR="0" lvl="0" indent="0" algn="l" defTabSz="998538" rtl="0" eaLnBrk="1" fontAlgn="base" latinLnBrk="0" hangingPunct="1">
                        <a:lnSpc>
                          <a:spcPct val="100000"/>
                        </a:lnSpc>
                        <a:spcBef>
                          <a:spcPct val="2000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n-ea"/>
                          <a:ea typeface="+mn-ea"/>
                        </a:rPr>
                        <a:t>□①需要家主導による再生可能エネルギー導入増進に貢献するもの。</a:t>
                      </a:r>
                      <a:endParaRPr kumimoji="1" lang="en-US" altLang="ja-JP" sz="1200" b="1" i="0" u="none" strike="noStrike" cap="none" normalizeH="0" baseline="0" dirty="0">
                        <a:ln>
                          <a:noFill/>
                        </a:ln>
                        <a:solidFill>
                          <a:schemeClr val="tx1"/>
                        </a:solidFill>
                        <a:effectLst/>
                        <a:latin typeface="+mn-ea"/>
                        <a:ea typeface="+mn-ea"/>
                      </a:endParaRPr>
                    </a:p>
                    <a:p>
                      <a:pPr marL="0" marR="0" lvl="0" indent="0" algn="l" defTabSz="998538"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n-ea"/>
                          <a:ea typeface="+mn-ea"/>
                        </a:rPr>
                        <a:t>□②建築物やモビリティ等、再生可能エネルギーの有効活用に資するもの。</a:t>
                      </a:r>
                      <a:endParaRPr kumimoji="1" lang="en-US" altLang="ja-JP" sz="1200" b="1" i="0" u="none" strike="noStrike" cap="none" normalizeH="0" baseline="0" dirty="0">
                        <a:ln>
                          <a:noFill/>
                        </a:ln>
                        <a:solidFill>
                          <a:schemeClr val="tx1"/>
                        </a:solidFill>
                        <a:effectLst/>
                        <a:latin typeface="+mn-ea"/>
                        <a:ea typeface="+mn-ea"/>
                      </a:endParaRPr>
                    </a:p>
                    <a:p>
                      <a:pPr marL="0" marR="0" lvl="0" indent="0" algn="l" defTabSz="998538"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n-ea"/>
                          <a:ea typeface="+mn-ea"/>
                        </a:rPr>
                        <a:t>□③地域社会 における再生可能エネルギーの有効活用に資するもの。</a:t>
                      </a:r>
                    </a:p>
                  </a:txBody>
                  <a:tcPr marL="91430" marR="91430" marT="45744" marB="4574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7456939"/>
                  </a:ext>
                </a:extLst>
              </a:tr>
              <a:tr h="343388">
                <a:tc rowSpan="11">
                  <a:txBody>
                    <a:bodyPr/>
                    <a:lstStyle/>
                    <a:p>
                      <a:pPr marL="0" marR="0" lvl="0" indent="0" algn="l" defTabSz="998538" rtl="0" eaLnBrk="1" fontAlgn="base" latinLnBrk="0" hangingPunct="1">
                        <a:lnSpc>
                          <a:spcPct val="10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n-ea"/>
                          <a:ea typeface="+mn-ea"/>
                        </a:rPr>
                        <a:t>応募者情報</a:t>
                      </a:r>
                    </a:p>
                    <a:p>
                      <a:pPr marL="0" marR="0" lvl="0" indent="0" algn="l" defTabSz="998538"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mn-ea"/>
                        <a:ea typeface="+mn-ea"/>
                      </a:endParaRPr>
                    </a:p>
                  </a:txBody>
                  <a:tcPr marL="91430" marR="91430" marT="45744" marB="457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98538" rtl="0" eaLnBrk="1" fontAlgn="base" latinLnBrk="0" hangingPunct="1">
                        <a:lnSpc>
                          <a:spcPct val="10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n-ea"/>
                          <a:ea typeface="+mn-ea"/>
                        </a:rPr>
                        <a:t>氏名（フリガナ）</a:t>
                      </a:r>
                      <a:endParaRPr kumimoji="1" lang="en-US" altLang="ja-JP" sz="1200" b="1" i="0" u="none" strike="noStrike" cap="none" normalizeH="0" baseline="0" dirty="0">
                        <a:ln>
                          <a:noFill/>
                        </a:ln>
                        <a:solidFill>
                          <a:schemeClr val="tx1"/>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98538" rtl="0" eaLnBrk="1" fontAlgn="base" latinLnBrk="0" hangingPunct="1">
                        <a:lnSpc>
                          <a:spcPct val="100000"/>
                        </a:lnSpc>
                        <a:spcBef>
                          <a:spcPct val="20000"/>
                        </a:spcBef>
                        <a:spcAft>
                          <a:spcPct val="0"/>
                        </a:spcAft>
                        <a:buClrTx/>
                        <a:buSzTx/>
                        <a:buFontTx/>
                        <a:buNone/>
                        <a:tabLst/>
                        <a:defRPr/>
                      </a:pPr>
                      <a:endParaRPr kumimoji="1" lang="en-US" altLang="ja-JP" sz="1200" b="1" i="0" u="none" strike="noStrike" cap="none" normalizeH="0" baseline="0" dirty="0">
                        <a:ln>
                          <a:noFill/>
                        </a:ln>
                        <a:solidFill>
                          <a:schemeClr val="tx1"/>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accent2"/>
                          </a:solidFill>
                          <a:effectLst/>
                          <a:latin typeface="+mn-ea"/>
                          <a:ea typeface="+mn-ea"/>
                        </a:rPr>
                        <a:t>環境　守（カンキョウ　マモル）</a:t>
                      </a:r>
                    </a:p>
                  </a:txBody>
                  <a:tcPr marL="91430" marR="91430" marT="45744" marB="4574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0343960"/>
                  </a:ext>
                </a:extLst>
              </a:tr>
              <a:tr h="288276">
                <a:tc vMerge="1">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Arial" charset="0"/>
                        <a:ea typeface="ＭＳ Ｐゴシック" pitchFamily="50" charset="-128"/>
                      </a:endParaRPr>
                    </a:p>
                  </a:txBody>
                  <a:tcPr marT="45745" marB="457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n-ea"/>
                          <a:ea typeface="+mn-ea"/>
                        </a:rPr>
                        <a:t>生年月日</a:t>
                      </a: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a:ln>
                            <a:noFill/>
                          </a:ln>
                          <a:solidFill>
                            <a:schemeClr val="accent2"/>
                          </a:solidFill>
                          <a:effectLst/>
                          <a:latin typeface="+mn-ea"/>
                          <a:ea typeface="+mn-ea"/>
                        </a:rPr>
                        <a:t>1961</a:t>
                      </a:r>
                      <a:r>
                        <a:rPr kumimoji="1" lang="ja-JP" altLang="en-US" sz="1200" b="1" i="0" u="none" strike="noStrike" cap="none" normalizeH="0" baseline="0" dirty="0">
                          <a:ln>
                            <a:noFill/>
                          </a:ln>
                          <a:solidFill>
                            <a:schemeClr val="accent2"/>
                          </a:solidFill>
                          <a:effectLst/>
                          <a:latin typeface="+mn-ea"/>
                          <a:ea typeface="+mn-ea"/>
                        </a:rPr>
                        <a:t>年</a:t>
                      </a:r>
                      <a:r>
                        <a:rPr lang="en-US" altLang="ja-JP" sz="1200" b="1" dirty="0">
                          <a:solidFill>
                            <a:schemeClr val="accent2"/>
                          </a:solidFill>
                          <a:latin typeface="+mn-ea"/>
                          <a:ea typeface="+mn-ea"/>
                        </a:rPr>
                        <a:t>01</a:t>
                      </a:r>
                      <a:r>
                        <a:rPr lang="ja-JP" altLang="en-US" sz="1200" b="1" dirty="0">
                          <a:solidFill>
                            <a:schemeClr val="accent2"/>
                          </a:solidFill>
                          <a:latin typeface="+mn-ea"/>
                          <a:ea typeface="+mn-ea"/>
                        </a:rPr>
                        <a:t>月</a:t>
                      </a:r>
                      <a:r>
                        <a:rPr lang="en-US" altLang="ja-JP" sz="1200" b="1" dirty="0">
                          <a:solidFill>
                            <a:schemeClr val="accent2"/>
                          </a:solidFill>
                          <a:latin typeface="+mn-ea"/>
                          <a:ea typeface="+mn-ea"/>
                        </a:rPr>
                        <a:t>01</a:t>
                      </a:r>
                      <a:r>
                        <a:rPr lang="ja-JP" altLang="en-US" sz="1200" b="1" dirty="0">
                          <a:solidFill>
                            <a:schemeClr val="accent2"/>
                          </a:solidFill>
                          <a:latin typeface="+mn-ea"/>
                          <a:ea typeface="+mn-ea"/>
                        </a:rPr>
                        <a:t>日</a:t>
                      </a:r>
                      <a:endParaRPr kumimoji="1" lang="ja-JP" altLang="en-US" sz="1200" b="1" i="0" u="none" strike="noStrike" cap="none" normalizeH="0" baseline="0" dirty="0">
                        <a:ln>
                          <a:noFill/>
                        </a:ln>
                        <a:solidFill>
                          <a:schemeClr val="accent2"/>
                        </a:solidFill>
                        <a:effectLst/>
                        <a:latin typeface="+mn-ea"/>
                        <a:ea typeface="+mn-ea"/>
                      </a:endParaRPr>
                    </a:p>
                  </a:txBody>
                  <a:tcPr marL="91430" marR="91430" marT="45744" marB="4574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02177526"/>
                  </a:ext>
                </a:extLst>
              </a:tr>
              <a:tr h="299581">
                <a:tc vMerge="1">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Arial" charset="0"/>
                        <a:ea typeface="ＭＳ Ｐゴシック" pitchFamily="50" charset="-128"/>
                      </a:endParaRPr>
                    </a:p>
                  </a:txBody>
                  <a:tcPr marT="45745" marB="457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n-ea"/>
                          <a:ea typeface="+mn-ea"/>
                        </a:rPr>
                        <a:t>所属機関名・部局・役職名</a:t>
                      </a: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lang="ja-JP" altLang="en-US" sz="1200" b="1" dirty="0">
                          <a:solidFill>
                            <a:schemeClr val="accent2"/>
                          </a:solidFill>
                          <a:latin typeface="+mn-ea"/>
                          <a:ea typeface="+mn-ea"/>
                        </a:rPr>
                        <a:t>株式会社○○　代表取締役社長</a:t>
                      </a:r>
                      <a:endParaRPr kumimoji="1" lang="ja-JP" altLang="en-US" sz="1200" b="1" i="0" u="none" strike="noStrike" cap="none" normalizeH="0" baseline="0" dirty="0">
                        <a:ln>
                          <a:noFill/>
                        </a:ln>
                        <a:solidFill>
                          <a:schemeClr val="accent2"/>
                        </a:solidFill>
                        <a:effectLst/>
                        <a:latin typeface="+mn-ea"/>
                        <a:ea typeface="+mn-ea"/>
                      </a:endParaRPr>
                    </a:p>
                  </a:txBody>
                  <a:tcPr marL="91430" marR="91430" marT="45744" marB="4574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3456128"/>
                  </a:ext>
                </a:extLst>
              </a:tr>
              <a:tr h="274368">
                <a:tc vMerge="1">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Arial" charset="0"/>
                        <a:ea typeface="ＭＳ Ｐゴシック" pitchFamily="50" charset="-128"/>
                      </a:endParaRPr>
                    </a:p>
                  </a:txBody>
                  <a:tcPr marT="45745" marB="457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n-ea"/>
                          <a:ea typeface="+mn-ea"/>
                        </a:rPr>
                        <a:t>所属機関所在地</a:t>
                      </a: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lang="ja-JP" altLang="en-US" sz="1200" b="1" dirty="0">
                          <a:solidFill>
                            <a:schemeClr val="accent2"/>
                          </a:solidFill>
                          <a:latin typeface="+mn-ea"/>
                          <a:ea typeface="+mn-ea"/>
                        </a:rPr>
                        <a:t>〒</a:t>
                      </a:r>
                      <a:r>
                        <a:rPr lang="en-US" altLang="ja-JP" sz="1200" b="1" dirty="0">
                          <a:solidFill>
                            <a:schemeClr val="accent2"/>
                          </a:solidFill>
                          <a:latin typeface="+mn-ea"/>
                          <a:ea typeface="+mn-ea"/>
                        </a:rPr>
                        <a:t>111-1111</a:t>
                      </a:r>
                      <a:r>
                        <a:rPr lang="ja-JP" altLang="en-US" sz="1200" b="1" dirty="0">
                          <a:solidFill>
                            <a:schemeClr val="accent2"/>
                          </a:solidFill>
                          <a:latin typeface="+mn-ea"/>
                          <a:ea typeface="+mn-ea"/>
                        </a:rPr>
                        <a:t>　○○県○○市</a:t>
                      </a:r>
                      <a:r>
                        <a:rPr lang="en-US" altLang="ja-JP" sz="1200" b="1" dirty="0">
                          <a:solidFill>
                            <a:schemeClr val="accent2"/>
                          </a:solidFill>
                          <a:latin typeface="+mn-ea"/>
                          <a:ea typeface="+mn-ea"/>
                        </a:rPr>
                        <a:t>…</a:t>
                      </a:r>
                      <a:endParaRPr kumimoji="1" lang="ja-JP" altLang="en-US" sz="1200" b="1" i="0" u="none" strike="noStrike" cap="none" normalizeH="0" baseline="0" dirty="0">
                        <a:ln>
                          <a:noFill/>
                        </a:ln>
                        <a:solidFill>
                          <a:schemeClr val="accent2"/>
                        </a:solidFill>
                        <a:effectLst/>
                        <a:latin typeface="+mn-ea"/>
                        <a:ea typeface="+mn-ea"/>
                      </a:endParaRPr>
                    </a:p>
                  </a:txBody>
                  <a:tcPr marL="91430" marR="91430" marT="45744" marB="4574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42571760"/>
                  </a:ext>
                </a:extLst>
              </a:tr>
              <a:tr h="778439">
                <a:tc vMerge="1">
                  <a:txBody>
                    <a:bodyPr/>
                    <a:lstStyle/>
                    <a:p>
                      <a:endParaRPr kumimoji="1" lang="ja-JP" altLang="en-US"/>
                    </a:p>
                  </a:txBody>
                  <a:tcPr/>
                </a:tc>
                <a:tc gridSpan="2">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n-ea"/>
                          <a:ea typeface="+mn-ea"/>
                        </a:rPr>
                        <a:t>会社概要</a:t>
                      </a: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accent2"/>
                          </a:solidFill>
                          <a:effectLst/>
                          <a:latin typeface="+mn-ea"/>
                          <a:ea typeface="+mn-ea"/>
                        </a:rPr>
                        <a:t>○○○○</a:t>
                      </a:r>
                    </a:p>
                    <a:p>
                      <a:pPr marL="0" marR="0" lvl="0" indent="0" algn="l" defTabSz="998538"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accent2"/>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569172"/>
                  </a:ext>
                </a:extLst>
              </a:tr>
              <a:tr h="274368">
                <a:tc vMerge="1">
                  <a:txBody>
                    <a:bodyPr/>
                    <a:lstStyle/>
                    <a:p>
                      <a:endParaRPr kumimoji="1" lang="ja-JP" altLang="en-US"/>
                    </a:p>
                  </a:txBody>
                  <a:tcPr/>
                </a:tc>
                <a:tc rowSpan="5">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n-ea"/>
                          <a:ea typeface="+mn-ea"/>
                        </a:rPr>
                        <a:t>資本金（万円）</a:t>
                      </a: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accent2"/>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25505177"/>
                  </a:ext>
                </a:extLst>
              </a:tr>
              <a:tr h="457248">
                <a:tc vMerge="1">
                  <a:txBody>
                    <a:bodyPr/>
                    <a:lstStyle/>
                    <a:p>
                      <a:endParaRPr kumimoji="1" lang="ja-JP" altLang="en-US"/>
                    </a:p>
                  </a:txBody>
                  <a:tcPr/>
                </a:tc>
                <a:tc vMerge="1">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n-ea"/>
                          <a:ea typeface="+mn-ea"/>
                        </a:rPr>
                        <a:t>中小企業に該当の有無　</a:t>
                      </a:r>
                      <a:r>
                        <a:rPr kumimoji="1" lang="en-US" altLang="ja-JP" sz="1200" b="1" i="0" u="none" strike="noStrike" cap="none" normalizeH="0" baseline="0" dirty="0">
                          <a:ln>
                            <a:noFill/>
                          </a:ln>
                          <a:solidFill>
                            <a:schemeClr val="tx1"/>
                          </a:solidFill>
                          <a:effectLst/>
                          <a:latin typeface="+mn-ea"/>
                          <a:ea typeface="+mn-ea"/>
                        </a:rPr>
                        <a:t>/</a:t>
                      </a:r>
                      <a:r>
                        <a:rPr kumimoji="1" lang="ja-JP" altLang="en-US" sz="1200" b="1" i="0" u="none" strike="noStrike" cap="none" normalizeH="0" baseline="0" dirty="0">
                          <a:ln>
                            <a:noFill/>
                          </a:ln>
                          <a:solidFill>
                            <a:schemeClr val="tx1"/>
                          </a:solidFill>
                          <a:effectLst/>
                          <a:latin typeface="+mn-ea"/>
                          <a:ea typeface="+mn-ea"/>
                        </a:rPr>
                        <a:t>　設立年　</a:t>
                      </a:r>
                      <a:r>
                        <a:rPr kumimoji="1" lang="en-US" altLang="ja-JP" sz="1200" b="1" i="0" u="none" strike="noStrike" cap="none" normalizeH="0" baseline="0" dirty="0">
                          <a:ln>
                            <a:noFill/>
                          </a:ln>
                          <a:solidFill>
                            <a:schemeClr val="tx1"/>
                          </a:solidFill>
                          <a:effectLst/>
                          <a:latin typeface="+mn-ea"/>
                          <a:ea typeface="+mn-ea"/>
                        </a:rPr>
                        <a:t>/</a:t>
                      </a:r>
                      <a:r>
                        <a:rPr kumimoji="1" lang="ja-JP" altLang="en-US" sz="1200" b="1" i="0" u="none" strike="noStrike" cap="none" normalizeH="0" baseline="0" dirty="0">
                          <a:ln>
                            <a:noFill/>
                          </a:ln>
                          <a:solidFill>
                            <a:schemeClr val="tx1"/>
                          </a:solidFill>
                          <a:effectLst/>
                          <a:latin typeface="+mn-ea"/>
                          <a:ea typeface="+mn-ea"/>
                        </a:rPr>
                        <a:t>法人番号</a:t>
                      </a: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accent2"/>
                          </a:solidFill>
                          <a:effectLst/>
                          <a:latin typeface="+mn-ea"/>
                          <a:ea typeface="+mn-ea"/>
                        </a:rPr>
                        <a:t>該当</a:t>
                      </a:r>
                      <a:r>
                        <a:rPr kumimoji="1" lang="en-US" altLang="ja-JP" sz="1200" b="1" i="0" u="none" strike="noStrike" cap="none" normalizeH="0" baseline="0" dirty="0">
                          <a:ln>
                            <a:noFill/>
                          </a:ln>
                          <a:solidFill>
                            <a:schemeClr val="accent2"/>
                          </a:solidFill>
                          <a:effectLst/>
                          <a:latin typeface="+mn-ea"/>
                          <a:ea typeface="+mn-ea"/>
                        </a:rPr>
                        <a:t>or</a:t>
                      </a:r>
                      <a:r>
                        <a:rPr kumimoji="1" lang="ja-JP" altLang="en-US" sz="1200" b="1" i="0" u="none" strike="noStrike" cap="none" normalizeH="0" baseline="0" dirty="0">
                          <a:ln>
                            <a:noFill/>
                          </a:ln>
                          <a:solidFill>
                            <a:schemeClr val="accent2"/>
                          </a:solidFill>
                          <a:effectLst/>
                          <a:latin typeface="+mn-ea"/>
                          <a:ea typeface="+mn-ea"/>
                        </a:rPr>
                        <a:t>非該当 </a:t>
                      </a:r>
                      <a:r>
                        <a:rPr kumimoji="1" lang="en-US" altLang="ja-JP" sz="1200" b="1" i="0" u="none" strike="noStrike" cap="none" normalizeH="0" baseline="0" dirty="0">
                          <a:ln>
                            <a:noFill/>
                          </a:ln>
                          <a:solidFill>
                            <a:schemeClr val="accent2"/>
                          </a:solidFill>
                          <a:effectLst/>
                          <a:latin typeface="+mn-ea"/>
                          <a:ea typeface="+mn-ea"/>
                        </a:rPr>
                        <a:t>/ XXXX</a:t>
                      </a:r>
                      <a:r>
                        <a:rPr kumimoji="1" lang="ja-JP" altLang="en-US" sz="1200" b="1" i="0" u="none" strike="noStrike" cap="none" normalizeH="0" baseline="0" dirty="0">
                          <a:ln>
                            <a:noFill/>
                          </a:ln>
                          <a:solidFill>
                            <a:schemeClr val="accent2"/>
                          </a:solidFill>
                          <a:effectLst/>
                          <a:latin typeface="+mn-ea"/>
                          <a:ea typeface="+mn-ea"/>
                        </a:rPr>
                        <a:t>年 </a:t>
                      </a:r>
                      <a:r>
                        <a:rPr kumimoji="1" lang="en-US" altLang="ja-JP" sz="1200" b="1" i="0" u="none" strike="noStrike" cap="none" normalizeH="0" baseline="0" dirty="0">
                          <a:ln>
                            <a:noFill/>
                          </a:ln>
                          <a:solidFill>
                            <a:schemeClr val="accent2"/>
                          </a:solidFill>
                          <a:effectLst/>
                          <a:latin typeface="+mn-ea"/>
                          <a:ea typeface="+mn-ea"/>
                        </a:rPr>
                        <a:t>/ 9999999999999</a:t>
                      </a:r>
                      <a:endParaRPr kumimoji="1" lang="ja-JP" altLang="en-US" sz="1200" b="1" i="0" u="none" strike="noStrike" cap="none" normalizeH="0" baseline="0" dirty="0">
                        <a:ln>
                          <a:noFill/>
                        </a:ln>
                        <a:solidFill>
                          <a:schemeClr val="accent2"/>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6409476"/>
                  </a:ext>
                </a:extLst>
              </a:tr>
              <a:tr h="274368">
                <a:tc vMerge="1">
                  <a:txBody>
                    <a:bodyPr/>
                    <a:lstStyle/>
                    <a:p>
                      <a:endParaRPr kumimoji="1" lang="ja-JP" altLang="en-US"/>
                    </a:p>
                  </a:txBody>
                  <a:tcPr/>
                </a:tc>
                <a:tc vMerge="1">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n-ea"/>
                          <a:ea typeface="+mn-ea"/>
                        </a:rPr>
                        <a:t>従業員数</a:t>
                      </a: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accent2"/>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67523225"/>
                  </a:ext>
                </a:extLst>
              </a:tr>
              <a:tr h="308678">
                <a:tc vMerge="1">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Arial" charset="0"/>
                        <a:ea typeface="ＭＳ Ｐゴシック" pitchFamily="50" charset="-128"/>
                      </a:endParaRPr>
                    </a:p>
                  </a:txBody>
                  <a:tcPr marT="45745" marB="457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n-ea"/>
                          <a:ea typeface="+mn-ea"/>
                        </a:rPr>
                        <a:t>電話番号</a:t>
                      </a: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lang="en-US" altLang="ja-JP" sz="1200" b="1" dirty="0">
                          <a:solidFill>
                            <a:schemeClr val="accent2"/>
                          </a:solidFill>
                          <a:latin typeface="+mn-ea"/>
                          <a:ea typeface="+mn-ea"/>
                        </a:rPr>
                        <a:t>XX-XXXX-XXXX</a:t>
                      </a:r>
                      <a:endParaRPr kumimoji="1" lang="ja-JP" altLang="en-US" sz="1200" b="1" i="0" u="none" strike="noStrike" cap="none" normalizeH="0" baseline="0" dirty="0">
                        <a:ln>
                          <a:noFill/>
                        </a:ln>
                        <a:solidFill>
                          <a:schemeClr val="accent2"/>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6922259"/>
                  </a:ext>
                </a:extLst>
              </a:tr>
              <a:tr h="274368">
                <a:tc vMerge="1">
                  <a:txBody>
                    <a:bodyPr/>
                    <a:lstStyle/>
                    <a:p>
                      <a:endParaRPr kumimoji="1" lang="ja-JP" altLang="en-US"/>
                    </a:p>
                  </a:txBody>
                  <a:tcPr/>
                </a:tc>
                <a:tc vMerge="1">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n-ea"/>
                          <a:ea typeface="+mn-ea"/>
                        </a:rPr>
                        <a:t>企業</a:t>
                      </a:r>
                      <a:r>
                        <a:rPr kumimoji="1" lang="en-US" altLang="ja-JP" sz="1200" b="1" i="0" u="none" strike="noStrike" cap="none" normalizeH="0" baseline="0" dirty="0">
                          <a:ln>
                            <a:noFill/>
                          </a:ln>
                          <a:solidFill>
                            <a:schemeClr val="tx1"/>
                          </a:solidFill>
                          <a:effectLst/>
                          <a:latin typeface="+mn-ea"/>
                          <a:ea typeface="+mn-ea"/>
                        </a:rPr>
                        <a:t>URL</a:t>
                      </a:r>
                      <a:endParaRPr kumimoji="1" lang="ja-JP" altLang="en-US" sz="1200" b="1" i="0" u="none" strike="noStrike" cap="none" normalizeH="0" baseline="0" dirty="0">
                        <a:ln>
                          <a:noFill/>
                        </a:ln>
                        <a:solidFill>
                          <a:schemeClr val="tx1"/>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accent2"/>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62890512"/>
                  </a:ext>
                </a:extLst>
              </a:tr>
              <a:tr h="609336">
                <a:tc vMerge="1">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Arial" charset="0"/>
                        <a:ea typeface="ＭＳ Ｐゴシック" pitchFamily="50" charset="-128"/>
                      </a:endParaRPr>
                    </a:p>
                  </a:txBody>
                  <a:tcPr marT="45745" marB="457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n-ea"/>
                          <a:ea typeface="+mn-ea"/>
                        </a:rPr>
                        <a:t>メールアドレス（連絡担当者分も含む）</a:t>
                      </a: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98538"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lang="ja-JP" altLang="en-US" sz="1200" b="1" dirty="0">
                          <a:solidFill>
                            <a:schemeClr val="accent2"/>
                          </a:solidFill>
                          <a:latin typeface="+mn-ea"/>
                          <a:ea typeface="+mn-ea"/>
                        </a:rPr>
                        <a:t>代表者：</a:t>
                      </a:r>
                      <a:r>
                        <a:rPr lang="en-US" altLang="ja-JP" sz="1200" b="1" dirty="0">
                          <a:solidFill>
                            <a:schemeClr val="accent2"/>
                          </a:solidFill>
                          <a:latin typeface="+mn-ea"/>
                          <a:ea typeface="+mn-ea"/>
                          <a:hlinkClick r:id="rId3"/>
                        </a:rPr>
                        <a:t>mmmmmmm@mm.mm.jp</a:t>
                      </a:r>
                      <a:endParaRPr lang="en-US" altLang="ja-JP" sz="1200" b="1" dirty="0">
                        <a:solidFill>
                          <a:schemeClr val="accent2"/>
                        </a:solidFill>
                        <a:latin typeface="+mn-ea"/>
                        <a:ea typeface="+mn-ea"/>
                      </a:endParaRPr>
                    </a:p>
                    <a:p>
                      <a:pPr marL="0" marR="0" lvl="0" indent="0" algn="l" defTabSz="998538" rtl="0" eaLnBrk="1" fontAlgn="base" latinLnBrk="0" hangingPunct="1">
                        <a:lnSpc>
                          <a:spcPct val="100000"/>
                        </a:lnSpc>
                        <a:spcBef>
                          <a:spcPct val="20000"/>
                        </a:spcBef>
                        <a:spcAft>
                          <a:spcPct val="0"/>
                        </a:spcAft>
                        <a:buClrTx/>
                        <a:buSzTx/>
                        <a:buFontTx/>
                        <a:buNone/>
                        <a:tabLst/>
                      </a:pPr>
                      <a:r>
                        <a:rPr lang="ja-JP" altLang="en-US" sz="1200" b="1" dirty="0">
                          <a:solidFill>
                            <a:schemeClr val="accent2"/>
                          </a:solidFill>
                          <a:latin typeface="+mn-ea"/>
                          <a:ea typeface="+mn-ea"/>
                        </a:rPr>
                        <a:t>連絡担当者：</a:t>
                      </a:r>
                      <a:r>
                        <a:rPr lang="en-US" altLang="ja-JP" sz="1200" b="1" u="sng" dirty="0">
                          <a:solidFill>
                            <a:schemeClr val="accent2"/>
                          </a:solidFill>
                          <a:latin typeface="+mn-ea"/>
                          <a:ea typeface="+mn-ea"/>
                          <a:hlinkClick r:id="rId3"/>
                        </a:rPr>
                        <a:t>mmmmmmm@mm.mm.jp</a:t>
                      </a:r>
                      <a:endParaRPr kumimoji="1" lang="ja-JP" altLang="en-US" sz="1200" b="1" i="0" u="sng" strike="noStrike" cap="none" normalizeH="0" baseline="0" dirty="0">
                        <a:ln>
                          <a:noFill/>
                        </a:ln>
                        <a:solidFill>
                          <a:schemeClr val="accent2"/>
                        </a:solidFill>
                        <a:effectLst/>
                        <a:latin typeface="+mn-ea"/>
                        <a:ea typeface="+mn-ea"/>
                      </a:endParaRPr>
                    </a:p>
                  </a:txBody>
                  <a:tcPr marL="91430" marR="91430" marT="45744" marB="457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78651512"/>
                  </a:ext>
                </a:extLst>
              </a:tr>
            </a:tbl>
          </a:graphicData>
        </a:graphic>
      </p:graphicFrame>
      <p:sp>
        <p:nvSpPr>
          <p:cNvPr id="5" name="Text Box 266"/>
          <p:cNvSpPr txBox="1">
            <a:spLocks noChangeArrowheads="1"/>
          </p:cNvSpPr>
          <p:nvPr/>
        </p:nvSpPr>
        <p:spPr bwMode="auto">
          <a:xfrm>
            <a:off x="8670353" y="604255"/>
            <a:ext cx="12874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200" dirty="0">
                <a:solidFill>
                  <a:schemeClr val="accent2"/>
                </a:solidFill>
                <a:latin typeface="+mn-ea"/>
                <a:ea typeface="+mn-ea"/>
              </a:rPr>
              <a:t>※</a:t>
            </a:r>
            <a:r>
              <a:rPr lang="ja-JP" altLang="en-US" sz="1200" dirty="0">
                <a:solidFill>
                  <a:schemeClr val="accent2"/>
                </a:solidFill>
                <a:latin typeface="+mn-ea"/>
                <a:ea typeface="+mn-ea"/>
              </a:rPr>
              <a:t>青字は記載例</a:t>
            </a:r>
          </a:p>
        </p:txBody>
      </p:sp>
      <p:sp>
        <p:nvSpPr>
          <p:cNvPr id="2" name="正方形/長方形 1"/>
          <p:cNvSpPr/>
          <p:nvPr/>
        </p:nvSpPr>
        <p:spPr bwMode="auto">
          <a:xfrm>
            <a:off x="130175" y="211360"/>
            <a:ext cx="8006435" cy="570800"/>
          </a:xfrm>
          <a:prstGeom prst="rect">
            <a:avLst/>
          </a:prstGeom>
          <a:no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ja-JP" altLang="en-US" sz="1500" b="1" dirty="0">
                <a:latin typeface="+mj-ea"/>
                <a:ea typeface="+mj-ea"/>
              </a:rPr>
              <a:t>「令和</a:t>
            </a:r>
            <a:r>
              <a:rPr lang="en-US" altLang="ja-JP" sz="1500" b="1" dirty="0">
                <a:latin typeface="+mj-ea"/>
                <a:ea typeface="+mj-ea"/>
              </a:rPr>
              <a:t>4</a:t>
            </a:r>
            <a:r>
              <a:rPr lang="ja-JP" altLang="en-US" sz="1500" b="1" dirty="0">
                <a:latin typeface="+mj-ea"/>
                <a:ea typeface="+mj-ea"/>
              </a:rPr>
              <a:t>年度気候変動アクション環境大臣表彰」＜イノベーション発掘・社会実装加速化枠＞応募申請書</a:t>
            </a:r>
            <a:endParaRPr kumimoji="1" lang="ja-JP" altLang="en-US" sz="1500" b="1" i="0" u="none" strike="noStrike" cap="none" normalizeH="0" baseline="0" dirty="0">
              <a:ln>
                <a:noFill/>
              </a:ln>
              <a:solidFill>
                <a:schemeClr val="tx1"/>
              </a:solidFill>
              <a:effectLst/>
              <a:latin typeface="+mj-ea"/>
              <a:ea typeface="+mj-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オブジェクト 1"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4" imgW="366" imgH="369" progId="TCLayout.ActiveDocument.1">
                  <p:embed/>
                </p:oleObj>
              </mc:Choice>
              <mc:Fallback>
                <p:oleObj name="think-cell スライド" r:id="rId4" imgW="366" imgH="369" progId="TCLayout.ActiveDocument.1">
                  <p:embed/>
                  <p:pic>
                    <p:nvPicPr>
                      <p:cNvPr id="25602" name="オブジェクト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05" name="Text Box 62"/>
          <p:cNvSpPr txBox="1">
            <a:spLocks noChangeArrowheads="1"/>
          </p:cNvSpPr>
          <p:nvPr/>
        </p:nvSpPr>
        <p:spPr bwMode="auto">
          <a:xfrm>
            <a:off x="127793" y="223158"/>
            <a:ext cx="9246068" cy="1081025"/>
          </a:xfrm>
          <a:prstGeom prst="rect">
            <a:avLst/>
          </a:prstGeom>
          <a:noFill/>
          <a:ln>
            <a:noFill/>
          </a:ln>
        </p:spPr>
        <p:txBody>
          <a:bodyPr wrap="square" lIns="0" tIns="47605" rIns="0"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2800" b="1" u="sng" dirty="0">
                <a:latin typeface="+mj-ea"/>
                <a:ea typeface="+mj-ea"/>
              </a:rPr>
              <a:t>1. </a:t>
            </a:r>
            <a:r>
              <a:rPr lang="ja-JP" altLang="en-US" sz="2800" b="1" u="sng" dirty="0">
                <a:latin typeface="+mj-ea"/>
                <a:ea typeface="+mj-ea"/>
              </a:rPr>
              <a:t>アイデアの革新性・独創性</a:t>
            </a:r>
            <a:endParaRPr lang="en-US" altLang="ja-JP" sz="2800" b="1" u="sng" dirty="0">
              <a:latin typeface="+mj-ea"/>
              <a:ea typeface="+mj-ea"/>
            </a:endParaRPr>
          </a:p>
          <a:p>
            <a:pPr eaLnBrk="1" hangingPunct="1">
              <a:spcBef>
                <a:spcPct val="50000"/>
              </a:spcBef>
              <a:buFontTx/>
              <a:buNone/>
            </a:pPr>
            <a:r>
              <a:rPr lang="ja-JP" altLang="en-US" sz="2400" b="1" dirty="0">
                <a:latin typeface="+mj-ea"/>
                <a:ea typeface="+mj-ea"/>
              </a:rPr>
              <a:t>　</a:t>
            </a:r>
            <a:r>
              <a:rPr lang="en-US" altLang="ja-JP" sz="2400" b="1" u="sng" dirty="0">
                <a:latin typeface="+mj-ea"/>
                <a:ea typeface="+mj-ea"/>
              </a:rPr>
              <a:t>1-1. </a:t>
            </a:r>
            <a:r>
              <a:rPr lang="ja-JP" altLang="en-US" sz="2400" b="1" u="sng" dirty="0">
                <a:latin typeface="+mj-ea"/>
                <a:ea typeface="+mj-ea"/>
              </a:rPr>
              <a:t>イノベーションアイデアとその実現による将来像（未来のあり方）</a:t>
            </a:r>
          </a:p>
        </p:txBody>
      </p:sp>
      <p:sp>
        <p:nvSpPr>
          <p:cNvPr id="13" name="Text Box 14">
            <a:extLst>
              <a:ext uri="{FF2B5EF4-FFF2-40B4-BE49-F238E27FC236}">
                <a16:creationId xmlns:a16="http://schemas.microsoft.com/office/drawing/2014/main" id="{38EC9F60-F5FE-4A3E-95AA-5FF5A5476F36}"/>
              </a:ext>
            </a:extLst>
          </p:cNvPr>
          <p:cNvSpPr txBox="1">
            <a:spLocks noChangeArrowheads="1"/>
          </p:cNvSpPr>
          <p:nvPr/>
        </p:nvSpPr>
        <p:spPr bwMode="auto">
          <a:xfrm>
            <a:off x="420242" y="3222460"/>
            <a:ext cx="9563196" cy="48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218" tIns="47610" rIns="95218" bIns="47610">
            <a:spAutoFit/>
          </a:bodyPr>
          <a:lstStyle>
            <a:lvl1pPr marL="93663" indent="-93663"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pPr>
            <a:r>
              <a:rPr lang="ja-JP" altLang="en-US" sz="1400" i="1" dirty="0">
                <a:solidFill>
                  <a:srgbClr val="FF0000"/>
                </a:solidFill>
                <a:latin typeface="+mn-ea"/>
                <a:ea typeface="+mn-ea"/>
              </a:rPr>
              <a:t>　</a:t>
            </a:r>
            <a:endParaRPr lang="en-US" altLang="ja-JP" sz="1400" i="1" dirty="0">
              <a:solidFill>
                <a:srgbClr val="FF0000"/>
              </a:solidFill>
              <a:latin typeface="+mn-ea"/>
              <a:ea typeface="+mn-ea"/>
            </a:endParaRPr>
          </a:p>
          <a:p>
            <a:pPr eaLnBrk="1" hangingPunct="1">
              <a:lnSpc>
                <a:spcPct val="90000"/>
              </a:lnSpc>
              <a:spcBef>
                <a:spcPct val="0"/>
              </a:spcBef>
              <a:buFontTx/>
              <a:buNone/>
            </a:pPr>
            <a:endParaRPr lang="ja-JP" altLang="en-US" sz="1400" i="1" dirty="0">
              <a:solidFill>
                <a:srgbClr val="FF0000"/>
              </a:solidFill>
              <a:latin typeface="+mn-ea"/>
              <a:ea typeface="+mn-ea"/>
            </a:endParaRPr>
          </a:p>
        </p:txBody>
      </p:sp>
      <p:sp>
        <p:nvSpPr>
          <p:cNvPr id="2" name="テキスト ボックス 1"/>
          <p:cNvSpPr txBox="1"/>
          <p:nvPr/>
        </p:nvSpPr>
        <p:spPr>
          <a:xfrm>
            <a:off x="371514" y="1645919"/>
            <a:ext cx="9648786" cy="4210595"/>
          </a:xfrm>
          <a:prstGeom prst="rect">
            <a:avLst/>
          </a:prstGeom>
          <a:noFill/>
        </p:spPr>
        <p:txBody>
          <a:bodyPr wrap="square" rtlCol="0">
            <a:noAutofit/>
          </a:bodyPr>
          <a:lstStyle/>
          <a:p>
            <a:r>
              <a:rPr kumimoji="1" lang="ja-JP" altLang="en-US" sz="1400" i="1" dirty="0">
                <a:solidFill>
                  <a:srgbClr val="FF0000"/>
                </a:solidFill>
              </a:rPr>
              <a:t>〇イノベーションアイデアの概要を記載してください。</a:t>
            </a:r>
            <a:endParaRPr kumimoji="1" lang="en-US" altLang="ja-JP" sz="1400" i="1" dirty="0">
              <a:solidFill>
                <a:srgbClr val="FF0000"/>
              </a:solidFill>
            </a:endParaRPr>
          </a:p>
          <a:p>
            <a:r>
              <a:rPr lang="ja-JP" altLang="en-US" sz="1400" i="1" dirty="0">
                <a:solidFill>
                  <a:srgbClr val="FF0000"/>
                </a:solidFill>
              </a:rPr>
              <a:t>　　記載に当たっては以下のポイントをふまえ、図表等も用い分かりやすく表現してください。</a:t>
            </a:r>
            <a:endParaRPr lang="en-US" altLang="ja-JP" sz="1400" i="1" dirty="0">
              <a:solidFill>
                <a:srgbClr val="FF0000"/>
              </a:solidFill>
            </a:endParaRPr>
          </a:p>
          <a:p>
            <a:pPr>
              <a:spcBef>
                <a:spcPts val="1200"/>
              </a:spcBef>
            </a:pPr>
            <a:r>
              <a:rPr lang="ja-JP" altLang="en-US" sz="1400" i="1" dirty="0">
                <a:solidFill>
                  <a:srgbClr val="FF0000"/>
                </a:solidFill>
              </a:rPr>
              <a:t>　　</a:t>
            </a:r>
            <a:r>
              <a:rPr lang="en-US" altLang="ja-JP" sz="1400" i="1" dirty="0">
                <a:solidFill>
                  <a:srgbClr val="FF0000"/>
                </a:solidFill>
              </a:rPr>
              <a:t>※</a:t>
            </a:r>
            <a:r>
              <a:rPr lang="ja-JP" altLang="en-US" sz="1400" i="1" dirty="0">
                <a:solidFill>
                  <a:srgbClr val="FF0000"/>
                </a:solidFill>
              </a:rPr>
              <a:t>「イノベーションアイデア」とはイノベーション創出につながる以下のようなアイデアを指します。</a:t>
            </a:r>
            <a:endParaRPr lang="en-US" altLang="ja-JP" sz="1400" i="1" dirty="0">
              <a:solidFill>
                <a:srgbClr val="FF0000"/>
              </a:solidFill>
            </a:endParaRPr>
          </a:p>
          <a:p>
            <a:r>
              <a:rPr lang="ja-JP" altLang="en-US" sz="1400" i="1" dirty="0">
                <a:solidFill>
                  <a:srgbClr val="FF0000"/>
                </a:solidFill>
              </a:rPr>
              <a:t>　　　　・ これまでにない装置・システム等の創出に関するアイデア</a:t>
            </a:r>
            <a:endParaRPr lang="en-US" altLang="ja-JP" sz="1400" i="1" dirty="0">
              <a:solidFill>
                <a:srgbClr val="FF0000"/>
              </a:solidFill>
            </a:endParaRPr>
          </a:p>
          <a:p>
            <a:r>
              <a:rPr lang="ja-JP" altLang="en-US" sz="1400" i="1" dirty="0">
                <a:solidFill>
                  <a:srgbClr val="FF0000"/>
                </a:solidFill>
              </a:rPr>
              <a:t>　　　　・ （「</a:t>
            </a:r>
            <a:r>
              <a:rPr lang="en-US" altLang="ja-JP" sz="1400" i="1" dirty="0">
                <a:solidFill>
                  <a:srgbClr val="FF0000"/>
                </a:solidFill>
              </a:rPr>
              <a:t>4. </a:t>
            </a:r>
            <a:r>
              <a:rPr lang="ja-JP" altLang="en-US" sz="1400" i="1" dirty="0">
                <a:solidFill>
                  <a:srgbClr val="FF0000"/>
                </a:solidFill>
              </a:rPr>
              <a:t>これまでの実績」を発展させる等）既に存在する装置・システム等の改良・展開・普及等に関するアイデア　等</a:t>
            </a:r>
            <a:endParaRPr lang="en-US" altLang="ja-JP" sz="1400" i="1" dirty="0">
              <a:solidFill>
                <a:srgbClr val="FF0000"/>
              </a:solidFill>
            </a:endParaRPr>
          </a:p>
          <a:p>
            <a:pPr>
              <a:spcBef>
                <a:spcPts val="1200"/>
              </a:spcBef>
            </a:pPr>
            <a:r>
              <a:rPr lang="ja-JP" altLang="en-US" sz="1400" i="1" dirty="0">
                <a:solidFill>
                  <a:srgbClr val="FF0000"/>
                </a:solidFill>
              </a:rPr>
              <a:t>　　</a:t>
            </a:r>
            <a:r>
              <a:rPr lang="en-US" altLang="ja-JP" sz="1400" i="1" dirty="0">
                <a:solidFill>
                  <a:srgbClr val="FF0000"/>
                </a:solidFill>
              </a:rPr>
              <a:t>※</a:t>
            </a:r>
            <a:r>
              <a:rPr lang="ja-JP" altLang="en-US" sz="1400" i="1" dirty="0">
                <a:solidFill>
                  <a:srgbClr val="FF0000"/>
                </a:solidFill>
              </a:rPr>
              <a:t>記載のポイント</a:t>
            </a:r>
            <a:endParaRPr lang="en-US" altLang="ja-JP" sz="1400" i="1" dirty="0">
              <a:solidFill>
                <a:srgbClr val="FF0000"/>
              </a:solidFill>
            </a:endParaRPr>
          </a:p>
          <a:p>
            <a:r>
              <a:rPr lang="ja-JP" altLang="en-US" sz="1400" i="1" dirty="0">
                <a:solidFill>
                  <a:srgbClr val="FF0000"/>
                </a:solidFill>
              </a:rPr>
              <a:t>　　　　・ アイデアの実現により</a:t>
            </a:r>
            <a:r>
              <a:rPr kumimoji="1" lang="ja-JP" altLang="en-US" sz="1400" i="1" dirty="0">
                <a:solidFill>
                  <a:srgbClr val="FF0000"/>
                </a:solidFill>
              </a:rPr>
              <a:t>どのような将来・未来が導かれるか（</a:t>
            </a:r>
            <a:r>
              <a:rPr lang="ja-JP" altLang="en-US" sz="1400" i="1" dirty="0">
                <a:solidFill>
                  <a:srgbClr val="FF0000"/>
                </a:solidFill>
              </a:rPr>
              <a:t>現在の状況が</a:t>
            </a:r>
            <a:r>
              <a:rPr kumimoji="1" lang="ja-JP" altLang="en-US" sz="1400" i="1" dirty="0">
                <a:solidFill>
                  <a:srgbClr val="FF0000"/>
                </a:solidFill>
              </a:rPr>
              <a:t>どのように変わるか）</a:t>
            </a:r>
            <a:endParaRPr lang="en-US" altLang="ja-JP" sz="1400" i="1" dirty="0">
              <a:solidFill>
                <a:srgbClr val="FF0000"/>
              </a:solidFill>
            </a:endParaRPr>
          </a:p>
          <a:p>
            <a:r>
              <a:rPr lang="ja-JP" altLang="en-US" sz="1400" i="1" dirty="0">
                <a:solidFill>
                  <a:srgbClr val="FF0000"/>
                </a:solidFill>
              </a:rPr>
              <a:t>　　　　・ アイデアの有する</a:t>
            </a:r>
            <a:r>
              <a:rPr kumimoji="1" lang="ja-JP" altLang="en-US" sz="1400" i="1" dirty="0">
                <a:solidFill>
                  <a:srgbClr val="FF0000"/>
                </a:solidFill>
              </a:rPr>
              <a:t>革新性・独創性及び応募区分における有効性</a:t>
            </a:r>
            <a:endParaRPr kumimoji="1" lang="en-US" altLang="ja-JP" sz="1400" i="1" dirty="0">
              <a:solidFill>
                <a:srgbClr val="FF0000"/>
              </a:solidFill>
            </a:endParaRPr>
          </a:p>
          <a:p>
            <a:r>
              <a:rPr lang="ja-JP" altLang="en-US" sz="1400" i="1" dirty="0">
                <a:solidFill>
                  <a:srgbClr val="FF0000"/>
                </a:solidFill>
              </a:rPr>
              <a:t>　　　　　　　同様の有効性を持つ他の構想（アイデア）が世の中に既に存在している場合は、それらについて言及するとともに、 </a:t>
            </a:r>
          </a:p>
          <a:p>
            <a:r>
              <a:rPr lang="ja-JP" altLang="en-US" sz="1400" i="1" dirty="0">
                <a:solidFill>
                  <a:srgbClr val="FF0000"/>
                </a:solidFill>
              </a:rPr>
              <a:t>　　　　　　　「考え方の違い（革新性・独創性）」、又は「提案するアイデアの優れている点」等を含め記載してください。</a:t>
            </a:r>
          </a:p>
          <a:p>
            <a:r>
              <a:rPr lang="ja-JP" altLang="en-US" sz="1400" i="1" dirty="0">
                <a:solidFill>
                  <a:srgbClr val="FF0000"/>
                </a:solidFill>
              </a:rPr>
              <a:t>　　　　　　　「まだ誰も成し得ていない技術／アプローチ手法に挑戦する、又は高難易度の技術に挑戦する」場合等は、その旨を</a:t>
            </a:r>
            <a:endParaRPr lang="en-US" altLang="ja-JP" sz="1400" i="1" dirty="0">
              <a:solidFill>
                <a:srgbClr val="FF0000"/>
              </a:solidFill>
            </a:endParaRPr>
          </a:p>
          <a:p>
            <a:r>
              <a:rPr lang="ja-JP" altLang="en-US" sz="1400" i="1" dirty="0">
                <a:solidFill>
                  <a:srgbClr val="FF0000"/>
                </a:solidFill>
              </a:rPr>
              <a:t>　　　　　　　記載してアピールしてください。</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オブジェクト 1" hidden="1"/>
          <p:cNvGraphicFramePr>
            <a:graphicFrameLocks noChangeAspect="1"/>
          </p:cNvGraphicFramePr>
          <p:nvPr>
            <p:custDataLst>
              <p:tags r:id="rId1"/>
            </p:custDataLst>
            <p:extLst>
              <p:ext uri="{D42A27DB-BD31-4B8C-83A1-F6EECF244321}">
                <p14:modId xmlns:p14="http://schemas.microsoft.com/office/powerpoint/2010/main" val="360032713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4" imgW="366" imgH="369" progId="TCLayout.ActiveDocument.1">
                  <p:embed/>
                </p:oleObj>
              </mc:Choice>
              <mc:Fallback>
                <p:oleObj name="think-cell スライド" r:id="rId4" imgW="366" imgH="369" progId="TCLayout.ActiveDocument.1">
                  <p:embed/>
                  <p:pic>
                    <p:nvPicPr>
                      <p:cNvPr id="11266" name="オブジェクト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71" name="Text Box 14"/>
          <p:cNvSpPr txBox="1">
            <a:spLocks noChangeArrowheads="1"/>
          </p:cNvSpPr>
          <p:nvPr/>
        </p:nvSpPr>
        <p:spPr bwMode="auto">
          <a:xfrm>
            <a:off x="193675" y="1674325"/>
            <a:ext cx="9880517" cy="1302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218" tIns="47610" rIns="95218" bIns="47610">
            <a:spAutoFit/>
          </a:bodyPr>
          <a:lstStyle>
            <a:lvl1pPr marL="93663" indent="-93663"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400" i="1" dirty="0">
                <a:solidFill>
                  <a:srgbClr val="FF0000"/>
                </a:solidFill>
                <a:latin typeface="+mn-ea"/>
                <a:ea typeface="+mn-ea"/>
              </a:rPr>
              <a:t>　本アイデアが実現された際の社会への</a:t>
            </a:r>
            <a:r>
              <a:rPr lang="en-US" altLang="ja-JP" sz="1400" i="1" dirty="0">
                <a:solidFill>
                  <a:srgbClr val="FF0000"/>
                </a:solidFill>
                <a:latin typeface="+mn-ea"/>
                <a:ea typeface="+mn-ea"/>
              </a:rPr>
              <a:t>CO2</a:t>
            </a:r>
            <a:r>
              <a:rPr lang="ja-JP" altLang="en-US" sz="1400" i="1" dirty="0">
                <a:solidFill>
                  <a:srgbClr val="FF0000"/>
                </a:solidFill>
                <a:latin typeface="+mn-ea"/>
                <a:ea typeface="+mn-ea"/>
              </a:rPr>
              <a:t>削減効果（</a:t>
            </a:r>
            <a:r>
              <a:rPr lang="en-US" altLang="ja-JP" sz="1400" i="1" dirty="0">
                <a:solidFill>
                  <a:srgbClr val="FF0000"/>
                </a:solidFill>
                <a:latin typeface="+mn-ea"/>
                <a:ea typeface="+mn-ea"/>
              </a:rPr>
              <a:t>2030</a:t>
            </a:r>
            <a:r>
              <a:rPr lang="ja-JP" altLang="en-US" sz="1400" i="1" dirty="0">
                <a:solidFill>
                  <a:srgbClr val="FF0000"/>
                </a:solidFill>
                <a:latin typeface="+mn-ea"/>
                <a:ea typeface="+mn-ea"/>
              </a:rPr>
              <a:t>年度、</a:t>
            </a:r>
            <a:r>
              <a:rPr lang="en-US" altLang="ja-JP" sz="1400" i="1" dirty="0">
                <a:solidFill>
                  <a:srgbClr val="FF0000"/>
                </a:solidFill>
                <a:latin typeface="+mn-ea"/>
                <a:ea typeface="+mn-ea"/>
              </a:rPr>
              <a:t>2050</a:t>
            </a:r>
            <a:r>
              <a:rPr lang="ja-JP" altLang="en-US" sz="1400" i="1" dirty="0">
                <a:solidFill>
                  <a:srgbClr val="FF0000"/>
                </a:solidFill>
                <a:latin typeface="+mn-ea"/>
                <a:ea typeface="+mn-ea"/>
              </a:rPr>
              <a:t>年度におけるエネルギー起源</a:t>
            </a:r>
            <a:r>
              <a:rPr lang="en-US" altLang="ja-JP" sz="1400" i="1" dirty="0">
                <a:solidFill>
                  <a:srgbClr val="FF0000"/>
                </a:solidFill>
                <a:latin typeface="+mn-ea"/>
                <a:ea typeface="+mn-ea"/>
              </a:rPr>
              <a:t>CO2</a:t>
            </a:r>
            <a:r>
              <a:rPr lang="ja-JP" altLang="en-US" sz="1400" i="1" dirty="0">
                <a:solidFill>
                  <a:srgbClr val="FF0000"/>
                </a:solidFill>
                <a:latin typeface="+mn-ea"/>
                <a:ea typeface="+mn-ea"/>
              </a:rPr>
              <a:t>の削減効果）を根拠（例：開発製品の性能（削減効果）、販売見込み）とともに記載してください。</a:t>
            </a:r>
            <a:endParaRPr lang="en-US" altLang="ja-JP" sz="1400" i="1" dirty="0">
              <a:solidFill>
                <a:srgbClr val="FF0000"/>
              </a:solidFill>
              <a:latin typeface="+mn-ea"/>
              <a:ea typeface="+mn-ea"/>
            </a:endParaRPr>
          </a:p>
          <a:p>
            <a:pPr eaLnBrk="1" hangingPunct="1">
              <a:lnSpc>
                <a:spcPct val="90000"/>
              </a:lnSpc>
              <a:spcBef>
                <a:spcPct val="0"/>
              </a:spcBef>
              <a:buFontTx/>
              <a:buNone/>
              <a:defRPr/>
            </a:pPr>
            <a:endParaRPr lang="en-US" altLang="ja-JP" sz="1400" i="1" dirty="0">
              <a:solidFill>
                <a:srgbClr val="FF0000"/>
              </a:solidFill>
              <a:latin typeface="+mn-ea"/>
              <a:ea typeface="+mn-ea"/>
            </a:endParaRPr>
          </a:p>
          <a:p>
            <a:pPr eaLnBrk="1" hangingPunct="1">
              <a:lnSpc>
                <a:spcPct val="90000"/>
              </a:lnSpc>
              <a:spcBef>
                <a:spcPct val="0"/>
              </a:spcBef>
              <a:buFontTx/>
              <a:buNone/>
              <a:defRPr/>
            </a:pPr>
            <a:r>
              <a:rPr lang="ja-JP" altLang="en-US" sz="1400" i="1" dirty="0">
                <a:solidFill>
                  <a:srgbClr val="FF0000"/>
                </a:solidFill>
                <a:latin typeface="+mn-ea"/>
                <a:ea typeface="+mn-ea"/>
              </a:rPr>
              <a:t>　また、</a:t>
            </a:r>
            <a:r>
              <a:rPr lang="en-US" altLang="ja-JP" sz="1400" i="1" dirty="0">
                <a:solidFill>
                  <a:srgbClr val="FF0000"/>
                </a:solidFill>
                <a:latin typeface="+mn-ea"/>
                <a:ea typeface="+mn-ea"/>
              </a:rPr>
              <a:t>2030</a:t>
            </a:r>
            <a:r>
              <a:rPr lang="ja-JP" altLang="en-US" sz="1400" i="1" dirty="0">
                <a:solidFill>
                  <a:srgbClr val="FF0000"/>
                </a:solidFill>
                <a:latin typeface="+mn-ea"/>
                <a:ea typeface="+mn-ea"/>
              </a:rPr>
              <a:t>年度、</a:t>
            </a:r>
            <a:r>
              <a:rPr lang="en-US" altLang="ja-JP" sz="1400" i="1" dirty="0">
                <a:solidFill>
                  <a:srgbClr val="FF0000"/>
                </a:solidFill>
                <a:latin typeface="+mn-ea"/>
                <a:ea typeface="+mn-ea"/>
              </a:rPr>
              <a:t>2050</a:t>
            </a:r>
            <a:r>
              <a:rPr lang="ja-JP" altLang="en-US" sz="1400" i="1" dirty="0">
                <a:solidFill>
                  <a:srgbClr val="FF0000"/>
                </a:solidFill>
                <a:latin typeface="+mn-ea"/>
                <a:ea typeface="+mn-ea"/>
              </a:rPr>
              <a:t>年度までの（当該年度を含む）各時点でのエネルギー起源</a:t>
            </a:r>
            <a:r>
              <a:rPr lang="en-US" altLang="ja-JP" sz="1400" i="1" dirty="0">
                <a:solidFill>
                  <a:srgbClr val="FF0000"/>
                </a:solidFill>
                <a:latin typeface="+mn-ea"/>
                <a:ea typeface="+mn-ea"/>
              </a:rPr>
              <a:t>CO2</a:t>
            </a:r>
            <a:r>
              <a:rPr lang="ja-JP" altLang="en-US" sz="1400" i="1" dirty="0">
                <a:solidFill>
                  <a:srgbClr val="FF0000"/>
                </a:solidFill>
                <a:latin typeface="+mn-ea"/>
                <a:ea typeface="+mn-ea"/>
              </a:rPr>
              <a:t>の削減効果の総和（</a:t>
            </a:r>
            <a:r>
              <a:rPr lang="en-US" altLang="ja-JP" sz="1400" i="1" dirty="0">
                <a:solidFill>
                  <a:srgbClr val="FF0000"/>
                </a:solidFill>
                <a:latin typeface="+mn-ea"/>
                <a:ea typeface="+mn-ea"/>
              </a:rPr>
              <a:t>t-CO2</a:t>
            </a:r>
            <a:r>
              <a:rPr lang="ja-JP" altLang="en-US" sz="1400" i="1" dirty="0">
                <a:solidFill>
                  <a:srgbClr val="FF0000"/>
                </a:solidFill>
                <a:latin typeface="+mn-ea"/>
                <a:ea typeface="+mn-ea"/>
              </a:rPr>
              <a:t>）及び削減コストの算出結果を根拠とともに以下の表を参考に記載してください。</a:t>
            </a:r>
            <a:endParaRPr lang="en-US" altLang="ja-JP" sz="1400" i="1" dirty="0">
              <a:solidFill>
                <a:srgbClr val="FF0000"/>
              </a:solidFill>
              <a:latin typeface="+mn-ea"/>
              <a:ea typeface="+mn-ea"/>
            </a:endParaRPr>
          </a:p>
          <a:p>
            <a:pPr marL="0" indent="0" eaLnBrk="1" hangingPunct="1">
              <a:lnSpc>
                <a:spcPct val="90000"/>
              </a:lnSpc>
              <a:buFontTx/>
              <a:buNone/>
              <a:defRPr/>
            </a:pPr>
            <a:endParaRPr lang="en-US" altLang="ja-JP" sz="1400" i="1" dirty="0">
              <a:solidFill>
                <a:srgbClr val="FF0000"/>
              </a:solidFill>
              <a:latin typeface="+mn-ea"/>
              <a:ea typeface="+mn-ea"/>
            </a:endParaRPr>
          </a:p>
        </p:txBody>
      </p:sp>
      <p:sp>
        <p:nvSpPr>
          <p:cNvPr id="17" name="Text Box 62">
            <a:extLst>
              <a:ext uri="{FF2B5EF4-FFF2-40B4-BE49-F238E27FC236}">
                <a16:creationId xmlns:a16="http://schemas.microsoft.com/office/drawing/2014/main" id="{0194C256-C89A-4CEB-9312-A16E40C2195C}"/>
              </a:ext>
            </a:extLst>
          </p:cNvPr>
          <p:cNvSpPr txBox="1">
            <a:spLocks noChangeArrowheads="1"/>
          </p:cNvSpPr>
          <p:nvPr/>
        </p:nvSpPr>
        <p:spPr bwMode="auto">
          <a:xfrm>
            <a:off x="178577" y="303379"/>
            <a:ext cx="7494589" cy="1081025"/>
          </a:xfrm>
          <a:prstGeom prst="rect">
            <a:avLst/>
          </a:prstGeom>
          <a:noFill/>
          <a:ln>
            <a:noFill/>
          </a:ln>
        </p:spPr>
        <p:txBody>
          <a:bodyPr wrap="square" lIns="0" tIns="47605" rIns="0"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None/>
            </a:pPr>
            <a:r>
              <a:rPr kumimoji="1" lang="en-US" altLang="ja-JP" sz="2800" b="1" u="sng" dirty="0">
                <a:latin typeface="+mj-ea"/>
                <a:ea typeface="+mj-ea"/>
              </a:rPr>
              <a:t>2. </a:t>
            </a:r>
            <a:r>
              <a:rPr kumimoji="1" lang="ja-JP" altLang="en-US" sz="2800" b="1" u="sng" dirty="0">
                <a:latin typeface="+mj-ea"/>
                <a:ea typeface="+mj-ea"/>
              </a:rPr>
              <a:t>アイデアが実現された際の社会へのインパクト</a:t>
            </a:r>
            <a:endParaRPr kumimoji="1" lang="en-US" altLang="ja-JP" sz="2800" b="1" u="sng" dirty="0">
              <a:latin typeface="+mj-ea"/>
              <a:ea typeface="+mj-ea"/>
            </a:endParaRPr>
          </a:p>
          <a:p>
            <a:pPr eaLnBrk="1" hangingPunct="1">
              <a:spcBef>
                <a:spcPct val="50000"/>
              </a:spcBef>
              <a:buNone/>
            </a:pPr>
            <a:r>
              <a:rPr lang="ja-JP" altLang="en-US" sz="2400" b="1" dirty="0">
                <a:latin typeface="+mj-ea"/>
                <a:ea typeface="+mj-ea"/>
              </a:rPr>
              <a:t>　</a:t>
            </a:r>
            <a:r>
              <a:rPr lang="en-US" altLang="ja-JP" sz="2400" b="1" u="sng" dirty="0">
                <a:latin typeface="+mj-ea"/>
                <a:ea typeface="+mj-ea"/>
              </a:rPr>
              <a:t>2-1. CO2</a:t>
            </a:r>
            <a:r>
              <a:rPr lang="ja-JP" altLang="en-US" sz="2400" b="1" u="sng" dirty="0">
                <a:latin typeface="+mj-ea"/>
                <a:ea typeface="+mj-ea"/>
              </a:rPr>
              <a:t>削減効果</a:t>
            </a:r>
          </a:p>
        </p:txBody>
      </p:sp>
      <p:graphicFrame>
        <p:nvGraphicFramePr>
          <p:cNvPr id="13" name="表 12">
            <a:extLst>
              <a:ext uri="{FF2B5EF4-FFF2-40B4-BE49-F238E27FC236}">
                <a16:creationId xmlns:a16="http://schemas.microsoft.com/office/drawing/2014/main" id="{EDE38CFD-6CC3-64C1-9EDC-7DC2F5BEC8B0}"/>
              </a:ext>
            </a:extLst>
          </p:cNvPr>
          <p:cNvGraphicFramePr>
            <a:graphicFrameLocks noGrp="1"/>
          </p:cNvGraphicFramePr>
          <p:nvPr>
            <p:extLst>
              <p:ext uri="{D42A27DB-BD31-4B8C-83A1-F6EECF244321}">
                <p14:modId xmlns:p14="http://schemas.microsoft.com/office/powerpoint/2010/main" val="839014242"/>
              </p:ext>
            </p:extLst>
          </p:nvPr>
        </p:nvGraphicFramePr>
        <p:xfrm>
          <a:off x="2348313" y="3396794"/>
          <a:ext cx="5595355" cy="457200"/>
        </p:xfrm>
        <a:graphic>
          <a:graphicData uri="http://schemas.openxmlformats.org/drawingml/2006/table">
            <a:tbl>
              <a:tblPr/>
              <a:tblGrid>
                <a:gridCol w="4372591">
                  <a:extLst>
                    <a:ext uri="{9D8B030D-6E8A-4147-A177-3AD203B41FA5}">
                      <a16:colId xmlns:a16="http://schemas.microsoft.com/office/drawing/2014/main" val="20000"/>
                    </a:ext>
                  </a:extLst>
                </a:gridCol>
                <a:gridCol w="1222764">
                  <a:extLst>
                    <a:ext uri="{9D8B030D-6E8A-4147-A177-3AD203B41FA5}">
                      <a16:colId xmlns:a16="http://schemas.microsoft.com/office/drawing/2014/main" val="20001"/>
                    </a:ext>
                  </a:extLst>
                </a:gridCol>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n-ea"/>
                          <a:ea typeface="+mn-ea"/>
                        </a:rPr>
                        <a:t>本アイデアが実現された際の</a:t>
                      </a:r>
                      <a:r>
                        <a:rPr kumimoji="1" lang="en-US" altLang="ja-JP" sz="1200" b="0" i="0" u="none" strike="noStrike" cap="none" normalizeH="0" baseline="0" dirty="0">
                          <a:ln>
                            <a:noFill/>
                          </a:ln>
                          <a:solidFill>
                            <a:schemeClr val="tx1"/>
                          </a:solidFill>
                          <a:effectLst/>
                          <a:latin typeface="+mn-ea"/>
                          <a:ea typeface="+mn-ea"/>
                        </a:rPr>
                        <a:t>CO2</a:t>
                      </a:r>
                      <a:r>
                        <a:rPr kumimoji="1" lang="ja-JP" altLang="en-US" sz="1200" b="0" i="0" u="none" strike="noStrike" cap="none" normalizeH="0" baseline="0" dirty="0">
                          <a:ln>
                            <a:noFill/>
                          </a:ln>
                          <a:solidFill>
                            <a:schemeClr val="tx1"/>
                          </a:solidFill>
                          <a:effectLst/>
                          <a:latin typeface="+mn-ea"/>
                          <a:ea typeface="+mn-ea"/>
                        </a:rPr>
                        <a:t>削減量（</a:t>
                      </a:r>
                      <a:r>
                        <a:rPr kumimoji="1" lang="en-US" altLang="ja-JP" sz="1200" b="0" i="0" u="none" strike="noStrike" cap="none" normalizeH="0" baseline="0" dirty="0">
                          <a:ln>
                            <a:noFill/>
                          </a:ln>
                          <a:solidFill>
                            <a:schemeClr val="tx1"/>
                          </a:solidFill>
                          <a:effectLst/>
                          <a:latin typeface="+mn-ea"/>
                          <a:ea typeface="+mn-ea"/>
                        </a:rPr>
                        <a:t>t-CO2/</a:t>
                      </a:r>
                      <a:r>
                        <a:rPr kumimoji="1" lang="ja-JP" altLang="en-US" sz="1200" b="0" i="0" u="none" strike="noStrike" cap="none" normalizeH="0" baseline="0" dirty="0">
                          <a:ln>
                            <a:noFill/>
                          </a:ln>
                          <a:solidFill>
                            <a:schemeClr val="tx1"/>
                          </a:solidFill>
                          <a:effectLst/>
                          <a:latin typeface="+mn-ea"/>
                          <a:ea typeface="+mn-ea"/>
                        </a:rPr>
                        <a:t>年）</a:t>
                      </a:r>
                    </a:p>
                  </a:txBody>
                  <a:tcPr marL="91425" marR="91425" marT="45084" marB="450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mn-ea"/>
                        <a:ea typeface="+mn-ea"/>
                      </a:endParaRPr>
                    </a:p>
                  </a:txBody>
                  <a:tcPr marL="91425" marR="91425" marT="45084" marB="450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extLst>
                  <a:ext uri="{0D108BD9-81ED-4DB2-BD59-A6C34878D82A}">
                    <a16:rowId xmlns:a16="http://schemas.microsoft.com/office/drawing/2014/main" val="10000"/>
                  </a:ext>
                </a:extLst>
              </a:tr>
            </a:tbl>
          </a:graphicData>
        </a:graphic>
      </p:graphicFrame>
      <p:graphicFrame>
        <p:nvGraphicFramePr>
          <p:cNvPr id="14" name="表 13">
            <a:extLst>
              <a:ext uri="{FF2B5EF4-FFF2-40B4-BE49-F238E27FC236}">
                <a16:creationId xmlns:a16="http://schemas.microsoft.com/office/drawing/2014/main" id="{C0D2883D-34A1-0FE2-CFA1-E65110EEB030}"/>
              </a:ext>
            </a:extLst>
          </p:cNvPr>
          <p:cNvGraphicFramePr>
            <a:graphicFrameLocks noGrp="1"/>
          </p:cNvGraphicFramePr>
          <p:nvPr>
            <p:extLst>
              <p:ext uri="{D42A27DB-BD31-4B8C-83A1-F6EECF244321}">
                <p14:modId xmlns:p14="http://schemas.microsoft.com/office/powerpoint/2010/main" val="581767344"/>
              </p:ext>
            </p:extLst>
          </p:nvPr>
        </p:nvGraphicFramePr>
        <p:xfrm>
          <a:off x="2348312" y="3924597"/>
          <a:ext cx="5595356" cy="2376571"/>
        </p:xfrm>
        <a:graphic>
          <a:graphicData uri="http://schemas.openxmlformats.org/drawingml/2006/table">
            <a:tbl>
              <a:tblPr firstRow="1" bandRow="1">
                <a:tableStyleId>{5C22544A-7EE6-4342-B048-85BDC9FD1C3A}</a:tableStyleId>
              </a:tblPr>
              <a:tblGrid>
                <a:gridCol w="2203374">
                  <a:extLst>
                    <a:ext uri="{9D8B030D-6E8A-4147-A177-3AD203B41FA5}">
                      <a16:colId xmlns:a16="http://schemas.microsoft.com/office/drawing/2014/main" val="2929192616"/>
                    </a:ext>
                  </a:extLst>
                </a:gridCol>
                <a:gridCol w="1695991">
                  <a:extLst>
                    <a:ext uri="{9D8B030D-6E8A-4147-A177-3AD203B41FA5}">
                      <a16:colId xmlns:a16="http://schemas.microsoft.com/office/drawing/2014/main" val="4192313849"/>
                    </a:ext>
                  </a:extLst>
                </a:gridCol>
                <a:gridCol w="1695991">
                  <a:extLst>
                    <a:ext uri="{9D8B030D-6E8A-4147-A177-3AD203B41FA5}">
                      <a16:colId xmlns:a16="http://schemas.microsoft.com/office/drawing/2014/main" val="2687527629"/>
                    </a:ext>
                  </a:extLst>
                </a:gridCol>
              </a:tblGrid>
              <a:tr h="457036">
                <a:tc>
                  <a:txBody>
                    <a:bodyPr/>
                    <a:lstStyle/>
                    <a:p>
                      <a:pPr algn="ctr"/>
                      <a:r>
                        <a:rPr kumimoji="1" lang="ja-JP" altLang="en-US" sz="1200" b="0" dirty="0">
                          <a:solidFill>
                            <a:schemeClr val="tx1"/>
                          </a:solidFill>
                          <a:latin typeface="+mn-ea"/>
                          <a:ea typeface="+mn-ea"/>
                        </a:rPr>
                        <a:t>年度</a:t>
                      </a:r>
                    </a:p>
                  </a:txBody>
                  <a:tcPr marL="91443" marR="91443" marT="45638" marB="456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0" dirty="0">
                          <a:solidFill>
                            <a:schemeClr val="tx1"/>
                          </a:solidFill>
                          <a:latin typeface="+mn-ea"/>
                          <a:ea typeface="+mn-ea"/>
                        </a:rPr>
                        <a:t>2030</a:t>
                      </a:r>
                      <a:endParaRPr kumimoji="1" lang="ja-JP" altLang="en-US" sz="1200" b="0" dirty="0">
                        <a:solidFill>
                          <a:schemeClr val="tx1"/>
                        </a:solidFill>
                        <a:latin typeface="+mn-ea"/>
                        <a:ea typeface="+mn-ea"/>
                      </a:endParaRPr>
                    </a:p>
                  </a:txBody>
                  <a:tcPr marL="91443" marR="91443" marT="45638" marB="456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0" dirty="0">
                          <a:solidFill>
                            <a:schemeClr val="tx1"/>
                          </a:solidFill>
                          <a:latin typeface="+mn-ea"/>
                          <a:ea typeface="+mn-ea"/>
                        </a:rPr>
                        <a:t>2050</a:t>
                      </a:r>
                      <a:endParaRPr kumimoji="1" lang="ja-JP" altLang="en-US" sz="1200" b="0" dirty="0">
                        <a:solidFill>
                          <a:schemeClr val="tx1"/>
                        </a:solidFill>
                        <a:latin typeface="+mn-ea"/>
                        <a:ea typeface="+mn-ea"/>
                      </a:endParaRPr>
                    </a:p>
                  </a:txBody>
                  <a:tcPr marL="91443" marR="91443" marT="45638" marB="456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9677991"/>
                  </a:ext>
                </a:extLst>
              </a:tr>
              <a:tr h="639845">
                <a:tc>
                  <a:txBody>
                    <a:bodyPr/>
                    <a:lstStyle/>
                    <a:p>
                      <a:r>
                        <a:rPr kumimoji="1" lang="ja-JP" altLang="en-US" sz="1200" dirty="0">
                          <a:solidFill>
                            <a:schemeClr val="tx1"/>
                          </a:solidFill>
                          <a:latin typeface="+mn-ea"/>
                          <a:ea typeface="+mn-ea"/>
                        </a:rPr>
                        <a:t>単年度</a:t>
                      </a:r>
                      <a:r>
                        <a:rPr kumimoji="1" lang="en-US" altLang="ja-JP" sz="1200" dirty="0">
                          <a:solidFill>
                            <a:schemeClr val="tx1"/>
                          </a:solidFill>
                          <a:latin typeface="+mn-ea"/>
                          <a:ea typeface="+mn-ea"/>
                        </a:rPr>
                        <a:t>CO2</a:t>
                      </a:r>
                      <a:r>
                        <a:rPr kumimoji="1" lang="ja-JP" altLang="en-US" sz="1200" dirty="0">
                          <a:solidFill>
                            <a:schemeClr val="tx1"/>
                          </a:solidFill>
                          <a:latin typeface="+mn-ea"/>
                          <a:ea typeface="+mn-ea"/>
                        </a:rPr>
                        <a:t>削減量</a:t>
                      </a:r>
                      <a:endParaRPr kumimoji="1" lang="en-US" altLang="ja-JP" sz="1200" dirty="0">
                        <a:solidFill>
                          <a:schemeClr val="tx1"/>
                        </a:solidFill>
                        <a:latin typeface="+mn-ea"/>
                        <a:ea typeface="+mn-ea"/>
                      </a:endParaRPr>
                    </a:p>
                    <a:p>
                      <a:r>
                        <a:rPr kumimoji="1" lang="ja-JP" altLang="en-US" sz="1200" dirty="0">
                          <a:solidFill>
                            <a:schemeClr val="tx1"/>
                          </a:solidFill>
                          <a:latin typeface="+mn-ea"/>
                          <a:ea typeface="+mn-ea"/>
                        </a:rPr>
                        <a:t>（万</a:t>
                      </a:r>
                      <a:r>
                        <a:rPr kumimoji="1" lang="en-US" altLang="ja-JP" sz="1200" dirty="0">
                          <a:solidFill>
                            <a:schemeClr val="tx1"/>
                          </a:solidFill>
                          <a:latin typeface="+mn-ea"/>
                          <a:ea typeface="+mn-ea"/>
                        </a:rPr>
                        <a:t>t-CO2/</a:t>
                      </a:r>
                      <a:r>
                        <a:rPr kumimoji="1" lang="ja-JP" altLang="en-US" sz="1200" dirty="0">
                          <a:solidFill>
                            <a:schemeClr val="tx1"/>
                          </a:solidFill>
                          <a:latin typeface="+mn-ea"/>
                          <a:ea typeface="+mn-ea"/>
                        </a:rPr>
                        <a:t>年）</a:t>
                      </a:r>
                    </a:p>
                  </a:txBody>
                  <a:tcPr marL="91443" marR="91443" marT="45638" marB="456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endParaRPr kumimoji="1" lang="ja-JP" altLang="en-US" sz="1200" dirty="0">
                        <a:solidFill>
                          <a:schemeClr val="tx1"/>
                        </a:solidFill>
                        <a:latin typeface="+mn-ea"/>
                        <a:ea typeface="+mn-ea"/>
                      </a:endParaRPr>
                    </a:p>
                  </a:txBody>
                  <a:tcPr marL="91443" marR="91443" marT="45638" marB="456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endParaRPr kumimoji="1" lang="ja-JP" altLang="en-US" sz="1200" dirty="0">
                        <a:solidFill>
                          <a:schemeClr val="tx1"/>
                        </a:solidFill>
                        <a:latin typeface="+mn-ea"/>
                        <a:ea typeface="+mn-ea"/>
                      </a:endParaRPr>
                    </a:p>
                  </a:txBody>
                  <a:tcPr marL="91443" marR="91443" marT="45638" marB="456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2547256845"/>
                  </a:ext>
                </a:extLst>
              </a:tr>
              <a:tr h="639845">
                <a:tc>
                  <a:txBody>
                    <a:bodyPr/>
                    <a:lstStyle/>
                    <a:p>
                      <a:r>
                        <a:rPr kumimoji="1" lang="ja-JP" altLang="en-US" sz="1200" dirty="0">
                          <a:solidFill>
                            <a:schemeClr val="tx1"/>
                          </a:solidFill>
                          <a:latin typeface="+mn-ea"/>
                          <a:ea typeface="+mn-ea"/>
                        </a:rPr>
                        <a:t>累積</a:t>
                      </a:r>
                      <a:r>
                        <a:rPr kumimoji="1" lang="en-US" altLang="ja-JP" sz="1200" dirty="0">
                          <a:solidFill>
                            <a:schemeClr val="tx1"/>
                          </a:solidFill>
                          <a:latin typeface="+mn-ea"/>
                          <a:ea typeface="+mn-ea"/>
                        </a:rPr>
                        <a:t>CO2</a:t>
                      </a:r>
                      <a:r>
                        <a:rPr kumimoji="1" lang="ja-JP" altLang="en-US" sz="1200" dirty="0">
                          <a:solidFill>
                            <a:schemeClr val="tx1"/>
                          </a:solidFill>
                          <a:latin typeface="+mn-ea"/>
                          <a:ea typeface="+mn-ea"/>
                        </a:rPr>
                        <a:t>削減量</a:t>
                      </a:r>
                      <a:endParaRPr kumimoji="1" lang="en-US" altLang="ja-JP" sz="1200" dirty="0">
                        <a:solidFill>
                          <a:schemeClr val="tx1"/>
                        </a:solidFill>
                        <a:latin typeface="+mn-ea"/>
                        <a:ea typeface="+mn-ea"/>
                      </a:endParaRPr>
                    </a:p>
                    <a:p>
                      <a:r>
                        <a:rPr kumimoji="1" lang="ja-JP" altLang="en-US" sz="1200" dirty="0">
                          <a:solidFill>
                            <a:schemeClr val="tx1"/>
                          </a:solidFill>
                          <a:latin typeface="+mn-ea"/>
                          <a:ea typeface="+mn-ea"/>
                        </a:rPr>
                        <a:t>（万</a:t>
                      </a:r>
                      <a:r>
                        <a:rPr kumimoji="1" lang="en-US" altLang="ja-JP" sz="1200" dirty="0">
                          <a:solidFill>
                            <a:schemeClr val="tx1"/>
                          </a:solidFill>
                          <a:latin typeface="+mn-ea"/>
                          <a:ea typeface="+mn-ea"/>
                        </a:rPr>
                        <a:t>t-CO2</a:t>
                      </a:r>
                      <a:r>
                        <a:rPr kumimoji="1" lang="ja-JP" altLang="en-US" sz="1200" dirty="0">
                          <a:solidFill>
                            <a:schemeClr val="tx1"/>
                          </a:solidFill>
                          <a:latin typeface="+mn-ea"/>
                          <a:ea typeface="+mn-ea"/>
                        </a:rPr>
                        <a:t>）</a:t>
                      </a:r>
                    </a:p>
                  </a:txBody>
                  <a:tcPr marL="91443" marR="91443" marT="45638" marB="456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endParaRPr kumimoji="1" lang="ja-JP" altLang="en-US" sz="1200" dirty="0">
                        <a:solidFill>
                          <a:schemeClr val="tx1"/>
                        </a:solidFill>
                        <a:latin typeface="+mn-ea"/>
                        <a:ea typeface="+mn-ea"/>
                      </a:endParaRPr>
                    </a:p>
                  </a:txBody>
                  <a:tcPr marL="91443" marR="91443" marT="45638" marB="456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endParaRPr kumimoji="1" lang="ja-JP" altLang="en-US" sz="1200" dirty="0">
                        <a:solidFill>
                          <a:schemeClr val="tx1"/>
                        </a:solidFill>
                        <a:latin typeface="+mn-ea"/>
                        <a:ea typeface="+mn-ea"/>
                      </a:endParaRPr>
                    </a:p>
                  </a:txBody>
                  <a:tcPr marL="91443" marR="91443" marT="45638" marB="456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2398385477"/>
                  </a:ext>
                </a:extLst>
              </a:tr>
              <a:tr h="639845">
                <a:tc>
                  <a:txBody>
                    <a:bodyPr/>
                    <a:lstStyle/>
                    <a:p>
                      <a:r>
                        <a:rPr kumimoji="1" lang="ja-JP" altLang="en-US" sz="1200" dirty="0">
                          <a:solidFill>
                            <a:schemeClr val="tx1"/>
                          </a:solidFill>
                          <a:latin typeface="+mn-ea"/>
                          <a:ea typeface="+mn-ea"/>
                        </a:rPr>
                        <a:t>削減コスト</a:t>
                      </a:r>
                      <a:endParaRPr kumimoji="1" lang="en-US" altLang="ja-JP" sz="1200" dirty="0">
                        <a:solidFill>
                          <a:schemeClr val="tx1"/>
                        </a:solidFill>
                        <a:latin typeface="+mn-ea"/>
                        <a:ea typeface="+mn-ea"/>
                      </a:endParaRPr>
                    </a:p>
                    <a:p>
                      <a:r>
                        <a:rPr kumimoji="1" lang="ja-JP" altLang="en-US" sz="1200" dirty="0">
                          <a:solidFill>
                            <a:schemeClr val="tx1"/>
                          </a:solidFill>
                          <a:latin typeface="+mn-ea"/>
                          <a:ea typeface="+mn-ea"/>
                        </a:rPr>
                        <a:t>（円</a:t>
                      </a:r>
                      <a:r>
                        <a:rPr kumimoji="1" lang="en-US" altLang="ja-JP" sz="1200" dirty="0">
                          <a:solidFill>
                            <a:schemeClr val="tx1"/>
                          </a:solidFill>
                          <a:latin typeface="+mn-ea"/>
                          <a:ea typeface="+mn-ea"/>
                        </a:rPr>
                        <a:t>/t-CO2</a:t>
                      </a:r>
                      <a:r>
                        <a:rPr kumimoji="1" lang="ja-JP" altLang="en-US" sz="1200" dirty="0">
                          <a:solidFill>
                            <a:schemeClr val="tx1"/>
                          </a:solidFill>
                          <a:latin typeface="+mn-ea"/>
                          <a:ea typeface="+mn-ea"/>
                        </a:rPr>
                        <a:t>）</a:t>
                      </a:r>
                    </a:p>
                  </a:txBody>
                  <a:tcPr marL="91443" marR="91443" marT="45638" marB="456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endParaRPr kumimoji="1" lang="ja-JP" altLang="en-US" sz="1200" dirty="0">
                        <a:solidFill>
                          <a:schemeClr val="tx1"/>
                        </a:solidFill>
                        <a:latin typeface="+mn-ea"/>
                        <a:ea typeface="+mn-ea"/>
                      </a:endParaRPr>
                    </a:p>
                  </a:txBody>
                  <a:tcPr marL="91443" marR="91443" marT="45638" marB="456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endParaRPr kumimoji="1" lang="ja-JP" altLang="en-US" sz="1200" dirty="0">
                        <a:solidFill>
                          <a:schemeClr val="tx1"/>
                        </a:solidFill>
                        <a:latin typeface="+mn-ea"/>
                        <a:ea typeface="+mn-ea"/>
                      </a:endParaRPr>
                    </a:p>
                  </a:txBody>
                  <a:tcPr marL="91443" marR="91443" marT="45638" marB="456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785025777"/>
                  </a:ext>
                </a:extLst>
              </a:tr>
            </a:tbl>
          </a:graphicData>
        </a:graphic>
      </p:graphicFrame>
      <p:sp>
        <p:nvSpPr>
          <p:cNvPr id="15" name="正方形/長方形 19">
            <a:extLst>
              <a:ext uri="{FF2B5EF4-FFF2-40B4-BE49-F238E27FC236}">
                <a16:creationId xmlns:a16="http://schemas.microsoft.com/office/drawing/2014/main" id="{CB139434-2CD9-6494-5966-C4E92197C844}"/>
              </a:ext>
            </a:extLst>
          </p:cNvPr>
          <p:cNvSpPr>
            <a:spLocks noChangeArrowheads="1"/>
          </p:cNvSpPr>
          <p:nvPr/>
        </p:nvSpPr>
        <p:spPr bwMode="auto">
          <a:xfrm>
            <a:off x="3011340" y="3061243"/>
            <a:ext cx="4261103" cy="28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pPr>
            <a:r>
              <a:rPr lang="ja-JP" altLang="en-US" sz="1400" i="1" dirty="0">
                <a:latin typeface="+mn-ea"/>
                <a:ea typeface="+mn-ea"/>
              </a:rPr>
              <a:t>表　</a:t>
            </a:r>
            <a:r>
              <a:rPr lang="en-US" altLang="ja-JP" sz="1400" i="1" dirty="0">
                <a:latin typeface="+mn-ea"/>
                <a:ea typeface="+mn-ea"/>
              </a:rPr>
              <a:t>CO2</a:t>
            </a:r>
            <a:r>
              <a:rPr lang="ja-JP" altLang="en-US" sz="1400" i="1" dirty="0">
                <a:latin typeface="+mn-ea"/>
                <a:ea typeface="+mn-ea"/>
              </a:rPr>
              <a:t>削減効果及び削減コスト記載フォーマット（例）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オブジェクト 1"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4" imgW="366" imgH="369" progId="TCLayout.ActiveDocument.1">
                  <p:embed/>
                </p:oleObj>
              </mc:Choice>
              <mc:Fallback>
                <p:oleObj name="think-cell スライド" r:id="rId4" imgW="366" imgH="369" progId="TCLayout.ActiveDocument.1">
                  <p:embed/>
                  <p:pic>
                    <p:nvPicPr>
                      <p:cNvPr id="11266" name="オブジェクト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71" name="Text Box 14"/>
          <p:cNvSpPr txBox="1">
            <a:spLocks noChangeArrowheads="1"/>
          </p:cNvSpPr>
          <p:nvPr/>
        </p:nvSpPr>
        <p:spPr bwMode="auto">
          <a:xfrm>
            <a:off x="190541" y="1557363"/>
            <a:ext cx="9880517" cy="48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218" tIns="47610" rIns="95218" bIns="47610">
            <a:spAutoFit/>
          </a:bodyPr>
          <a:lstStyle>
            <a:lvl1pPr marL="93663" indent="-93663"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400" i="1" dirty="0">
                <a:solidFill>
                  <a:srgbClr val="FF0000"/>
                </a:solidFill>
                <a:latin typeface="+mn-ea"/>
                <a:ea typeface="+mn-ea"/>
              </a:rPr>
              <a:t>　</a:t>
            </a:r>
            <a:r>
              <a:rPr lang="en-US" altLang="ja-JP" sz="1400" i="1" dirty="0">
                <a:solidFill>
                  <a:srgbClr val="FF0000"/>
                </a:solidFill>
                <a:latin typeface="+mn-ea"/>
                <a:ea typeface="+mn-ea"/>
              </a:rPr>
              <a:t>CO2</a:t>
            </a:r>
            <a:r>
              <a:rPr lang="ja-JP" altLang="en-US" sz="1400" i="1" dirty="0">
                <a:solidFill>
                  <a:srgbClr val="FF0000"/>
                </a:solidFill>
                <a:latin typeface="+mn-ea"/>
                <a:ea typeface="+mn-ea"/>
              </a:rPr>
              <a:t>削減効果以外に、アイデアが実現された際の社会へのインパクト（国民生活の向上、社会システムの変革・発展など）を根拠とともに記載してください。</a:t>
            </a:r>
            <a:endParaRPr lang="en-US" altLang="ja-JP" sz="1400" i="1" dirty="0">
              <a:solidFill>
                <a:srgbClr val="FF0000"/>
              </a:solidFill>
              <a:latin typeface="+mn-ea"/>
              <a:ea typeface="+mn-ea"/>
            </a:endParaRPr>
          </a:p>
        </p:txBody>
      </p:sp>
      <p:sp>
        <p:nvSpPr>
          <p:cNvPr id="13" name="Text Box 62">
            <a:extLst>
              <a:ext uri="{FF2B5EF4-FFF2-40B4-BE49-F238E27FC236}">
                <a16:creationId xmlns:a16="http://schemas.microsoft.com/office/drawing/2014/main" id="{47C9E765-E5B7-5623-5D5C-3F2DB4A0ABA4}"/>
              </a:ext>
            </a:extLst>
          </p:cNvPr>
          <p:cNvSpPr txBox="1">
            <a:spLocks noChangeArrowheads="1"/>
          </p:cNvSpPr>
          <p:nvPr/>
        </p:nvSpPr>
        <p:spPr bwMode="auto">
          <a:xfrm>
            <a:off x="167944" y="303379"/>
            <a:ext cx="7494589" cy="1081025"/>
          </a:xfrm>
          <a:prstGeom prst="rect">
            <a:avLst/>
          </a:prstGeom>
          <a:noFill/>
          <a:ln>
            <a:noFill/>
          </a:ln>
        </p:spPr>
        <p:txBody>
          <a:bodyPr wrap="square" lIns="0" tIns="47605" rIns="0"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None/>
            </a:pPr>
            <a:r>
              <a:rPr kumimoji="1" lang="en-US" altLang="ja-JP" sz="2800" b="1" u="sng" dirty="0">
                <a:latin typeface="+mj-ea"/>
                <a:ea typeface="+mj-ea"/>
              </a:rPr>
              <a:t>2. </a:t>
            </a:r>
            <a:r>
              <a:rPr kumimoji="1" lang="ja-JP" altLang="en-US" sz="2800" b="1" u="sng" dirty="0">
                <a:latin typeface="+mj-ea"/>
                <a:ea typeface="+mj-ea"/>
              </a:rPr>
              <a:t>アイデアが実現された際の社会へのインパクト</a:t>
            </a:r>
            <a:endParaRPr kumimoji="1" lang="en-US" altLang="ja-JP" sz="2800" b="1" u="sng" dirty="0">
              <a:latin typeface="+mj-ea"/>
              <a:ea typeface="+mj-ea"/>
            </a:endParaRPr>
          </a:p>
          <a:p>
            <a:pPr eaLnBrk="1" hangingPunct="1">
              <a:spcBef>
                <a:spcPct val="50000"/>
              </a:spcBef>
              <a:buNone/>
            </a:pPr>
            <a:r>
              <a:rPr lang="ja-JP" altLang="en-US" sz="2400" b="1" dirty="0">
                <a:latin typeface="+mj-ea"/>
                <a:ea typeface="+mj-ea"/>
              </a:rPr>
              <a:t>　</a:t>
            </a:r>
            <a:r>
              <a:rPr lang="en-US" altLang="ja-JP" sz="2400" b="1" u="sng" dirty="0">
                <a:latin typeface="+mj-ea"/>
                <a:ea typeface="+mj-ea"/>
              </a:rPr>
              <a:t>2-2. </a:t>
            </a:r>
            <a:r>
              <a:rPr lang="ja-JP" altLang="en-US" sz="2400" b="1" u="sng" dirty="0">
                <a:latin typeface="+mj-ea"/>
                <a:ea typeface="+mj-ea"/>
              </a:rPr>
              <a:t>波及効果</a:t>
            </a:r>
          </a:p>
        </p:txBody>
      </p:sp>
    </p:spTree>
    <p:extLst>
      <p:ext uri="{BB962C8B-B14F-4D97-AF65-F5344CB8AC3E}">
        <p14:creationId xmlns:p14="http://schemas.microsoft.com/office/powerpoint/2010/main" val="3850733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オブジェクト 1"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4" imgW="366" imgH="369" progId="TCLayout.ActiveDocument.1">
                  <p:embed/>
                </p:oleObj>
              </mc:Choice>
              <mc:Fallback>
                <p:oleObj name="think-cell スライド" r:id="rId4" imgW="366" imgH="369" progId="TCLayout.ActiveDocument.1">
                  <p:embed/>
                  <p:pic>
                    <p:nvPicPr>
                      <p:cNvPr id="11266" name="オブジェクト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71" name="Text Box 14"/>
          <p:cNvSpPr txBox="1">
            <a:spLocks noChangeArrowheads="1"/>
          </p:cNvSpPr>
          <p:nvPr/>
        </p:nvSpPr>
        <p:spPr bwMode="auto">
          <a:xfrm>
            <a:off x="388239" y="1555525"/>
            <a:ext cx="9448864" cy="48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218" tIns="47610" rIns="95218" bIns="47610">
            <a:spAutoFit/>
          </a:bodyPr>
          <a:lstStyle>
            <a:lvl1pPr marL="93663" indent="-93663"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indent="0" eaLnBrk="1" hangingPunct="1">
              <a:lnSpc>
                <a:spcPct val="90000"/>
              </a:lnSpc>
              <a:spcBef>
                <a:spcPct val="0"/>
              </a:spcBef>
              <a:buNone/>
              <a:defRPr/>
            </a:pPr>
            <a:r>
              <a:rPr lang="ja-JP" altLang="en-US" sz="1400" i="1" dirty="0">
                <a:solidFill>
                  <a:srgbClr val="FF0000"/>
                </a:solidFill>
                <a:latin typeface="+mn-ea"/>
                <a:ea typeface="+mn-ea"/>
              </a:rPr>
              <a:t>本アイデアの近い将来の実現に向けて解決すべき重要な</a:t>
            </a:r>
            <a:r>
              <a:rPr lang="ja-JP" altLang="en-US" sz="1400" i="1" dirty="0">
                <a:solidFill>
                  <a:srgbClr val="FF0000"/>
                </a:solidFill>
                <a:highlight>
                  <a:srgbClr val="FFFFFF"/>
                </a:highlight>
                <a:latin typeface="+mn-ea"/>
                <a:ea typeface="+mn-ea"/>
              </a:rPr>
              <a:t>開発・実証</a:t>
            </a:r>
            <a:r>
              <a:rPr lang="ja-JP" altLang="en-US" sz="1400" i="1" dirty="0">
                <a:solidFill>
                  <a:srgbClr val="FF0000"/>
                </a:solidFill>
                <a:latin typeface="+mn-ea"/>
                <a:ea typeface="+mn-ea"/>
              </a:rPr>
              <a:t>課題及び解決に向けた取組の方針について具体的に記載してください。</a:t>
            </a:r>
            <a:endParaRPr lang="en-US" altLang="ja-JP" sz="1400" i="1" dirty="0">
              <a:solidFill>
                <a:srgbClr val="FF0000"/>
              </a:solidFill>
              <a:latin typeface="+mn-ea"/>
              <a:ea typeface="+mn-ea"/>
            </a:endParaRPr>
          </a:p>
        </p:txBody>
      </p:sp>
      <p:sp>
        <p:nvSpPr>
          <p:cNvPr id="2" name="テキスト ボックス 1"/>
          <p:cNvSpPr txBox="1"/>
          <p:nvPr/>
        </p:nvSpPr>
        <p:spPr>
          <a:xfrm>
            <a:off x="225832" y="384048"/>
            <a:ext cx="9537192" cy="833594"/>
          </a:xfrm>
          <a:prstGeom prst="rect">
            <a:avLst/>
          </a:prstGeom>
          <a:noFill/>
        </p:spPr>
        <p:txBody>
          <a:bodyPr wrap="square" rtlCol="0" anchor="ctr">
            <a:noAutofit/>
          </a:bodyPr>
          <a:lstStyle/>
          <a:p>
            <a:r>
              <a:rPr lang="en-US" altLang="ja-JP" sz="2800" b="1" u="sng" dirty="0">
                <a:latin typeface="+mj-ea"/>
                <a:ea typeface="+mj-ea"/>
              </a:rPr>
              <a:t>3. </a:t>
            </a:r>
            <a:r>
              <a:rPr lang="ja-JP" altLang="en-US" sz="2800" b="1" u="sng" dirty="0">
                <a:latin typeface="+mj-ea"/>
                <a:ea typeface="+mj-ea"/>
              </a:rPr>
              <a:t>アイデア実現に向けた技術開発・実証の構想</a:t>
            </a:r>
            <a:endParaRPr lang="en-US" altLang="ja-JP" sz="2800" b="1" u="sng" dirty="0">
              <a:latin typeface="+mj-ea"/>
              <a:ea typeface="+mj-ea"/>
            </a:endParaRPr>
          </a:p>
          <a:p>
            <a:pPr>
              <a:spcBef>
                <a:spcPts val="1200"/>
              </a:spcBef>
            </a:pPr>
            <a:r>
              <a:rPr lang="ja-JP" altLang="en-US" sz="2400" dirty="0">
                <a:latin typeface="+mj-ea"/>
                <a:ea typeface="+mj-ea"/>
              </a:rPr>
              <a:t>　</a:t>
            </a:r>
            <a:r>
              <a:rPr lang="en-US" altLang="ja-JP" sz="2400" b="1" u="sng" dirty="0">
                <a:latin typeface="+mj-ea"/>
                <a:ea typeface="+mj-ea"/>
              </a:rPr>
              <a:t>3-1.</a:t>
            </a:r>
            <a:r>
              <a:rPr lang="ja-JP" altLang="en-US" sz="2400" b="1" u="sng" dirty="0">
                <a:latin typeface="+mj-ea"/>
                <a:ea typeface="+mj-ea"/>
              </a:rPr>
              <a:t> 開発・実証課題と取組方針</a:t>
            </a:r>
          </a:p>
        </p:txBody>
      </p:sp>
    </p:spTree>
    <p:extLst>
      <p:ext uri="{BB962C8B-B14F-4D97-AF65-F5344CB8AC3E}">
        <p14:creationId xmlns:p14="http://schemas.microsoft.com/office/powerpoint/2010/main" val="952898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オブジェクト 1"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4" imgW="366" imgH="369" progId="TCLayout.ActiveDocument.1">
                  <p:embed/>
                </p:oleObj>
              </mc:Choice>
              <mc:Fallback>
                <p:oleObj name="think-cell スライド" r:id="rId4" imgW="366" imgH="369" progId="TCLayout.ActiveDocument.1">
                  <p:embed/>
                  <p:pic>
                    <p:nvPicPr>
                      <p:cNvPr id="11266" name="オブジェクト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71" name="Text Box 14"/>
          <p:cNvSpPr txBox="1">
            <a:spLocks noChangeArrowheads="1"/>
          </p:cNvSpPr>
          <p:nvPr/>
        </p:nvSpPr>
        <p:spPr bwMode="auto">
          <a:xfrm>
            <a:off x="630936" y="1701829"/>
            <a:ext cx="9144000" cy="48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218" tIns="47610" rIns="95218" bIns="47610">
            <a:spAutoFit/>
          </a:bodyPr>
          <a:lstStyle>
            <a:lvl1pPr marL="93663" indent="-93663"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indent="0" eaLnBrk="1" hangingPunct="1">
              <a:lnSpc>
                <a:spcPct val="90000"/>
              </a:lnSpc>
              <a:spcBef>
                <a:spcPct val="0"/>
              </a:spcBef>
              <a:buNone/>
              <a:defRPr/>
            </a:pPr>
            <a:r>
              <a:rPr lang="ja-JP" altLang="en-US" sz="1400" i="1" dirty="0">
                <a:solidFill>
                  <a:srgbClr val="FF0000"/>
                </a:solidFill>
                <a:latin typeface="+mn-ea"/>
                <a:ea typeface="+mn-ea"/>
              </a:rPr>
              <a:t>本アイデアの近い将来の実現に向けて解決すべき重要な</a:t>
            </a:r>
            <a:r>
              <a:rPr lang="ja-JP" altLang="en-US" sz="1400" i="1" dirty="0">
                <a:solidFill>
                  <a:srgbClr val="FF0000"/>
                </a:solidFill>
                <a:highlight>
                  <a:srgbClr val="FFFFFF"/>
                </a:highlight>
                <a:latin typeface="+mn-ea"/>
                <a:ea typeface="+mn-ea"/>
              </a:rPr>
              <a:t>ビジネス的観点（ニーズ・コスト等）、社会的仕組等における課題及び</a:t>
            </a:r>
            <a:r>
              <a:rPr lang="ja-JP" altLang="en-US" sz="1400" i="1" dirty="0">
                <a:solidFill>
                  <a:srgbClr val="FF0000"/>
                </a:solidFill>
                <a:latin typeface="+mn-ea"/>
                <a:ea typeface="+mn-ea"/>
              </a:rPr>
              <a:t>解決に向けた取組の方針について具体的に記載してください。</a:t>
            </a:r>
            <a:endParaRPr lang="en-US" altLang="ja-JP" sz="1400" i="1" dirty="0">
              <a:solidFill>
                <a:srgbClr val="FF0000"/>
              </a:solidFill>
              <a:latin typeface="+mn-ea"/>
              <a:ea typeface="+mn-ea"/>
            </a:endParaRPr>
          </a:p>
        </p:txBody>
      </p:sp>
      <p:sp>
        <p:nvSpPr>
          <p:cNvPr id="11" name="テキスト ボックス 10">
            <a:extLst>
              <a:ext uri="{FF2B5EF4-FFF2-40B4-BE49-F238E27FC236}">
                <a16:creationId xmlns:a16="http://schemas.microsoft.com/office/drawing/2014/main" id="{1DCCEC57-4ECB-50F4-CE29-DCF763A0EDA1}"/>
              </a:ext>
            </a:extLst>
          </p:cNvPr>
          <p:cNvSpPr txBox="1"/>
          <p:nvPr/>
        </p:nvSpPr>
        <p:spPr>
          <a:xfrm>
            <a:off x="225832" y="384048"/>
            <a:ext cx="9537192" cy="833594"/>
          </a:xfrm>
          <a:prstGeom prst="rect">
            <a:avLst/>
          </a:prstGeom>
          <a:noFill/>
        </p:spPr>
        <p:txBody>
          <a:bodyPr wrap="square" rtlCol="0" anchor="ctr">
            <a:noAutofit/>
          </a:bodyPr>
          <a:lstStyle/>
          <a:p>
            <a:r>
              <a:rPr lang="en-US" altLang="ja-JP" sz="2800" b="1" u="sng" dirty="0">
                <a:latin typeface="+mj-ea"/>
                <a:ea typeface="+mj-ea"/>
              </a:rPr>
              <a:t>3. </a:t>
            </a:r>
            <a:r>
              <a:rPr lang="ja-JP" altLang="en-US" sz="2800" b="1" u="sng" dirty="0">
                <a:latin typeface="+mj-ea"/>
                <a:ea typeface="+mj-ea"/>
              </a:rPr>
              <a:t>アイデア実現に向けた技術開発・実証の構想</a:t>
            </a:r>
            <a:endParaRPr lang="en-US" altLang="ja-JP" sz="2800" b="1" u="sng" dirty="0">
              <a:latin typeface="+mj-ea"/>
              <a:ea typeface="+mj-ea"/>
            </a:endParaRPr>
          </a:p>
          <a:p>
            <a:pPr>
              <a:spcBef>
                <a:spcPts val="1200"/>
              </a:spcBef>
            </a:pPr>
            <a:r>
              <a:rPr lang="ja-JP" altLang="en-US" sz="2400" dirty="0">
                <a:latin typeface="+mj-ea"/>
                <a:ea typeface="+mj-ea"/>
              </a:rPr>
              <a:t>　</a:t>
            </a:r>
            <a:r>
              <a:rPr lang="en-US" altLang="ja-JP" sz="2400" b="1" u="sng" dirty="0">
                <a:latin typeface="+mj-ea"/>
                <a:ea typeface="+mj-ea"/>
              </a:rPr>
              <a:t>3-2. </a:t>
            </a:r>
            <a:r>
              <a:rPr lang="ja-JP" altLang="en-US" sz="2400" b="1" u="sng" dirty="0">
                <a:latin typeface="+mj-ea"/>
                <a:ea typeface="+mj-ea"/>
              </a:rPr>
              <a:t>ビジネス的観点・その他の課題と取組方針</a:t>
            </a:r>
          </a:p>
        </p:txBody>
      </p:sp>
    </p:spTree>
    <p:extLst>
      <p:ext uri="{BB962C8B-B14F-4D97-AF65-F5344CB8AC3E}">
        <p14:creationId xmlns:p14="http://schemas.microsoft.com/office/powerpoint/2010/main" val="4290501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オブジェクト 1"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4" imgW="366" imgH="369" progId="TCLayout.ActiveDocument.1">
                  <p:embed/>
                </p:oleObj>
              </mc:Choice>
              <mc:Fallback>
                <p:oleObj name="think-cell スライド" r:id="rId4" imgW="366" imgH="369" progId="TCLayout.ActiveDocument.1">
                  <p:embed/>
                  <p:pic>
                    <p:nvPicPr>
                      <p:cNvPr id="21506" name="オブジェクト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Text Box 14">
            <a:extLst>
              <a:ext uri="{FF2B5EF4-FFF2-40B4-BE49-F238E27FC236}">
                <a16:creationId xmlns:a16="http://schemas.microsoft.com/office/drawing/2014/main" id="{D85A81A3-0284-4751-BB3C-5CC675DDABF8}"/>
              </a:ext>
            </a:extLst>
          </p:cNvPr>
          <p:cNvSpPr txBox="1">
            <a:spLocks noChangeArrowheads="1"/>
          </p:cNvSpPr>
          <p:nvPr/>
        </p:nvSpPr>
        <p:spPr bwMode="auto">
          <a:xfrm>
            <a:off x="193675" y="1495618"/>
            <a:ext cx="10006013" cy="290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218" tIns="47610" rIns="95218" bIns="47610">
            <a:spAutoFit/>
          </a:bodyPr>
          <a:lstStyle>
            <a:lvl1pPr marL="93663" indent="-93663"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indent="0" eaLnBrk="1" hangingPunct="1">
              <a:lnSpc>
                <a:spcPct val="90000"/>
              </a:lnSpc>
              <a:spcBef>
                <a:spcPct val="0"/>
              </a:spcBef>
              <a:buFontTx/>
              <a:buNone/>
              <a:defRPr/>
            </a:pPr>
            <a:r>
              <a:rPr lang="ja-JP" altLang="en-US" sz="1400" i="1" dirty="0">
                <a:solidFill>
                  <a:srgbClr val="FF0000"/>
                </a:solidFill>
                <a:latin typeface="+mn-ea"/>
                <a:ea typeface="+mn-ea"/>
              </a:rPr>
              <a:t>「</a:t>
            </a:r>
            <a:r>
              <a:rPr lang="en-US" altLang="ja-JP" sz="1400" i="1" dirty="0">
                <a:solidFill>
                  <a:srgbClr val="FF0000"/>
                </a:solidFill>
                <a:latin typeface="+mn-ea"/>
                <a:ea typeface="+mn-ea"/>
              </a:rPr>
              <a:t>3-1</a:t>
            </a:r>
            <a:r>
              <a:rPr lang="ja-JP" altLang="en-US" sz="1400" i="1" dirty="0">
                <a:solidFill>
                  <a:srgbClr val="FF0000"/>
                </a:solidFill>
                <a:latin typeface="+mn-ea"/>
                <a:ea typeface="+mn-ea"/>
              </a:rPr>
              <a:t>」、「</a:t>
            </a:r>
            <a:r>
              <a:rPr lang="en-US" altLang="ja-JP" sz="1400" i="1" dirty="0">
                <a:solidFill>
                  <a:srgbClr val="FF0000"/>
                </a:solidFill>
                <a:latin typeface="+mn-ea"/>
                <a:ea typeface="+mn-ea"/>
              </a:rPr>
              <a:t>3-2</a:t>
            </a:r>
            <a:r>
              <a:rPr lang="ja-JP" altLang="en-US" sz="1400" i="1" dirty="0">
                <a:solidFill>
                  <a:srgbClr val="FF0000"/>
                </a:solidFill>
                <a:latin typeface="+mn-ea"/>
                <a:ea typeface="+mn-ea"/>
              </a:rPr>
              <a:t>」の内容を踏まえ、アイデアの実現に向け取り組む技術開発・実証構想の目標・実施内容等を記載してください。</a:t>
            </a:r>
            <a:endParaRPr lang="en-US" altLang="ja-JP" sz="1400" i="1" dirty="0">
              <a:solidFill>
                <a:srgbClr val="FF0000"/>
              </a:solidFill>
              <a:latin typeface="+mn-ea"/>
              <a:ea typeface="+mn-ea"/>
            </a:endParaRPr>
          </a:p>
        </p:txBody>
      </p:sp>
      <p:sp>
        <p:nvSpPr>
          <p:cNvPr id="10" name="Text Box 31">
            <a:extLst>
              <a:ext uri="{FF2B5EF4-FFF2-40B4-BE49-F238E27FC236}">
                <a16:creationId xmlns:a16="http://schemas.microsoft.com/office/drawing/2014/main" id="{6F60A0A8-ABF5-4EA4-81E4-A5B6EC7F3678}"/>
              </a:ext>
            </a:extLst>
          </p:cNvPr>
          <p:cNvSpPr txBox="1">
            <a:spLocks noChangeArrowheads="1"/>
          </p:cNvSpPr>
          <p:nvPr/>
        </p:nvSpPr>
        <p:spPr bwMode="auto">
          <a:xfrm>
            <a:off x="5137842" y="4222895"/>
            <a:ext cx="4908677" cy="1841243"/>
          </a:xfrm>
          <a:prstGeom prst="rect">
            <a:avLst/>
          </a:prstGeom>
          <a:noFill/>
          <a:ln>
            <a:noFill/>
          </a:ln>
        </p:spPr>
        <p:txBody>
          <a:bodyPr wrap="square"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400" b="1" dirty="0">
                <a:latin typeface="+mn-ea"/>
                <a:ea typeface="+mn-ea"/>
              </a:rPr>
              <a:t>③</a:t>
            </a:r>
            <a:r>
              <a:rPr lang="en-US" altLang="ja-JP" sz="1400" b="1" dirty="0">
                <a:latin typeface="+mn-ea"/>
                <a:ea typeface="+mn-ea"/>
              </a:rPr>
              <a:t>【</a:t>
            </a:r>
            <a:r>
              <a:rPr lang="ja-JP" altLang="en-US" sz="1400" b="1" dirty="0">
                <a:latin typeface="+mn-ea"/>
                <a:ea typeface="+mn-ea"/>
              </a:rPr>
              <a:t>技術開発・実証の目標・リスク</a:t>
            </a:r>
            <a:r>
              <a:rPr lang="en-US" altLang="ja-JP" sz="1400" b="1" dirty="0">
                <a:latin typeface="+mn-ea"/>
                <a:ea typeface="+mn-ea"/>
              </a:rPr>
              <a:t>】</a:t>
            </a:r>
          </a:p>
          <a:p>
            <a:pPr eaLnBrk="1" hangingPunct="1">
              <a:lnSpc>
                <a:spcPct val="90000"/>
              </a:lnSpc>
              <a:spcBef>
                <a:spcPct val="0"/>
              </a:spcBef>
              <a:buFontTx/>
              <a:buNone/>
              <a:defRPr/>
            </a:pPr>
            <a:r>
              <a:rPr lang="ja-JP" altLang="en-US" sz="1400" dirty="0">
                <a:latin typeface="+mn-ea"/>
                <a:ea typeface="+mn-ea"/>
              </a:rPr>
              <a:t>○想定ユーザ・利用価値：</a:t>
            </a:r>
            <a:endParaRPr lang="en-US" altLang="ja-JP" sz="1400" dirty="0">
              <a:latin typeface="+mn-ea"/>
              <a:ea typeface="+mn-ea"/>
            </a:endParaRPr>
          </a:p>
          <a:p>
            <a:pPr eaLnBrk="1" hangingPunct="1">
              <a:lnSpc>
                <a:spcPct val="90000"/>
              </a:lnSpc>
              <a:spcBef>
                <a:spcPct val="0"/>
              </a:spcBef>
              <a:buFontTx/>
              <a:buNone/>
              <a:defRPr/>
            </a:pPr>
            <a:r>
              <a:rPr lang="ja-JP" altLang="en-US" sz="1400" i="1" dirty="0">
                <a:solidFill>
                  <a:srgbClr val="FF0000"/>
                </a:solidFill>
                <a:latin typeface="+mn-ea"/>
                <a:ea typeface="+mn-ea"/>
              </a:rPr>
              <a:t>　想定するユーザ及びユーザニーズを満たす付加価値</a:t>
            </a:r>
            <a:endParaRPr lang="en-US" altLang="ja-JP" sz="1400" i="1" dirty="0">
              <a:solidFill>
                <a:srgbClr val="FF0000"/>
              </a:solidFill>
              <a:latin typeface="+mn-ea"/>
              <a:ea typeface="+mn-ea"/>
            </a:endParaRPr>
          </a:p>
          <a:p>
            <a:pPr eaLnBrk="1" hangingPunct="1">
              <a:lnSpc>
                <a:spcPct val="90000"/>
              </a:lnSpc>
              <a:spcBef>
                <a:spcPct val="0"/>
              </a:spcBef>
              <a:buFontTx/>
              <a:buNone/>
              <a:defRPr/>
            </a:pPr>
            <a:r>
              <a:rPr lang="ja-JP" altLang="en-US" sz="1400" dirty="0">
                <a:latin typeface="+mn-ea"/>
                <a:ea typeface="+mn-ea"/>
              </a:rPr>
              <a:t>○目標：</a:t>
            </a:r>
            <a:endParaRPr lang="en-US" altLang="ja-JP" sz="1400" dirty="0">
              <a:latin typeface="+mn-ea"/>
              <a:ea typeface="+mn-ea"/>
            </a:endParaRPr>
          </a:p>
          <a:p>
            <a:pPr eaLnBrk="1" hangingPunct="1">
              <a:lnSpc>
                <a:spcPct val="90000"/>
              </a:lnSpc>
              <a:spcBef>
                <a:spcPct val="0"/>
              </a:spcBef>
              <a:buFontTx/>
              <a:buNone/>
              <a:defRPr/>
            </a:pPr>
            <a:r>
              <a:rPr lang="ja-JP" altLang="en-US" sz="1400" i="1" dirty="0">
                <a:solidFill>
                  <a:srgbClr val="FF0000"/>
                </a:solidFill>
                <a:latin typeface="+mn-ea"/>
                <a:ea typeface="+mn-ea"/>
              </a:rPr>
              <a:t>　技術開発・実証終了時点での最終目標を記載してください。</a:t>
            </a:r>
            <a:endParaRPr lang="en-US" altLang="ja-JP" sz="1400" i="1" dirty="0">
              <a:solidFill>
                <a:srgbClr val="FF0000"/>
              </a:solidFill>
              <a:latin typeface="+mn-ea"/>
              <a:ea typeface="+mn-ea"/>
            </a:endParaRPr>
          </a:p>
          <a:p>
            <a:pPr eaLnBrk="1" hangingPunct="1">
              <a:lnSpc>
                <a:spcPct val="90000"/>
              </a:lnSpc>
              <a:spcBef>
                <a:spcPct val="0"/>
              </a:spcBef>
              <a:buFontTx/>
              <a:buNone/>
              <a:defRPr/>
            </a:pPr>
            <a:r>
              <a:rPr lang="ja-JP" altLang="en-US" sz="1400" i="1" dirty="0">
                <a:solidFill>
                  <a:srgbClr val="FF0000"/>
                </a:solidFill>
                <a:latin typeface="+mn-ea"/>
                <a:ea typeface="+mn-ea"/>
              </a:rPr>
              <a:t>　内容に応じて、重要な仕様、性能等について記載してください。</a:t>
            </a:r>
            <a:endParaRPr lang="en-US" altLang="ja-JP" sz="1400" i="1" dirty="0">
              <a:solidFill>
                <a:srgbClr val="FF0000"/>
              </a:solidFill>
              <a:latin typeface="+mn-ea"/>
              <a:ea typeface="+mn-ea"/>
            </a:endParaRPr>
          </a:p>
          <a:p>
            <a:pPr eaLnBrk="1" hangingPunct="1">
              <a:lnSpc>
                <a:spcPct val="90000"/>
              </a:lnSpc>
              <a:spcBef>
                <a:spcPct val="0"/>
              </a:spcBef>
              <a:buFontTx/>
              <a:buNone/>
              <a:defRPr/>
            </a:pPr>
            <a:r>
              <a:rPr lang="ja-JP" altLang="en-US" sz="1400" dirty="0">
                <a:latin typeface="+mn-ea"/>
                <a:ea typeface="+mn-ea"/>
              </a:rPr>
              <a:t>○開発・実証工程のリスク・対応策：</a:t>
            </a:r>
            <a:endParaRPr lang="en-US" altLang="ja-JP" sz="1400" dirty="0">
              <a:latin typeface="+mn-ea"/>
              <a:ea typeface="+mn-ea"/>
            </a:endParaRPr>
          </a:p>
          <a:p>
            <a:pPr eaLnBrk="1" hangingPunct="1">
              <a:lnSpc>
                <a:spcPct val="90000"/>
              </a:lnSpc>
              <a:spcBef>
                <a:spcPct val="0"/>
              </a:spcBef>
              <a:buFontTx/>
              <a:buNone/>
              <a:defRPr/>
            </a:pPr>
            <a:r>
              <a:rPr lang="ja-JP" altLang="en-US" sz="1400" i="1" dirty="0">
                <a:solidFill>
                  <a:srgbClr val="FF0000"/>
                </a:solidFill>
                <a:latin typeface="+mn-ea"/>
                <a:ea typeface="+mn-ea"/>
              </a:rPr>
              <a:t>　開発・実証する要素・システム等の潜在的な開発・実証リスクとその対応策を記載してください。</a:t>
            </a:r>
            <a:endParaRPr lang="en-US" altLang="ja-JP" sz="1400" i="1" dirty="0">
              <a:solidFill>
                <a:srgbClr val="FF0000"/>
              </a:solidFill>
              <a:latin typeface="+mn-ea"/>
              <a:ea typeface="+mn-ea"/>
            </a:endParaRPr>
          </a:p>
        </p:txBody>
      </p:sp>
      <p:sp>
        <p:nvSpPr>
          <p:cNvPr id="11" name="テキスト ボックス 10">
            <a:extLst>
              <a:ext uri="{FF2B5EF4-FFF2-40B4-BE49-F238E27FC236}">
                <a16:creationId xmlns:a16="http://schemas.microsoft.com/office/drawing/2014/main" id="{B1EF1687-CB4A-4164-B4CD-685A5EA19FBC}"/>
              </a:ext>
            </a:extLst>
          </p:cNvPr>
          <p:cNvSpPr txBox="1"/>
          <p:nvPr/>
        </p:nvSpPr>
        <p:spPr>
          <a:xfrm>
            <a:off x="5151876" y="1964138"/>
            <a:ext cx="4687348" cy="2179058"/>
          </a:xfrm>
          <a:prstGeom prst="rect">
            <a:avLst/>
          </a:prstGeom>
          <a:noFill/>
        </p:spPr>
        <p:txBody>
          <a:bodyPr wrap="square" bIns="0">
            <a:spAutoFit/>
          </a:bodyPr>
          <a:lstStyle/>
          <a:p>
            <a:pPr eaLnBrk="1" hangingPunct="1">
              <a:lnSpc>
                <a:spcPct val="90000"/>
              </a:lnSpc>
              <a:defRPr/>
            </a:pPr>
            <a:r>
              <a:rPr lang="ja-JP" altLang="en-US" sz="1400" b="1" dirty="0">
                <a:latin typeface="+mn-ea"/>
                <a:ea typeface="+mn-ea"/>
              </a:rPr>
              <a:t>②</a:t>
            </a:r>
            <a:r>
              <a:rPr lang="en-US" altLang="ja-JP" sz="1400" b="1" dirty="0">
                <a:latin typeface="+mn-ea"/>
                <a:ea typeface="+mn-ea"/>
              </a:rPr>
              <a:t>【</a:t>
            </a:r>
            <a:r>
              <a:rPr lang="ja-JP" altLang="en-US" sz="1400" b="1" dirty="0">
                <a:latin typeface="+mn-ea"/>
                <a:ea typeface="+mn-ea"/>
              </a:rPr>
              <a:t>技術開発・実証の内容</a:t>
            </a:r>
            <a:r>
              <a:rPr lang="en-US" altLang="ja-JP" sz="1400" b="1" dirty="0">
                <a:latin typeface="+mn-ea"/>
                <a:ea typeface="+mn-ea"/>
              </a:rPr>
              <a:t>】</a:t>
            </a:r>
            <a:endParaRPr lang="en-US" altLang="ja-JP" sz="1400" dirty="0">
              <a:solidFill>
                <a:srgbClr val="FF0000"/>
              </a:solidFill>
              <a:latin typeface="+mn-ea"/>
              <a:ea typeface="+mn-ea"/>
            </a:endParaRPr>
          </a:p>
          <a:p>
            <a:pPr eaLnBrk="1" hangingPunct="1">
              <a:lnSpc>
                <a:spcPct val="90000"/>
              </a:lnSpc>
              <a:defRPr/>
            </a:pPr>
            <a:r>
              <a:rPr lang="ja-JP" altLang="en-US" sz="1400" i="1" dirty="0">
                <a:solidFill>
                  <a:srgbClr val="FF0000"/>
                </a:solidFill>
                <a:latin typeface="+mn-ea"/>
                <a:ea typeface="+mn-ea"/>
              </a:rPr>
              <a:t> 　①で記載した装置やシステム</a:t>
            </a:r>
            <a:r>
              <a:rPr lang="ja-JP" altLang="en-US" sz="1400" i="1" dirty="0">
                <a:solidFill>
                  <a:srgbClr val="FF0000"/>
                </a:solidFill>
                <a:highlight>
                  <a:srgbClr val="FFFFFF"/>
                </a:highlight>
                <a:latin typeface="+mn-ea"/>
                <a:ea typeface="+mn-ea"/>
              </a:rPr>
              <a:t>等</a:t>
            </a:r>
            <a:r>
              <a:rPr lang="ja-JP" altLang="en-US" sz="1400" i="1" dirty="0">
                <a:solidFill>
                  <a:srgbClr val="FF0000"/>
                </a:solidFill>
                <a:latin typeface="+mn-ea"/>
                <a:ea typeface="+mn-ea"/>
              </a:rPr>
              <a:t>について、技術開発・実証事業において重要となる開発・実証要素を項目として挙げ、その内容及び解決すべき課題、それに対する取組方針を記載してください（項目ごとに各</a:t>
            </a:r>
            <a:r>
              <a:rPr lang="en-US" altLang="ja-JP" sz="1400" i="1" dirty="0">
                <a:solidFill>
                  <a:srgbClr val="FF0000"/>
                </a:solidFill>
                <a:latin typeface="+mn-ea"/>
                <a:ea typeface="+mn-ea"/>
              </a:rPr>
              <a:t>100</a:t>
            </a:r>
            <a:r>
              <a:rPr lang="ja-JP" altLang="en-US" sz="1400" i="1" dirty="0">
                <a:solidFill>
                  <a:srgbClr val="FF0000"/>
                </a:solidFill>
                <a:latin typeface="+mn-ea"/>
                <a:ea typeface="+mn-ea"/>
              </a:rPr>
              <a:t>文字以内）。</a:t>
            </a:r>
            <a:endParaRPr lang="en-US" altLang="ja-JP" sz="1400" i="1" dirty="0">
              <a:solidFill>
                <a:srgbClr val="FF0000"/>
              </a:solidFill>
              <a:latin typeface="+mn-ea"/>
              <a:ea typeface="+mn-ea"/>
            </a:endParaRPr>
          </a:p>
          <a:p>
            <a:pPr eaLnBrk="1" hangingPunct="1">
              <a:lnSpc>
                <a:spcPct val="90000"/>
              </a:lnSpc>
              <a:defRPr/>
            </a:pPr>
            <a:endParaRPr lang="en-US" altLang="ja-JP" sz="1400" i="1" dirty="0">
              <a:solidFill>
                <a:srgbClr val="FF0000"/>
              </a:solidFill>
              <a:latin typeface="+mn-ea"/>
              <a:ea typeface="+mn-ea"/>
            </a:endParaRPr>
          </a:p>
          <a:p>
            <a:pPr eaLnBrk="1" hangingPunct="1">
              <a:lnSpc>
                <a:spcPct val="90000"/>
              </a:lnSpc>
              <a:defRPr/>
            </a:pPr>
            <a:endParaRPr lang="en-US" altLang="ja-JP" sz="1400" i="1" dirty="0">
              <a:solidFill>
                <a:srgbClr val="FF0000"/>
              </a:solidFill>
              <a:latin typeface="+mn-ea"/>
              <a:ea typeface="+mn-ea"/>
            </a:endParaRPr>
          </a:p>
          <a:p>
            <a:pPr eaLnBrk="1" hangingPunct="1">
              <a:lnSpc>
                <a:spcPct val="90000"/>
              </a:lnSpc>
              <a:defRPr/>
            </a:pPr>
            <a:endParaRPr lang="en-US" altLang="ja-JP" sz="1400" i="1" dirty="0">
              <a:solidFill>
                <a:srgbClr val="FF0000"/>
              </a:solidFill>
              <a:latin typeface="+mn-ea"/>
              <a:ea typeface="+mn-ea"/>
            </a:endParaRPr>
          </a:p>
          <a:p>
            <a:pPr eaLnBrk="1" hangingPunct="1">
              <a:lnSpc>
                <a:spcPct val="90000"/>
              </a:lnSpc>
              <a:defRPr/>
            </a:pPr>
            <a:endParaRPr lang="en-US" altLang="ja-JP" sz="1400" i="1" dirty="0">
              <a:solidFill>
                <a:srgbClr val="FF0000"/>
              </a:solidFill>
              <a:latin typeface="+mn-ea"/>
              <a:ea typeface="+mn-ea"/>
            </a:endParaRPr>
          </a:p>
          <a:p>
            <a:pPr eaLnBrk="1" hangingPunct="1">
              <a:lnSpc>
                <a:spcPct val="90000"/>
              </a:lnSpc>
              <a:defRPr/>
            </a:pPr>
            <a:endParaRPr lang="en-US" altLang="ja-JP" sz="1400" i="1" dirty="0">
              <a:solidFill>
                <a:srgbClr val="FF0000"/>
              </a:solidFill>
              <a:latin typeface="+mn-ea"/>
              <a:ea typeface="+mn-ea"/>
            </a:endParaRPr>
          </a:p>
          <a:p>
            <a:pPr eaLnBrk="1" hangingPunct="1">
              <a:lnSpc>
                <a:spcPct val="90000"/>
              </a:lnSpc>
              <a:defRPr/>
            </a:pPr>
            <a:endParaRPr lang="en-US" altLang="ja-JP" sz="1400" dirty="0">
              <a:solidFill>
                <a:srgbClr val="FF0000"/>
              </a:solidFill>
              <a:latin typeface="+mn-ea"/>
              <a:ea typeface="+mn-ea"/>
            </a:endParaRPr>
          </a:p>
        </p:txBody>
      </p:sp>
      <p:sp>
        <p:nvSpPr>
          <p:cNvPr id="12" name="テキスト ボックス 38">
            <a:extLst>
              <a:ext uri="{FF2B5EF4-FFF2-40B4-BE49-F238E27FC236}">
                <a16:creationId xmlns:a16="http://schemas.microsoft.com/office/drawing/2014/main" id="{301A98C3-093B-41D0-B857-D4C3B08ED1D5}"/>
              </a:ext>
            </a:extLst>
          </p:cNvPr>
          <p:cNvSpPr txBox="1">
            <a:spLocks noChangeArrowheads="1"/>
          </p:cNvSpPr>
          <p:nvPr/>
        </p:nvSpPr>
        <p:spPr bwMode="auto">
          <a:xfrm>
            <a:off x="195390" y="1950477"/>
            <a:ext cx="4778565" cy="867930"/>
          </a:xfrm>
          <a:prstGeom prst="rect">
            <a:avLst/>
          </a:prstGeom>
          <a:noFill/>
          <a:ln>
            <a:noFill/>
          </a:ln>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93663" indent="-93663" eaLnBrk="1" hangingPunct="1">
              <a:lnSpc>
                <a:spcPct val="90000"/>
              </a:lnSpc>
              <a:spcBef>
                <a:spcPct val="0"/>
              </a:spcBef>
              <a:buFontTx/>
              <a:buNone/>
              <a:defRPr/>
            </a:pPr>
            <a:r>
              <a:rPr lang="ja-JP" altLang="en-US" sz="1400" b="1" dirty="0">
                <a:latin typeface="+mn-ea"/>
                <a:ea typeface="+mn-ea"/>
              </a:rPr>
              <a:t>①</a:t>
            </a:r>
            <a:r>
              <a:rPr lang="en-US" altLang="ja-JP" sz="1400" b="1" dirty="0">
                <a:latin typeface="+mn-ea"/>
                <a:ea typeface="+mn-ea"/>
              </a:rPr>
              <a:t>【</a:t>
            </a:r>
            <a:r>
              <a:rPr lang="ja-JP" altLang="en-US" sz="1400" b="1" dirty="0">
                <a:latin typeface="+mn-ea"/>
                <a:ea typeface="+mn-ea"/>
              </a:rPr>
              <a:t>装置・システム等構成</a:t>
            </a:r>
            <a:r>
              <a:rPr lang="en-US" altLang="ja-JP" sz="1400" b="1" dirty="0">
                <a:latin typeface="+mn-ea"/>
                <a:ea typeface="+mn-ea"/>
              </a:rPr>
              <a:t>】</a:t>
            </a:r>
          </a:p>
          <a:p>
            <a:pPr marL="93663" indent="-93663" eaLnBrk="1" hangingPunct="1">
              <a:lnSpc>
                <a:spcPct val="90000"/>
              </a:lnSpc>
              <a:spcBef>
                <a:spcPct val="0"/>
              </a:spcBef>
              <a:buFontTx/>
              <a:buNone/>
              <a:defRPr/>
            </a:pPr>
            <a:r>
              <a:rPr lang="ja-JP" altLang="en-US" sz="1400" i="1" dirty="0">
                <a:solidFill>
                  <a:srgbClr val="FF0000"/>
                </a:solidFill>
                <a:latin typeface="+mn-ea"/>
                <a:ea typeface="+mn-ea"/>
              </a:rPr>
              <a:t>　　技術開発・実証事業で開発・実証する装置やシステム等の構成及び社会における位置付けについて、図表等を用いて説明してください。</a:t>
            </a:r>
            <a:endParaRPr lang="en-US" altLang="ja-JP" sz="1400" i="1" dirty="0">
              <a:solidFill>
                <a:srgbClr val="FF0000"/>
              </a:solidFill>
              <a:latin typeface="+mn-ea"/>
              <a:ea typeface="+mn-ea"/>
            </a:endParaRPr>
          </a:p>
        </p:txBody>
      </p:sp>
      <p:sp>
        <p:nvSpPr>
          <p:cNvPr id="87" name="テキスト ボックス 86">
            <a:extLst>
              <a:ext uri="{FF2B5EF4-FFF2-40B4-BE49-F238E27FC236}">
                <a16:creationId xmlns:a16="http://schemas.microsoft.com/office/drawing/2014/main" id="{7AB3C882-A712-5B9C-594A-0D1AC4FF9BB0}"/>
              </a:ext>
            </a:extLst>
          </p:cNvPr>
          <p:cNvSpPr txBox="1"/>
          <p:nvPr/>
        </p:nvSpPr>
        <p:spPr>
          <a:xfrm>
            <a:off x="225832" y="384048"/>
            <a:ext cx="7498943" cy="833594"/>
          </a:xfrm>
          <a:prstGeom prst="rect">
            <a:avLst/>
          </a:prstGeom>
          <a:noFill/>
        </p:spPr>
        <p:txBody>
          <a:bodyPr wrap="square" rtlCol="0" anchor="ctr">
            <a:noAutofit/>
          </a:bodyPr>
          <a:lstStyle/>
          <a:p>
            <a:r>
              <a:rPr lang="en-US" altLang="ja-JP" sz="2800" b="1" u="sng" dirty="0">
                <a:latin typeface="+mj-ea"/>
                <a:ea typeface="+mj-ea"/>
              </a:rPr>
              <a:t>3. </a:t>
            </a:r>
            <a:r>
              <a:rPr lang="ja-JP" altLang="en-US" sz="2800" b="1" u="sng" dirty="0">
                <a:latin typeface="+mj-ea"/>
                <a:ea typeface="+mj-ea"/>
              </a:rPr>
              <a:t>アイデア実現に向けた技術開発・実証の構想</a:t>
            </a:r>
            <a:endParaRPr lang="en-US" altLang="ja-JP" sz="2800" b="1" u="sng" dirty="0">
              <a:latin typeface="+mj-ea"/>
              <a:ea typeface="+mj-ea"/>
            </a:endParaRPr>
          </a:p>
          <a:p>
            <a:pPr>
              <a:spcBef>
                <a:spcPts val="1200"/>
              </a:spcBef>
            </a:pPr>
            <a:r>
              <a:rPr lang="ja-JP" altLang="en-US" sz="2400" dirty="0">
                <a:latin typeface="+mj-ea"/>
                <a:ea typeface="+mj-ea"/>
              </a:rPr>
              <a:t>　</a:t>
            </a:r>
            <a:r>
              <a:rPr lang="en-US" altLang="ja-JP" sz="2400" b="1" u="sng" dirty="0">
                <a:latin typeface="+mj-ea"/>
                <a:ea typeface="+mj-ea"/>
              </a:rPr>
              <a:t>3-3. </a:t>
            </a:r>
            <a:r>
              <a:rPr lang="ja-JP" altLang="en-US" sz="2400" b="1" u="sng" dirty="0">
                <a:latin typeface="+mj-ea"/>
                <a:ea typeface="+mj-ea"/>
              </a:rPr>
              <a:t>技術開発・実証の構想</a:t>
            </a:r>
          </a:p>
        </p:txBody>
      </p:sp>
    </p:spTree>
    <p:extLst>
      <p:ext uri="{BB962C8B-B14F-4D97-AF65-F5344CB8AC3E}">
        <p14:creationId xmlns:p14="http://schemas.microsoft.com/office/powerpoint/2010/main" val="2389215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オブジェクト 1"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4" imgW="366" imgH="369" progId="TCLayout.ActiveDocument.1">
                  <p:embed/>
                </p:oleObj>
              </mc:Choice>
              <mc:Fallback>
                <p:oleObj name="think-cell スライド" r:id="rId4" imgW="366" imgH="369" progId="TCLayout.ActiveDocument.1">
                  <p:embed/>
                  <p:pic>
                    <p:nvPicPr>
                      <p:cNvPr id="21506" name="オブジェクト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テキスト ボックス 10">
            <a:extLst>
              <a:ext uri="{FF2B5EF4-FFF2-40B4-BE49-F238E27FC236}">
                <a16:creationId xmlns:a16="http://schemas.microsoft.com/office/drawing/2014/main" id="{B1EF1687-CB4A-4164-B4CD-685A5EA19FBC}"/>
              </a:ext>
            </a:extLst>
          </p:cNvPr>
          <p:cNvSpPr txBox="1"/>
          <p:nvPr/>
        </p:nvSpPr>
        <p:spPr>
          <a:xfrm>
            <a:off x="193675" y="1668593"/>
            <a:ext cx="9874250" cy="2526846"/>
          </a:xfrm>
          <a:prstGeom prst="rect">
            <a:avLst/>
          </a:prstGeom>
          <a:noFill/>
        </p:spPr>
        <p:txBody>
          <a:bodyPr wrap="square" bIns="0">
            <a:spAutoFit/>
          </a:bodyPr>
          <a:lstStyle/>
          <a:p>
            <a:pPr eaLnBrk="1" hangingPunct="1">
              <a:lnSpc>
                <a:spcPct val="90000"/>
              </a:lnSpc>
              <a:defRPr/>
            </a:pPr>
            <a:r>
              <a:rPr lang="ja-JP" altLang="en-US" sz="1400" i="1" dirty="0">
                <a:solidFill>
                  <a:srgbClr val="FF0000"/>
                </a:solidFill>
                <a:latin typeface="+mn-ea"/>
                <a:ea typeface="+mn-ea"/>
              </a:rPr>
              <a:t>　前ページで記載した技術開発・実証事業を実施するために必要な</a:t>
            </a:r>
            <a:r>
              <a:rPr lang="en-US" altLang="ja-JP" sz="1400" i="1" dirty="0">
                <a:solidFill>
                  <a:srgbClr val="FF0000"/>
                </a:solidFill>
                <a:latin typeface="+mn-ea"/>
                <a:ea typeface="+mn-ea"/>
              </a:rPr>
              <a:t>FS</a:t>
            </a:r>
            <a:r>
              <a:rPr lang="ja-JP" altLang="en-US" sz="1400" i="1" dirty="0">
                <a:solidFill>
                  <a:srgbClr val="FF0000"/>
                </a:solidFill>
                <a:latin typeface="+mn-ea"/>
                <a:ea typeface="+mn-ea"/>
              </a:rPr>
              <a:t>（フィジビリティスタディ）について、 </a:t>
            </a:r>
            <a:r>
              <a:rPr lang="en-US" altLang="ja-JP" sz="1400" i="1" dirty="0">
                <a:solidFill>
                  <a:srgbClr val="FF0000"/>
                </a:solidFill>
                <a:latin typeface="+mn-ea"/>
                <a:ea typeface="+mn-ea"/>
              </a:rPr>
              <a:t>FS</a:t>
            </a:r>
            <a:r>
              <a:rPr lang="ja-JP" altLang="en-US" sz="1400" i="1" dirty="0">
                <a:solidFill>
                  <a:srgbClr val="FF0000"/>
                </a:solidFill>
                <a:latin typeface="+mn-ea"/>
                <a:ea typeface="+mn-ea"/>
              </a:rPr>
              <a:t>における実施内容を項目として挙げ、項目ごとにその目的・必要性（技術開発・実証事業の実施に当たって解決すべき課題）と実施方法及び目標を記載してください。</a:t>
            </a:r>
            <a:endParaRPr lang="en-US" altLang="ja-JP" sz="1400" i="1" dirty="0">
              <a:solidFill>
                <a:srgbClr val="FF0000"/>
              </a:solidFill>
              <a:latin typeface="+mn-ea"/>
              <a:ea typeface="+mn-ea"/>
            </a:endParaRPr>
          </a:p>
          <a:p>
            <a:pPr eaLnBrk="1" hangingPunct="1">
              <a:lnSpc>
                <a:spcPct val="90000"/>
              </a:lnSpc>
              <a:defRPr/>
            </a:pPr>
            <a:r>
              <a:rPr lang="ja-JP" altLang="en-US" sz="1400" i="1" dirty="0">
                <a:solidFill>
                  <a:srgbClr val="FF0000"/>
                </a:solidFill>
                <a:latin typeface="+mn-ea"/>
                <a:ea typeface="+mn-ea"/>
              </a:rPr>
              <a:t>　</a:t>
            </a:r>
            <a:r>
              <a:rPr lang="en-US" altLang="ja-JP" sz="1400" i="1" dirty="0">
                <a:solidFill>
                  <a:srgbClr val="FF0000"/>
                </a:solidFill>
                <a:latin typeface="+mn-ea"/>
                <a:ea typeface="+mn-ea"/>
              </a:rPr>
              <a:t>※</a:t>
            </a:r>
            <a:r>
              <a:rPr lang="ja-JP" altLang="en-US" sz="1400" i="1" dirty="0">
                <a:solidFill>
                  <a:srgbClr val="FF0000"/>
                </a:solidFill>
                <a:latin typeface="+mn-ea"/>
                <a:ea typeface="+mn-ea"/>
              </a:rPr>
              <a:t>項目数は限定しませんが、冗長にならないよう適切に実施内容を整理してください。</a:t>
            </a:r>
            <a:endParaRPr lang="en-US" altLang="ja-JP" sz="1400" i="1" dirty="0">
              <a:solidFill>
                <a:srgbClr val="FF0000"/>
              </a:solidFill>
              <a:latin typeface="+mn-ea"/>
              <a:ea typeface="+mn-ea"/>
            </a:endParaRPr>
          </a:p>
          <a:p>
            <a:pPr eaLnBrk="1" hangingPunct="1">
              <a:lnSpc>
                <a:spcPct val="90000"/>
              </a:lnSpc>
              <a:spcBef>
                <a:spcPts val="600"/>
              </a:spcBef>
              <a:defRPr/>
            </a:pPr>
            <a:endParaRPr lang="en-US" altLang="ja-JP" sz="1400" dirty="0">
              <a:latin typeface="+mn-ea"/>
              <a:ea typeface="+mn-ea"/>
            </a:endParaRPr>
          </a:p>
          <a:p>
            <a:pPr eaLnBrk="1" hangingPunct="1">
              <a:lnSpc>
                <a:spcPct val="90000"/>
              </a:lnSpc>
              <a:spcBef>
                <a:spcPts val="600"/>
              </a:spcBef>
              <a:defRPr/>
            </a:pPr>
            <a:r>
              <a:rPr lang="ja-JP" altLang="en-US" sz="1400" dirty="0">
                <a:latin typeface="+mn-ea"/>
                <a:ea typeface="+mn-ea"/>
              </a:rPr>
              <a:t>（１）</a:t>
            </a:r>
            <a:r>
              <a:rPr lang="en-US" altLang="ja-JP" sz="1400" dirty="0">
                <a:latin typeface="+mn-ea"/>
                <a:ea typeface="+mn-ea"/>
              </a:rPr>
              <a:t> 【</a:t>
            </a:r>
            <a:r>
              <a:rPr lang="ja-JP" altLang="en-US" sz="1400" dirty="0">
                <a:latin typeface="+mn-ea"/>
                <a:ea typeface="+mn-ea"/>
              </a:rPr>
              <a:t>実施項目名</a:t>
            </a:r>
            <a:r>
              <a:rPr lang="en-US" altLang="ja-JP" sz="1400" dirty="0">
                <a:latin typeface="+mn-ea"/>
                <a:ea typeface="+mn-ea"/>
              </a:rPr>
              <a:t>】</a:t>
            </a:r>
          </a:p>
          <a:p>
            <a:pPr eaLnBrk="1" hangingPunct="1">
              <a:lnSpc>
                <a:spcPct val="90000"/>
              </a:lnSpc>
              <a:defRPr/>
            </a:pPr>
            <a:r>
              <a:rPr lang="ja-JP" altLang="en-US" sz="1400" dirty="0">
                <a:solidFill>
                  <a:srgbClr val="FF0000"/>
                </a:solidFill>
                <a:latin typeface="+mn-ea"/>
                <a:ea typeface="+mn-ea"/>
              </a:rPr>
              <a:t>　　目的・必要性と実施方法及び目標を記載</a:t>
            </a:r>
            <a:endParaRPr lang="en-US" altLang="ja-JP" sz="1400" dirty="0">
              <a:solidFill>
                <a:srgbClr val="FF0000"/>
              </a:solidFill>
              <a:latin typeface="+mn-ea"/>
              <a:ea typeface="+mn-ea"/>
            </a:endParaRPr>
          </a:p>
          <a:p>
            <a:pPr eaLnBrk="1" hangingPunct="1">
              <a:lnSpc>
                <a:spcPct val="90000"/>
              </a:lnSpc>
              <a:defRPr/>
            </a:pPr>
            <a:endParaRPr lang="en-US" altLang="ja-JP" sz="1400" dirty="0">
              <a:solidFill>
                <a:srgbClr val="FF0000"/>
              </a:solidFill>
              <a:latin typeface="+mn-ea"/>
              <a:ea typeface="+mn-ea"/>
            </a:endParaRPr>
          </a:p>
          <a:p>
            <a:pPr eaLnBrk="1" hangingPunct="1">
              <a:lnSpc>
                <a:spcPct val="90000"/>
              </a:lnSpc>
              <a:defRPr/>
            </a:pPr>
            <a:r>
              <a:rPr lang="ja-JP" altLang="en-US" sz="1400" dirty="0">
                <a:latin typeface="+mn-ea"/>
                <a:ea typeface="+mn-ea"/>
              </a:rPr>
              <a:t>（２）</a:t>
            </a:r>
            <a:r>
              <a:rPr lang="en-US" altLang="ja-JP" sz="1400" dirty="0">
                <a:latin typeface="+mn-ea"/>
                <a:ea typeface="+mn-ea"/>
              </a:rPr>
              <a:t> 【</a:t>
            </a:r>
            <a:r>
              <a:rPr lang="ja-JP" altLang="en-US" sz="1400" dirty="0">
                <a:latin typeface="+mn-ea"/>
                <a:ea typeface="+mn-ea"/>
              </a:rPr>
              <a:t>実施項目名</a:t>
            </a:r>
            <a:r>
              <a:rPr lang="en-US" altLang="ja-JP" sz="1400" dirty="0">
                <a:latin typeface="+mn-ea"/>
                <a:ea typeface="+mn-ea"/>
              </a:rPr>
              <a:t>】</a:t>
            </a:r>
          </a:p>
          <a:p>
            <a:pPr eaLnBrk="1" hangingPunct="1">
              <a:lnSpc>
                <a:spcPct val="90000"/>
              </a:lnSpc>
              <a:defRPr/>
            </a:pPr>
            <a:r>
              <a:rPr lang="ja-JP" altLang="en-US" sz="1400" dirty="0">
                <a:solidFill>
                  <a:srgbClr val="FF0000"/>
                </a:solidFill>
                <a:latin typeface="+mn-ea"/>
                <a:ea typeface="+mn-ea"/>
              </a:rPr>
              <a:t>　</a:t>
            </a:r>
            <a:endParaRPr lang="en-US" altLang="ja-JP" sz="1400" dirty="0">
              <a:latin typeface="+mn-ea"/>
              <a:ea typeface="+mn-ea"/>
            </a:endParaRPr>
          </a:p>
          <a:p>
            <a:pPr eaLnBrk="1" hangingPunct="1">
              <a:lnSpc>
                <a:spcPct val="90000"/>
              </a:lnSpc>
              <a:defRPr/>
            </a:pPr>
            <a:endParaRPr lang="en-US" altLang="ja-JP" sz="1400" dirty="0">
              <a:latin typeface="+mn-ea"/>
              <a:ea typeface="+mn-ea"/>
            </a:endParaRPr>
          </a:p>
          <a:p>
            <a:pPr eaLnBrk="1" hangingPunct="1">
              <a:lnSpc>
                <a:spcPct val="90000"/>
              </a:lnSpc>
              <a:defRPr/>
            </a:pPr>
            <a:r>
              <a:rPr lang="ja-JP" altLang="en-US" sz="1400" dirty="0">
                <a:latin typeface="+mn-ea"/>
                <a:ea typeface="+mn-ea"/>
              </a:rPr>
              <a:t>（３）</a:t>
            </a:r>
            <a:r>
              <a:rPr lang="ja-JP" altLang="en-US" sz="1400" i="1" dirty="0">
                <a:latin typeface="+mn-ea"/>
                <a:ea typeface="+mn-ea"/>
              </a:rPr>
              <a:t>・・・</a:t>
            </a:r>
            <a:endParaRPr lang="en-US" altLang="ja-JP" sz="1400" i="1" dirty="0">
              <a:latin typeface="+mn-ea"/>
              <a:ea typeface="+mn-ea"/>
            </a:endParaRPr>
          </a:p>
        </p:txBody>
      </p:sp>
      <p:sp>
        <p:nvSpPr>
          <p:cNvPr id="9" name="Text Box 62">
            <a:extLst>
              <a:ext uri="{FF2B5EF4-FFF2-40B4-BE49-F238E27FC236}">
                <a16:creationId xmlns:a16="http://schemas.microsoft.com/office/drawing/2014/main" id="{E4C0B68E-B586-405C-A0B2-75B307548C6B}"/>
              </a:ext>
            </a:extLst>
          </p:cNvPr>
          <p:cNvSpPr txBox="1">
            <a:spLocks noChangeArrowheads="1"/>
          </p:cNvSpPr>
          <p:nvPr/>
        </p:nvSpPr>
        <p:spPr bwMode="auto">
          <a:xfrm>
            <a:off x="201623" y="312877"/>
            <a:ext cx="7389801" cy="1081025"/>
          </a:xfrm>
          <a:prstGeom prst="rect">
            <a:avLst/>
          </a:prstGeom>
          <a:noFill/>
          <a:ln>
            <a:noFill/>
          </a:ln>
        </p:spPr>
        <p:txBody>
          <a:bodyPr wrap="square" lIns="0" tIns="47605" rIns="0"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buNone/>
            </a:pPr>
            <a:r>
              <a:rPr lang="en-US" altLang="ja-JP" sz="2800" b="1" u="sng" dirty="0">
                <a:latin typeface="+mj-ea"/>
                <a:ea typeface="+mj-ea"/>
              </a:rPr>
              <a:t>3. </a:t>
            </a:r>
            <a:r>
              <a:rPr lang="ja-JP" altLang="en-US" sz="2800" b="1" u="sng" dirty="0">
                <a:latin typeface="+mj-ea"/>
                <a:ea typeface="+mj-ea"/>
              </a:rPr>
              <a:t>アイデア実現に向けた技術開発・実証の構想</a:t>
            </a:r>
            <a:endParaRPr lang="en-US" altLang="ja-JP" sz="2800" b="1" u="sng" dirty="0">
              <a:latin typeface="+mj-ea"/>
              <a:ea typeface="+mj-ea"/>
            </a:endParaRPr>
          </a:p>
          <a:p>
            <a:pPr eaLnBrk="1" hangingPunct="1">
              <a:spcBef>
                <a:spcPct val="50000"/>
              </a:spcBef>
              <a:buNone/>
            </a:pPr>
            <a:r>
              <a:rPr lang="ja-JP" altLang="en-US" sz="2400" dirty="0">
                <a:latin typeface="+mj-ea"/>
                <a:ea typeface="+mj-ea"/>
              </a:rPr>
              <a:t>　</a:t>
            </a:r>
            <a:r>
              <a:rPr lang="en-US" altLang="ja-JP" sz="2400" b="1" u="sng" dirty="0">
                <a:latin typeface="+mj-ea"/>
                <a:ea typeface="+mj-ea"/>
              </a:rPr>
              <a:t>3-4. FS</a:t>
            </a:r>
            <a:r>
              <a:rPr lang="ja-JP" altLang="en-US" sz="2400" b="1" u="sng" dirty="0">
                <a:latin typeface="+mj-ea"/>
                <a:ea typeface="+mj-ea"/>
              </a:rPr>
              <a:t>における取組</a:t>
            </a:r>
          </a:p>
        </p:txBody>
      </p:sp>
    </p:spTree>
    <p:extLst>
      <p:ext uri="{BB962C8B-B14F-4D97-AF65-F5344CB8AC3E}">
        <p14:creationId xmlns:p14="http://schemas.microsoft.com/office/powerpoint/2010/main" val="38430402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mnFEZcH._xY3Ti97Nlgzr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4BB3661E46442D40A1704ADC95313D60" ma:contentTypeVersion="12" ma:contentTypeDescription="新しいドキュメントを作成します。" ma:contentTypeScope="" ma:versionID="408782ad4e2656f48800333872e2d5e8">
  <xsd:schema xmlns:xsd="http://www.w3.org/2001/XMLSchema" xmlns:xs="http://www.w3.org/2001/XMLSchema" xmlns:p="http://schemas.microsoft.com/office/2006/metadata/properties" xmlns:ns2="8418d488-d449-4fc1-a7ae-5fbf56a21cd2" xmlns:ns3="484c85f0-9cd3-472b-acd8-cf19fcba172a" targetNamespace="http://schemas.microsoft.com/office/2006/metadata/properties" ma:root="true" ma:fieldsID="f43a9a9ec0e814dac208ea0a723a1441" ns2:_="" ns3:_="">
    <xsd:import namespace="8418d488-d449-4fc1-a7ae-5fbf56a21cd2"/>
    <xsd:import namespace="484c85f0-9cd3-472b-acd8-cf19fcba172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18d488-d449-4fc1-a7ae-5fbf56a21c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84c85f0-9cd3-472b-acd8-cf19fcba172a" elementFormDefault="qualified">
    <xsd:import namespace="http://schemas.microsoft.com/office/2006/documentManagement/types"/>
    <xsd:import namespace="http://schemas.microsoft.com/office/infopath/2007/PartnerControls"/>
    <xsd:element name="SharedWithUsers" ma:index="13"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F52DC4-A383-4B31-A53E-9DB14C74F2AB}">
  <ds:schemaRefs>
    <ds:schemaRef ds:uri="http://schemas.microsoft.com/sharepoint/v3/contenttype/forms"/>
  </ds:schemaRefs>
</ds:datastoreItem>
</file>

<file path=customXml/itemProps2.xml><?xml version="1.0" encoding="utf-8"?>
<ds:datastoreItem xmlns:ds="http://schemas.openxmlformats.org/officeDocument/2006/customXml" ds:itemID="{2D7CA8C6-00DC-4A70-BD71-C6CAC071F8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18d488-d449-4fc1-a7ae-5fbf56a21cd2"/>
    <ds:schemaRef ds:uri="484c85f0-9cd3-472b-acd8-cf19fcba17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B1A8907-B140-4BF5-8A0F-525301CA4D3E}">
  <ds:schemaRefs>
    <ds:schemaRef ds:uri="http://purl.org/dc/term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484c85f0-9cd3-472b-acd8-cf19fcba172a"/>
    <ds:schemaRef ds:uri="8418d488-d449-4fc1-a7ae-5fbf56a21cd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Words>1687</Words>
  <PresentationFormat>ユーザー設定</PresentationFormat>
  <Paragraphs>142</Paragraphs>
  <Slides>10</Slides>
  <Notes>9</Notes>
  <HiddenSlides>0</HiddenSlides>
  <MMClips>0</MMClips>
  <ScaleCrop>false</ScaleCrop>
  <HeadingPairs>
    <vt:vector size="8" baseType="variant">
      <vt:variant>
        <vt:lpstr>使用されているフォント</vt:lpstr>
      </vt:variant>
      <vt:variant>
        <vt:i4>4</vt:i4>
      </vt:variant>
      <vt:variant>
        <vt:lpstr>テーマ</vt:lpstr>
      </vt:variant>
      <vt:variant>
        <vt:i4>2</vt:i4>
      </vt:variant>
      <vt:variant>
        <vt:lpstr>埋め込まれた OLE サーバー</vt:lpstr>
      </vt:variant>
      <vt:variant>
        <vt:i4>1</vt:i4>
      </vt:variant>
      <vt:variant>
        <vt:lpstr>スライド タイトル</vt:lpstr>
      </vt:variant>
      <vt:variant>
        <vt:i4>10</vt:i4>
      </vt:variant>
    </vt:vector>
  </HeadingPairs>
  <TitlesOfParts>
    <vt:vector size="17" baseType="lpstr">
      <vt:lpstr>ＭＳ Ｐゴシック</vt:lpstr>
      <vt:lpstr>游ゴシック</vt:lpstr>
      <vt:lpstr>游ゴシック Light</vt:lpstr>
      <vt:lpstr>Arial</vt:lpstr>
      <vt:lpstr>デザインの設定</vt:lpstr>
      <vt:lpstr>標準デザイン</vt:lpstr>
      <vt:lpstr>think-cell スライド</vt:lpstr>
      <vt:lpstr>応募資料について ※本スライドは削除して提出してください。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2022-05-20T03:49:57Z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b84ad7d1-d0d6-418c-84f0-ea8f7a265ffb</vt:lpwstr>
  </property>
  <property fmtid="{D5CDD505-2E9C-101B-9397-08002B2CF9AE}" pid="8" name="MSIP_Label_ea60d57e-af5b-4752-ac57-3e4f28ca11dc_ContentBits">
    <vt:lpwstr>0</vt:lpwstr>
  </property>
  <property fmtid="{D5CDD505-2E9C-101B-9397-08002B2CF9AE}" pid="9" name="ContentTypeId">
    <vt:lpwstr>0x0101004BB3661E46442D40A1704ADC95313D60</vt:lpwstr>
  </property>
</Properties>
</file>