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澤栗 浩明" initials="t" lastIdx="38" clrIdx="0">
    <p:extLst>
      <p:ext uri="{19B8F6BF-5375-455C-9EA6-DF929625EA0E}">
        <p15:presenceInfo xmlns:p15="http://schemas.microsoft.com/office/powerpoint/2012/main" userId="澤栗 浩明" providerId="None"/>
      </p:ext>
    </p:extLst>
  </p:cmAuthor>
  <p:cmAuthor id="2" name="mbsmx1111" initials="t" lastIdx="3" clrIdx="1">
    <p:extLst>
      <p:ext uri="{19B8F6BF-5375-455C-9EA6-DF929625EA0E}">
        <p15:presenceInfo xmlns:p15="http://schemas.microsoft.com/office/powerpoint/2012/main" userId="mbsmx1111" providerId="None"/>
      </p:ext>
    </p:extLst>
  </p:cmAuthor>
  <p:cmAuthor id="3" name="岡久雄二" initials="t" lastIdx="3" clrIdx="2">
    <p:extLst>
      <p:ext uri="{19B8F6BF-5375-455C-9EA6-DF929625EA0E}">
        <p15:presenceInfo xmlns:p15="http://schemas.microsoft.com/office/powerpoint/2012/main" userId="岡久雄二" providerId="None"/>
      </p:ext>
    </p:extLst>
  </p:cmAuthor>
  <p:cmAuthor id="4" name="谷垣 佐智子" initials="t" lastIdx="5" clrIdx="3">
    <p:extLst>
      <p:ext uri="{19B8F6BF-5375-455C-9EA6-DF929625EA0E}">
        <p15:presenceInfo xmlns:p15="http://schemas.microsoft.com/office/powerpoint/2012/main" userId="谷垣 佐智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3333FF"/>
    <a:srgbClr val="000099"/>
    <a:srgbClr val="0000FF"/>
    <a:srgbClr val="FFCC66"/>
    <a:srgbClr val="FFFFCC"/>
    <a:srgbClr val="000066"/>
    <a:srgbClr val="FF0000"/>
    <a:srgbClr val="FF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5110" autoAdjust="0"/>
  </p:normalViewPr>
  <p:slideViewPr>
    <p:cSldViewPr>
      <p:cViewPr varScale="1">
        <p:scale>
          <a:sx n="106" d="100"/>
          <a:sy n="106" d="100"/>
        </p:scale>
        <p:origin x="17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handoutMasters/handoutMaster1.xml" Type="http://schemas.openxmlformats.org/officeDocument/2006/relationships/handoutMaster"/><Relationship Id="rId5" Target="commentAuthors.xml" Type="http://schemas.openxmlformats.org/officeDocument/2006/relationships/commentAuthors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1" cy="495029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2"/>
            <a:ext cx="2918831" cy="495029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2B081265-B442-4B32-9882-7DB5674E752C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1" cy="49502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1" cy="49502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2E1C4890-4523-4350-89D0-1F95AA445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5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C1FC1624-0EE2-407A-80A5-FA56649E34F4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5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9CC6ED3D-FF81-4B84-90E3-25018C594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87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6ED3D-FF81-4B84-90E3-25018C59495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07313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8D7A-07DC-4BB8-99B5-6FECD76E73E5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1EB6-BB11-4F97-B5B1-55DB5DEAFC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33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5F4D-EB5D-4AE1-BCEC-63503BB6C5C0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1EB6-BB11-4F97-B5B1-55DB5DEAFC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00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0585-FF4B-4255-88E7-7EEEBAD3FF09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1EB6-BB11-4F97-B5B1-55DB5DEAFC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30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DE77-448F-4E3A-8EC0-9A8E06FA62AA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170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BE8D-9AFB-4A0C-80C5-8A5F10793DA2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1EB6-BB11-4F97-B5B1-55DB5DEAFC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95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1D18-2CFD-4AD5-A947-33BA8DAB55C5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1EB6-BB11-4F97-B5B1-55DB5DEAFC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38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15D1-6F47-4703-9802-DB87E6F19BD7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1EB6-BB11-4F97-B5B1-55DB5DEAFC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06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F8B7-42FE-46EC-9DBE-46B1A7AAC388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1EB6-BB11-4F97-B5B1-55DB5DEAFC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6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76D0-F3E5-4B2F-8BF7-41EF4C3EA825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1EB6-BB11-4F97-B5B1-55DB5DEAFC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73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9B3F-5701-46EF-96BF-E8C4608D3A33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1EB6-BB11-4F97-B5B1-55DB5DEAFC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20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33F8-AE1E-48C3-A7A7-3242B63141EB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1EB6-BB11-4F97-B5B1-55DB5DEAFC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64584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32F84-4B15-4C4B-A25F-89CE2D9EEDC4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51EB6-BB11-4F97-B5B1-55DB5DEAFC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74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27708" y="35687"/>
            <a:ext cx="91197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トキと共生する里地づくり取組地域　</a:t>
            </a:r>
            <a:r>
              <a:rPr kumimoji="1" lang="en-US" altLang="ja-JP" sz="1600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sz="1600" dirty="0" smtClean="0">
                <a:solidFill>
                  <a:schemeClr val="bg1"/>
                </a:solidFill>
              </a:rPr>
              <a:t>地域名</a:t>
            </a:r>
            <a:r>
              <a:rPr kumimoji="1" lang="en-US" altLang="ja-JP" sz="1600" dirty="0" smtClean="0">
                <a:solidFill>
                  <a:schemeClr val="bg1"/>
                </a:solidFill>
              </a:rPr>
              <a:t>】</a:t>
            </a:r>
            <a:r>
              <a:rPr kumimoji="1" lang="ja-JP" altLang="en-US" sz="1600" dirty="0" smtClean="0">
                <a:solidFill>
                  <a:schemeClr val="bg1"/>
                </a:solidFill>
              </a:rPr>
              <a:t>　（記載イメージ）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172400" y="60516"/>
            <a:ext cx="792088" cy="27699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</a:rPr>
              <a:t>様式３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234927" y="476672"/>
            <a:ext cx="2937777" cy="6043170"/>
          </a:xfrm>
          <a:prstGeom prst="roundRect">
            <a:avLst>
              <a:gd name="adj" fmla="val 730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3347864" y="476672"/>
            <a:ext cx="5616624" cy="3301996"/>
          </a:xfrm>
          <a:prstGeom prst="roundRect">
            <a:avLst>
              <a:gd name="adj" fmla="val 592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3347864" y="3933056"/>
            <a:ext cx="5616624" cy="2592288"/>
          </a:xfrm>
          <a:prstGeom prst="roundRect">
            <a:avLst>
              <a:gd name="adj" fmla="val 8613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433029" y="539126"/>
            <a:ext cx="540576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取組内容及び取組方針</a:t>
            </a:r>
            <a:r>
              <a:rPr kumimoji="1" lang="en-US" altLang="ja-JP" sz="1200" dirty="0" smtClean="0"/>
              <a:t>】</a:t>
            </a:r>
          </a:p>
          <a:p>
            <a:endParaRPr lang="en-US" altLang="ja-JP" sz="700" dirty="0"/>
          </a:p>
          <a:p>
            <a:r>
              <a:rPr kumimoji="1" lang="ja-JP" altLang="en-US" sz="1200" dirty="0" smtClean="0"/>
              <a:t>　本地域においては、○○と</a:t>
            </a:r>
            <a:r>
              <a:rPr kumimoji="1" lang="en-US" altLang="ja-JP" sz="1200" dirty="0" smtClean="0"/>
              <a:t>××</a:t>
            </a:r>
            <a:r>
              <a:rPr kumimoji="1" lang="ja-JP" altLang="en-US" sz="1200" dirty="0" smtClean="0"/>
              <a:t>等と連携しながら、生息環境整備として、○○の調査や、</a:t>
            </a:r>
            <a:r>
              <a:rPr kumimoji="1" lang="en-US" altLang="ja-JP" sz="1200" dirty="0" smtClean="0"/>
              <a:t>××</a:t>
            </a:r>
            <a:r>
              <a:rPr kumimoji="1" lang="ja-JP" altLang="en-US" sz="1200" dirty="0" smtClean="0"/>
              <a:t>の調査等を実施したのち、その結果を踏まえ、△△等の整備を進める方針である。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また、社会環境整備として、地域住民のトキや環境保全に対する理解を醸成するため、○○の開催、</a:t>
            </a:r>
            <a:r>
              <a:rPr kumimoji="1" lang="en-US" altLang="ja-JP" sz="1200" dirty="0" smtClean="0"/>
              <a:t>××</a:t>
            </a:r>
            <a:r>
              <a:rPr kumimoji="1" lang="ja-JP" altLang="en-US" sz="1200" dirty="0" smtClean="0"/>
              <a:t>の周囲等を行っていく予定である。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・・・・・・・・・・・・・・・・・・・・・・・・・・・・・・</a:t>
            </a:r>
            <a:endParaRPr kumimoji="1" lang="en-US" altLang="ja-JP" sz="1200" dirty="0" smtClean="0"/>
          </a:p>
          <a:p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431960" y="4005681"/>
            <a:ext cx="55629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取組を通じて目指す地域の姿</a:t>
            </a:r>
            <a:r>
              <a:rPr lang="en-US" altLang="ja-JP" sz="1200" dirty="0" smtClean="0"/>
              <a:t>】</a:t>
            </a:r>
            <a:endParaRPr lang="en-US" altLang="ja-JP" sz="1200" dirty="0"/>
          </a:p>
          <a:p>
            <a:r>
              <a:rPr kumimoji="1" lang="ja-JP" altLang="en-US" sz="800" dirty="0" smtClean="0"/>
              <a:t>　</a:t>
            </a:r>
            <a:r>
              <a:rPr kumimoji="1" lang="ja-JP" altLang="en-US" sz="700" dirty="0" smtClean="0"/>
              <a:t>　</a:t>
            </a:r>
            <a:endParaRPr kumimoji="1" lang="en-US" altLang="ja-JP" sz="800" dirty="0" smtClean="0"/>
          </a:p>
          <a:p>
            <a:r>
              <a:rPr lang="ja-JP" altLang="en-US" sz="1200" dirty="0" smtClean="0"/>
              <a:t>　トキと共生する里地づくりの取組を通して、○○県の</a:t>
            </a:r>
            <a:r>
              <a:rPr lang="en-US" altLang="ja-JP" sz="1200" dirty="0" smtClean="0"/>
              <a:t>××</a:t>
            </a:r>
            <a:r>
              <a:rPr lang="ja-JP" altLang="en-US" sz="1200" dirty="0" smtClean="0"/>
              <a:t>計画に位置づけた、トキが生息・繁殖できるような環境を形成するだけでなく、生物多様性に富んだ生態系の保全につながる。</a:t>
            </a:r>
            <a:endParaRPr lang="en-US" altLang="ja-JP" sz="1200" dirty="0" smtClean="0"/>
          </a:p>
          <a:p>
            <a:r>
              <a:rPr lang="ja-JP" altLang="en-US" sz="1200" dirty="0" smtClean="0"/>
              <a:t>　また、環環境保全に対する住民の意識の向上により、・・・・・・・・・・・・・・・・・・・・</a:t>
            </a:r>
            <a:endParaRPr lang="en-US" altLang="ja-JP" sz="1200" dirty="0"/>
          </a:p>
          <a:p>
            <a:r>
              <a:rPr kumimoji="1" lang="ja-JP" altLang="en-US" sz="1200" dirty="0" smtClean="0"/>
              <a:t>　</a:t>
            </a:r>
            <a:endParaRPr kumimoji="1" lang="en-US" altLang="ja-JP" sz="1200" dirty="0" smtClean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1520" y="575034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地域の概要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9552" y="830508"/>
            <a:ext cx="230425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位置、取組範囲がわかる位置図、地図等</a:t>
            </a:r>
            <a:endParaRPr lang="en-US" altLang="ja-JP" sz="1200" dirty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kumimoji="1" lang="en-US" altLang="ja-JP" sz="1200" dirty="0" smtClean="0"/>
          </a:p>
          <a:p>
            <a:endParaRPr kumimoji="1" lang="en-US" altLang="ja-JP" sz="1200" dirty="0" smtClean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9943" y="2266719"/>
            <a:ext cx="289052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地域名</a:t>
            </a:r>
            <a:r>
              <a:rPr kumimoji="1" lang="en-US" altLang="ja-JP" sz="1200" dirty="0" smtClean="0"/>
              <a:t>】</a:t>
            </a:r>
            <a:r>
              <a:rPr kumimoji="1" lang="ja-JP" altLang="en-US" sz="1200" dirty="0" smtClean="0"/>
              <a:t>○○県○○市</a:t>
            </a:r>
            <a:endParaRPr kumimoji="1" lang="en-US" altLang="ja-JP" sz="1200" dirty="0" smtClean="0"/>
          </a:p>
          <a:p>
            <a:endParaRPr kumimoji="1" lang="en-US" altLang="ja-JP" sz="600" dirty="0" smtClean="0"/>
          </a:p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関係市町村等</a:t>
            </a:r>
            <a:r>
              <a:rPr kumimoji="1" lang="en-US" altLang="ja-JP" sz="1200" dirty="0" smtClean="0"/>
              <a:t>】</a:t>
            </a:r>
            <a:r>
              <a:rPr kumimoji="1" lang="ja-JP" altLang="en-US" sz="1200" dirty="0" smtClean="0"/>
              <a:t>○○市</a:t>
            </a:r>
            <a:endParaRPr kumimoji="1" lang="en-US" altLang="ja-JP" sz="1200" dirty="0" smtClean="0"/>
          </a:p>
          <a:p>
            <a:endParaRPr lang="en-US" altLang="ja-JP" sz="600" dirty="0"/>
          </a:p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関係機関</a:t>
            </a:r>
            <a:r>
              <a:rPr lang="en-US" altLang="ja-JP" sz="1200" dirty="0" smtClean="0"/>
              <a:t>】××</a:t>
            </a:r>
            <a:r>
              <a:rPr lang="ja-JP" altLang="en-US" sz="1200" dirty="0" err="1" smtClean="0"/>
              <a:t>、</a:t>
            </a:r>
            <a:r>
              <a:rPr lang="ja-JP" altLang="en-US" sz="1200" dirty="0" smtClean="0"/>
              <a:t>△△</a:t>
            </a:r>
            <a:r>
              <a:rPr kumimoji="1" lang="en-US" altLang="ja-JP" sz="1200" dirty="0" smtClean="0"/>
              <a:t>                    </a:t>
            </a:r>
          </a:p>
          <a:p>
            <a:endParaRPr kumimoji="1" lang="en-US" altLang="ja-JP" sz="600" dirty="0" smtClean="0"/>
          </a:p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自然環境等</a:t>
            </a:r>
            <a:r>
              <a:rPr kumimoji="1" lang="en-US" altLang="ja-JP" sz="1200" dirty="0" smtClean="0"/>
              <a:t>】</a:t>
            </a:r>
            <a:endParaRPr lang="en-US" altLang="ja-JP" sz="1200" dirty="0"/>
          </a:p>
          <a:p>
            <a:r>
              <a:rPr kumimoji="1" lang="ja-JP" altLang="en-US" sz="1200" dirty="0" smtClean="0"/>
              <a:t>　本地域は、○○県の○○に位置し、○○年代までトキの生息が確認されている。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○○地域は、面積が約○</a:t>
            </a:r>
            <a:r>
              <a:rPr kumimoji="1" lang="en-US" altLang="ja-JP" sz="1200" dirty="0" smtClean="0"/>
              <a:t>ha</a:t>
            </a:r>
            <a:r>
              <a:rPr kumimoji="1" lang="ja-JP" altLang="en-US" sz="1200" dirty="0" smtClean="0"/>
              <a:t>であり、そのうち、約○％が農地、○％が森林であり、周辺に湿地が存在するなど、自然豊かな地域である。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</a:t>
            </a:r>
            <a:r>
              <a:rPr kumimoji="1" lang="en-US" altLang="ja-JP" sz="1200" dirty="0" smtClean="0"/>
              <a:t>××</a:t>
            </a:r>
            <a:r>
              <a:rPr kumimoji="1" lang="ja-JP" altLang="en-US" sz="1200" smtClean="0"/>
              <a:t>などの鳥類</a:t>
            </a:r>
            <a:r>
              <a:rPr kumimoji="1" lang="ja-JP" altLang="en-US" sz="1200" dirty="0" smtClean="0"/>
              <a:t>の飛来も多く確認されており、鳥類の生息環境として良好な環境であると考えられる。</a:t>
            </a:r>
            <a:endParaRPr kumimoji="1" lang="en-US" altLang="ja-JP" sz="1200" dirty="0" smtClean="0"/>
          </a:p>
          <a:p>
            <a:endParaRPr kumimoji="1" lang="en-US" altLang="ja-JP" sz="1200" dirty="0" smtClean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5305" y="5023966"/>
            <a:ext cx="230425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地域の自然環境等がわかるような写真等</a:t>
            </a:r>
            <a:endParaRPr kumimoji="1" lang="en-US" altLang="ja-JP" sz="1200" dirty="0" smtClean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79512" y="6550633"/>
            <a:ext cx="9001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300" dirty="0" smtClean="0">
                <a:solidFill>
                  <a:srgbClr val="FF0000"/>
                </a:solidFill>
              </a:rPr>
              <a:t>本資料は、取組地域選定後、公表することを想定しているため、写真、図表</a:t>
            </a:r>
            <a:r>
              <a:rPr kumimoji="1" lang="ja-JP" altLang="en-US" sz="1300" dirty="0" smtClean="0">
                <a:solidFill>
                  <a:srgbClr val="FF0000"/>
                </a:solidFill>
              </a:rPr>
              <a:t>等を使用する際には著作権等にご留意</a:t>
            </a:r>
            <a:r>
              <a:rPr kumimoji="1" lang="ja-JP" altLang="en-US" sz="1300" dirty="0" smtClean="0">
                <a:solidFill>
                  <a:srgbClr val="FF0000"/>
                </a:solidFill>
              </a:rPr>
              <a:t>ください。</a:t>
            </a:r>
            <a:endParaRPr kumimoji="1" lang="ja-JP" altLang="en-US" sz="1300" dirty="0">
              <a:solidFill>
                <a:srgbClr val="FF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211960" y="5355293"/>
            <a:ext cx="194421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必要に応じて、写真、イメージ図、図表等</a:t>
            </a:r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kumimoji="1" lang="en-US" altLang="ja-JP" sz="1200" dirty="0" smtClean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507302" y="5361188"/>
            <a:ext cx="194421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必要に応じて、写真、イメージ図等</a:t>
            </a:r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kumimoji="1" lang="en-US" altLang="ja-JP" sz="1200" dirty="0" smtClean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480396" y="2557353"/>
            <a:ext cx="161188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必要に応じて、写真、イメージ図、図表等</a:t>
            </a:r>
            <a:endParaRPr kumimoji="1" lang="en-US" altLang="ja-JP" sz="1200" dirty="0" smtClean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253104" y="2540878"/>
            <a:ext cx="158568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必要に応じて、写真、イメージ図、図表等</a:t>
            </a:r>
            <a:endParaRPr kumimoji="1" lang="en-US" altLang="ja-JP" sz="1200" dirty="0" smtClean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08188" y="2557352"/>
            <a:ext cx="161188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必要に応じて、写真、イメージ図、図表等</a:t>
            </a:r>
            <a:endParaRPr kumimoji="1" lang="en-US" altLang="ja-JP" sz="1200" dirty="0" smtClean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340451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156</Words>
  <PresentationFormat>画面に合わせる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